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4" r:id="rId5"/>
    <p:sldId id="260" r:id="rId6"/>
    <p:sldId id="262" r:id="rId7"/>
    <p:sldId id="264" r:id="rId8"/>
    <p:sldId id="273" r:id="rId9"/>
    <p:sldId id="278" r:id="rId10"/>
    <p:sldId id="279" r:id="rId11"/>
    <p:sldId id="281" r:id="rId12"/>
    <p:sldId id="282" r:id="rId1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76200"/>
              <a:ext cx="812800" cy="278553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743400" y="2785411"/>
            <a:ext cx="14965623" cy="1324722"/>
          </a:xfrm>
          <a:prstGeom prst="rect">
            <a:avLst/>
          </a:prstGeom>
        </p:spPr>
        <p:txBody>
          <a:bodyPr wrap="square" lIns="0" tIns="0" rIns="0" bIns="0" rtlCol="0" anchor="t">
            <a:spAutoFit/>
          </a:bodyPr>
          <a:lstStyle/>
          <a:p>
            <a:pPr>
              <a:lnSpc>
                <a:spcPts val="11265"/>
              </a:lnSpc>
              <a:spcBef>
                <a:spcPct val="0"/>
              </a:spcBef>
            </a:pPr>
            <a:r>
              <a:rPr lang="en-IN" sz="7200" dirty="0"/>
              <a:t>Resume Screening Classification</a:t>
            </a:r>
            <a:endParaRPr lang="en-US" sz="7200" dirty="0">
              <a:solidFill>
                <a:srgbClr val="000000"/>
              </a:solidFill>
              <a:latin typeface="Times New Roman"/>
            </a:endParaRPr>
          </a:p>
        </p:txBody>
      </p:sp>
      <p:sp>
        <p:nvSpPr>
          <p:cNvPr id="7" name="AutoShape 7"/>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8" name="Freeform 8"/>
          <p:cNvSpPr/>
          <p:nvPr/>
        </p:nvSpPr>
        <p:spPr>
          <a:xfrm>
            <a:off x="251810" y="481688"/>
            <a:ext cx="2582480" cy="2582480"/>
          </a:xfrm>
          <a:custGeom>
            <a:avLst/>
            <a:gdLst/>
            <a:ahLst/>
            <a:cxnLst/>
            <a:rect l="l" t="t" r="r" b="b"/>
            <a:pathLst>
              <a:path w="2582480" h="2582480">
                <a:moveTo>
                  <a:pt x="0" y="0"/>
                </a:moveTo>
                <a:lnTo>
                  <a:pt x="2582480" y="0"/>
                </a:lnTo>
                <a:lnTo>
                  <a:pt x="2582480" y="2582481"/>
                </a:lnTo>
                <a:lnTo>
                  <a:pt x="0" y="2582481"/>
                </a:lnTo>
                <a:lnTo>
                  <a:pt x="0" y="0"/>
                </a:lnTo>
                <a:close/>
              </a:path>
            </a:pathLst>
          </a:custGeom>
          <a:blipFill>
            <a:blip r:embed="rId3"/>
            <a:stretch>
              <a:fillRect/>
            </a:stretch>
          </a:blipFill>
        </p:spPr>
      </p:sp>
      <p:sp>
        <p:nvSpPr>
          <p:cNvPr id="10" name="TextBox 10"/>
          <p:cNvSpPr txBox="1"/>
          <p:nvPr/>
        </p:nvSpPr>
        <p:spPr>
          <a:xfrm>
            <a:off x="10675667" y="6724375"/>
            <a:ext cx="7109293" cy="872034"/>
          </a:xfrm>
          <a:prstGeom prst="rect">
            <a:avLst/>
          </a:prstGeom>
        </p:spPr>
        <p:txBody>
          <a:bodyPr wrap="square" lIns="0" tIns="0" rIns="0" bIns="0" rtlCol="0" anchor="t">
            <a:spAutoFit/>
          </a:bodyPr>
          <a:lstStyle/>
          <a:p>
            <a:pPr>
              <a:lnSpc>
                <a:spcPts val="3379"/>
              </a:lnSpc>
            </a:pPr>
            <a:r>
              <a:rPr lang="en-US" sz="3000" dirty="0">
                <a:solidFill>
                  <a:srgbClr val="000000"/>
                </a:solidFill>
                <a:latin typeface="Times New Roman"/>
              </a:rPr>
              <a:t>Presented By:</a:t>
            </a:r>
          </a:p>
          <a:p>
            <a:pPr>
              <a:lnSpc>
                <a:spcPts val="3379"/>
              </a:lnSpc>
              <a:spcBef>
                <a:spcPct val="0"/>
              </a:spcBef>
            </a:pPr>
            <a:r>
              <a:rPr lang="en-US" sz="3000" dirty="0">
                <a:solidFill>
                  <a:srgbClr val="000000"/>
                </a:solidFill>
                <a:latin typeface="Times New Roman"/>
              </a:rPr>
              <a:t>Yalla Bhanu Karthik(20B91A05W0)</a:t>
            </a:r>
          </a:p>
        </p:txBody>
      </p:sp>
      <p:sp>
        <p:nvSpPr>
          <p:cNvPr id="11" name="TextBox 11"/>
          <p:cNvSpPr txBox="1"/>
          <p:nvPr/>
        </p:nvSpPr>
        <p:spPr>
          <a:xfrm>
            <a:off x="4237964" y="461525"/>
            <a:ext cx="15671194" cy="1300563"/>
          </a:xfrm>
          <a:prstGeom prst="rect">
            <a:avLst/>
          </a:prstGeom>
        </p:spPr>
        <p:txBody>
          <a:bodyPr lIns="0" tIns="0" rIns="0" bIns="0" rtlCol="0" anchor="t">
            <a:spAutoFit/>
          </a:bodyPr>
          <a:lstStyle/>
          <a:p>
            <a:pPr>
              <a:lnSpc>
                <a:spcPts val="4965"/>
              </a:lnSpc>
            </a:pPr>
            <a:r>
              <a:rPr lang="en-US" sz="3546" dirty="0">
                <a:solidFill>
                  <a:srgbClr val="000000"/>
                </a:solidFill>
                <a:latin typeface="Times New Roman"/>
              </a:rPr>
              <a:t>DEPARTMENT OF COMPUTER SCIENCE AND ENGINEERING  </a:t>
            </a:r>
          </a:p>
          <a:p>
            <a:pPr>
              <a:lnSpc>
                <a:spcPts val="4965"/>
              </a:lnSpc>
              <a:spcBef>
                <a:spcPct val="0"/>
              </a:spcBef>
            </a:pPr>
            <a:r>
              <a:rPr lang="en-US" sz="3546" dirty="0">
                <a:solidFill>
                  <a:srgbClr val="000000"/>
                </a:solidFill>
                <a:latin typeface="Times New Roman"/>
              </a:rPr>
              <a:t>         </a:t>
            </a:r>
          </a:p>
        </p:txBody>
      </p:sp>
      <p:sp>
        <p:nvSpPr>
          <p:cNvPr id="12" name="TextBox 12"/>
          <p:cNvSpPr txBox="1"/>
          <p:nvPr/>
        </p:nvSpPr>
        <p:spPr>
          <a:xfrm>
            <a:off x="4763553" y="1083670"/>
            <a:ext cx="11883349" cy="599138"/>
          </a:xfrm>
          <a:prstGeom prst="rect">
            <a:avLst/>
          </a:prstGeom>
        </p:spPr>
        <p:txBody>
          <a:bodyPr lIns="0" tIns="0" rIns="0" bIns="0" rtlCol="0" anchor="t">
            <a:spAutoFit/>
          </a:bodyPr>
          <a:lstStyle/>
          <a:p>
            <a:pPr algn="ctr">
              <a:lnSpc>
                <a:spcPts val="5059"/>
              </a:lnSpc>
              <a:spcBef>
                <a:spcPct val="0"/>
              </a:spcBef>
            </a:pPr>
            <a:r>
              <a:rPr lang="en-US" sz="3613" dirty="0">
                <a:solidFill>
                  <a:srgbClr val="000000"/>
                </a:solidFill>
                <a:latin typeface="Times New Roman"/>
              </a:rPr>
              <a:t>IV/IV(2023-2024)</a:t>
            </a:r>
          </a:p>
        </p:txBody>
      </p:sp>
      <p:sp>
        <p:nvSpPr>
          <p:cNvPr id="14" name="TextBox 14"/>
          <p:cNvSpPr txBox="1"/>
          <p:nvPr/>
        </p:nvSpPr>
        <p:spPr>
          <a:xfrm>
            <a:off x="6404651" y="4178550"/>
            <a:ext cx="11883349" cy="599138"/>
          </a:xfrm>
          <a:prstGeom prst="rect">
            <a:avLst/>
          </a:prstGeom>
        </p:spPr>
        <p:txBody>
          <a:bodyPr lIns="0" tIns="0" rIns="0" bIns="0" rtlCol="0" anchor="t">
            <a:spAutoFit/>
          </a:bodyPr>
          <a:lstStyle/>
          <a:p>
            <a:pPr>
              <a:lnSpc>
                <a:spcPts val="5059"/>
              </a:lnSpc>
              <a:spcBef>
                <a:spcPct val="0"/>
              </a:spcBef>
            </a:pPr>
            <a:r>
              <a:rPr lang="en-US" sz="3613" dirty="0">
                <a:solidFill>
                  <a:srgbClr val="000000"/>
                </a:solidFill>
                <a:latin typeface="Times New Roman"/>
              </a:rPr>
              <a:t>-An Application for Resume Screening  </a:t>
            </a:r>
          </a:p>
        </p:txBody>
      </p:sp>
      <p:sp>
        <p:nvSpPr>
          <p:cNvPr id="16" name="TextBox 12">
            <a:extLst>
              <a:ext uri="{FF2B5EF4-FFF2-40B4-BE49-F238E27FC236}">
                <a16:creationId xmlns:a16="http://schemas.microsoft.com/office/drawing/2014/main" id="{BD2826C9-9C30-7DDB-80A1-FE63B4EE41D5}"/>
              </a:ext>
            </a:extLst>
          </p:cNvPr>
          <p:cNvSpPr txBox="1"/>
          <p:nvPr/>
        </p:nvSpPr>
        <p:spPr>
          <a:xfrm>
            <a:off x="4607496" y="1913871"/>
            <a:ext cx="11883349" cy="599138"/>
          </a:xfrm>
          <a:prstGeom prst="rect">
            <a:avLst/>
          </a:prstGeom>
        </p:spPr>
        <p:txBody>
          <a:bodyPr lIns="0" tIns="0" rIns="0" bIns="0" rtlCol="0" anchor="t">
            <a:spAutoFit/>
          </a:bodyPr>
          <a:lstStyle/>
          <a:p>
            <a:pPr algn="ctr">
              <a:lnSpc>
                <a:spcPts val="5059"/>
              </a:lnSpc>
              <a:spcBef>
                <a:spcPct val="0"/>
              </a:spcBef>
            </a:pPr>
            <a:r>
              <a:rPr lang="en-US" sz="3613" dirty="0">
                <a:solidFill>
                  <a:srgbClr val="000000"/>
                </a:solidFill>
                <a:latin typeface="Times New Roman"/>
              </a:rPr>
              <a:t>SAGI RAMAKRISHNAM RAJU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1424760"/>
            <a:ext cx="8488517" cy="823963"/>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a:rPr>
              <a:t>FUTURE SCOPE</a:t>
            </a:r>
          </a:p>
        </p:txBody>
      </p:sp>
      <p:sp>
        <p:nvSpPr>
          <p:cNvPr id="4" name="TextBox 4"/>
          <p:cNvSpPr txBox="1"/>
          <p:nvPr/>
        </p:nvSpPr>
        <p:spPr>
          <a:xfrm>
            <a:off x="1028700" y="3318622"/>
            <a:ext cx="8920741" cy="3558866"/>
          </a:xfrm>
          <a:prstGeom prst="rect">
            <a:avLst/>
          </a:prstGeom>
        </p:spPr>
        <p:txBody>
          <a:bodyPr lIns="0" tIns="0" rIns="0" bIns="0" rtlCol="0" anchor="t">
            <a:spAutoFit/>
          </a:bodyPr>
          <a:lstStyle/>
          <a:p>
            <a:pPr marL="528679" lvl="1" indent="-264339" algn="just">
              <a:lnSpc>
                <a:spcPts val="4015"/>
              </a:lnSpc>
              <a:buFont typeface="Arial"/>
              <a:buChar char="•"/>
            </a:pPr>
            <a:r>
              <a:rPr lang="en-US" sz="2448" dirty="0">
                <a:solidFill>
                  <a:srgbClr val="000000"/>
                </a:solidFill>
                <a:latin typeface="Times New Roman"/>
              </a:rPr>
              <a:t>Enhanced Classification Accuracy</a:t>
            </a:r>
          </a:p>
          <a:p>
            <a:pPr marL="528679" lvl="1" indent="-264339" algn="just">
              <a:lnSpc>
                <a:spcPts val="4015"/>
              </a:lnSpc>
              <a:buFont typeface="Arial"/>
              <a:buChar char="•"/>
            </a:pPr>
            <a:r>
              <a:rPr lang="en-US" sz="2448" dirty="0">
                <a:solidFill>
                  <a:srgbClr val="000000"/>
                </a:solidFill>
                <a:latin typeface="Times New Roman"/>
              </a:rPr>
              <a:t>Additional Outlier Categories</a:t>
            </a:r>
          </a:p>
          <a:p>
            <a:pPr marL="528679" lvl="1" indent="-264339" algn="just">
              <a:lnSpc>
                <a:spcPts val="4015"/>
              </a:lnSpc>
              <a:buFont typeface="Arial"/>
              <a:buChar char="•"/>
            </a:pPr>
            <a:r>
              <a:rPr lang="en-US" sz="2448" dirty="0">
                <a:solidFill>
                  <a:srgbClr val="000000"/>
                </a:solidFill>
                <a:latin typeface="Times New Roman"/>
              </a:rPr>
              <a:t>Advanced Image Processing Techniques</a:t>
            </a:r>
          </a:p>
          <a:p>
            <a:pPr marL="528679" lvl="1" indent="-264339" algn="just">
              <a:lnSpc>
                <a:spcPts val="4015"/>
              </a:lnSpc>
              <a:buFont typeface="Arial"/>
              <a:buChar char="•"/>
            </a:pPr>
            <a:r>
              <a:rPr lang="en-US" sz="2448" dirty="0">
                <a:solidFill>
                  <a:srgbClr val="000000"/>
                </a:solidFill>
                <a:latin typeface="Times New Roman"/>
              </a:rPr>
              <a:t>Integration with External Data Sources</a:t>
            </a:r>
          </a:p>
          <a:p>
            <a:pPr marL="528679" lvl="1" indent="-264339" algn="just">
              <a:lnSpc>
                <a:spcPts val="4015"/>
              </a:lnSpc>
              <a:buFont typeface="Arial"/>
              <a:buChar char="•"/>
            </a:pPr>
            <a:r>
              <a:rPr lang="en-US" sz="2448" dirty="0">
                <a:solidFill>
                  <a:srgbClr val="000000"/>
                </a:solidFill>
                <a:latin typeface="Times New Roman"/>
              </a:rPr>
              <a:t>User Personalization and Recommendations</a:t>
            </a:r>
          </a:p>
          <a:p>
            <a:pPr marL="528679" lvl="1" indent="-264339" algn="just">
              <a:lnSpc>
                <a:spcPts val="4015"/>
              </a:lnSpc>
              <a:buFont typeface="Arial"/>
              <a:buChar char="•"/>
            </a:pPr>
            <a:r>
              <a:rPr lang="en-US" sz="2448" dirty="0">
                <a:solidFill>
                  <a:srgbClr val="000000"/>
                </a:solidFill>
                <a:latin typeface="Times New Roman"/>
              </a:rPr>
              <a:t>Mobile Application Development</a:t>
            </a:r>
          </a:p>
          <a:p>
            <a:pPr marL="528679" lvl="1" indent="-264339" algn="just">
              <a:lnSpc>
                <a:spcPts val="4015"/>
              </a:lnSpc>
              <a:buFont typeface="Arial"/>
              <a:buChar char="•"/>
            </a:pPr>
            <a:r>
              <a:rPr lang="en-US" sz="2448" dirty="0">
                <a:solidFill>
                  <a:srgbClr val="000000"/>
                </a:solidFill>
                <a:latin typeface="Times New Roman"/>
              </a:rPr>
              <a:t>Research and Innovation</a:t>
            </a:r>
          </a:p>
        </p:txBody>
      </p:sp>
      <p:sp>
        <p:nvSpPr>
          <p:cNvPr id="5" name="AutoShape 5"/>
          <p:cNvSpPr/>
          <p:nvPr/>
        </p:nvSpPr>
        <p:spPr>
          <a:xfrm flipV="1">
            <a:off x="1028700" y="2248723"/>
            <a:ext cx="4244258" cy="19050"/>
          </a:xfrm>
          <a:prstGeom prst="line">
            <a:avLst/>
          </a:prstGeom>
          <a:ln w="38100" cap="flat">
            <a:solidFill>
              <a:srgbClr val="000000"/>
            </a:solidFill>
            <a:prstDash val="solid"/>
            <a:headEnd type="none" w="sm" len="sm"/>
            <a:tailEnd type="none" w="sm" len="sm"/>
          </a:ln>
        </p:spPr>
      </p:sp>
      <p:grpSp>
        <p:nvGrpSpPr>
          <p:cNvPr id="6" name="Group 6"/>
          <p:cNvGrpSpPr>
            <a:grpSpLocks noChangeAspect="1"/>
          </p:cNvGrpSpPr>
          <p:nvPr/>
        </p:nvGrpSpPr>
        <p:grpSpPr>
          <a:xfrm>
            <a:off x="10632057" y="3437299"/>
            <a:ext cx="6850188" cy="3853183"/>
            <a:chOff x="0" y="0"/>
            <a:chExt cx="11289030" cy="6350000"/>
          </a:xfrm>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9265" b="-9265"/>
              </a:stretch>
            </a:blip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091641" y="4013511"/>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96359" y="4013511"/>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183371" y="1324776"/>
            <a:ext cx="14412922" cy="2667909"/>
          </a:xfrm>
          <a:prstGeom prst="rect">
            <a:avLst/>
          </a:prstGeom>
        </p:spPr>
        <p:txBody>
          <a:bodyPr lIns="0" tIns="0" rIns="0" bIns="0" rtlCol="0" anchor="t">
            <a:spAutoFit/>
          </a:bodyPr>
          <a:lstStyle/>
          <a:p>
            <a:pPr algn="ctr">
              <a:lnSpc>
                <a:spcPts val="20051"/>
              </a:lnSpc>
              <a:spcBef>
                <a:spcPct val="0"/>
              </a:spcBef>
            </a:pPr>
            <a:r>
              <a:rPr lang="en-US" sz="20051">
                <a:solidFill>
                  <a:srgbClr val="B5F4ED"/>
                </a:solidFill>
                <a:latin typeface="Bukhari Script Bold"/>
              </a:rPr>
              <a:t>QUESTIONS</a:t>
            </a:r>
          </a:p>
        </p:txBody>
      </p:sp>
      <p:sp>
        <p:nvSpPr>
          <p:cNvPr id="5" name="Freeform 5"/>
          <p:cNvSpPr/>
          <p:nvPr/>
        </p:nvSpPr>
        <p:spPr>
          <a:xfrm rot="368182">
            <a:off x="4899777" y="4580053"/>
            <a:ext cx="7276977" cy="4114800"/>
          </a:xfrm>
          <a:custGeom>
            <a:avLst/>
            <a:gdLst/>
            <a:ahLst/>
            <a:cxnLst/>
            <a:rect l="l" t="t" r="r" b="b"/>
            <a:pathLst>
              <a:path w="7276977" h="4114800">
                <a:moveTo>
                  <a:pt x="0" y="0"/>
                </a:moveTo>
                <a:lnTo>
                  <a:pt x="7276978" y="0"/>
                </a:lnTo>
                <a:lnTo>
                  <a:pt x="727697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Freeform 3"/>
          <p:cNvSpPr/>
          <p:nvPr/>
        </p:nvSpPr>
        <p:spPr>
          <a:xfrm>
            <a:off x="18091641" y="4013511"/>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AutoShape 4"/>
          <p:cNvSpPr/>
          <p:nvPr/>
        </p:nvSpPr>
        <p:spPr>
          <a:xfrm>
            <a:off x="5525503" y="5773927"/>
            <a:ext cx="6492240" cy="0"/>
          </a:xfrm>
          <a:prstGeom prst="line">
            <a:avLst/>
          </a:prstGeom>
          <a:ln w="38100" cap="flat">
            <a:solidFill>
              <a:srgbClr val="000000"/>
            </a:solidFill>
            <a:prstDash val="solid"/>
            <a:headEnd type="none" w="sm" len="sm"/>
            <a:tailEnd type="none" w="sm" len="sm"/>
          </a:ln>
        </p:spPr>
      </p:sp>
      <p:sp>
        <p:nvSpPr>
          <p:cNvPr id="5" name="TextBox 5"/>
          <p:cNvSpPr txBox="1"/>
          <p:nvPr/>
        </p:nvSpPr>
        <p:spPr>
          <a:xfrm>
            <a:off x="3699793" y="4217798"/>
            <a:ext cx="10143658" cy="1537080"/>
          </a:xfrm>
          <a:prstGeom prst="rect">
            <a:avLst/>
          </a:prstGeom>
        </p:spPr>
        <p:txBody>
          <a:bodyPr lIns="0" tIns="0" rIns="0" bIns="0" rtlCol="0" anchor="t">
            <a:spAutoFit/>
          </a:bodyPr>
          <a:lstStyle/>
          <a:p>
            <a:pPr algn="ctr">
              <a:lnSpc>
                <a:spcPts val="11272"/>
              </a:lnSpc>
              <a:spcBef>
                <a:spcPct val="0"/>
              </a:spcBef>
            </a:pPr>
            <a:r>
              <a:rPr lang="en-US" sz="8051">
                <a:solidFill>
                  <a:srgbClr val="593C8F"/>
                </a:solidFill>
                <a:latin typeface="Times New Roman"/>
              </a:rPr>
              <a:t>THANK YOU</a:t>
            </a:r>
          </a:p>
        </p:txBody>
      </p:sp>
      <p:sp>
        <p:nvSpPr>
          <p:cNvPr id="6" name="Freeform 6"/>
          <p:cNvSpPr/>
          <p:nvPr/>
        </p:nvSpPr>
        <p:spPr>
          <a:xfrm>
            <a:off x="-196359" y="4013511"/>
            <a:ext cx="392717" cy="1565177"/>
          </a:xfrm>
          <a:custGeom>
            <a:avLst/>
            <a:gdLst/>
            <a:ahLst/>
            <a:cxnLst/>
            <a:rect l="l" t="t" r="r" b="b"/>
            <a:pathLst>
              <a:path w="392717" h="1565177">
                <a:moveTo>
                  <a:pt x="0" y="0"/>
                </a:moveTo>
                <a:lnTo>
                  <a:pt x="392718" y="0"/>
                </a:lnTo>
                <a:lnTo>
                  <a:pt x="392718" y="1565177"/>
                </a:lnTo>
                <a:lnTo>
                  <a:pt x="0" y="15651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76200"/>
              <a:ext cx="2501952" cy="27855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23262" y="1037638"/>
            <a:ext cx="6417963" cy="823963"/>
          </a:xfrm>
          <a:prstGeom prst="rect">
            <a:avLst/>
          </a:prstGeom>
        </p:spPr>
        <p:txBody>
          <a:bodyPr lIns="0" tIns="0" rIns="0" bIns="0" rtlCol="0" anchor="t">
            <a:spAutoFit/>
          </a:bodyPr>
          <a:lstStyle/>
          <a:p>
            <a:pPr>
              <a:lnSpc>
                <a:spcPts val="6018"/>
              </a:lnSpc>
              <a:spcBef>
                <a:spcPct val="0"/>
              </a:spcBef>
            </a:pPr>
            <a:r>
              <a:rPr lang="en-US" sz="4298">
                <a:solidFill>
                  <a:srgbClr val="FFFFFF"/>
                </a:solidFill>
                <a:latin typeface="Times New Roman"/>
              </a:rPr>
              <a:t>OUTLINE</a:t>
            </a:r>
          </a:p>
        </p:txBody>
      </p:sp>
      <p:sp>
        <p:nvSpPr>
          <p:cNvPr id="6" name="AutoShape 6"/>
          <p:cNvSpPr/>
          <p:nvPr/>
        </p:nvSpPr>
        <p:spPr>
          <a:xfrm flipV="1">
            <a:off x="723325" y="1861601"/>
            <a:ext cx="4026475" cy="38100"/>
          </a:xfrm>
          <a:prstGeom prst="line">
            <a:avLst/>
          </a:prstGeom>
          <a:ln w="38100" cap="flat">
            <a:solidFill>
              <a:srgbClr val="FFFFFF"/>
            </a:solidFill>
            <a:prstDash val="solid"/>
            <a:headEnd type="none" w="sm" len="sm"/>
            <a:tailEnd type="none" w="sm" len="sm"/>
          </a:ln>
        </p:spPr>
      </p:sp>
      <p:grpSp>
        <p:nvGrpSpPr>
          <p:cNvPr id="7" name="Group 7"/>
          <p:cNvGrpSpPr>
            <a:grpSpLocks noChangeAspect="1"/>
          </p:cNvGrpSpPr>
          <p:nvPr/>
        </p:nvGrpSpPr>
        <p:grpSpPr>
          <a:xfrm>
            <a:off x="8583333" y="1209088"/>
            <a:ext cx="7618923" cy="7868824"/>
            <a:chOff x="0" y="0"/>
            <a:chExt cx="6350000" cy="6558280"/>
          </a:xfrm>
        </p:grpSpPr>
        <p:sp>
          <p:nvSpPr>
            <p:cNvPr id="8" name="Freeform 8"/>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t="-22698" b="-22698"/>
              </a:stretch>
            </a:blipFill>
          </p:spPr>
        </p:sp>
        <p:sp>
          <p:nvSpPr>
            <p:cNvPr id="9" name="Freeform 9"/>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10" name="TextBox 10"/>
          <p:cNvSpPr txBox="1"/>
          <p:nvPr/>
        </p:nvSpPr>
        <p:spPr>
          <a:xfrm>
            <a:off x="723325" y="2502522"/>
            <a:ext cx="5761990" cy="6344686"/>
          </a:xfrm>
          <a:prstGeom prst="rect">
            <a:avLst/>
          </a:prstGeom>
        </p:spPr>
        <p:txBody>
          <a:bodyPr lIns="0" tIns="0" rIns="0" bIns="0" rtlCol="0" anchor="t">
            <a:spAutoFit/>
          </a:bodyPr>
          <a:lstStyle/>
          <a:p>
            <a:pPr marL="865047" lvl="1" indent="-514350">
              <a:lnSpc>
                <a:spcPts val="5620"/>
              </a:lnSpc>
              <a:buFont typeface="+mj-lt"/>
              <a:buAutoNum type="arabicPeriod"/>
            </a:pPr>
            <a:r>
              <a:rPr lang="en-US" sz="3248" dirty="0">
                <a:solidFill>
                  <a:srgbClr val="FFFFFF"/>
                </a:solidFill>
                <a:latin typeface="Times New Roman"/>
              </a:rPr>
              <a:t>Abstract</a:t>
            </a:r>
          </a:p>
          <a:p>
            <a:pPr marL="865047" lvl="1" indent="-514350">
              <a:lnSpc>
                <a:spcPts val="5620"/>
              </a:lnSpc>
              <a:buFont typeface="+mj-lt"/>
              <a:buAutoNum type="arabicPeriod"/>
            </a:pPr>
            <a:r>
              <a:rPr lang="en-US" sz="3248" dirty="0">
                <a:solidFill>
                  <a:srgbClr val="FFFFFF"/>
                </a:solidFill>
                <a:latin typeface="Times New Roman"/>
              </a:rPr>
              <a:t>Introduction</a:t>
            </a:r>
          </a:p>
          <a:p>
            <a:pPr marL="865047" lvl="1" indent="-514350">
              <a:lnSpc>
                <a:spcPts val="5620"/>
              </a:lnSpc>
              <a:buFont typeface="+mj-lt"/>
              <a:buAutoNum type="arabicPeriod"/>
            </a:pPr>
            <a:r>
              <a:rPr lang="en-US" sz="3248" dirty="0">
                <a:solidFill>
                  <a:srgbClr val="FFFFFF"/>
                </a:solidFill>
                <a:latin typeface="Times New Roman"/>
              </a:rPr>
              <a:t>Literature Survey</a:t>
            </a:r>
          </a:p>
          <a:p>
            <a:pPr marL="865047" lvl="1" indent="-514350">
              <a:lnSpc>
                <a:spcPts val="5620"/>
              </a:lnSpc>
              <a:buFont typeface="+mj-lt"/>
              <a:buAutoNum type="arabicPeriod"/>
            </a:pPr>
            <a:r>
              <a:rPr lang="en-IN" sz="3300" b="0" i="0" dirty="0">
                <a:solidFill>
                  <a:schemeClr val="bg1"/>
                </a:solidFill>
                <a:effectLst/>
                <a:latin typeface="mavenPro"/>
              </a:rPr>
              <a:t>Libraries and technologies used.</a:t>
            </a:r>
            <a:endParaRPr lang="en-US" sz="3300" dirty="0">
              <a:solidFill>
                <a:schemeClr val="bg1"/>
              </a:solidFill>
              <a:latin typeface="Times New Roman"/>
            </a:endParaRPr>
          </a:p>
          <a:p>
            <a:pPr marL="865047" lvl="1" indent="-514350">
              <a:lnSpc>
                <a:spcPts val="5620"/>
              </a:lnSpc>
              <a:buFont typeface="+mj-lt"/>
              <a:buAutoNum type="arabicPeriod"/>
            </a:pPr>
            <a:r>
              <a:rPr lang="en-US" sz="3248" dirty="0">
                <a:solidFill>
                  <a:srgbClr val="FFFFFF"/>
                </a:solidFill>
                <a:latin typeface="Times New Roman"/>
              </a:rPr>
              <a:t>Design of the Project</a:t>
            </a:r>
          </a:p>
          <a:p>
            <a:pPr marL="865047" lvl="1" indent="-514350">
              <a:lnSpc>
                <a:spcPts val="5620"/>
              </a:lnSpc>
              <a:buFont typeface="+mj-lt"/>
              <a:buAutoNum type="arabicPeriod"/>
            </a:pPr>
            <a:r>
              <a:rPr lang="en-US" sz="3248" dirty="0">
                <a:solidFill>
                  <a:srgbClr val="FFFFFF"/>
                </a:solidFill>
                <a:latin typeface="Times New Roman"/>
              </a:rPr>
              <a:t> Results</a:t>
            </a:r>
          </a:p>
          <a:p>
            <a:pPr marL="865047" lvl="1" indent="-514350">
              <a:lnSpc>
                <a:spcPts val="5620"/>
              </a:lnSpc>
              <a:buFont typeface="+mj-lt"/>
              <a:buAutoNum type="arabicPeriod"/>
            </a:pPr>
            <a:r>
              <a:rPr lang="en-US" sz="3248" dirty="0">
                <a:solidFill>
                  <a:srgbClr val="FFFFFF"/>
                </a:solidFill>
                <a:latin typeface="Times New Roman"/>
              </a:rPr>
              <a:t>Conclusion and Future Work</a:t>
            </a:r>
          </a:p>
          <a:p>
            <a:pPr marL="342900" indent="-342900">
              <a:lnSpc>
                <a:spcPts val="5620"/>
              </a:lnSpc>
              <a:buFont typeface="+mj-lt"/>
              <a:buAutoNum type="arabicPeriod"/>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a:grpSpLocks noChangeAspect="1"/>
          </p:cNvGrpSpPr>
          <p:nvPr/>
        </p:nvGrpSpPr>
        <p:grpSpPr>
          <a:xfrm>
            <a:off x="15821153" y="-241935"/>
            <a:ext cx="2466847" cy="10528935"/>
            <a:chOff x="0" y="0"/>
            <a:chExt cx="786130" cy="3355340"/>
          </a:xfrm>
        </p:grpSpPr>
        <p:sp>
          <p:nvSpPr>
            <p:cNvPr id="4" name="Freeform 4"/>
            <p:cNvSpPr/>
            <p:nvPr/>
          </p:nvSpPr>
          <p:spPr>
            <a:xfrm>
              <a:off x="0" y="0"/>
              <a:ext cx="786130" cy="3355340"/>
            </a:xfrm>
            <a:custGeom>
              <a:avLst/>
              <a:gdLst/>
              <a:ahLst/>
              <a:cxnLst/>
              <a:rect l="l" t="t" r="r" b="b"/>
              <a:pathLst>
                <a:path w="786130" h="3355340">
                  <a:moveTo>
                    <a:pt x="0" y="0"/>
                  </a:moveTo>
                  <a:lnTo>
                    <a:pt x="786130" y="0"/>
                  </a:lnTo>
                  <a:lnTo>
                    <a:pt x="786130" y="3355340"/>
                  </a:lnTo>
                  <a:lnTo>
                    <a:pt x="0" y="3355340"/>
                  </a:lnTo>
                  <a:close/>
                </a:path>
              </a:pathLst>
            </a:custGeom>
            <a:blipFill>
              <a:blip r:embed="rId3"/>
              <a:stretch>
                <a:fillRect l="-270013" r="-270013"/>
              </a:stretch>
            </a:blipFill>
          </p:spPr>
        </p:sp>
      </p:grpSp>
      <p:grpSp>
        <p:nvGrpSpPr>
          <p:cNvPr id="5" name="Group 5"/>
          <p:cNvGrpSpPr>
            <a:grpSpLocks noChangeAspect="1"/>
          </p:cNvGrpSpPr>
          <p:nvPr/>
        </p:nvGrpSpPr>
        <p:grpSpPr>
          <a:xfrm>
            <a:off x="13354305" y="0"/>
            <a:ext cx="2466847" cy="10528935"/>
            <a:chOff x="0" y="0"/>
            <a:chExt cx="786130" cy="3355340"/>
          </a:xfrm>
        </p:grpSpPr>
        <p:sp>
          <p:nvSpPr>
            <p:cNvPr id="6" name="Freeform 6"/>
            <p:cNvSpPr/>
            <p:nvPr/>
          </p:nvSpPr>
          <p:spPr>
            <a:xfrm>
              <a:off x="0" y="0"/>
              <a:ext cx="786130" cy="3355340"/>
            </a:xfrm>
            <a:custGeom>
              <a:avLst/>
              <a:gdLst/>
              <a:ahLst/>
              <a:cxnLst/>
              <a:rect l="l" t="t" r="r" b="b"/>
              <a:pathLst>
                <a:path w="786130" h="3355340">
                  <a:moveTo>
                    <a:pt x="0" y="0"/>
                  </a:moveTo>
                  <a:lnTo>
                    <a:pt x="786130" y="0"/>
                  </a:lnTo>
                  <a:lnTo>
                    <a:pt x="786130" y="3355340"/>
                  </a:lnTo>
                  <a:lnTo>
                    <a:pt x="0" y="3355340"/>
                  </a:lnTo>
                  <a:close/>
                </a:path>
              </a:pathLst>
            </a:custGeom>
            <a:blipFill>
              <a:blip r:embed="rId4"/>
              <a:stretch>
                <a:fillRect l="-270113" r="-270113"/>
              </a:stretch>
            </a:blipFill>
          </p:spPr>
        </p:sp>
      </p:grpSp>
      <p:sp>
        <p:nvSpPr>
          <p:cNvPr id="7" name="TextBox 7"/>
          <p:cNvSpPr txBox="1"/>
          <p:nvPr/>
        </p:nvSpPr>
        <p:spPr>
          <a:xfrm>
            <a:off x="1027649" y="670810"/>
            <a:ext cx="4957463" cy="823963"/>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Times New Roman"/>
              </a:rPr>
              <a:t>ABSTRACT</a:t>
            </a:r>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9" name="TextBox 9"/>
          <p:cNvSpPr txBox="1"/>
          <p:nvPr/>
        </p:nvSpPr>
        <p:spPr>
          <a:xfrm>
            <a:off x="1027649" y="2119164"/>
            <a:ext cx="11274170" cy="6139373"/>
          </a:xfrm>
          <a:prstGeom prst="rect">
            <a:avLst/>
          </a:prstGeom>
        </p:spPr>
        <p:txBody>
          <a:bodyPr wrap="square" lIns="0" tIns="0" rIns="0" bIns="0" rtlCol="0" anchor="t">
            <a:spAutoFit/>
          </a:bodyPr>
          <a:lstStyle/>
          <a:p>
            <a:pPr marL="463910" lvl="1" indent="-231955" algn="just">
              <a:lnSpc>
                <a:spcPts val="3008"/>
              </a:lnSpc>
              <a:buFont typeface="Arial"/>
              <a:buChar char="•"/>
            </a:pPr>
            <a:r>
              <a:rPr lang="en-US" sz="2400" dirty="0"/>
              <a:t>Resume screening is the process of assessing candidates' resumes to determine their suitability for a particular position. The purpose of resume screening is to identify the most qualified candidates who meet the requirements for the job. Conventionally, resume screening has been a manual process, with hiring managers spending significant time reviewing each resume individually. Besides the fact that it is a time-consuming procedure, there are also unknown biases. Therefore, it is important to research the methods for automating resume screening using Artificial Intelligence and Machine Learning. The first phase pre-processes the dataset and extracts resume content by using feature extraction. The second phase applies “selection” and “rejection” classification by applying a matching score algorithm and custom logic. To validate its approach, designed a unique Prospect dataset with approximately 5,000(thousand) resumes, which incorporates different data sets to generate an unbiased classification output. Experimental result shows that the Prospect model categorizes the resume in “selected” and “rejected” categories with a 93.5% accuracy which improves the overall accuracy by 19.5% compared to convolutional neural network models. </a:t>
            </a:r>
            <a:endParaRPr lang="en-US" sz="2148" dirty="0">
              <a:solidFill>
                <a:srgbClr val="000000"/>
              </a:solidFill>
              <a:latin typeface="Alice"/>
            </a:endParaRPr>
          </a:p>
        </p:txBody>
      </p:sp>
      <p:sp>
        <p:nvSpPr>
          <p:cNvPr id="10" name="AutoShape 10"/>
          <p:cNvSpPr/>
          <p:nvPr/>
        </p:nvSpPr>
        <p:spPr>
          <a:xfrm>
            <a:off x="1027649" y="1489457"/>
            <a:ext cx="26187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944"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4160593" y="1165213"/>
            <a:ext cx="4957463" cy="706219"/>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Times New Roman"/>
              </a:rPr>
              <a:t>INTRODUCTION</a:t>
            </a:r>
          </a:p>
        </p:txBody>
      </p:sp>
      <p:sp>
        <p:nvSpPr>
          <p:cNvPr id="4" name="AutoShape 4"/>
          <p:cNvSpPr/>
          <p:nvPr/>
        </p:nvSpPr>
        <p:spPr>
          <a:xfrm>
            <a:off x="4160593" y="2160754"/>
            <a:ext cx="3281714"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76200"/>
              <a:ext cx="812800" cy="278553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186537" y="1856878"/>
            <a:ext cx="3255770" cy="599588"/>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Times New Roman Bold"/>
              </a:rPr>
              <a:t> </a:t>
            </a:r>
          </a:p>
        </p:txBody>
      </p:sp>
      <p:sp>
        <p:nvSpPr>
          <p:cNvPr id="11" name="TextBox 10">
            <a:extLst>
              <a:ext uri="{FF2B5EF4-FFF2-40B4-BE49-F238E27FC236}">
                <a16:creationId xmlns:a16="http://schemas.microsoft.com/office/drawing/2014/main" id="{7E0F1A0D-4742-01C9-2153-E2B8F05B5566}"/>
              </a:ext>
            </a:extLst>
          </p:cNvPr>
          <p:cNvSpPr txBox="1"/>
          <p:nvPr/>
        </p:nvSpPr>
        <p:spPr>
          <a:xfrm>
            <a:off x="4572000" y="2461469"/>
            <a:ext cx="12708904" cy="7017306"/>
          </a:xfrm>
          <a:prstGeom prst="rect">
            <a:avLst/>
          </a:prstGeom>
          <a:noFill/>
        </p:spPr>
        <p:txBody>
          <a:bodyPr wrap="square">
            <a:spAutoFit/>
          </a:bodyPr>
          <a:lstStyle/>
          <a:p>
            <a:pPr algn="just"/>
            <a:r>
              <a:rPr lang="en-US" sz="2500" dirty="0"/>
              <a:t>A Resume is unstructured data and extracting information is a complex process. Natural language processing with complex patterns/language analysis techniques have been used for feature extraction. Feature extraction, Cosine similarity, and </a:t>
            </a:r>
            <a:r>
              <a:rPr lang="en-US" sz="2500" dirty="0" err="1"/>
              <a:t>Levenshtein</a:t>
            </a:r>
            <a:r>
              <a:rPr lang="en-US" sz="2500" dirty="0"/>
              <a:t> Distance have been mainly used to get the classification result. Matching with a similarity score is further provided to a model and custom logic is overlayed to get the final result. There is some level of flexibility purposely added to avoid resume rejection in favor of selection, which further with supervised learning can be reduced. The whole of the Artificial Intelligence/Machine Learning implementation is done using Python. Some of the important libraries that are used are </a:t>
            </a:r>
            <a:r>
              <a:rPr lang="en-US" sz="2500" dirty="0" err="1"/>
              <a:t>sklearn</a:t>
            </a:r>
            <a:r>
              <a:rPr lang="en-US" sz="2500" dirty="0"/>
              <a:t>, </a:t>
            </a:r>
            <a:r>
              <a:rPr lang="en-US" sz="2500" dirty="0" err="1"/>
              <a:t>fuzzyWuzzy</a:t>
            </a:r>
            <a:r>
              <a:rPr lang="en-US" sz="2500" dirty="0"/>
              <a:t>, </a:t>
            </a:r>
            <a:r>
              <a:rPr lang="en-US" sz="2500" dirty="0" err="1"/>
              <a:t>numPy</a:t>
            </a:r>
            <a:r>
              <a:rPr lang="en-US" sz="2500" dirty="0"/>
              <a:t>, pandas and </a:t>
            </a:r>
            <a:r>
              <a:rPr lang="en-US" sz="2500" dirty="0" err="1"/>
              <a:t>spaCy</a:t>
            </a:r>
            <a:r>
              <a:rPr lang="en-US" sz="2500" dirty="0"/>
              <a:t>. The level of flexibility is made configurable and customizable for the organization, which provides further flexibility for using the Resume Screening application. To perform the resume screening, it is important to make it user-friendly and to expose the Artificial Intelligence and Natural Language Processing based model to the web. It is achieved through Django in Python, with this it is just a few clicks that predicts the resume results. A bulk model is also built which performs the matching for “n” number resume at a time. This provides speed to the tool and the whole screening for a hiring drive can be done in just a few minutes which conventionally takes days and weeks. Additionally, a dashboard is also built which does the relative ranking for the resume. This product is being piloted at some esteemed organizations for further learning for machines.</a:t>
            </a:r>
            <a:endParaRPr lang="en-IN" sz="2500" dirty="0"/>
          </a:p>
        </p:txBody>
      </p:sp>
    </p:spTree>
    <p:extLst>
      <p:ext uri="{BB962C8B-B14F-4D97-AF65-F5344CB8AC3E}">
        <p14:creationId xmlns:p14="http://schemas.microsoft.com/office/powerpoint/2010/main" val="227889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4186537" y="1166265"/>
            <a:ext cx="4957463" cy="823963"/>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Times New Roman"/>
              </a:rPr>
              <a:t>LITERATURE</a:t>
            </a:r>
          </a:p>
        </p:txBody>
      </p:sp>
      <p:sp>
        <p:nvSpPr>
          <p:cNvPr id="4" name="AutoShape 4"/>
          <p:cNvSpPr/>
          <p:nvPr/>
        </p:nvSpPr>
        <p:spPr>
          <a:xfrm>
            <a:off x="4187609" y="2542074"/>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76200"/>
              <a:ext cx="812800" cy="278553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186537" y="1856878"/>
            <a:ext cx="3255770" cy="685196"/>
          </a:xfrm>
          <a:prstGeom prst="rect">
            <a:avLst/>
          </a:prstGeom>
        </p:spPr>
        <p:txBody>
          <a:bodyPr lIns="0" tIns="0" rIns="0" bIns="0" rtlCol="0" anchor="t">
            <a:spAutoFit/>
          </a:bodyPr>
          <a:lstStyle/>
          <a:p>
            <a:pPr>
              <a:lnSpc>
                <a:spcPts val="5080"/>
              </a:lnSpc>
              <a:spcBef>
                <a:spcPct val="0"/>
              </a:spcBef>
            </a:pPr>
            <a:r>
              <a:rPr lang="en-US" sz="3629" dirty="0">
                <a:solidFill>
                  <a:srgbClr val="000000"/>
                </a:solidFill>
                <a:latin typeface="Times New Roman Bold"/>
              </a:rPr>
              <a:t>SURVEY </a:t>
            </a:r>
          </a:p>
        </p:txBody>
      </p:sp>
      <p:graphicFrame>
        <p:nvGraphicFramePr>
          <p:cNvPr id="9" name="Table 9"/>
          <p:cNvGraphicFramePr>
            <a:graphicFrameLocks noGrp="1"/>
          </p:cNvGraphicFramePr>
          <p:nvPr>
            <p:extLst>
              <p:ext uri="{D42A27DB-BD31-4B8C-83A1-F6EECF244321}">
                <p14:modId xmlns:p14="http://schemas.microsoft.com/office/powerpoint/2010/main" val="260482008"/>
              </p:ext>
            </p:extLst>
          </p:nvPr>
        </p:nvGraphicFramePr>
        <p:xfrm>
          <a:off x="4186537" y="4197394"/>
          <a:ext cx="12269344" cy="3343275"/>
        </p:xfrm>
        <a:graphic>
          <a:graphicData uri="http://schemas.openxmlformats.org/drawingml/2006/table">
            <a:tbl>
              <a:tblPr/>
              <a:tblGrid>
                <a:gridCol w="2135965">
                  <a:extLst>
                    <a:ext uri="{9D8B030D-6E8A-4147-A177-3AD203B41FA5}">
                      <a16:colId xmlns:a16="http://schemas.microsoft.com/office/drawing/2014/main" val="20000"/>
                    </a:ext>
                  </a:extLst>
                </a:gridCol>
                <a:gridCol w="3491783">
                  <a:extLst>
                    <a:ext uri="{9D8B030D-6E8A-4147-A177-3AD203B41FA5}">
                      <a16:colId xmlns:a16="http://schemas.microsoft.com/office/drawing/2014/main" val="20001"/>
                    </a:ext>
                  </a:extLst>
                </a:gridCol>
                <a:gridCol w="3320798">
                  <a:extLst>
                    <a:ext uri="{9D8B030D-6E8A-4147-A177-3AD203B41FA5}">
                      <a16:colId xmlns:a16="http://schemas.microsoft.com/office/drawing/2014/main" val="20002"/>
                    </a:ext>
                  </a:extLst>
                </a:gridCol>
                <a:gridCol w="3320798">
                  <a:extLst>
                    <a:ext uri="{9D8B030D-6E8A-4147-A177-3AD203B41FA5}">
                      <a16:colId xmlns:a16="http://schemas.microsoft.com/office/drawing/2014/main" val="20003"/>
                    </a:ext>
                  </a:extLst>
                </a:gridCol>
              </a:tblGrid>
              <a:tr h="1344996">
                <a:tc>
                  <a:txBody>
                    <a:bodyPr/>
                    <a:lstStyle/>
                    <a:p>
                      <a:pPr algn="l">
                        <a:lnSpc>
                          <a:spcPts val="2379"/>
                        </a:lnSpc>
                        <a:defRPr/>
                      </a:pPr>
                      <a:endParaRPr lang="en-US" sz="1100"/>
                    </a:p>
                    <a:p>
                      <a:pPr>
                        <a:lnSpc>
                          <a:spcPts val="2379"/>
                        </a:lnSpc>
                      </a:pPr>
                      <a:r>
                        <a:rPr lang="en-US" sz="1699">
                          <a:solidFill>
                            <a:srgbClr val="000000"/>
                          </a:solidFill>
                          <a:latin typeface="Times New Roman Bold"/>
                        </a:rPr>
                        <a:t>Year of Publishing</a:t>
                      </a:r>
                    </a:p>
                    <a:p>
                      <a:pPr>
                        <a:lnSpc>
                          <a:spcPts val="2379"/>
                        </a:lnSpc>
                      </a:pPr>
                      <a:r>
                        <a:rPr lang="en-US" sz="1699">
                          <a:solidFill>
                            <a:srgbClr val="000000"/>
                          </a:solidFill>
                          <a:latin typeface="Times New Roman Bold"/>
                        </a:rPr>
                        <a:t>  </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Times New Roman Bold"/>
                        </a:rPr>
                        <a:t>Authour</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Times New Roman Bold"/>
                        </a:rPr>
                        <a:t>Title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Times New Roman Bold"/>
                        </a:rPr>
                        <a:t>Algorithms Used</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98279">
                <a:tc>
                  <a:txBody>
                    <a:bodyPr/>
                    <a:lstStyle/>
                    <a:p>
                      <a:pPr algn="l">
                        <a:lnSpc>
                          <a:spcPts val="2099"/>
                        </a:lnSpc>
                        <a:defRPr/>
                      </a:pPr>
                      <a:r>
                        <a:rPr lang="en-US" sz="1499" dirty="0">
                          <a:solidFill>
                            <a:srgbClr val="000000"/>
                          </a:solidFill>
                          <a:latin typeface="Times New Roman"/>
                        </a:rPr>
                        <a:t>             2021 </a:t>
                      </a:r>
                      <a:endParaRPr lang="en-US" sz="1100" dirty="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099"/>
                        </a:lnSpc>
                        <a:defRPr/>
                      </a:pPr>
                      <a:r>
                        <a:rPr lang="en-IN" sz="1800" dirty="0"/>
                        <a:t>A. K. Sinha, Md. Amir </a:t>
                      </a:r>
                      <a:r>
                        <a:rPr lang="en-IN" sz="1800" dirty="0" err="1"/>
                        <a:t>Khusru</a:t>
                      </a:r>
                      <a:r>
                        <a:rPr lang="en-IN" sz="1800" dirty="0"/>
                        <a:t> Akhtar and A. Kumar</a:t>
                      </a:r>
                      <a:endParaRPr lang="en-US" sz="1800" dirty="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099"/>
                        </a:lnSpc>
                        <a:defRPr/>
                      </a:pPr>
                      <a:r>
                        <a:rPr lang="en-US" sz="1800" dirty="0"/>
                        <a:t>Resume Screening Classification using Artificial Intelligence and Natural Language Processing</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323848" lvl="1" indent="-161924" algn="l">
                        <a:lnSpc>
                          <a:spcPts val="2099"/>
                        </a:lnSpc>
                        <a:buFont typeface="Arial"/>
                        <a:buChar char="•"/>
                        <a:defRPr/>
                      </a:pPr>
                      <a:r>
                        <a:rPr lang="en-US" sz="1499" dirty="0">
                          <a:solidFill>
                            <a:srgbClr val="000000"/>
                          </a:solidFill>
                          <a:latin typeface="Times New Roman"/>
                        </a:rPr>
                        <a:t>Random Forest (RF) </a:t>
                      </a:r>
                    </a:p>
                    <a:p>
                      <a:pPr marL="323848" lvl="1" indent="-161924" algn="l">
                        <a:lnSpc>
                          <a:spcPts val="2099"/>
                        </a:lnSpc>
                        <a:buFont typeface="Arial"/>
                        <a:buChar char="•"/>
                        <a:defRPr/>
                      </a:pPr>
                      <a:r>
                        <a:rPr lang="en-US" sz="1499" dirty="0">
                          <a:solidFill>
                            <a:srgbClr val="000000"/>
                          </a:solidFill>
                          <a:latin typeface="Times New Roman"/>
                        </a:rPr>
                        <a:t>Multinomial Naive Bayes (MNB) </a:t>
                      </a:r>
                    </a:p>
                    <a:p>
                      <a:pPr marL="323848" lvl="1" indent="-161924" algn="l">
                        <a:lnSpc>
                          <a:spcPts val="2099"/>
                        </a:lnSpc>
                        <a:buFont typeface="Arial"/>
                        <a:buChar char="•"/>
                        <a:defRPr/>
                      </a:pPr>
                      <a:r>
                        <a:rPr lang="en-US" sz="1499" dirty="0">
                          <a:solidFill>
                            <a:srgbClr val="000000"/>
                          </a:solidFill>
                          <a:latin typeface="Times New Roman"/>
                        </a:rPr>
                        <a:t>Logistic Regression (LR) </a:t>
                      </a:r>
                    </a:p>
                    <a:p>
                      <a:pPr marL="323848" lvl="1" indent="-161924" algn="l">
                        <a:lnSpc>
                          <a:spcPts val="2099"/>
                        </a:lnSpc>
                        <a:buFont typeface="Arial"/>
                        <a:buChar char="•"/>
                        <a:defRPr/>
                      </a:pPr>
                      <a:r>
                        <a:rPr lang="en-US" sz="1499" dirty="0">
                          <a:solidFill>
                            <a:srgbClr val="000000"/>
                          </a:solidFill>
                          <a:latin typeface="Times New Roman"/>
                        </a:rPr>
                        <a:t>Linear Support Vector Classifier (LCVC)</a:t>
                      </a:r>
                    </a:p>
                    <a:p>
                      <a:pPr marL="323848" lvl="1" indent="-161924" algn="l">
                        <a:lnSpc>
                          <a:spcPts val="2099"/>
                        </a:lnSpc>
                        <a:buFont typeface="Arial"/>
                        <a:buChar char="•"/>
                        <a:defRPr/>
                      </a:pPr>
                      <a:r>
                        <a:rPr lang="en-US" sz="1499" dirty="0">
                          <a:solidFill>
                            <a:srgbClr val="000000"/>
                          </a:solidFill>
                          <a:latin typeface="Times New Roman"/>
                        </a:rPr>
                        <a:t>XG Boost </a:t>
                      </a:r>
                      <a:endParaRPr dirty="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9792" y="757399"/>
            <a:ext cx="6544963" cy="1475660"/>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Times New Roman"/>
              </a:rPr>
              <a:t>LIBRARIES AND TECHNOLOGY USED</a:t>
            </a:r>
          </a:p>
        </p:txBody>
      </p:sp>
      <p:sp>
        <p:nvSpPr>
          <p:cNvPr id="4" name="AutoShape 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5" name="AutoShape 5"/>
          <p:cNvSpPr/>
          <p:nvPr/>
        </p:nvSpPr>
        <p:spPr>
          <a:xfrm flipV="1">
            <a:off x="1029792" y="2233059"/>
            <a:ext cx="3271410" cy="19050"/>
          </a:xfrm>
          <a:prstGeom prst="line">
            <a:avLst/>
          </a:prstGeom>
          <a:ln w="38100" cap="flat">
            <a:solidFill>
              <a:srgbClr val="000000"/>
            </a:solidFill>
            <a:prstDash val="solid"/>
            <a:headEnd type="none" w="sm" len="sm"/>
            <a:tailEnd type="none" w="sm" len="sm"/>
          </a:ln>
        </p:spPr>
      </p:sp>
      <p:grpSp>
        <p:nvGrpSpPr>
          <p:cNvPr id="6" name="Group 6"/>
          <p:cNvGrpSpPr>
            <a:grpSpLocks noChangeAspect="1"/>
          </p:cNvGrpSpPr>
          <p:nvPr/>
        </p:nvGrpSpPr>
        <p:grpSpPr>
          <a:xfrm>
            <a:off x="10632057" y="3437299"/>
            <a:ext cx="6094969" cy="3428377"/>
            <a:chOff x="0" y="0"/>
            <a:chExt cx="11289030" cy="6350000"/>
          </a:xfrm>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solidFill>
              <a:srgbClr val="000000">
                <a:alpha val="0"/>
              </a:srgbClr>
            </a:solidFill>
            <a:ln w="12700">
              <a:solidFill>
                <a:srgbClr val="000000"/>
              </a:solidFill>
            </a:ln>
          </p:spPr>
        </p:sp>
      </p:grpSp>
      <p:grpSp>
        <p:nvGrpSpPr>
          <p:cNvPr id="9" name="Group 9"/>
          <p:cNvGrpSpPr>
            <a:grpSpLocks noChangeAspect="1"/>
          </p:cNvGrpSpPr>
          <p:nvPr/>
        </p:nvGrpSpPr>
        <p:grpSpPr>
          <a:xfrm>
            <a:off x="10632057" y="3437299"/>
            <a:ext cx="6850188" cy="3853183"/>
            <a:chOff x="0" y="0"/>
            <a:chExt cx="11289030" cy="6350000"/>
          </a:xfrm>
        </p:grpSpPr>
        <p:sp>
          <p:nvSpPr>
            <p:cNvPr id="10" name="Freeform 10"/>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9265" b="-9265"/>
              </a:stretch>
            </a:blipFill>
          </p:spPr>
        </p:sp>
      </p:grpSp>
      <p:sp>
        <p:nvSpPr>
          <p:cNvPr id="11" name="TextBox 11"/>
          <p:cNvSpPr txBox="1"/>
          <p:nvPr/>
        </p:nvSpPr>
        <p:spPr>
          <a:xfrm>
            <a:off x="2087216" y="2738995"/>
            <a:ext cx="5802049" cy="4809009"/>
          </a:xfrm>
          <a:prstGeom prst="rect">
            <a:avLst/>
          </a:prstGeom>
        </p:spPr>
        <p:txBody>
          <a:bodyPr wrap="square" lIns="0" tIns="0" rIns="0" bIns="0" rtlCol="0" anchor="t">
            <a:spAutoFit/>
          </a:bodyPr>
          <a:lstStyle/>
          <a:p>
            <a:pPr>
              <a:lnSpc>
                <a:spcPts val="3148"/>
              </a:lnSpc>
            </a:pPr>
            <a:r>
              <a:rPr lang="en-US" sz="2600" dirty="0">
                <a:solidFill>
                  <a:srgbClr val="000000"/>
                </a:solidFill>
                <a:latin typeface="Times New Roman"/>
              </a:rPr>
              <a:t>Deep  Learning:</a:t>
            </a:r>
          </a:p>
          <a:p>
            <a:pPr>
              <a:lnSpc>
                <a:spcPts val="3148"/>
              </a:lnSpc>
            </a:pPr>
            <a:r>
              <a:rPr lang="en-US" sz="2600" dirty="0">
                <a:solidFill>
                  <a:srgbClr val="000000"/>
                </a:solidFill>
                <a:latin typeface="Times New Roman"/>
              </a:rPr>
              <a:t>Algorithms used for classification and detection:</a:t>
            </a:r>
          </a:p>
          <a:p>
            <a:pPr>
              <a:lnSpc>
                <a:spcPts val="3148"/>
              </a:lnSpc>
            </a:pPr>
            <a:endParaRPr lang="en-US" sz="2600" dirty="0">
              <a:solidFill>
                <a:srgbClr val="000000"/>
              </a:solidFill>
              <a:latin typeface="Times New Roman"/>
            </a:endParaRPr>
          </a:p>
          <a:p>
            <a:pPr marL="323848" lvl="1" indent="-161924" algn="l">
              <a:lnSpc>
                <a:spcPts val="2099"/>
              </a:lnSpc>
              <a:buFont typeface="Arial"/>
              <a:buChar char="•"/>
              <a:defRPr/>
            </a:pPr>
            <a:r>
              <a:rPr lang="en-US" sz="2600" dirty="0">
                <a:solidFill>
                  <a:srgbClr val="000000"/>
                </a:solidFill>
                <a:latin typeface="Times New Roman"/>
              </a:rPr>
              <a:t>Random Forest (RF) </a:t>
            </a:r>
          </a:p>
          <a:p>
            <a:pPr marL="161924" lvl="1" algn="l">
              <a:lnSpc>
                <a:spcPts val="2099"/>
              </a:lnSpc>
              <a:defRPr/>
            </a:pPr>
            <a:endParaRPr lang="en-US" sz="2600" dirty="0">
              <a:solidFill>
                <a:srgbClr val="000000"/>
              </a:solidFill>
              <a:latin typeface="Times New Roman"/>
            </a:endParaRPr>
          </a:p>
          <a:p>
            <a:pPr marL="323848" lvl="1" indent="-161924" algn="l">
              <a:lnSpc>
                <a:spcPts val="2099"/>
              </a:lnSpc>
              <a:buFont typeface="Arial"/>
              <a:buChar char="•"/>
              <a:defRPr/>
            </a:pPr>
            <a:r>
              <a:rPr lang="en-US" sz="2600" dirty="0">
                <a:solidFill>
                  <a:srgbClr val="000000"/>
                </a:solidFill>
                <a:latin typeface="Times New Roman"/>
              </a:rPr>
              <a:t>Multinomial Naive Bayes (MNB) </a:t>
            </a:r>
          </a:p>
          <a:p>
            <a:pPr marL="161924" lvl="1" algn="l">
              <a:lnSpc>
                <a:spcPts val="2099"/>
              </a:lnSpc>
              <a:defRPr/>
            </a:pPr>
            <a:endParaRPr lang="en-US" sz="2600" dirty="0">
              <a:solidFill>
                <a:srgbClr val="000000"/>
              </a:solidFill>
              <a:latin typeface="Times New Roman"/>
            </a:endParaRPr>
          </a:p>
          <a:p>
            <a:pPr marL="323848" lvl="1" indent="-161924" algn="l">
              <a:lnSpc>
                <a:spcPts val="2099"/>
              </a:lnSpc>
              <a:buFont typeface="Arial"/>
              <a:buChar char="•"/>
              <a:defRPr/>
            </a:pPr>
            <a:r>
              <a:rPr lang="en-US" sz="2600" dirty="0">
                <a:solidFill>
                  <a:srgbClr val="000000"/>
                </a:solidFill>
                <a:latin typeface="Times New Roman"/>
              </a:rPr>
              <a:t>Logistic Regression (LR) </a:t>
            </a:r>
          </a:p>
          <a:p>
            <a:pPr marL="161924" lvl="1" algn="l">
              <a:lnSpc>
                <a:spcPts val="2099"/>
              </a:lnSpc>
              <a:defRPr/>
            </a:pPr>
            <a:endParaRPr lang="en-US" sz="2600" dirty="0">
              <a:solidFill>
                <a:srgbClr val="000000"/>
              </a:solidFill>
              <a:latin typeface="Times New Roman"/>
            </a:endParaRPr>
          </a:p>
          <a:p>
            <a:pPr marL="323848" lvl="1" indent="-161924" algn="l">
              <a:lnSpc>
                <a:spcPts val="2099"/>
              </a:lnSpc>
              <a:buFont typeface="Arial"/>
              <a:buChar char="•"/>
              <a:defRPr/>
            </a:pPr>
            <a:r>
              <a:rPr lang="en-US" sz="2600" dirty="0">
                <a:solidFill>
                  <a:srgbClr val="000000"/>
                </a:solidFill>
                <a:latin typeface="Times New Roman"/>
              </a:rPr>
              <a:t>Linear Support Vector Classifier (LCVC)</a:t>
            </a:r>
          </a:p>
          <a:p>
            <a:pPr marL="161924" lvl="1" algn="l">
              <a:lnSpc>
                <a:spcPts val="2099"/>
              </a:lnSpc>
              <a:defRPr/>
            </a:pPr>
            <a:endParaRPr lang="en-US" sz="2600" dirty="0">
              <a:solidFill>
                <a:srgbClr val="000000"/>
              </a:solidFill>
              <a:latin typeface="Times New Roman"/>
            </a:endParaRPr>
          </a:p>
          <a:p>
            <a:pPr marL="323848" lvl="1" indent="-161924" algn="l">
              <a:lnSpc>
                <a:spcPts val="2099"/>
              </a:lnSpc>
              <a:buFont typeface="Arial"/>
              <a:buChar char="•"/>
              <a:defRPr/>
            </a:pPr>
            <a:r>
              <a:rPr lang="en-US" sz="2600" dirty="0">
                <a:solidFill>
                  <a:srgbClr val="000000"/>
                </a:solidFill>
                <a:latin typeface="Times New Roman"/>
              </a:rPr>
              <a:t>XG Boost </a:t>
            </a:r>
            <a:endParaRPr lang="en-US" sz="2600" dirty="0"/>
          </a:p>
          <a:p>
            <a:pPr>
              <a:lnSpc>
                <a:spcPts val="3148"/>
              </a:lnSpc>
            </a:pPr>
            <a:endParaRPr sz="2600" dirty="0"/>
          </a:p>
          <a:p>
            <a:pPr>
              <a:lnSpc>
                <a:spcPts val="3148"/>
              </a:lnSpc>
              <a:spcBef>
                <a:spcPct val="0"/>
              </a:spcBef>
            </a:pPr>
            <a:endParaRPr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7057" y="608561"/>
            <a:ext cx="8115280" cy="706219"/>
          </a:xfrm>
          <a:prstGeom prst="rect">
            <a:avLst/>
          </a:prstGeom>
        </p:spPr>
        <p:txBody>
          <a:bodyPr lIns="0" tIns="0" rIns="0" bIns="0" rtlCol="0" anchor="t">
            <a:spAutoFit/>
          </a:bodyPr>
          <a:lstStyle/>
          <a:p>
            <a:pPr>
              <a:lnSpc>
                <a:spcPts val="6018"/>
              </a:lnSpc>
              <a:spcBef>
                <a:spcPct val="0"/>
              </a:spcBef>
            </a:pPr>
            <a:r>
              <a:rPr lang="en-US" sz="4298" dirty="0">
                <a:solidFill>
                  <a:srgbClr val="593C8F"/>
                </a:solidFill>
                <a:latin typeface="Times New Roman"/>
              </a:rPr>
              <a:t>DESIGN OF THE PROJECT</a:t>
            </a:r>
          </a:p>
        </p:txBody>
      </p:sp>
      <p:sp>
        <p:nvSpPr>
          <p:cNvPr id="3" name="AutoShape 3"/>
          <p:cNvSpPr/>
          <p:nvPr/>
        </p:nvSpPr>
        <p:spPr>
          <a:xfrm>
            <a:off x="1427057" y="1432523"/>
            <a:ext cx="5516290" cy="0"/>
          </a:xfrm>
          <a:prstGeom prst="line">
            <a:avLst/>
          </a:prstGeom>
          <a:ln w="38100" cap="flat">
            <a:solidFill>
              <a:srgbClr val="000000"/>
            </a:solidFill>
            <a:prstDash val="solid"/>
            <a:headEnd type="none" w="sm" len="sm"/>
            <a:tailEnd type="none" w="sm" len="sm"/>
          </a:ln>
        </p:spPr>
      </p:sp>
      <p:pic>
        <p:nvPicPr>
          <p:cNvPr id="6" name="Picture 5">
            <a:extLst>
              <a:ext uri="{FF2B5EF4-FFF2-40B4-BE49-F238E27FC236}">
                <a16:creationId xmlns:a16="http://schemas.microsoft.com/office/drawing/2014/main" id="{C14EA866-E260-FEAA-40C4-E7E8F250E318}"/>
              </a:ext>
            </a:extLst>
          </p:cNvPr>
          <p:cNvPicPr>
            <a:picLocks noChangeAspect="1"/>
          </p:cNvPicPr>
          <p:nvPr/>
        </p:nvPicPr>
        <p:blipFill>
          <a:blip r:embed="rId2"/>
          <a:stretch>
            <a:fillRect/>
          </a:stretch>
        </p:blipFill>
        <p:spPr>
          <a:xfrm>
            <a:off x="5558479" y="2312424"/>
            <a:ext cx="9328963" cy="7366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AutoShape 3"/>
          <p:cNvSpPr/>
          <p:nvPr/>
        </p:nvSpPr>
        <p:spPr>
          <a:xfrm flipV="1">
            <a:off x="1028720" y="2186588"/>
            <a:ext cx="3260" cy="229"/>
          </a:xfrm>
          <a:prstGeom prst="line">
            <a:avLst/>
          </a:prstGeom>
          <a:ln w="19050" cap="flat">
            <a:solidFill>
              <a:srgbClr val="000000"/>
            </a:solidFill>
            <a:prstDash val="solid"/>
            <a:headEnd type="none" w="sm" len="sm"/>
            <a:tailEnd type="none" w="sm" len="sm"/>
          </a:ln>
        </p:spPr>
      </p:sp>
      <p:sp>
        <p:nvSpPr>
          <p:cNvPr id="5" name="TextBox 5"/>
          <p:cNvSpPr txBox="1"/>
          <p:nvPr/>
        </p:nvSpPr>
        <p:spPr>
          <a:xfrm>
            <a:off x="993944" y="1157888"/>
            <a:ext cx="8488517" cy="769441"/>
          </a:xfrm>
          <a:prstGeom prst="rect">
            <a:avLst/>
          </a:prstGeom>
        </p:spPr>
        <p:txBody>
          <a:bodyPr lIns="0" tIns="0" rIns="0" bIns="0" rtlCol="0" anchor="t">
            <a:spAutoFit/>
          </a:bodyPr>
          <a:lstStyle/>
          <a:p>
            <a:pPr>
              <a:lnSpc>
                <a:spcPts val="6018"/>
              </a:lnSpc>
              <a:spcBef>
                <a:spcPct val="0"/>
              </a:spcBef>
            </a:pPr>
            <a:r>
              <a:rPr lang="en-US" sz="5000" dirty="0">
                <a:solidFill>
                  <a:srgbClr val="593C8F"/>
                </a:solidFill>
                <a:latin typeface="Times New Roman"/>
              </a:rPr>
              <a:t>RESULTS</a:t>
            </a:r>
          </a:p>
        </p:txBody>
      </p:sp>
      <p:pic>
        <p:nvPicPr>
          <p:cNvPr id="7" name="Picture 6">
            <a:extLst>
              <a:ext uri="{FF2B5EF4-FFF2-40B4-BE49-F238E27FC236}">
                <a16:creationId xmlns:a16="http://schemas.microsoft.com/office/drawing/2014/main" id="{EEC9CC10-81A5-CC0A-A86A-B90E2D587ABB}"/>
              </a:ext>
            </a:extLst>
          </p:cNvPr>
          <p:cNvPicPr>
            <a:picLocks noChangeAspect="1"/>
          </p:cNvPicPr>
          <p:nvPr/>
        </p:nvPicPr>
        <p:blipFill>
          <a:blip r:embed="rId3"/>
          <a:stretch>
            <a:fillRect/>
          </a:stretch>
        </p:blipFill>
        <p:spPr>
          <a:xfrm>
            <a:off x="1825278" y="2547475"/>
            <a:ext cx="15012999" cy="2596049"/>
          </a:xfrm>
          <a:prstGeom prst="rect">
            <a:avLst/>
          </a:prstGeom>
        </p:spPr>
      </p:pic>
      <p:pic>
        <p:nvPicPr>
          <p:cNvPr id="9" name="Picture 8">
            <a:extLst>
              <a:ext uri="{FF2B5EF4-FFF2-40B4-BE49-F238E27FC236}">
                <a16:creationId xmlns:a16="http://schemas.microsoft.com/office/drawing/2014/main" id="{4273824D-67A1-4230-C79A-33D1CD78FBFE}"/>
              </a:ext>
            </a:extLst>
          </p:cNvPr>
          <p:cNvPicPr>
            <a:picLocks noChangeAspect="1"/>
          </p:cNvPicPr>
          <p:nvPr/>
        </p:nvPicPr>
        <p:blipFill>
          <a:blip r:embed="rId4"/>
          <a:stretch>
            <a:fillRect/>
          </a:stretch>
        </p:blipFill>
        <p:spPr>
          <a:xfrm>
            <a:off x="5255568" y="5647556"/>
            <a:ext cx="8256785" cy="37514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1424760"/>
            <a:ext cx="8488517" cy="823963"/>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Times New Roman"/>
              </a:rPr>
              <a:t>CONCLUSION</a:t>
            </a:r>
          </a:p>
        </p:txBody>
      </p:sp>
      <p:grpSp>
        <p:nvGrpSpPr>
          <p:cNvPr id="4" name="Group 4"/>
          <p:cNvGrpSpPr>
            <a:grpSpLocks noChangeAspect="1"/>
          </p:cNvGrpSpPr>
          <p:nvPr/>
        </p:nvGrpSpPr>
        <p:grpSpPr>
          <a:xfrm>
            <a:off x="12168336" y="3598336"/>
            <a:ext cx="5493985" cy="3090328"/>
            <a:chOff x="0" y="0"/>
            <a:chExt cx="11289030" cy="6350000"/>
          </a:xfrm>
        </p:grpSpPr>
        <p:sp>
          <p:nvSpPr>
            <p:cNvPr id="5"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1597" b="-1597"/>
              </a:stretch>
            </a:blipFill>
          </p:spPr>
        </p:sp>
      </p:grpSp>
      <p:sp>
        <p:nvSpPr>
          <p:cNvPr id="6" name="TextBox 6"/>
          <p:cNvSpPr txBox="1"/>
          <p:nvPr/>
        </p:nvSpPr>
        <p:spPr>
          <a:xfrm>
            <a:off x="1028700" y="3347197"/>
            <a:ext cx="10779596" cy="5353197"/>
          </a:xfrm>
          <a:prstGeom prst="rect">
            <a:avLst/>
          </a:prstGeom>
        </p:spPr>
        <p:txBody>
          <a:bodyPr wrap="square" lIns="0" tIns="0" rIns="0" bIns="0" rtlCol="0" anchor="t">
            <a:spAutoFit/>
          </a:bodyPr>
          <a:lstStyle/>
          <a:p>
            <a:pPr algn="just">
              <a:lnSpc>
                <a:spcPts val="3523"/>
              </a:lnSpc>
            </a:pPr>
            <a:r>
              <a:rPr lang="en-US" sz="2400" dirty="0"/>
              <a:t>The first phase extracts the features from resume using Artificial </a:t>
            </a:r>
            <a:r>
              <a:rPr lang="en-US" sz="2400" dirty="0" err="1"/>
              <a:t>Iearning</a:t>
            </a:r>
            <a:r>
              <a:rPr lang="en-US" sz="2400" dirty="0"/>
              <a:t> and Natural Language Processing. The second phase use matching algorithm to derive a score for the given resume. This project also demonstrated the final result with machine performing human like decision. Further, it elaborates on how the training is provided on the extracted data with different machine learning algorithm that provides insights for key decision making. Spacy , transformers and other key libraries usage have been explained in details. This also highlights the key differentiator that this tool offers in comparison with other available tools in terms of features and accuracy. As part of next step, further regression to be performed to arrive at better accuracy in terms of shortlisting score. There is additional tunning in the dataset by web scrapping of professional network sites to be considered. There will be some outliers that will require to be eliminated for better outcome.</a:t>
            </a:r>
            <a:endParaRPr lang="en-US" sz="2148" dirty="0">
              <a:solidFill>
                <a:srgbClr val="000000"/>
              </a:solidFill>
              <a:latin typeface="Times New Roman"/>
            </a:endParaRPr>
          </a:p>
        </p:txBody>
      </p:sp>
      <p:sp>
        <p:nvSpPr>
          <p:cNvPr id="7" name="AutoShape 7"/>
          <p:cNvSpPr/>
          <p:nvPr/>
        </p:nvSpPr>
        <p:spPr>
          <a:xfrm flipV="1">
            <a:off x="1028700" y="2248723"/>
            <a:ext cx="5196278" cy="19050"/>
          </a:xfrm>
          <a:prstGeom prst="line">
            <a:avLst/>
          </a:prstGeom>
          <a:ln w="38100" cap="flat">
            <a:solidFill>
              <a:srgbClr val="00000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848</Words>
  <Application>Microsoft Office PowerPoint</Application>
  <PresentationFormat>Custom</PresentationFormat>
  <Paragraphs>64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Times New Roman Bold</vt:lpstr>
      <vt:lpstr>mavenPro</vt:lpstr>
      <vt:lpstr>Arial</vt:lpstr>
      <vt:lpstr>Calibri</vt:lpstr>
      <vt:lpstr>Times New Roman</vt:lpstr>
      <vt:lpstr>Bukhari Script Bold</vt:lpstr>
      <vt:lpstr>Alice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21B95A0510-REVIEW2</dc:title>
  <cp:lastModifiedBy>YALLA BHANU KARTHIK</cp:lastModifiedBy>
  <cp:revision>4</cp:revision>
  <dcterms:created xsi:type="dcterms:W3CDTF">2006-08-16T00:00:00Z</dcterms:created>
  <dcterms:modified xsi:type="dcterms:W3CDTF">2024-04-01T09:44:48Z</dcterms:modified>
  <dc:identifier>DAF8ErDiSXc</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2071228</vt:lpwstr>
  </property>
  <property fmtid="{D5CDD505-2E9C-101B-9397-08002B2CF9AE}" pid="3" name="NXPowerLiteSettings">
    <vt:lpwstr>F7000400038000</vt:lpwstr>
  </property>
  <property fmtid="{D5CDD505-2E9C-101B-9397-08002B2CF9AE}" pid="4" name="NXPowerLiteVersion">
    <vt:lpwstr>S10.2.0</vt:lpwstr>
  </property>
</Properties>
</file>