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91" r:id="rId2"/>
    <p:sldId id="281" r:id="rId3"/>
    <p:sldId id="298" r:id="rId4"/>
    <p:sldId id="290" r:id="rId5"/>
    <p:sldId id="293" r:id="rId6"/>
    <p:sldId id="299" r:id="rId7"/>
    <p:sldId id="296" r:id="rId8"/>
    <p:sldId id="297" r:id="rId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91" y="139"/>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k thotapelli" userId="fd7ab37eb54d03a9" providerId="LiveId" clId="{99C2CAD5-CA61-49D6-8018-56D08E4FB7C6}"/>
    <pc:docChg chg="modSld">
      <pc:chgData name="sathwik thotapelli" userId="fd7ab37eb54d03a9" providerId="LiveId" clId="{99C2CAD5-CA61-49D6-8018-56D08E4FB7C6}" dt="2024-12-08T11:54:07.892" v="0" actId="20577"/>
      <pc:docMkLst>
        <pc:docMk/>
      </pc:docMkLst>
      <pc:sldChg chg="modSp mod">
        <pc:chgData name="sathwik thotapelli" userId="fd7ab37eb54d03a9" providerId="LiveId" clId="{99C2CAD5-CA61-49D6-8018-56D08E4FB7C6}" dt="2024-12-08T11:54:07.892" v="0" actId="20577"/>
        <pc:sldMkLst>
          <pc:docMk/>
          <pc:sldMk cId="0" sldId="291"/>
        </pc:sldMkLst>
        <pc:spChg chg="mod">
          <ac:chgData name="sathwik thotapelli" userId="fd7ab37eb54d03a9" providerId="LiveId" clId="{99C2CAD5-CA61-49D6-8018-56D08E4FB7C6}" dt="2024-12-08T11:54:07.892" v="0" actId="20577"/>
          <ac:spMkLst>
            <pc:docMk/>
            <pc:sldMk cId="0" sldId="291"/>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8357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12/8/2024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12/8/2024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12/8/2024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12/8/2024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12/8/2024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12/8/2024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12/8/2024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12/8/2024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12/8/2024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12/8/2024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12/8/2024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12/8/2024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p:cNvSpPr>
            <a:spLocks noGrp="1"/>
          </p:cNvSpPr>
          <p:nvPr>
            <p:ph type="subTitle" idx="1"/>
          </p:nvPr>
        </p:nvSpPr>
        <p:spPr>
          <a:xfrm>
            <a:off x="1471028" y="743578"/>
            <a:ext cx="8309058" cy="1657636"/>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  </a:t>
            </a:r>
            <a:r>
              <a:rPr lang="en-US" sz="3600" b="1" dirty="0">
                <a:solidFill>
                  <a:schemeClr val="tx1"/>
                </a:solidFill>
                <a:latin typeface="Times New Roman" panose="02020603050405020304" pitchFamily="18" charset="0"/>
                <a:cs typeface="Times New Roman" panose="02020603050405020304" pitchFamily="18" charset="0"/>
              </a:rPr>
              <a:t>Uber Data Analysis Data using R  </a:t>
            </a:r>
            <a:r>
              <a:rPr lang="en-US" b="1" dirty="0">
                <a:solidFill>
                  <a:schemeClr val="tx1"/>
                </a:solidFill>
                <a:latin typeface="Times New Roman" panose="02020603050405020304" pitchFamily="18" charset="0"/>
                <a:cs typeface="Times New Roman" panose="02020603050405020304" pitchFamily="18" charset="0"/>
              </a:rPr>
              <a:t>”</a:t>
            </a:r>
          </a:p>
          <a:p>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57772" y="-430465"/>
            <a:ext cx="10363200" cy="2076450"/>
          </a:xfrm>
        </p:spPr>
        <p:txBody>
          <a:bodyPr/>
          <a:lstStyle/>
          <a:p>
            <a:r>
              <a:rPr lang="en-US" sz="4000" b="1" dirty="0">
                <a:solidFill>
                  <a:schemeClr val="tx2"/>
                </a:solidFill>
                <a:latin typeface="Garamond" panose="02020404030301010803" pitchFamily="18" charset="0"/>
              </a:rPr>
              <a:t>MLRP GLOB PROJECT-1 </a:t>
            </a:r>
            <a:endParaRPr lang="en-IN" sz="4000" b="1" dirty="0">
              <a:solidFill>
                <a:schemeClr val="tx2"/>
              </a:solidFill>
              <a:latin typeface="Garamond" panose="02020404030301010803" pitchFamily="18" charset="0"/>
            </a:endParaRPr>
          </a:p>
        </p:txBody>
      </p:sp>
      <p:sp>
        <p:nvSpPr>
          <p:cNvPr id="10" name="TextBox 9"/>
          <p:cNvSpPr txBox="1"/>
          <p:nvPr/>
        </p:nvSpPr>
        <p:spPr>
          <a:xfrm>
            <a:off x="357772" y="1971915"/>
            <a:ext cx="5924550" cy="3948004"/>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Domain: Machine Learning</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Batch ID-3</a:t>
            </a:r>
          </a:p>
          <a:p>
            <a:pPr marL="285750" indent="-285750" algn="just">
              <a:lnSpc>
                <a:spcPct val="200000"/>
              </a:lnSpc>
              <a:buFont typeface="Arial" panose="020B0604020202020204" pitchFamily="34" charset="0"/>
              <a:buChar char="•"/>
            </a:pPr>
            <a:r>
              <a:rPr lang="en-US" sz="2400" b="1">
                <a:latin typeface="Arial" panose="020B0604020202020204" pitchFamily="34" charset="0"/>
                <a:cs typeface="Arial" panose="020B0604020202020204" pitchFamily="34" charset="0"/>
              </a:rPr>
              <a:t>Pasham</a:t>
            </a:r>
            <a:r>
              <a:rPr lang="en-US" sz="2400" b="1" dirty="0">
                <a:latin typeface="Arial" panose="020B0604020202020204" pitchFamily="34" charset="0"/>
                <a:cs typeface="Arial" panose="020B0604020202020204" pitchFamily="34" charset="0"/>
              </a:rPr>
              <a:t> Rasagna    (22241A3240)</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Yalla Pavani           (22241A3261)</a:t>
            </a:r>
            <a:endParaRPr lang="en-IN" sz="2400" b="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A32BC8E-9B10-B7B2-D50F-4090FA513684}"/>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6" name="Picture 5">
            <a:extLst>
              <a:ext uri="{FF2B5EF4-FFF2-40B4-BE49-F238E27FC236}">
                <a16:creationId xmlns:a16="http://schemas.microsoft.com/office/drawing/2014/main" id="{166E6F12-9FFC-0205-00B0-647CE507E545}"/>
              </a:ext>
            </a:extLst>
          </p:cNvPr>
          <p:cNvPicPr>
            <a:picLocks noChangeAspect="1"/>
          </p:cNvPicPr>
          <p:nvPr/>
        </p:nvPicPr>
        <p:blipFill>
          <a:blip r:embed="rId2"/>
          <a:stretch>
            <a:fillRect/>
          </a:stretch>
        </p:blipFill>
        <p:spPr>
          <a:xfrm>
            <a:off x="66215" y="65170"/>
            <a:ext cx="1166228" cy="11304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763799" y="-273990"/>
            <a:ext cx="10972800" cy="1650614"/>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Uber Data Analysis Data using R</a:t>
            </a:r>
            <a:br>
              <a:rPr lang="en-US" sz="2400" b="1" dirty="0">
                <a:solidFill>
                  <a:schemeClr val="tx1"/>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455401" y="1376623"/>
            <a:ext cx="10879140" cy="3908762"/>
          </a:xfrm>
          <a:prstGeom prst="rect">
            <a:avLst/>
          </a:prstGeom>
          <a:noFill/>
          <a:ln w="9525">
            <a:noFill/>
            <a:miter lim="800000"/>
            <a:headEnd/>
            <a:tailEnd/>
          </a:ln>
        </p:spPr>
        <p:txBody>
          <a:bodyPr wrap="square">
            <a:spAutoFit/>
          </a:bodyPr>
          <a:lstStyle/>
          <a:p>
            <a:pPr marL="457200" indent="-4572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a:t>
            </a:r>
          </a:p>
          <a:p>
            <a:endParaRPr lang="en-US" sz="2000" b="1" u="sng" dirty="0">
              <a:solidFill>
                <a:schemeClr val="tx2"/>
              </a:solidFill>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Proposes Solution: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Uber data for demand forecasting, dynamic pricing, and route optimization. By applying regression and clustering algorithms, it improves efficiency and enhances the customer experience.</a:t>
            </a:r>
          </a:p>
          <a:p>
            <a:pPr algn="just"/>
            <a:r>
              <a:rPr lang="en-US" sz="2000" dirty="0">
                <a:latin typeface="Times New Roman" panose="02020603050405020304" pitchFamily="18" charset="0"/>
                <a:cs typeface="Times New Roman" panose="02020603050405020304" pitchFamily="18" charset="0"/>
              </a:rPr>
              <a:t>										</a:t>
            </a:r>
          </a:p>
          <a:p>
            <a:pPr algn="just"/>
            <a:r>
              <a:rPr lang="en-US" sz="2400" b="1" dirty="0">
                <a:latin typeface="Times New Roman" panose="02020603050405020304" pitchFamily="18" charset="0"/>
                <a:cs typeface="Times New Roman" panose="02020603050405020304" pitchFamily="18" charset="0"/>
              </a:rPr>
              <a:t>Detailed Explanation: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solution addresses Uber's challenges by predicting demand, optimizing pricing, and improving route efficiency using machine learning. This reduces wait times, enhances driver utilization, and ensures better customer service through real-time adjustments and data-driven insights.</a:t>
            </a:r>
            <a:endParaRPr lang="en-US" sz="2000" b="1" dirty="0">
              <a:latin typeface="Times New Roman" panose="02020603050405020304" pitchFamily="18" charset="0"/>
              <a:cs typeface="Times New Roman" panose="02020603050405020304" pitchFamily="18" charset="0"/>
            </a:endParaRPr>
          </a:p>
          <a:p>
            <a:pPr algn="just"/>
            <a:endParaRPr lang="en-US" sz="2400" b="1"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2" name="Rectangle 1">
            <a:extLst>
              <a:ext uri="{FF2B5EF4-FFF2-40B4-BE49-F238E27FC236}">
                <a16:creationId xmlns:a16="http://schemas.microsoft.com/office/drawing/2014/main" id="{D01DA7AA-BC48-C8B0-6517-02FFA2E29ADE}"/>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3" name="Picture 2">
            <a:extLst>
              <a:ext uri="{FF2B5EF4-FFF2-40B4-BE49-F238E27FC236}">
                <a16:creationId xmlns:a16="http://schemas.microsoft.com/office/drawing/2014/main" id="{060C70A5-147E-25F5-8192-1A1764474F18}"/>
              </a:ext>
            </a:extLst>
          </p:cNvPr>
          <p:cNvPicPr>
            <a:picLocks noChangeAspect="1"/>
          </p:cNvPicPr>
          <p:nvPr/>
        </p:nvPicPr>
        <p:blipFill>
          <a:blip r:embed="rId3"/>
          <a:stretch>
            <a:fillRect/>
          </a:stretch>
        </p:blipFill>
        <p:spPr>
          <a:xfrm>
            <a:off x="66215" y="65170"/>
            <a:ext cx="1166228" cy="11304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1181-DB30-E544-501C-63BD18EE5FCA}"/>
              </a:ext>
            </a:extLst>
          </p:cNvPr>
          <p:cNvSpPr>
            <a:spLocks noGrp="1"/>
          </p:cNvSpPr>
          <p:nvPr>
            <p:ph type="title"/>
          </p:nvPr>
        </p:nvSpPr>
        <p:spPr/>
        <p:txBody>
          <a:bodyPr/>
          <a:lstStyle/>
          <a:p>
            <a:r>
              <a:rPr lang="en-US" sz="4400" b="1" dirty="0">
                <a:solidFill>
                  <a:schemeClr val="tx1"/>
                </a:solidFill>
                <a:latin typeface="Times New Roman" panose="02020603050405020304" pitchFamily="18" charset="0"/>
                <a:cs typeface="Times New Roman" panose="02020603050405020304" pitchFamily="18" charset="0"/>
              </a:rPr>
              <a:t>Uber Data Analysis Data using R</a:t>
            </a:r>
            <a:endParaRPr lang="en-IN" dirty="0"/>
          </a:p>
        </p:txBody>
      </p:sp>
      <p:sp>
        <p:nvSpPr>
          <p:cNvPr id="3" name="Content Placeholder 2">
            <a:extLst>
              <a:ext uri="{FF2B5EF4-FFF2-40B4-BE49-F238E27FC236}">
                <a16:creationId xmlns:a16="http://schemas.microsoft.com/office/drawing/2014/main" id="{BBC01ECB-2914-AF27-FAA3-5A98CE46280A}"/>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Addressing the Problem:</a:t>
            </a:r>
          </a:p>
          <a:p>
            <a:pPr marL="0" indent="0">
              <a:buNone/>
            </a:pPr>
            <a:endParaRPr lang="en-US" sz="1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Identifies high-demand locations and times, enabling better resource allocation.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Improves customer satisfaction by reducing waiting times and optimizing trip fares.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operational efficiency through data-driven decisions on routes and driver schedules</a:t>
            </a:r>
          </a:p>
          <a:p>
            <a:pPr marL="0" indent="0">
              <a:buNone/>
            </a:pPr>
            <a:endParaRPr lang="en-US" sz="2000" dirty="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Innovation and Uniqueness of the Solution:</a:t>
            </a:r>
          </a:p>
          <a:p>
            <a:pPr marL="0" indent="0">
              <a:buNone/>
            </a:pP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Combines statistical analysis with machine learning for a comprehensive approach.</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Utilizes R's open-source tools, offering cost-effective and scalable analytics.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Customizable dashboards built with </a:t>
            </a:r>
            <a:r>
              <a:rPr lang="en-US" sz="2000" b="1" dirty="0">
                <a:latin typeface="Times New Roman" panose="02020603050405020304" pitchFamily="18" charset="0"/>
                <a:cs typeface="Times New Roman" panose="02020603050405020304" pitchFamily="18" charset="0"/>
              </a:rPr>
              <a:t>R Shiny</a:t>
            </a:r>
            <a:r>
              <a:rPr lang="en-US" sz="2000" dirty="0">
                <a:latin typeface="Times New Roman" panose="02020603050405020304" pitchFamily="18" charset="0"/>
                <a:cs typeface="Times New Roman" panose="02020603050405020304" pitchFamily="18" charset="0"/>
              </a:rPr>
              <a:t> for real-time visualization of key metrics, enhancing decision-making processes.</a:t>
            </a:r>
          </a:p>
          <a:p>
            <a:pPr marL="0" indent="0">
              <a:buNone/>
            </a:pPr>
            <a:endParaRPr lang="en-US" sz="2000" dirty="0"/>
          </a:p>
          <a:p>
            <a:pPr marL="0" indent="0">
              <a:buNone/>
            </a:pPr>
            <a:endParaRPr lang="en-US" sz="2000" dirty="0"/>
          </a:p>
          <a:p>
            <a:pPr marL="0" indent="0">
              <a:buNone/>
            </a:pPr>
            <a:endParaRPr lang="en-IN" sz="2400" b="1" dirty="0"/>
          </a:p>
        </p:txBody>
      </p:sp>
      <p:sp>
        <p:nvSpPr>
          <p:cNvPr id="4" name="Footer Placeholder 3">
            <a:extLst>
              <a:ext uri="{FF2B5EF4-FFF2-40B4-BE49-F238E27FC236}">
                <a16:creationId xmlns:a16="http://schemas.microsoft.com/office/drawing/2014/main" id="{F3F75D9B-F3CE-308D-B7F9-AD333E7676EF}"/>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1512DF61-511E-DC3C-4128-0491D72E0406}"/>
              </a:ext>
            </a:extLst>
          </p:cNvPr>
          <p:cNvSpPr>
            <a:spLocks noGrp="1"/>
          </p:cNvSpPr>
          <p:nvPr>
            <p:ph type="sldNum" sz="quarter" idx="12"/>
          </p:nvPr>
        </p:nvSpPr>
        <p:spPr/>
        <p:txBody>
          <a:bodyPr/>
          <a:lstStyle/>
          <a:p>
            <a:fld id="{677C3CE7-23F7-4828-823C-E0205DF2CF97}" type="slidenum">
              <a:rPr lang="en-US" smtClean="0"/>
              <a:pPr/>
              <a:t>3</a:t>
            </a:fld>
            <a:endParaRPr lang="en-US"/>
          </a:p>
        </p:txBody>
      </p:sp>
    </p:spTree>
    <p:extLst>
      <p:ext uri="{BB962C8B-B14F-4D97-AF65-F5344CB8AC3E}">
        <p14:creationId xmlns:p14="http://schemas.microsoft.com/office/powerpoint/2010/main" val="37876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2" name="Rectangle 1">
            <a:extLst>
              <a:ext uri="{FF2B5EF4-FFF2-40B4-BE49-F238E27FC236}">
                <a16:creationId xmlns:a16="http://schemas.microsoft.com/office/drawing/2014/main" id="{7E8EFF42-A686-5BA3-C3F8-62CC7C87C455}"/>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3" name="Picture 2">
            <a:extLst>
              <a:ext uri="{FF2B5EF4-FFF2-40B4-BE49-F238E27FC236}">
                <a16:creationId xmlns:a16="http://schemas.microsoft.com/office/drawing/2014/main" id="{0FA6748D-FEFF-43B5-D0AA-2FA3C564CDA1}"/>
              </a:ext>
            </a:extLst>
          </p:cNvPr>
          <p:cNvPicPr>
            <a:picLocks noChangeAspect="1"/>
          </p:cNvPicPr>
          <p:nvPr/>
        </p:nvPicPr>
        <p:blipFill>
          <a:blip r:embed="rId3"/>
          <a:stretch>
            <a:fillRect/>
          </a:stretch>
        </p:blipFill>
        <p:spPr>
          <a:xfrm>
            <a:off x="66215" y="65170"/>
            <a:ext cx="1166228" cy="1130423"/>
          </a:xfrm>
          <a:prstGeom prst="rect">
            <a:avLst/>
          </a:prstGeom>
        </p:spPr>
      </p:pic>
      <p:sp>
        <p:nvSpPr>
          <p:cNvPr id="4" name="Rectangle 1">
            <a:extLst>
              <a:ext uri="{FF2B5EF4-FFF2-40B4-BE49-F238E27FC236}">
                <a16:creationId xmlns:a16="http://schemas.microsoft.com/office/drawing/2014/main" id="{B8330116-70B0-336A-C4C6-E8F2813A5C84}"/>
              </a:ext>
            </a:extLst>
          </p:cNvPr>
          <p:cNvSpPr>
            <a:spLocks noChangeArrowheads="1"/>
          </p:cNvSpPr>
          <p:nvPr/>
        </p:nvSpPr>
        <p:spPr bwMode="auto">
          <a:xfrm>
            <a:off x="1298316" y="228782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24BCDB75-2FE0-9975-3952-FD5235985AF5}"/>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1" name="Rectangle 6">
            <a:extLst>
              <a:ext uri="{FF2B5EF4-FFF2-40B4-BE49-F238E27FC236}">
                <a16:creationId xmlns:a16="http://schemas.microsoft.com/office/drawing/2014/main" id="{49AB8259-504D-5E89-1093-3F5F72B17987}"/>
              </a:ext>
            </a:extLst>
          </p:cNvPr>
          <p:cNvSpPr>
            <a:spLocks noGrp="1" noChangeArrowheads="1"/>
          </p:cNvSpPr>
          <p:nvPr>
            <p:ph idx="1"/>
          </p:nvPr>
        </p:nvSpPr>
        <p:spPr bwMode="auto">
          <a:xfrm>
            <a:off x="418526" y="1345211"/>
            <a:ext cx="1071077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to Be Used:</a:t>
            </a:r>
          </a:p>
          <a:p>
            <a:pPr marL="0" marR="0" lvl="0" indent="0" algn="l" defTabSz="914400" rtl="0" eaLnBrk="0" fontAlgn="base" latinLnBrk="0" hangingPunct="0">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for data analysis, visualization, and modeling.</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ibraries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tidyverse, caret, shiny, ggplot2, xgboost.</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 PC or servers for data processing and dashboard hosting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lang="en-US" altLang="en-US" sz="2800" b="1" dirty="0">
                <a:latin typeface="Times New Roman" panose="02020603050405020304" pitchFamily="18" charset="0"/>
                <a:cs typeface="Times New Roman" panose="02020603050405020304" pitchFamily="18" charset="0"/>
              </a:rPr>
              <a:t>Methodology and Process for Implementation:</a:t>
            </a:r>
          </a:p>
          <a:p>
            <a:pPr marL="0" marR="0" lvl="0" indent="0" algn="l" defTabSz="914400" rtl="0" eaLnBrk="0" fontAlgn="base" latinLnBrk="0" hangingPunct="0">
              <a:spcBef>
                <a:spcPct val="0"/>
              </a:spcBef>
              <a:spcAft>
                <a:spcPct val="0"/>
              </a:spcAft>
              <a:buClrTx/>
              <a:buSzTx/>
              <a:buNone/>
              <a:tabLst/>
            </a:pPr>
            <a:endParaRPr lang="en-US" altLang="en-US" sz="2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Data </a:t>
            </a:r>
            <a:r>
              <a:rPr lang="en-US" altLang="en-US" sz="2000" b="1" dirty="0" err="1">
                <a:latin typeface="Times New Roman" panose="02020603050405020304" pitchFamily="18" charset="0"/>
                <a:cs typeface="Times New Roman" panose="02020603050405020304" pitchFamily="18" charset="0"/>
              </a:rPr>
              <a:t>Collection:</a:t>
            </a:r>
            <a:r>
              <a:rPr lang="en-US" altLang="en-US" sz="2000" dirty="0" err="1">
                <a:latin typeface="Times New Roman" panose="02020603050405020304" pitchFamily="18" charset="0"/>
                <a:cs typeface="Times New Roman" panose="02020603050405020304" pitchFamily="18" charset="0"/>
              </a:rPr>
              <a:t>Gather</a:t>
            </a:r>
            <a:r>
              <a:rPr lang="en-US" altLang="en-US" sz="2000" dirty="0">
                <a:latin typeface="Times New Roman" panose="02020603050405020304" pitchFamily="18" charset="0"/>
                <a:cs typeface="Times New Roman" panose="02020603050405020304" pitchFamily="18" charset="0"/>
              </a:rPr>
              <a:t> Uber trip data from databases or APIs.</a:t>
            </a:r>
          </a:p>
          <a:p>
            <a:pPr marL="0" marR="0" lvl="0" indent="0" algn="l" defTabSz="914400" rtl="0" eaLnBrk="0" fontAlgn="base" latinLnBrk="0" hangingPunct="0">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Data Preprocessing: </a:t>
            </a:r>
            <a:r>
              <a:rPr lang="en-US" altLang="en-US" sz="2000" dirty="0">
                <a:latin typeface="Times New Roman" panose="02020603050405020304" pitchFamily="18" charset="0"/>
                <a:cs typeface="Times New Roman" panose="02020603050405020304" pitchFamily="18" charset="0"/>
              </a:rPr>
              <a:t>Clean and format using R libraries like </a:t>
            </a:r>
            <a:r>
              <a:rPr lang="en-US" altLang="en-US" sz="2000" dirty="0" err="1">
                <a:latin typeface="Times New Roman" panose="02020603050405020304" pitchFamily="18" charset="0"/>
                <a:cs typeface="Times New Roman" panose="02020603050405020304" pitchFamily="18" charset="0"/>
              </a:rPr>
              <a:t>dplyr</a:t>
            </a:r>
            <a:r>
              <a:rPr lang="en-US" altLang="en-US" sz="2000" dirty="0">
                <a:latin typeface="Times New Roman" panose="02020603050405020304" pitchFamily="18" charset="0"/>
                <a:cs typeface="Times New Roman" panose="02020603050405020304" pitchFamily="18" charset="0"/>
              </a:rPr>
              <a:t> and </a:t>
            </a:r>
            <a:r>
              <a:rPr lang="en-US" altLang="en-US" sz="2000" dirty="0" err="1">
                <a:latin typeface="Times New Roman" panose="02020603050405020304" pitchFamily="18" charset="0"/>
                <a:cs typeface="Times New Roman" panose="02020603050405020304" pitchFamily="18" charset="0"/>
              </a:rPr>
              <a:t>tidyr</a:t>
            </a:r>
            <a:r>
              <a:rPr lang="en-US" altLang="en-US" sz="20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Exploratory Analysis: </a:t>
            </a:r>
            <a:r>
              <a:rPr lang="en-US" altLang="en-US" sz="2000" dirty="0">
                <a:latin typeface="Times New Roman" panose="02020603050405020304" pitchFamily="18" charset="0"/>
                <a:cs typeface="Times New Roman" panose="02020603050405020304" pitchFamily="18" charset="0"/>
              </a:rPr>
              <a:t>Visualize patterns and trends using ggplot2 and </a:t>
            </a:r>
            <a:r>
              <a:rPr lang="en-US" altLang="en-US" sz="2000" dirty="0" err="1">
                <a:latin typeface="Times New Roman" panose="02020603050405020304" pitchFamily="18" charset="0"/>
                <a:cs typeface="Times New Roman" panose="02020603050405020304" pitchFamily="18" charset="0"/>
              </a:rPr>
              <a:t>plotly</a:t>
            </a:r>
            <a:r>
              <a:rPr lang="en-US" altLang="en-US" sz="20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Model Building: </a:t>
            </a:r>
            <a:r>
              <a:rPr lang="en-US" altLang="en-US" sz="2000" dirty="0">
                <a:latin typeface="Times New Roman" panose="02020603050405020304" pitchFamily="18" charset="0"/>
                <a:cs typeface="Times New Roman" panose="02020603050405020304" pitchFamily="18" charset="0"/>
              </a:rPr>
              <a:t>Use caret or xgboost for demand prediction and clustering.</a:t>
            </a:r>
          </a:p>
          <a:p>
            <a:pPr marL="0" marR="0" lvl="0" indent="0" algn="l" defTabSz="914400" rtl="0" eaLnBrk="0" fontAlgn="base" latinLnBrk="0" hangingPunct="0">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Dashboard Development: </a:t>
            </a:r>
            <a:r>
              <a:rPr lang="en-US" altLang="en-US" sz="2000" dirty="0">
                <a:latin typeface="Times New Roman" panose="02020603050405020304" pitchFamily="18" charset="0"/>
                <a:cs typeface="Times New Roman" panose="02020603050405020304" pitchFamily="18" charset="0"/>
              </a:rPr>
              <a:t>Build interactive insights dashboard with R Shiny.</a:t>
            </a:r>
          </a:p>
          <a:p>
            <a:pPr marL="0" marR="0" lvl="0" indent="0" algn="l" defTabSz="914400" rtl="0" eaLnBrk="0" fontAlgn="base" latinLnBrk="0" hangingPunct="0">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Implementation: </a:t>
            </a:r>
            <a:r>
              <a:rPr lang="en-US" altLang="en-US" sz="2000" dirty="0">
                <a:latin typeface="Times New Roman" panose="02020603050405020304" pitchFamily="18" charset="0"/>
                <a:cs typeface="Times New Roman" panose="02020603050405020304" pitchFamily="18" charset="0"/>
              </a:rPr>
              <a:t>Deploy the system for continuous data analysis and decision support.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49329" y="52593"/>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649330" y="1632369"/>
            <a:ext cx="10972799" cy="4585871"/>
          </a:xfrm>
          <a:prstGeom prst="rect">
            <a:avLst/>
          </a:prstGeom>
          <a:noFill/>
          <a:ln w="9525">
            <a:noFill/>
            <a:miter lim="800000"/>
            <a:headEnd/>
            <a:tailEnd/>
          </a:ln>
        </p:spPr>
        <p:txBody>
          <a:bodyPr wrap="square">
            <a:spAutoFit/>
          </a:bodyPr>
          <a:lstStyle/>
          <a:p>
            <a:r>
              <a:rPr lang="en-US" sz="2400" b="1" dirty="0">
                <a:latin typeface="Times New Roman" panose="02020603050405020304" pitchFamily="18" charset="0"/>
                <a:cs typeface="Times New Roman" panose="02020603050405020304" pitchFamily="18" charset="0"/>
              </a:rPr>
              <a:t>Analysis of Feasibility: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Feasible due to R's capabilities in handling large datasets and advanced statistical modeling.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Open-source nature reduces implementation costs and allows flexibility in design.</a:t>
            </a:r>
          </a:p>
          <a:p>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Potential Challenges and Risks: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Quality Issues</a:t>
            </a:r>
            <a:r>
              <a:rPr lang="en-US" sz="2000" dirty="0">
                <a:latin typeface="Times New Roman" panose="02020603050405020304" pitchFamily="18" charset="0"/>
                <a:cs typeface="Times New Roman" panose="02020603050405020304" pitchFamily="18" charset="0"/>
              </a:rPr>
              <a:t>: Missing or inconsistent data can hinder analysis.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Processing large datasets in real-time may strain hardware.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Bias and Privacy</a:t>
            </a:r>
            <a:r>
              <a:rPr lang="en-US" sz="2000" dirty="0">
                <a:latin typeface="Times New Roman" panose="02020603050405020304" pitchFamily="18" charset="0"/>
                <a:cs typeface="Times New Roman" panose="02020603050405020304" pitchFamily="18" charset="0"/>
              </a:rPr>
              <a:t>: Risks of biased models and data privacy concerns.</a:t>
            </a:r>
          </a:p>
          <a:p>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Strategies for Overcoming Challenges: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Use robust preprocessing techniques to handle inconsistencies.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Scalable Infrastructure</a:t>
            </a:r>
            <a:r>
              <a:rPr lang="en-US" sz="2000" dirty="0">
                <a:latin typeface="Times New Roman" panose="02020603050405020304" pitchFamily="18" charset="0"/>
                <a:cs typeface="Times New Roman" panose="02020603050405020304" pitchFamily="18" charset="0"/>
              </a:rPr>
              <a:t>: Utilize cloud-based solutions for computational demands.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Ethical Practices</a:t>
            </a:r>
            <a:r>
              <a:rPr lang="en-US" sz="2000" dirty="0">
                <a:latin typeface="Times New Roman" panose="02020603050405020304" pitchFamily="18" charset="0"/>
                <a:cs typeface="Times New Roman" panose="02020603050405020304" pitchFamily="18" charset="0"/>
              </a:rPr>
              <a:t>: Ensure data privacy compliance and unbiased modeling through rigorous validation.</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2" name="Rectangle 1">
            <a:extLst>
              <a:ext uri="{FF2B5EF4-FFF2-40B4-BE49-F238E27FC236}">
                <a16:creationId xmlns:a16="http://schemas.microsoft.com/office/drawing/2014/main" id="{ED42D034-2E98-6CDC-2356-E7516B24C5B6}"/>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3" name="Picture 2">
            <a:extLst>
              <a:ext uri="{FF2B5EF4-FFF2-40B4-BE49-F238E27FC236}">
                <a16:creationId xmlns:a16="http://schemas.microsoft.com/office/drawing/2014/main" id="{0918D84F-0A3A-8C32-4F8C-161F770FF57A}"/>
              </a:ext>
            </a:extLst>
          </p:cNvPr>
          <p:cNvPicPr>
            <a:picLocks noChangeAspect="1"/>
          </p:cNvPicPr>
          <p:nvPr/>
        </p:nvPicPr>
        <p:blipFill>
          <a:blip r:embed="rId3"/>
          <a:stretch>
            <a:fillRect/>
          </a:stretch>
        </p:blipFill>
        <p:spPr>
          <a:xfrm>
            <a:off x="66215" y="65170"/>
            <a:ext cx="1166228" cy="1130423"/>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5DA9-BA5C-0841-D055-7723700287C1}"/>
              </a:ext>
            </a:extLst>
          </p:cNvPr>
          <p:cNvSpPr>
            <a:spLocks noGrp="1"/>
          </p:cNvSpPr>
          <p:nvPr>
            <p:ph type="title"/>
          </p:nvPr>
        </p:nvSpPr>
        <p:spPr/>
        <p:txBody>
          <a:bodyPr/>
          <a:lstStyle/>
          <a:p>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IMPACT AND BENFITS</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2CBCFE-5855-26E0-CA9F-0B6E86D9DD3F}"/>
              </a:ext>
            </a:extLst>
          </p:cNvPr>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Potential Impact on the Target Audience</a:t>
            </a:r>
          </a:p>
          <a:p>
            <a:r>
              <a:rPr lang="en-US" sz="2000" b="1" dirty="0">
                <a:latin typeface="Times New Roman" panose="02020603050405020304" pitchFamily="18" charset="0"/>
                <a:cs typeface="Times New Roman" panose="02020603050405020304" pitchFamily="18" charset="0"/>
              </a:rPr>
              <a:t>Riders: </a:t>
            </a:r>
            <a:r>
              <a:rPr lang="en-US" sz="2000" dirty="0">
                <a:latin typeface="Times New Roman" panose="02020603050405020304" pitchFamily="18" charset="0"/>
                <a:cs typeface="Times New Roman" panose="02020603050405020304" pitchFamily="18" charset="0"/>
              </a:rPr>
              <a:t>Shorter waiting times, fairer pricing, and improved ride availability during peak hours.</a:t>
            </a:r>
          </a:p>
          <a:p>
            <a:r>
              <a:rPr lang="en-US" sz="2000" b="1" dirty="0">
                <a:latin typeface="Times New Roman" panose="02020603050405020304" pitchFamily="18" charset="0"/>
                <a:cs typeface="Times New Roman" panose="02020603050405020304" pitchFamily="18" charset="0"/>
              </a:rPr>
              <a:t>Drivers: </a:t>
            </a:r>
            <a:r>
              <a:rPr lang="en-US" sz="2000" dirty="0">
                <a:latin typeface="Times New Roman" panose="02020603050405020304" pitchFamily="18" charset="0"/>
                <a:cs typeface="Times New Roman" panose="02020603050405020304" pitchFamily="18" charset="0"/>
              </a:rPr>
              <a:t>Better resource allocation, optimized routes, and higher earnings potential through demand prediction.</a:t>
            </a:r>
          </a:p>
          <a:p>
            <a:r>
              <a:rPr lang="en-US" sz="2000" b="1" dirty="0">
                <a:latin typeface="Times New Roman" panose="02020603050405020304" pitchFamily="18" charset="0"/>
                <a:cs typeface="Times New Roman" panose="02020603050405020304" pitchFamily="18" charset="0"/>
              </a:rPr>
              <a:t>Uber Management: </a:t>
            </a:r>
            <a:r>
              <a:rPr lang="en-US" sz="2000" dirty="0">
                <a:latin typeface="Times New Roman" panose="02020603050405020304" pitchFamily="18" charset="0"/>
                <a:cs typeface="Times New Roman" panose="02020603050405020304" pitchFamily="18" charset="0"/>
              </a:rPr>
              <a:t>Enhanced operational efficiency and data-driven strategies to improve customer satisfaction.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Benefits of the Solution</a:t>
            </a:r>
          </a:p>
          <a:p>
            <a:r>
              <a:rPr lang="en-US" sz="2000" b="1" dirty="0">
                <a:latin typeface="Times New Roman" panose="02020603050405020304" pitchFamily="18" charset="0"/>
                <a:cs typeface="Times New Roman" panose="02020603050405020304" pitchFamily="18" charset="0"/>
              </a:rPr>
              <a:t>Social: </a:t>
            </a:r>
            <a:r>
              <a:rPr lang="en-US" sz="2000" dirty="0">
                <a:latin typeface="Times New Roman" panose="02020603050405020304" pitchFamily="18" charset="0"/>
                <a:cs typeface="Times New Roman" panose="02020603050405020304" pitchFamily="18" charset="0"/>
              </a:rPr>
              <a:t>Improved user experience and equitable pricing strategies.</a:t>
            </a:r>
          </a:p>
          <a:p>
            <a:r>
              <a:rPr lang="en-US" sz="2000" b="1" dirty="0">
                <a:latin typeface="Times New Roman" panose="02020603050405020304" pitchFamily="18" charset="0"/>
                <a:cs typeface="Times New Roman" panose="02020603050405020304" pitchFamily="18" charset="0"/>
              </a:rPr>
              <a:t>Economic: </a:t>
            </a:r>
            <a:r>
              <a:rPr lang="en-US" sz="2000" dirty="0">
                <a:latin typeface="Times New Roman" panose="02020603050405020304" pitchFamily="18" charset="0"/>
                <a:cs typeface="Times New Roman" panose="02020603050405020304" pitchFamily="18" charset="0"/>
              </a:rPr>
              <a:t>Increased profitability through optimized driver allocation and reduced idle times.</a:t>
            </a:r>
          </a:p>
          <a:p>
            <a:r>
              <a:rPr lang="en-US" sz="2000" b="1" dirty="0">
                <a:latin typeface="Times New Roman" panose="02020603050405020304" pitchFamily="18" charset="0"/>
                <a:cs typeface="Times New Roman" panose="02020603050405020304" pitchFamily="18" charset="0"/>
              </a:rPr>
              <a:t>Environmental: </a:t>
            </a:r>
            <a:r>
              <a:rPr lang="en-US" sz="2000" dirty="0">
                <a:latin typeface="Times New Roman" panose="02020603050405020304" pitchFamily="18" charset="0"/>
                <a:cs typeface="Times New Roman" panose="02020603050405020304" pitchFamily="18" charset="0"/>
              </a:rPr>
              <a:t>Reduced carbon footprint by optimizing routes and minimizing unnecessary vehicle usage.</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04D7FEF-E319-3E89-EA47-C16A5C23065F}"/>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B90231AC-E7A0-8825-F9E9-799456DAC180}"/>
              </a:ext>
            </a:extLst>
          </p:cNvPr>
          <p:cNvSpPr>
            <a:spLocks noGrp="1"/>
          </p:cNvSpPr>
          <p:nvPr>
            <p:ph type="sldNum" sz="quarter" idx="12"/>
          </p:nvPr>
        </p:nvSpPr>
        <p:spPr/>
        <p:txBody>
          <a:bodyPr/>
          <a:lstStyle/>
          <a:p>
            <a:fld id="{677C3CE7-23F7-4828-823C-E0205DF2CF97}" type="slidenum">
              <a:rPr lang="en-US" smtClean="0"/>
              <a:pPr/>
              <a:t>6</a:t>
            </a:fld>
            <a:endParaRPr lang="en-US"/>
          </a:p>
        </p:txBody>
      </p:sp>
      <p:pic>
        <p:nvPicPr>
          <p:cNvPr id="7" name="Picture 6">
            <a:extLst>
              <a:ext uri="{FF2B5EF4-FFF2-40B4-BE49-F238E27FC236}">
                <a16:creationId xmlns:a16="http://schemas.microsoft.com/office/drawing/2014/main" id="{D3F1A0E3-9F07-B0E5-90A5-B547E7BBC65A}"/>
              </a:ext>
            </a:extLst>
          </p:cNvPr>
          <p:cNvPicPr>
            <a:picLocks noChangeAspect="1"/>
          </p:cNvPicPr>
          <p:nvPr/>
        </p:nvPicPr>
        <p:blipFill>
          <a:blip r:embed="rId2"/>
          <a:stretch>
            <a:fillRect/>
          </a:stretch>
        </p:blipFill>
        <p:spPr>
          <a:xfrm>
            <a:off x="0" y="7048"/>
            <a:ext cx="1066394" cy="1033654"/>
          </a:xfrm>
          <a:prstGeom prst="rect">
            <a:avLst/>
          </a:prstGeom>
        </p:spPr>
      </p:pic>
      <p:sp>
        <p:nvSpPr>
          <p:cNvPr id="10" name="Rectangle 1">
            <a:extLst>
              <a:ext uri="{FF2B5EF4-FFF2-40B4-BE49-F238E27FC236}">
                <a16:creationId xmlns:a16="http://schemas.microsoft.com/office/drawing/2014/main" id="{4AD5FE96-7EED-02AA-E6C3-6A49DF450749}"/>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31B456DB-9459-2892-80E6-76D837FDA085}"/>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966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600" y="136522"/>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800519" y="2108982"/>
            <a:ext cx="10674699" cy="2160656"/>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2400" dirty="0">
                <a:solidFill>
                  <a:prstClr val="black"/>
                </a:solidFill>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Kaggle Note</a:t>
            </a:r>
            <a:r>
              <a:rPr lang="en-US" sz="2400" dirty="0">
                <a:solidFill>
                  <a:prstClr val="black"/>
                </a:solidFill>
                <a:latin typeface="Times New Roman" panose="02020603050405020304" pitchFamily="18" charset="0"/>
                <a:cs typeface="Times New Roman" panose="02020603050405020304" pitchFamily="18" charset="0"/>
              </a:rPr>
              <a:t>book : “ uber data analysis ”  by Harishajith Reddy, </a:t>
            </a:r>
            <a:r>
              <a:rPr lang="en-US" sz="2400" u="sng" dirty="0">
                <a:solidFill>
                  <a:srgbClr val="7030A0"/>
                </a:solidFill>
                <a:latin typeface="Times New Roman" panose="02020603050405020304" pitchFamily="18" charset="0"/>
                <a:cs typeface="Times New Roman" panose="02020603050405020304" pitchFamily="18" charset="0"/>
              </a:rPr>
              <a:t>Link  Kaggle.</a:t>
            </a:r>
          </a:p>
          <a:p>
            <a:pPr marL="342900" indent="-342900" algn="just">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 R Documentation  for </a:t>
            </a:r>
            <a:r>
              <a:rPr kumimoji="0" lang="en-US" altLang="en-US" sz="2400" b="0" i="0" strike="noStrike" cap="none" normalizeH="0" baseline="0" dirty="0">
                <a:ln>
                  <a:noFill/>
                </a:ln>
                <a:effectLst/>
                <a:latin typeface="Times New Roman" panose="02020603050405020304" pitchFamily="18" charset="0"/>
                <a:cs typeface="Times New Roman" panose="02020603050405020304" pitchFamily="18" charset="0"/>
              </a:rPr>
              <a:t>tidyverse, caret, shiny, ggplot2 and  xgboost</a:t>
            </a:r>
            <a:r>
              <a:rPr lang="en-US" altLang="en-US" sz="2400" dirty="0">
                <a:latin typeface="Times New Roman" panose="02020603050405020304" pitchFamily="18" charset="0"/>
                <a:cs typeface="Times New Roman" panose="02020603050405020304" pitchFamily="18" charset="0"/>
              </a:rPr>
              <a:t> libraries are required.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457200" rtl="0" eaLnBrk="1" fontAlgn="base" latinLnBrk="0" hangingPunct="1">
              <a:lnSpc>
                <a:spcPct val="150000"/>
              </a:lnSpc>
              <a:spcBef>
                <a:spcPct val="0"/>
              </a:spcBef>
              <a:spcAft>
                <a:spcPct val="0"/>
              </a:spcAft>
              <a:buClrTx/>
              <a:buSzTx/>
              <a:tabLst/>
              <a:defRPr/>
            </a:pPr>
            <a:endParaRPr kumimoji="0" lang="en-US" sz="2000" b="0" i="0" u="sng" strike="noStrike" kern="1200" cap="none" spc="0" normalizeH="0" baseline="0" noProof="0" dirty="0">
              <a:ln>
                <a:noFill/>
              </a:ln>
              <a:solidFill>
                <a:srgbClr val="7030A0"/>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2" name="Picture 1">
            <a:extLst>
              <a:ext uri="{FF2B5EF4-FFF2-40B4-BE49-F238E27FC236}">
                <a16:creationId xmlns:a16="http://schemas.microsoft.com/office/drawing/2014/main" id="{542FCA96-713B-C731-A3F6-DF2B0CA14911}"/>
              </a:ext>
            </a:extLst>
          </p:cNvPr>
          <p:cNvPicPr>
            <a:picLocks noChangeAspect="1"/>
          </p:cNvPicPr>
          <p:nvPr/>
        </p:nvPicPr>
        <p:blipFill>
          <a:blip r:embed="rId3"/>
          <a:stretch>
            <a:fillRect/>
          </a:stretch>
        </p:blipFill>
        <p:spPr>
          <a:xfrm>
            <a:off x="66215" y="65170"/>
            <a:ext cx="1166228" cy="1130423"/>
          </a:xfrm>
          <a:prstGeom prst="rect">
            <a:avLst/>
          </a:prstGeom>
        </p:spPr>
      </p:pic>
    </p:spTree>
    <p:extLst>
      <p:ext uri="{BB962C8B-B14F-4D97-AF65-F5344CB8AC3E}">
        <p14:creationId xmlns:p14="http://schemas.microsoft.com/office/powerpoint/2010/main" val="391678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A50021"/>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3" name="Round Diagonal Corner Rectangle 2"/>
          <p:cNvSpPr/>
          <p:nvPr/>
        </p:nvSpPr>
        <p:spPr>
          <a:xfrm>
            <a:off x="0" y="1791032"/>
            <a:ext cx="12192000" cy="4319200"/>
          </a:xfrm>
          <a:prstGeom prst="round2DiagRect">
            <a:avLst/>
          </a:prstGeom>
          <a:solidFill>
            <a:schemeClr val="accent1">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Google Shape;100;p3"/>
          <p:cNvSpPr txBox="1"/>
          <p:nvPr/>
        </p:nvSpPr>
        <p:spPr>
          <a:xfrm>
            <a:off x="367832" y="1915454"/>
            <a:ext cx="11764736" cy="4070356"/>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90000"/>
              </a:lnSpc>
              <a:spcBef>
                <a:spcPts val="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Kindly keep the maximum slides limit up to six </a:t>
            </a: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(6). </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Including the title slide)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Try to avoid paragraphs and post your idea in points /diagrams / Infographics /pictures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Keep your explanation precise and easy to understand</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Idea should be unique and novel.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can only use provided </a:t>
            </a:r>
            <a:r>
              <a:rPr lang="en-US" b="1" dirty="0">
                <a:solidFill>
                  <a:schemeClr val="dk1"/>
                </a:solidFill>
                <a:latin typeface="Arial" panose="020B0604020202020204" pitchFamily="34" charset="0"/>
                <a:ea typeface="Calibri"/>
                <a:cs typeface="Arial" panose="020B0604020202020204" pitchFamily="34" charset="0"/>
                <a:sym typeface="Calibri"/>
              </a:rPr>
              <a:t>template</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for making the </a:t>
            </a:r>
            <a:r>
              <a:rPr lang="en-US" b="1" dirty="0">
                <a:solidFill>
                  <a:schemeClr val="dk1"/>
                </a:solidFill>
                <a:latin typeface="Arial" panose="020B0604020202020204" pitchFamily="34" charset="0"/>
                <a:ea typeface="Calibri"/>
                <a:cs typeface="Arial" panose="020B0604020202020204" pitchFamily="34" charset="0"/>
                <a:sym typeface="Calibri"/>
              </a:rPr>
              <a:t>PPT</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without changing the idea details pointers (mentioned in previous slides).</a:t>
            </a: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need to save the file in PDF and PPT Formats and upload the same on Google drive (Link will be shared later). No Word Doc or any other format will be supported.</a:t>
            </a:r>
            <a:endParaRPr b="1" dirty="0">
              <a:latin typeface="Arial" panose="020B0604020202020204" pitchFamily="34" charset="0"/>
              <a:cs typeface="Arial" panose="020B0604020202020204" pitchFamily="34" charset="0"/>
            </a:endParaRPr>
          </a:p>
          <a:p>
            <a:pPr marL="514350" marR="0" lvl="0" indent="-349885" algn="just" rtl="0">
              <a:lnSpc>
                <a:spcPct val="90000"/>
              </a:lnSpc>
              <a:spcBef>
                <a:spcPts val="1000"/>
              </a:spcBef>
              <a:spcAft>
                <a:spcPts val="0"/>
              </a:spcAft>
              <a:buClr>
                <a:schemeClr val="dk1"/>
              </a:buClr>
              <a:buSzPct val="100000"/>
              <a:buFont typeface="Calibri"/>
              <a:buNone/>
            </a:pP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914400" marR="0" lvl="1" indent="-316230" algn="just" rtl="0">
              <a:lnSpc>
                <a:spcPct val="90000"/>
              </a:lnSpc>
              <a:spcBef>
                <a:spcPts val="500"/>
              </a:spcBef>
              <a:spcAft>
                <a:spcPts val="0"/>
              </a:spcAft>
              <a:buClr>
                <a:schemeClr val="dk1"/>
              </a:buClr>
              <a:buSzPct val="100000"/>
              <a:buFont typeface="Calibri"/>
              <a:buNone/>
            </a:pPr>
            <a:endParaRPr sz="2000" b="1" i="0" u="none" strike="noStrike" cap="none" dirty="0">
              <a:solidFill>
                <a:schemeClr val="dk1"/>
              </a:solidFill>
              <a:latin typeface="Arial" panose="020B0604020202020204" pitchFamily="34" charset="0"/>
              <a:ea typeface="Calibri"/>
              <a:cs typeface="Arial" panose="020B0604020202020204" pitchFamily="34" charset="0"/>
              <a:sym typeface="Calibri"/>
            </a:endParaRPr>
          </a:p>
        </p:txBody>
      </p:sp>
      <p:sp>
        <p:nvSpPr>
          <p:cNvPr id="4" name="TextBox 3"/>
          <p:cNvSpPr txBox="1"/>
          <p:nvPr/>
        </p:nvSpPr>
        <p:spPr>
          <a:xfrm>
            <a:off x="1393371" y="107066"/>
            <a:ext cx="841054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IMPORTANT INSTRUCTIONS</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2343" y="1181900"/>
            <a:ext cx="9557657" cy="341632"/>
          </a:xfrm>
          <a:prstGeom prst="rect">
            <a:avLst/>
          </a:prstGeom>
          <a:noFill/>
        </p:spPr>
        <p:txBody>
          <a:bodyPr wrap="square" rtlCol="0">
            <a:spAutoFit/>
          </a:bodyPr>
          <a:lstStyle/>
          <a:p>
            <a:pPr algn="just">
              <a:lnSpc>
                <a:spcPct val="90000"/>
              </a:lnSpc>
              <a:spcBef>
                <a:spcPts val="1000"/>
              </a:spcBef>
              <a:spcAft>
                <a:spcPts val="0"/>
              </a:spcAft>
              <a:buClr>
                <a:schemeClr val="dk1"/>
              </a:buClr>
              <a:buSzPct val="100000"/>
            </a:pPr>
            <a:r>
              <a:rPr lang="en-US" b="1" dirty="0">
                <a:solidFill>
                  <a:schemeClr val="dk1"/>
                </a:solidFill>
                <a:latin typeface="Arial" panose="020B0604020202020204" pitchFamily="34" charset="0"/>
                <a:ea typeface="Calibri"/>
                <a:cs typeface="Arial" panose="020B0604020202020204" pitchFamily="34" charset="0"/>
              </a:rPr>
              <a:t>Please ensure below pointers are met while submitting the Idea PPT:</a:t>
            </a:r>
            <a:endParaRPr lang="en-IN" b="1" dirty="0">
              <a:solidFill>
                <a:schemeClr val="dk1"/>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58808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7588</TotalTime>
  <Words>733</Words>
  <Application>Microsoft Office PowerPoint</Application>
  <PresentationFormat>Widescreen</PresentationFormat>
  <Paragraphs>95</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ＭＳ Ｐゴシック</vt:lpstr>
      <vt:lpstr>Arial</vt:lpstr>
      <vt:lpstr>Calibri</vt:lpstr>
      <vt:lpstr>Garamond</vt:lpstr>
      <vt:lpstr>Times New Roman</vt:lpstr>
      <vt:lpstr>TradeGothic</vt:lpstr>
      <vt:lpstr>Wingdings</vt:lpstr>
      <vt:lpstr>Office Theme</vt:lpstr>
      <vt:lpstr>MLRP GLOB PROJECT-1 </vt:lpstr>
      <vt:lpstr> Uber Data Analysis Data using R </vt:lpstr>
      <vt:lpstr>Uber Data Analysis Data using R</vt:lpstr>
      <vt:lpstr>TECHNICAL APPROACH</vt:lpstr>
      <vt:lpstr>FEASIBILITY AND VIABILITY</vt:lpstr>
      <vt:lpstr>IMPACT AND BENFITS</vt:lpstr>
      <vt:lpstr>RESEARCH  AND REFERENCES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sathwik thotapelli</cp:lastModifiedBy>
  <cp:revision>148</cp:revision>
  <dcterms:created xsi:type="dcterms:W3CDTF">2013-12-12T18:46:50Z</dcterms:created>
  <dcterms:modified xsi:type="dcterms:W3CDTF">2024-12-08T11:54:17Z</dcterms:modified>
  <cp:category/>
</cp:coreProperties>
</file>