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48"/>
  </p:notesMasterIdLst>
  <p:handoutMasterIdLst>
    <p:handoutMasterId r:id="rId49"/>
  </p:handoutMasterIdLst>
  <p:sldIdLst>
    <p:sldId id="256" r:id="rId2"/>
    <p:sldId id="409" r:id="rId3"/>
    <p:sldId id="410" r:id="rId4"/>
    <p:sldId id="428" r:id="rId5"/>
    <p:sldId id="423" r:id="rId6"/>
    <p:sldId id="422" r:id="rId7"/>
    <p:sldId id="414" r:id="rId8"/>
    <p:sldId id="421" r:id="rId9"/>
    <p:sldId id="424" r:id="rId10"/>
    <p:sldId id="260" r:id="rId11"/>
    <p:sldId id="438" r:id="rId12"/>
    <p:sldId id="459" r:id="rId13"/>
    <p:sldId id="416" r:id="rId14"/>
    <p:sldId id="457" r:id="rId15"/>
    <p:sldId id="411" r:id="rId16"/>
    <p:sldId id="433" r:id="rId17"/>
    <p:sldId id="434" r:id="rId18"/>
    <p:sldId id="435" r:id="rId19"/>
    <p:sldId id="429" r:id="rId20"/>
    <p:sldId id="460" r:id="rId21"/>
    <p:sldId id="439" r:id="rId22"/>
    <p:sldId id="430" r:id="rId23"/>
    <p:sldId id="455" r:id="rId24"/>
    <p:sldId id="440" r:id="rId25"/>
    <p:sldId id="453" r:id="rId26"/>
    <p:sldId id="454" r:id="rId27"/>
    <p:sldId id="442" r:id="rId28"/>
    <p:sldId id="446" r:id="rId29"/>
    <p:sldId id="444" r:id="rId30"/>
    <p:sldId id="464" r:id="rId31"/>
    <p:sldId id="463" r:id="rId32"/>
    <p:sldId id="452" r:id="rId33"/>
    <p:sldId id="431" r:id="rId34"/>
    <p:sldId id="295" r:id="rId35"/>
    <p:sldId id="466" r:id="rId36"/>
    <p:sldId id="445" r:id="rId37"/>
    <p:sldId id="310" r:id="rId38"/>
    <p:sldId id="458" r:id="rId39"/>
    <p:sldId id="448" r:id="rId40"/>
    <p:sldId id="449" r:id="rId41"/>
    <p:sldId id="447" r:id="rId42"/>
    <p:sldId id="461" r:id="rId43"/>
    <p:sldId id="456" r:id="rId44"/>
    <p:sldId id="282" r:id="rId45"/>
    <p:sldId id="465" r:id="rId46"/>
    <p:sldId id="313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ha Narul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0" autoAdjust="0"/>
    <p:restoredTop sz="76162" autoAdjust="0"/>
  </p:normalViewPr>
  <p:slideViewPr>
    <p:cSldViewPr snapToGrid="0" snapToObjects="1" showGuides="1">
      <p:cViewPr>
        <p:scale>
          <a:sx n="135" d="100"/>
          <a:sy n="135" d="100"/>
        </p:scale>
        <p:origin x="-1880" y="-368"/>
      </p:cViewPr>
      <p:guideLst>
        <p:guide orient="horz" pos="15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93F3-A481-1849-ABE1-E9F7E0C15953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62B4-3476-5F42-87CD-8CFC0262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1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9EEC1-7058-A84A-8A52-C8719919BFC2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031D0-A220-884A-8DC1-086CCDD49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0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presents </a:t>
            </a:r>
            <a:r>
              <a:rPr lang="en-US" dirty="0" err="1" smtClean="0"/>
              <a:t>zkLedger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auditor can interactively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FB8C8-BB0B-474F-9694-9B9985E491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Set of banks determining transactions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Appending them to a transaction ledger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that auditing is INTERACTIVE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bank might choose not to respond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Frequent auditing will leak transaction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zkLedger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any linear function over transaction values. We can do ratio, sums,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variance, skew, outliers (which transactions have values outside a certain range),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approximations (order of magnitude of my trades, without revealing the precise number), changes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over time, and ..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 small amount of well-defined leakage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For example, average leaks totals and # of transactions per bank.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talk only going to do sums, see the paper for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18FE2-068C-DC42-9D78-36525B4EB1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9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zkLedger</a:t>
            </a:r>
            <a:r>
              <a:rPr lang="en-US" baseline="0" dirty="0" smtClean="0"/>
              <a:t> is agnostic to the ledger implementation as long as it is available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use other techniques for the first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1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 PUBLIC </a:t>
            </a:r>
            <a:r>
              <a:rPr lang="en-US" dirty="0"/>
              <a:t>transaction </a:t>
            </a:r>
            <a:r>
              <a:rPr lang="en-US" dirty="0" smtClean="0"/>
              <a:t>ledger</a:t>
            </a:r>
          </a:p>
          <a:p>
            <a:r>
              <a:rPr lang="en-US" dirty="0" smtClean="0"/>
              <a:t>Going to build up </a:t>
            </a:r>
            <a:r>
              <a:rPr lang="en-US" dirty="0" err="1" smtClean="0"/>
              <a:t>zkLedger’s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the way of entering transactions onto the ledger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Shouldn’t be able to see that the euros went through anyone, nor that it was JP 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value in the global financial system is in financial instruments transacted through a dozen investment banks.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banks trade securities, currencies, commodities, and derivatives.  Some of this trading is done through regulated exchanges, like NASDAQ.  But 40% is done in these unregulated over-the-counter markets</a:t>
            </a:r>
          </a:p>
          <a:p>
            <a:r>
              <a:rPr lang="en-US" baseline="0" dirty="0" smtClean="0"/>
              <a:t>This represents trillions of dollars in value; to give an idea of scale, it’s 10s of transactions/minute, so not HFT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0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hide</a:t>
            </a:r>
            <a:r>
              <a:rPr lang="en-US" baseline="0" dirty="0" smtClean="0"/>
              <a:t> the amounts by using a cryptographic primitive called </a:t>
            </a:r>
            <a:r>
              <a:rPr lang="en-US" baseline="0" dirty="0" err="1" smtClean="0"/>
              <a:t>pedersen</a:t>
            </a:r>
            <a:r>
              <a:rPr lang="en-US" baseline="0" dirty="0" smtClean="0"/>
              <a:t> commitments.  PCs are binding and hiding commitments to a value, like a hash</a:t>
            </a:r>
            <a:endParaRPr lang="en-US" dirty="0" smtClean="0"/>
          </a:p>
          <a:p>
            <a:r>
              <a:rPr lang="en-US" dirty="0" smtClean="0"/>
              <a:t>Everyone agrees</a:t>
            </a:r>
            <a:r>
              <a:rPr lang="en-US" baseline="0" dirty="0" smtClean="0"/>
              <a:t> on a cyclic group with two generators, g and h</a:t>
            </a:r>
            <a:endParaRPr lang="en-US" dirty="0" smtClean="0"/>
          </a:p>
          <a:p>
            <a:r>
              <a:rPr lang="en-US" dirty="0" smtClean="0"/>
              <a:t>Bank</a:t>
            </a:r>
            <a:r>
              <a:rPr lang="en-US" baseline="0" dirty="0" smtClean="0"/>
              <a:t> chooses randomness r and creates a commitment to an amount v with </a:t>
            </a:r>
            <a:r>
              <a:rPr lang="en-US" baseline="0" dirty="0" err="1" smtClean="0"/>
              <a:t>g^v</a:t>
            </a:r>
            <a:r>
              <a:rPr lang="en-US" baseline="0" dirty="0" smtClean="0"/>
              <a:t> times </a:t>
            </a:r>
            <a:r>
              <a:rPr lang="en-US" baseline="0" dirty="0" err="1" smtClean="0"/>
              <a:t>h^r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Very hard to open a commitment to another value</a:t>
            </a:r>
          </a:p>
          <a:p>
            <a:r>
              <a:rPr lang="en-US" baseline="0" dirty="0" smtClean="0"/>
              <a:t>Unlike a hash, Multiple commitments can be </a:t>
            </a:r>
            <a:r>
              <a:rPr lang="en-US" baseline="0" dirty="0" err="1" smtClean="0"/>
              <a:t>homomorphically</a:t>
            </a:r>
            <a:r>
              <a:rPr lang="en-US" baseline="0" dirty="0" smtClean="0"/>
              <a:t> combined – [click] multiply commitments, the result is a commitment to the SUM of the values</a:t>
            </a:r>
          </a:p>
          <a:p>
            <a:r>
              <a:rPr lang="en-US" baseline="0" dirty="0" smtClean="0"/>
              <a:t>They are fast to create, combine, and verify</a:t>
            </a:r>
          </a:p>
          <a:p>
            <a:r>
              <a:rPr lang="en-US" baseline="0" dirty="0" smtClean="0"/>
              <a:t>Perhaps surprisingly, we can achieve all of the auditing functions I listed before just using this basic primitive.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by encrypting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look at how an auditor can audit a bank with </a:t>
            </a:r>
            <a:r>
              <a:rPr lang="en-US" dirty="0" smtClean="0"/>
              <a:t>commitments</a:t>
            </a:r>
          </a:p>
          <a:p>
            <a:endParaRPr lang="en-US" dirty="0" smtClean="0"/>
          </a:p>
          <a:p>
            <a:r>
              <a:rPr lang="en-US" dirty="0" smtClean="0"/>
              <a:t>However this has two problems.</a:t>
            </a:r>
            <a:r>
              <a:rPr lang="en-US" baseline="0" dirty="0" smtClean="0"/>
              <a:t>  First,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importantly,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zkLedger</a:t>
            </a:r>
            <a:r>
              <a:rPr lang="en-US" dirty="0" smtClean="0"/>
              <a:t> uses a table format where the rows</a:t>
            </a:r>
            <a:r>
              <a:rPr lang="en-US" baseline="0" dirty="0" smtClean="0"/>
              <a:t> are transactions and the columns are the banks.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Depsitor</a:t>
            </a:r>
            <a:r>
              <a:rPr lang="en-US" baseline="0" dirty="0" smtClean="0"/>
              <a:t> transactions are public, but for private transactions,  Every bank has a commitment in every transactions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spending bank creates a transaction where its column is a negative value, and the receiver’s column is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 that here, </a:t>
            </a:r>
            <a:r>
              <a:rPr lang="en-US" baseline="0" dirty="0" err="1" smtClean="0"/>
              <a:t>barclays</a:t>
            </a:r>
            <a:r>
              <a:rPr lang="en-US" baseline="0" dirty="0" smtClean="0"/>
              <a:t> is not choosing the transactions for the auditor.  The auditor looks at them 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auditor is convinced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trades are recorded in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useful abstraction for thinking about a table of these trades is a transaction ledger.  </a:t>
            </a:r>
            <a:r>
              <a:rPr lang="en-US" sz="1200" dirty="0" smtClean="0"/>
              <a:t>Each row in the ledger is a transaction transferring assets from one bank to another.  Here we</a:t>
            </a:r>
            <a:r>
              <a:rPr lang="en-US" sz="1200" baseline="0" dirty="0" smtClean="0"/>
              <a:t> have Citibank transferring a million dollars to Goldman, JP Morgan transferring 200K euros to UBS and 3M to Barclays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indent="0">
              <a:buFont typeface="Arial"/>
              <a:buNone/>
            </a:pPr>
            <a:r>
              <a:rPr lang="en-US" sz="1200" dirty="0" smtClean="0"/>
              <a:t>Sometimes</a:t>
            </a:r>
            <a:r>
              <a:rPr lang="en-US" sz="1200" baseline="0" dirty="0" smtClean="0"/>
              <a:t> these transaction ledgers use digital s</a:t>
            </a:r>
            <a:r>
              <a:rPr lang="en-US" sz="1200" dirty="0" smtClean="0"/>
              <a:t>ignatures to indicate consent to transfer.  Every bank has</a:t>
            </a:r>
            <a:r>
              <a:rPr lang="en-US" sz="1200" baseline="0" dirty="0" smtClean="0"/>
              <a:t> a public/private key and the transactions have attached signatures.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ledger might be maintained by a third party, or in a distributed database run by transacting parties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Using hiding commitments and our table design, we've achieved the first two security goals.</a:t>
            </a:r>
          </a:p>
          <a:p>
            <a:r>
              <a:rPr lang="en-US" baseline="0" dirty="0" smtClean="0"/>
              <a:t>Still need to show how we maintain financial invariants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we've now added every bank to every transaction.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d</a:t>
            </a:r>
            <a:r>
              <a:rPr lang="en-US" dirty="0" smtClean="0"/>
              <a:t>on’t want to require interaction with every</a:t>
            </a:r>
            <a:r>
              <a:rPr lang="en-US" baseline="0" dirty="0" smtClean="0"/>
              <a:t> bank to produce a transaction</a:t>
            </a:r>
            <a:r>
              <a:rPr lang="en-US" baseline="0" dirty="0" smtClean="0"/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achieve this using a set of zero-knowledge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7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 design of proofs to prove</a:t>
            </a:r>
            <a:r>
              <a:rPr lang="en-US" baseline="0" dirty="0" smtClean="0"/>
              <a:t> validity but also to be non-interactive!  This means a bank can produce a transaction without interacting.  If it creates ill-formed transactions this will be detected and rejected.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1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elliptic curve operation per bank</a:t>
            </a:r>
          </a:p>
          <a:p>
            <a:r>
              <a:rPr lang="en-US" dirty="0" smtClean="0"/>
              <a:t>Round trip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1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</a:t>
            </a:r>
            <a:r>
              <a:rPr lang="en-US" baseline="0" dirty="0" smtClean="0"/>
              <a:t> to snapshot the ledger with commitment to certain state (</a:t>
            </a:r>
            <a:r>
              <a:rPr lang="en-US" baseline="0" dirty="0" err="1" smtClean="0"/>
              <a:t>asusming</a:t>
            </a:r>
            <a:r>
              <a:rPr lang="en-US" baseline="0" dirty="0" smtClean="0"/>
              <a:t> you know auditing queries) so it doesn’t grow forever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1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7472" indent="-256032"/>
            <a:r>
              <a:rPr lang="en-US" sz="1200" dirty="0" smtClean="0"/>
              <a:t>Includes communication, all banks and auditor validating, and commitment to a single-server ledger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in the size of banks.  </a:t>
            </a:r>
            <a:r>
              <a:rPr lang="en-US" dirty="0" smtClean="0"/>
              <a:t>For 10 banks, multiply</a:t>
            </a:r>
            <a:r>
              <a:rPr lang="en-US" baseline="0" dirty="0" smtClean="0"/>
              <a:t> all of these numbers by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5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Elliptic curve</a:t>
            </a:r>
            <a:r>
              <a:rPr lang="en-US" baseline="0" dirty="0" smtClean="0"/>
              <a:t> points, Go </a:t>
            </a:r>
            <a:r>
              <a:rPr lang="en-US" baseline="0" dirty="0" err="1" smtClean="0"/>
              <a:t>big.Ints</a:t>
            </a:r>
            <a:endParaRPr lang="en-US" dirty="0" smtClean="0"/>
          </a:p>
          <a:p>
            <a:r>
              <a:rPr lang="en-US" dirty="0" smtClean="0"/>
              <a:t>Highly parallelizable, which makes transaction</a:t>
            </a:r>
            <a:r>
              <a:rPr lang="en-US" baseline="0" dirty="0" smtClean="0"/>
              <a:t> processing scale linearly (can take advantage of more cores)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[click] Made no effort</a:t>
            </a:r>
            <a:r>
              <a:rPr lang="en-US" baseline="0" dirty="0" smtClean="0"/>
              <a:t> to optimize underlying elliptic curve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Design is modular; take advantage of faster proofs and computing as they appear</a:t>
            </a:r>
          </a:p>
          <a:p>
            <a:r>
              <a:rPr lang="en-US" baseline="0" dirty="0" smtClean="0"/>
              <a:t>----- Meeting Notes (4/9/18 13:46) -----</a:t>
            </a:r>
          </a:p>
          <a:p>
            <a:r>
              <a:rPr lang="en-US" baseline="0" dirty="0" smtClean="0"/>
              <a:t>This shows that zkLedger is pretty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2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classes of</a:t>
            </a:r>
            <a:r>
              <a:rPr lang="en-US" baseline="0" dirty="0" smtClean="0"/>
              <a:t> work:  privacy-preserving ledgers and systems for proving financial invariants</a:t>
            </a:r>
            <a:endParaRPr lang="en-US" dirty="0" smtClean="0"/>
          </a:p>
          <a:p>
            <a:r>
              <a:rPr lang="en-US" dirty="0" smtClean="0"/>
              <a:t>Don’t describe or implement auditing, but</a:t>
            </a:r>
            <a:r>
              <a:rPr lang="en-US" baseline="0" dirty="0" smtClean="0"/>
              <a:t> it could perhaps be added using our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important financial invariants to maintain.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</a:t>
            </a:r>
            <a:r>
              <a:rPr lang="is-IS" baseline="0" dirty="0" smtClean="0"/>
              <a:t>….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</a:t>
            </a:r>
            <a:r>
              <a:rPr lang="en-US" sz="1200" baseline="0" dirty="0" smtClean="0"/>
              <a:t> the case of distributed ledger</a:t>
            </a:r>
            <a:r>
              <a:rPr lang="en-US" sz="1200" dirty="0" smtClean="0"/>
              <a:t>, everyone can verify and validate transfers.  If this is being maintained by an exchange, the exchange can do 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Banks also care a lot about privacy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a large trade might indicate that a bank has decided to get out of a position, and other banks can learn from this and follow suit, driving down the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technique</a:t>
            </a:r>
            <a:r>
              <a:rPr lang="en-US" baseline="0" dirty="0" smtClean="0"/>
              <a:t> for achieving privacy is to simply encrypt or hide the transactions in the ledger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makes verification more challenging, but still possible, and other systems have achieved this on distributed ledgers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a major problem remains</a:t>
            </a:r>
            <a:endParaRPr lang="en-US" dirty="0" smtClean="0"/>
          </a:p>
          <a:p>
            <a:r>
              <a:rPr lang="en-US" dirty="0" smtClean="0"/>
              <a:t>Explain what each of these terms are</a:t>
            </a:r>
          </a:p>
          <a:p>
            <a:endParaRPr lang="en-US" dirty="0" smtClean="0"/>
          </a:p>
          <a:p>
            <a:r>
              <a:rPr lang="en-US" dirty="0" smtClean="0"/>
              <a:t>Lack</a:t>
            </a:r>
            <a:r>
              <a:rPr lang="en-US" baseline="0" dirty="0" smtClean="0"/>
              <a:t> of insight can have devastating effects, as we saw with toxic assets in 2008.  A contributor to the crisis was the issue that no one had any insight into exactly how many of these assets banks had on their balance sheets.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example, an auditor might want to know</a:t>
            </a:r>
            <a:r>
              <a:rPr lang="is-IS" baseline="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031D0-A220-884A-8DC1-086CCDD49C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E300-5430-0A4E-B86C-09FB0797FE75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056D-4712-9C4F-B298-B67890ADC020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82DD-F854-1244-BB76-CFC5D973D471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0B96-DAA5-714E-9959-815216CF4BBE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04D-07E7-5247-81AC-9E7B87965E9B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5BDD-F0FC-D641-8CE0-FCD41144C516}" type="datetime1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3B8B-4DDE-BB4E-B80B-D53671F26FAC}" type="datetime1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255B-C826-F548-A8B1-A167FEFD63BF}" type="datetime1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8CF6-3076-D24A-ACB9-F1010854614D}" type="datetime1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96BE-F4AA-3245-A284-DD17A457BE30}" type="datetime1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1862-DE0C-2742-BB73-2EA3D748FDCC}" type="datetime1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8A78-F50F-DB4F-B14A-5DF379F1AB83}" type="datetime1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CC6D-A294-6F40-AE43-B373EBA86E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2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13.emf"/><Relationship Id="rId9" Type="http://schemas.openxmlformats.org/officeDocument/2006/relationships/oleObject" Target="../embeddings/Microsoft_Equation3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kledger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13668"/>
            <a:ext cx="6400800" cy="11112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Neha Narula</a:t>
            </a:r>
          </a:p>
          <a:p>
            <a:r>
              <a:rPr lang="en-US" dirty="0" smtClean="0"/>
              <a:t>Willy Vasquez</a:t>
            </a:r>
          </a:p>
          <a:p>
            <a:r>
              <a:rPr lang="en-US" dirty="0" err="1" smtClean="0"/>
              <a:t>Madars</a:t>
            </a:r>
            <a:r>
              <a:rPr lang="en-US" dirty="0" smtClean="0"/>
              <a:t> </a:t>
            </a:r>
            <a:r>
              <a:rPr lang="en-US" dirty="0" err="1" smtClean="0"/>
              <a:t>Virza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78" y="3964855"/>
            <a:ext cx="1329866" cy="953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39" y="4069736"/>
            <a:ext cx="1606739" cy="90309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5666" y="1473194"/>
            <a:ext cx="822113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5400" dirty="0" err="1" smtClean="0"/>
              <a:t>zkLedger</a:t>
            </a:r>
            <a:endParaRPr lang="en-US" sz="5400" dirty="0" smtClean="0"/>
          </a:p>
          <a:p>
            <a:r>
              <a:rPr lang="en-US" sz="4400" dirty="0" smtClean="0"/>
              <a:t>Privacy-preserving auditing for distributed ledgers</a:t>
            </a:r>
            <a:br>
              <a:rPr lang="en-US" sz="4400" dirty="0" smtClean="0"/>
            </a:b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2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90649"/>
            <a:ext cx="7628467" cy="85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err="1" smtClean="0"/>
              <a:t>zkLedger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A private, auditable transaction ledger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449" y="1508840"/>
            <a:ext cx="7840135" cy="3614304"/>
          </a:xfrm>
        </p:spPr>
        <p:txBody>
          <a:bodyPr>
            <a:noAutofit/>
          </a:bodyPr>
          <a:lstStyle/>
          <a:p>
            <a:pPr marL="347472">
              <a:spcAft>
                <a:spcPts val="600"/>
              </a:spcAft>
            </a:pPr>
            <a:r>
              <a:rPr lang="en-US" sz="2400" b="1" dirty="0" smtClean="0"/>
              <a:t>Privacy: </a:t>
            </a:r>
            <a:r>
              <a:rPr lang="en-US" sz="2400" dirty="0" smtClean="0"/>
              <a:t>Hides transacting banks and amounts</a:t>
            </a:r>
            <a:endParaRPr lang="en-US" sz="2400" b="1" dirty="0" smtClean="0"/>
          </a:p>
          <a:p>
            <a:pPr marL="347472">
              <a:spcAft>
                <a:spcPts val="600"/>
              </a:spcAft>
            </a:pPr>
            <a:r>
              <a:rPr lang="en-US" sz="2400" b="1" dirty="0" smtClean="0"/>
              <a:t>Integrity with public verification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i="1" dirty="0" smtClean="0"/>
              <a:t>Everyone</a:t>
            </a:r>
            <a:r>
              <a:rPr lang="en-US" sz="2400" dirty="0" smtClean="0"/>
              <a:t> can verify transactions </a:t>
            </a:r>
            <a:r>
              <a:rPr lang="en-US" sz="2400" dirty="0"/>
              <a:t>are well-</a:t>
            </a:r>
            <a:r>
              <a:rPr lang="en-US" sz="2400" dirty="0" smtClean="0"/>
              <a:t>formed</a:t>
            </a:r>
          </a:p>
          <a:p>
            <a:pPr marL="347472">
              <a:spcAft>
                <a:spcPts val="600"/>
              </a:spcAft>
            </a:pPr>
            <a:r>
              <a:rPr lang="en-US" sz="2400" b="1" dirty="0"/>
              <a:t>A</a:t>
            </a:r>
            <a:r>
              <a:rPr lang="en-US" sz="2400" b="1" dirty="0" smtClean="0"/>
              <a:t>uditing: </a:t>
            </a:r>
            <a:r>
              <a:rPr lang="en-US" sz="2400" dirty="0" smtClean="0"/>
              <a:t>Compute provably-correct linear functions over transactions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System model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zkLedger</a:t>
            </a:r>
            <a:r>
              <a:rPr lang="en-US" dirty="0" smtClean="0"/>
              <a:t>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Hiding commitments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Ledger table format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Zero-knowledge proofs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System model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zkLedger</a:t>
            </a:r>
            <a:r>
              <a:rPr lang="en-US" dirty="0" smtClean="0"/>
              <a:t>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Hiding commitments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Ledger table format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Zero-knowledge proofs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205979"/>
            <a:ext cx="8610600" cy="85725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zkLedger</a:t>
            </a:r>
            <a:r>
              <a:rPr lang="en-US" sz="3600" dirty="0" smtClean="0"/>
              <a:t> system model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43271"/>
              </p:ext>
            </p:extLst>
          </p:nvPr>
        </p:nvGraphicFramePr>
        <p:xfrm>
          <a:off x="880558" y="3148431"/>
          <a:ext cx="358986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229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Transaction details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23" y="1275617"/>
            <a:ext cx="1862664" cy="1415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965320"/>
            <a:ext cx="868639" cy="660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1608552"/>
            <a:ext cx="868639" cy="6601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2285652"/>
            <a:ext cx="868639" cy="660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23" y="2258821"/>
            <a:ext cx="414868" cy="4183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1816927" y="1371606"/>
            <a:ext cx="816205" cy="46566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49191" y="1978936"/>
            <a:ext cx="892405" cy="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3"/>
          </p:cNvCxnSpPr>
          <p:nvPr/>
        </p:nvCxnSpPr>
        <p:spPr>
          <a:xfrm flipH="1">
            <a:off x="1842328" y="2133599"/>
            <a:ext cx="799268" cy="48213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14" y="2674073"/>
            <a:ext cx="269499" cy="2717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8755" y="1371606"/>
            <a:ext cx="270358" cy="2726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804"/>
                    </a14:imgEffect>
                    <a14:imgEffect>
                      <a14:saturation sat="2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689" y="1987076"/>
            <a:ext cx="269499" cy="271745"/>
          </a:xfrm>
          <a:prstGeom prst="rect">
            <a:avLst/>
          </a:prstGeom>
        </p:spPr>
      </p:pic>
      <p:sp>
        <p:nvSpPr>
          <p:cNvPr id="35" name="Up Arrow 34"/>
          <p:cNvSpPr/>
          <p:nvPr/>
        </p:nvSpPr>
        <p:spPr>
          <a:xfrm rot="10800000">
            <a:off x="2328587" y="2741872"/>
            <a:ext cx="372072" cy="40655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An auditor can obtain correct answers on ledger contents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85970"/>
              </p:ext>
            </p:extLst>
          </p:nvPr>
        </p:nvGraphicFramePr>
        <p:xfrm>
          <a:off x="880558" y="3148431"/>
          <a:ext cx="358986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229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Transaction details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FF"/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248399" y="2234049"/>
            <a:ext cx="1405468" cy="140546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23" y="1275617"/>
            <a:ext cx="1862664" cy="1415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317997" y="1996973"/>
            <a:ext cx="1845732" cy="596900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57960" y="1202266"/>
            <a:ext cx="1964574" cy="931333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 smtClean="0"/>
              <a:t>What fraction of your assets are in Euros?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20290" y="3843862"/>
            <a:ext cx="499514" cy="448738"/>
          </a:xfrm>
          <a:prstGeom prst="rect">
            <a:avLst/>
          </a:prstGeom>
          <a:pattFill prst="ltUpDiag">
            <a:fgClr>
              <a:srgbClr val="0000FF"/>
            </a:fgClr>
            <a:bgClr>
              <a:schemeClr val="bg1">
                <a:lumMod val="85000"/>
              </a:schemeClr>
            </a:bgClr>
          </a:pattFill>
          <a:ln w="5715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π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318019" y="2279460"/>
            <a:ext cx="1845732" cy="59690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3533" y="3302000"/>
            <a:ext cx="1600196" cy="880533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979333" y="2530783"/>
            <a:ext cx="1219180" cy="617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3 million / 100 million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7" y="3978163"/>
            <a:ext cx="546100" cy="5690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965320"/>
            <a:ext cx="868639" cy="660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1608552"/>
            <a:ext cx="868639" cy="6601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2285652"/>
            <a:ext cx="868639" cy="660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23" y="2258821"/>
            <a:ext cx="414868" cy="41832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1816927" y="1371606"/>
            <a:ext cx="816205" cy="46566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49191" y="1978936"/>
            <a:ext cx="892405" cy="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3"/>
          </p:cNvCxnSpPr>
          <p:nvPr/>
        </p:nvCxnSpPr>
        <p:spPr>
          <a:xfrm flipH="1">
            <a:off x="1842328" y="2133599"/>
            <a:ext cx="799268" cy="48213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14" y="2674073"/>
            <a:ext cx="269499" cy="2717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8755" y="1371606"/>
            <a:ext cx="270358" cy="2726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804"/>
                    </a14:imgEffect>
                    <a14:imgEffect>
                      <a14:saturation sat="2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689" y="1987076"/>
            <a:ext cx="269499" cy="271745"/>
          </a:xfrm>
          <a:prstGeom prst="rect">
            <a:avLst/>
          </a:prstGeom>
        </p:spPr>
      </p:pic>
      <p:sp>
        <p:nvSpPr>
          <p:cNvPr id="35" name="Up Arrow 34"/>
          <p:cNvSpPr/>
          <p:nvPr/>
        </p:nvSpPr>
        <p:spPr>
          <a:xfrm rot="10800000">
            <a:off x="2328587" y="2741872"/>
            <a:ext cx="372072" cy="40655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build="p" animBg="1"/>
      <p:bldP spid="17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</a:t>
            </a:r>
            <a:r>
              <a:rPr lang="en-US" sz="3600" dirty="0" smtClean="0"/>
              <a:t>easurements </a:t>
            </a:r>
            <a:r>
              <a:rPr lang="en-US" sz="3600" dirty="0" err="1" smtClean="0"/>
              <a:t>zkLedger</a:t>
            </a:r>
            <a:r>
              <a:rPr lang="en-US" sz="3600" dirty="0" smtClean="0"/>
              <a:t> supports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077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Ratios and percentages of holdings</a:t>
            </a:r>
          </a:p>
          <a:p>
            <a:pPr>
              <a:lnSpc>
                <a:spcPct val="130000"/>
              </a:lnSpc>
            </a:pPr>
            <a:r>
              <a:rPr lang="en-US" dirty="0"/>
              <a:t>Sums, averages, variance, skew</a:t>
            </a:r>
          </a:p>
          <a:p>
            <a:pPr>
              <a:lnSpc>
                <a:spcPct val="130000"/>
              </a:lnSpc>
            </a:pPr>
            <a:r>
              <a:rPr lang="en-US" dirty="0"/>
              <a:t>Outliers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Approximations and orders of magnitude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Changes over time</a:t>
            </a: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Well-known financial risk measurements (</a:t>
            </a:r>
            <a:r>
              <a:rPr lang="en-US" sz="2800" dirty="0" err="1" smtClean="0"/>
              <a:t>Herfindahl-Hirschmann</a:t>
            </a:r>
            <a:r>
              <a:rPr lang="en-US" sz="2800" dirty="0" smtClean="0"/>
              <a:t>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800" y="1640417"/>
            <a:ext cx="846667" cy="4000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1448" y="1200151"/>
            <a:ext cx="1483503" cy="13245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  <a:cs typeface="Helvetica Neue"/>
              </a:rPr>
              <a:t>Small amounts of well-defined leakage</a:t>
            </a:r>
            <a:endParaRPr lang="en-US" sz="1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213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goals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133" y="1176867"/>
            <a:ext cx="6553201" cy="37676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The auditor and non-involved parties </a:t>
            </a:r>
            <a:r>
              <a:rPr lang="en-US" b="1" dirty="0"/>
              <a:t>cannot see</a:t>
            </a:r>
            <a:r>
              <a:rPr lang="en-US" dirty="0"/>
              <a:t> transaction </a:t>
            </a:r>
            <a:r>
              <a:rPr lang="en-US" dirty="0" smtClean="0"/>
              <a:t>participants or amounts</a:t>
            </a:r>
            <a:endParaRPr lang="en-US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Banks </a:t>
            </a:r>
            <a:r>
              <a:rPr lang="en-US" b="1" dirty="0"/>
              <a:t>cannot lie</a:t>
            </a:r>
            <a:r>
              <a:rPr lang="en-US" dirty="0"/>
              <a:t> to the auditor or </a:t>
            </a:r>
            <a:r>
              <a:rPr lang="en-US" b="1" dirty="0"/>
              <a:t>omit</a:t>
            </a:r>
            <a:r>
              <a:rPr lang="en-US" dirty="0"/>
              <a:t> transactions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Banks </a:t>
            </a:r>
            <a:r>
              <a:rPr lang="en-US" b="1" dirty="0" smtClean="0"/>
              <a:t>cannot violate</a:t>
            </a:r>
            <a:r>
              <a:rPr lang="en-US" dirty="0" smtClean="0"/>
              <a:t> financial invariants</a:t>
            </a:r>
            <a:endParaRPr lang="en-US" b="1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Honest banks can always </a:t>
            </a:r>
            <a:r>
              <a:rPr lang="en-US" b="1" dirty="0" smtClean="0"/>
              <a:t>convince</a:t>
            </a:r>
            <a:r>
              <a:rPr lang="en-US" dirty="0" smtClean="0"/>
              <a:t> the auditor of a correct answer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A malicious bank </a:t>
            </a:r>
            <a:r>
              <a:rPr lang="en-US" b="1" dirty="0" smtClean="0"/>
              <a:t>cannot block</a:t>
            </a:r>
            <a:r>
              <a:rPr lang="en-US" dirty="0" smtClean="0"/>
              <a:t> other banks from transacting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76462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Privacy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106198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Completeness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2607"/>
            <a:ext cx="1676400" cy="931332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Integrity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131739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Progress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116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00150"/>
            <a:ext cx="7620000" cy="3371849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Banks might attempt to steal or hide assets, manipulate balances, or lie to the auditor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Banks can arbitrarily collude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Banks or the auditor might try to learn transaction contents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Out of scope: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A ledger that omits transactions or is unavailable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	An adversary watching network traffic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Banks leaking their own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System model</a:t>
            </a:r>
          </a:p>
          <a:p>
            <a:pPr>
              <a:spcAft>
                <a:spcPts val="600"/>
              </a:spcAft>
            </a:pPr>
            <a:r>
              <a:rPr lang="en-US" b="1" dirty="0" err="1" smtClean="0"/>
              <a:t>zkLedger</a:t>
            </a:r>
            <a:r>
              <a:rPr lang="en-US" b="1" dirty="0" smtClean="0"/>
              <a:t>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Hiding commitments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Ledger table format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Zero-knowledge proofs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public transaction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02499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58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Structure of the financial system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5338"/>
            <a:ext cx="1202185" cy="9136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9604" y="2020499"/>
            <a:ext cx="93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JP Morgan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1245338"/>
            <a:ext cx="1202185" cy="9136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64" y="1245338"/>
            <a:ext cx="1202185" cy="913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78626" y="202049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Citibank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63" y="1245338"/>
            <a:ext cx="1202185" cy="9136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74805" y="2020499"/>
            <a:ext cx="132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Bank of America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97498"/>
            <a:ext cx="1202185" cy="91366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6278" y="3072659"/>
            <a:ext cx="109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Credit Suisse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2297498"/>
            <a:ext cx="1202185" cy="91366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54999" y="307265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64" y="2297498"/>
            <a:ext cx="1202185" cy="9136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63" y="2297498"/>
            <a:ext cx="1202185" cy="91366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85297" y="3072659"/>
            <a:ext cx="50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UBS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41" y="3349658"/>
            <a:ext cx="1202185" cy="91366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40" y="3349658"/>
            <a:ext cx="1202185" cy="91366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883585" y="412481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HSBC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05" y="3349658"/>
            <a:ext cx="1202185" cy="91366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19324" y="4124819"/>
            <a:ext cx="983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Wells Fargo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04" y="3349658"/>
            <a:ext cx="1202185" cy="91366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86108" y="4124819"/>
            <a:ext cx="100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BNY Mellon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5630332" y="1200151"/>
            <a:ext cx="3056467" cy="33944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Dozens of large investment banks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Trading: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Securities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Currencies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Commodities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D</a:t>
            </a:r>
            <a:r>
              <a:rPr lang="en-US" dirty="0" smtClean="0"/>
              <a:t>erivatives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40% unregulated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Trillions of dollars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Tens of trades/minute</a:t>
            </a:r>
            <a:endParaRPr lang="en-US" sz="2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8516" y="2020499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Goldman Sachs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4971" y="307265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Deutsche Bank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976" y="4124819"/>
            <a:ext cx="1263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Morgan Stanley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064262" y="4614339"/>
            <a:ext cx="7015477" cy="448733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Financial Investments Regulatory Authority on OTC markets</a:t>
            </a:r>
          </a:p>
          <a:p>
            <a:pPr algn="ctr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5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9" grpId="0"/>
      <p:bldP spid="31" grpId="0"/>
      <p:bldP spid="33" grpId="0"/>
      <p:bldP spid="37" grpId="0"/>
      <p:bldP spid="41" grpId="0"/>
      <p:bldP spid="43" grpId="0"/>
      <p:bldP spid="45" grpId="0"/>
      <p:bldP spid="46" grpId="0" build="p"/>
      <p:bldP spid="25" grpId="0"/>
      <p:bldP spid="35" grpId="0"/>
      <p:bldP spid="39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Depositor injects assets to the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99819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9634" y="1504951"/>
            <a:ext cx="6544734" cy="3492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488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61109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10,000,000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2,000,000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auditing + 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74333" y="3437467"/>
            <a:ext cx="5909733" cy="1642519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Goals:</a:t>
            </a:r>
          </a:p>
          <a:p>
            <a:r>
              <a:rPr lang="en-US" sz="1800" dirty="0" smtClean="0"/>
              <a:t>Provably audit Barclays to find Euro holdings</a:t>
            </a:r>
          </a:p>
          <a:p>
            <a:r>
              <a:rPr lang="en-US" sz="1800" dirty="0"/>
              <a:t>Hide participants, amounts, and transaction </a:t>
            </a:r>
            <a:r>
              <a:rPr lang="en-US" sz="1800" dirty="0" smtClean="0"/>
              <a:t>graph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599268" y="2228847"/>
            <a:ext cx="1481666" cy="728799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1" y="1856316"/>
            <a:ext cx="1481666" cy="3492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799" y="2224612"/>
            <a:ext cx="1054101" cy="73303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208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Hide amounts with commitments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587" y="3009885"/>
            <a:ext cx="7649631" cy="2019299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/>
              <a:t>Pedersen commitments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1600" dirty="0" smtClean="0"/>
              <a:t>Bank creates </a:t>
            </a:r>
            <a:r>
              <a:rPr lang="en-US" sz="1600" dirty="0" err="1" smtClean="0">
                <a:latin typeface="Consolas"/>
                <a:cs typeface="Consolas"/>
              </a:rPr>
              <a:t>comm</a:t>
            </a:r>
            <a:r>
              <a:rPr lang="en-US" sz="1600" dirty="0" smtClean="0">
                <a:latin typeface="Consolas"/>
                <a:cs typeface="Consolas"/>
              </a:rPr>
              <a:t>(v)</a:t>
            </a:r>
            <a:r>
              <a:rPr lang="en-US" sz="1600" dirty="0" smtClean="0"/>
              <a:t> = </a:t>
            </a:r>
            <a:endParaRPr lang="en-US" sz="1200" dirty="0" smtClean="0"/>
          </a:p>
          <a:p>
            <a:pPr marL="0" indent="0">
              <a:buFont typeface="Arial"/>
              <a:buNone/>
            </a:pPr>
            <a:r>
              <a:rPr lang="en-US" sz="1600" u="sng" dirty="0" smtClean="0"/>
              <a:t>Important properties</a:t>
            </a:r>
          </a:p>
          <a:p>
            <a:r>
              <a:rPr lang="en-US" sz="1600" dirty="0" smtClean="0"/>
              <a:t>Binding</a:t>
            </a:r>
          </a:p>
          <a:p>
            <a:r>
              <a:rPr lang="en-US" sz="1600" dirty="0" err="1"/>
              <a:t>H</a:t>
            </a:r>
            <a:r>
              <a:rPr lang="en-US" sz="1600" dirty="0" err="1" smtClean="0"/>
              <a:t>omomorphically</a:t>
            </a:r>
            <a:r>
              <a:rPr lang="en-US" sz="1600" dirty="0" smtClean="0"/>
              <a:t> combined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600" dirty="0" smtClean="0"/>
              <a:t>Fast</a:t>
            </a:r>
            <a:endParaRPr lang="en-US" sz="1600" dirty="0"/>
          </a:p>
        </p:txBody>
      </p:sp>
      <p:pic>
        <p:nvPicPr>
          <p:cNvPr id="6" name="Picture 5" descr="$g^vh^r$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0" y="3393374"/>
            <a:ext cx="486097" cy="23354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26111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264673" y="3283307"/>
            <a:ext cx="1844029" cy="1574800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Can achieve all auditing functions with Pedersen Commitments!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(see paper)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1784" y="3098641"/>
            <a:ext cx="170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comm</a:t>
            </a:r>
            <a:r>
              <a:rPr lang="en-US" dirty="0" smtClean="0">
                <a:latin typeface="Consolas"/>
                <a:cs typeface="Consolas"/>
              </a:rPr>
              <a:t>(13M</a:t>
            </a:r>
            <a:r>
              <a:rPr lang="en-US" dirty="0">
                <a:latin typeface="Consolas"/>
                <a:cs typeface="Consolas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05692" y="1905672"/>
            <a:ext cx="3635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/>
              <a:t>×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358467" y="3086088"/>
            <a:ext cx="1485901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1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Hide participants with other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05101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4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Strawman</a:t>
            </a:r>
            <a:r>
              <a:rPr lang="en-US" sz="3200" dirty="0" smtClean="0"/>
              <a:t>: audit by opening up combined commitments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3239449"/>
            <a:ext cx="1557885" cy="1183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22128" y="3813843"/>
            <a:ext cx="2040470" cy="13466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1419" y="3132157"/>
            <a:ext cx="1964574" cy="57198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How many Euros do you hold?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22150" y="4011660"/>
            <a:ext cx="2040448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962400" y="4116380"/>
            <a:ext cx="1219180" cy="307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3 million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2999" y="43271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37361"/>
            <a:ext cx="3505200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Helvetica Neue"/>
                <a:cs typeface="Helvetica Neue"/>
              </a:rPr>
              <a:t>Open </a:t>
            </a:r>
            <a:r>
              <a:rPr lang="en-US" sz="1600" dirty="0" err="1" smtClean="0">
                <a:latin typeface="Consolas"/>
                <a:cs typeface="Consolas"/>
              </a:rPr>
              <a:t>comm</a:t>
            </a:r>
            <a:r>
              <a:rPr lang="en-US" sz="1600" dirty="0" smtClean="0">
                <a:latin typeface="Consolas"/>
                <a:cs typeface="Consolas"/>
              </a:rPr>
              <a:t>(1M)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smtClean="0"/>
              <a:t>× </a:t>
            </a:r>
            <a:r>
              <a:rPr lang="en-US" sz="1600" dirty="0" err="1" smtClean="0">
                <a:latin typeface="Consolas"/>
                <a:cs typeface="Consolas"/>
              </a:rPr>
              <a:t>comm</a:t>
            </a:r>
            <a:r>
              <a:rPr lang="en-US" sz="1600" dirty="0" smtClean="0">
                <a:latin typeface="Consolas"/>
                <a:cs typeface="Consolas"/>
              </a:rPr>
              <a:t>(2M)</a:t>
            </a:r>
            <a:r>
              <a:rPr lang="en-US" sz="1600" dirty="0" smtClean="0">
                <a:latin typeface="Helvetica Neue"/>
                <a:cs typeface="Helvetica Neue"/>
              </a:rPr>
              <a:t> to 3M</a:t>
            </a:r>
            <a:endParaRPr lang="en-US" sz="16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71897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83932" y="2161583"/>
            <a:ext cx="5160435" cy="804532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214550" y="2421466"/>
            <a:ext cx="440250" cy="992904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14550" y="2819400"/>
            <a:ext cx="440250" cy="59497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5001" y="3280443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7628" y="3342022"/>
            <a:ext cx="1483503" cy="9705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"/>
                <a:cs typeface="Helvetica Neue"/>
              </a:rPr>
              <a:t>Reveals transactions </a:t>
            </a:r>
            <a:endParaRPr lang="en-US" sz="16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886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3" grpId="0" animBg="1"/>
      <p:bldP spid="3" grpId="0" animBg="1"/>
      <p:bldP spid="30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3239449"/>
            <a:ext cx="1557885" cy="1183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22128" y="3813843"/>
            <a:ext cx="2040470" cy="13466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1419" y="3132157"/>
            <a:ext cx="1964574" cy="57198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How many Euros do you hold?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22150" y="4011660"/>
            <a:ext cx="2040448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962400" y="4116380"/>
            <a:ext cx="1219180" cy="3070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/>
              <a:t>1</a:t>
            </a:r>
            <a:r>
              <a:rPr lang="en-US" sz="1600" dirty="0" smtClean="0"/>
              <a:t> million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2999" y="43271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3166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32" y="3762534"/>
            <a:ext cx="703243" cy="703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83932" y="2161583"/>
            <a:ext cx="5160435" cy="45528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83933" y="2616867"/>
            <a:ext cx="5160435" cy="3492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214550" y="2429933"/>
            <a:ext cx="440250" cy="992904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5001" y="3280443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malicious bank could omit transactions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7043" y="4537361"/>
            <a:ext cx="2235354" cy="338554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Helvetica Neue"/>
                <a:cs typeface="Helvetica Neue"/>
              </a:rPr>
              <a:t>Open </a:t>
            </a:r>
            <a:r>
              <a:rPr lang="en-US" sz="1600" dirty="0" err="1">
                <a:latin typeface="Consolas"/>
                <a:cs typeface="Consolas"/>
              </a:rPr>
              <a:t>comm</a:t>
            </a:r>
            <a:r>
              <a:rPr lang="en-US" sz="1600" dirty="0">
                <a:latin typeface="Consolas"/>
                <a:cs typeface="Consolas"/>
              </a:rPr>
              <a:t>(1M)</a:t>
            </a:r>
            <a:r>
              <a:rPr lang="en-US" sz="1600" dirty="0" smtClean="0">
                <a:latin typeface="Helvetica Neue"/>
                <a:cs typeface="Helvetica Neue"/>
              </a:rPr>
              <a:t> to 1M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98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3" grpId="0" animBg="1"/>
      <p:bldP spid="16" grpId="0" animBg="1"/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36378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malicious bank could omit transactions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zkLedger</a:t>
            </a:r>
            <a:r>
              <a:rPr lang="en-US" sz="3200" dirty="0" smtClean="0"/>
              <a:t> design: an entry for every bank in every transaction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39687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Helvetica Neue"/>
                          <a:cs typeface="Helvetica Neue"/>
                        </a:rPr>
                        <a:t>Goldman</a:t>
                      </a:r>
                      <a:r>
                        <a:rPr lang="en-US" sz="1600" b="1" baseline="0" dirty="0" smtClean="0">
                          <a:latin typeface="Helvetica Neue"/>
                          <a:cs typeface="Helvetica Neue"/>
                        </a:rPr>
                        <a:t> Sachs</a:t>
                      </a:r>
                      <a:endParaRPr lang="en-US" sz="1600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Helvetica Neue"/>
                          <a:cs typeface="Helvetica Neue"/>
                        </a:rPr>
                        <a:t>JP</a:t>
                      </a:r>
                      <a:r>
                        <a:rPr lang="en-US" sz="1600" b="1" baseline="0" dirty="0" smtClean="0">
                          <a:latin typeface="Helvetica Neue"/>
                          <a:cs typeface="Helvetica Neue"/>
                        </a:rPr>
                        <a:t> Morgan</a:t>
                      </a:r>
                      <a:endParaRPr lang="en-US" sz="1600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b="1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(-10M)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(0)</a:t>
                      </a:r>
                      <a:endParaRPr lang="en-US" sz="1600" b="1" dirty="0">
                        <a:solidFill>
                          <a:srgbClr val="0000FF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(-2M)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939803" y="3721114"/>
            <a:ext cx="7399867" cy="681580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smtClean="0"/>
              <a:t>Spender’s column commits to negative value, receiver’s positive value</a:t>
            </a:r>
          </a:p>
          <a:p>
            <a:pPr marL="0" indent="0" algn="ctr">
              <a:buFont typeface="Arial"/>
              <a:buNone/>
            </a:pPr>
            <a:r>
              <a:rPr lang="en-US" sz="1800" dirty="0" smtClean="0"/>
              <a:t>For non-involved banks, entries commit to 0</a:t>
            </a:r>
          </a:p>
          <a:p>
            <a:pPr marL="0" indent="0" algn="ctr">
              <a:buFont typeface="Arial"/>
              <a:buNone/>
            </a:pPr>
            <a:r>
              <a:rPr lang="en-US" sz="1800" dirty="0" smtClean="0"/>
              <a:t>Indistinguishable from commitments to non-zero values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617134" y="3382465"/>
            <a:ext cx="5909733" cy="681580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smtClean="0"/>
              <a:t>Depositor transactions are public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9634" y="1504951"/>
            <a:ext cx="6544734" cy="3492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56667" y="2233084"/>
            <a:ext cx="3187701" cy="3492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2400" y="2233084"/>
            <a:ext cx="1964267" cy="34924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674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insight: auditor audits </a:t>
            </a:r>
            <a:r>
              <a:rPr lang="en-US" sz="3200" i="1" dirty="0" smtClean="0"/>
              <a:t>every</a:t>
            </a:r>
            <a:r>
              <a:rPr lang="en-US" sz="3200" dirty="0" smtClean="0"/>
              <a:t> transaction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3239449"/>
            <a:ext cx="1557885" cy="1183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22128" y="3813843"/>
            <a:ext cx="2040470" cy="13466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1419" y="3132157"/>
            <a:ext cx="1964574" cy="57198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How many Euros do you hold?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22150" y="4011660"/>
            <a:ext cx="2040448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2999" y="43271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25831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(-10M)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519333" y="1068125"/>
            <a:ext cx="1291168" cy="189799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962400" y="4116380"/>
            <a:ext cx="1219180" cy="307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3 million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91667" y="4613564"/>
            <a:ext cx="4394534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Helvetica Neue"/>
                <a:cs typeface="Helvetica Neue"/>
              </a:rPr>
              <a:t>Open</a:t>
            </a:r>
            <a:r>
              <a:rPr lang="en-US" sz="1600" b="1" dirty="0" smtClean="0">
                <a:latin typeface="Helvetica Neue"/>
                <a:cs typeface="Helvetica Neue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comm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>
                <a:latin typeface="Consolas"/>
                <a:cs typeface="Consolas"/>
              </a:rPr>
              <a:t>0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Helvetica Neue"/>
                <a:cs typeface="Helvetica Neue"/>
              </a:rPr>
              <a:t> </a:t>
            </a:r>
            <a:r>
              <a:rPr lang="en-US" sz="1600" dirty="0" smtClean="0"/>
              <a:t>× </a:t>
            </a:r>
            <a:r>
              <a:rPr lang="en-US" sz="1600" dirty="0" err="1" smtClean="0">
                <a:latin typeface="Consolas"/>
                <a:cs typeface="Consolas"/>
              </a:rPr>
              <a:t>comm</a:t>
            </a:r>
            <a:r>
              <a:rPr lang="en-US" sz="1600" dirty="0">
                <a:latin typeface="Consolas"/>
                <a:cs typeface="Consolas"/>
              </a:rPr>
              <a:t>(1M)</a:t>
            </a:r>
            <a:r>
              <a:rPr lang="en-US" sz="1600" dirty="0">
                <a:latin typeface="Helvetica Neue"/>
                <a:cs typeface="Helvetica Neue"/>
              </a:rPr>
              <a:t> </a:t>
            </a:r>
            <a:r>
              <a:rPr lang="en-US" sz="1600" dirty="0"/>
              <a:t>× </a:t>
            </a:r>
            <a:r>
              <a:rPr lang="en-US" sz="1600" dirty="0" err="1">
                <a:latin typeface="Consolas"/>
                <a:cs typeface="Consolas"/>
              </a:rPr>
              <a:t>comm</a:t>
            </a:r>
            <a:r>
              <a:rPr lang="en-US" sz="1600" dirty="0">
                <a:latin typeface="Consolas"/>
                <a:cs typeface="Consolas"/>
              </a:rPr>
              <a:t>(2M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 smtClean="0">
                <a:latin typeface="Helvetica Neue"/>
                <a:cs typeface="Helvetica Neue"/>
              </a:rPr>
              <a:t>to 3M</a:t>
            </a:r>
            <a:endParaRPr lang="en-US" sz="1600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17" idx="2"/>
          </p:cNvCxnSpPr>
          <p:nvPr/>
        </p:nvCxnSpPr>
        <p:spPr>
          <a:xfrm flipH="1">
            <a:off x="6180682" y="2966115"/>
            <a:ext cx="984235" cy="456722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5001" y="3288910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74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 malicious bank can’t produce a proof for a different answer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3239449"/>
            <a:ext cx="1557885" cy="1183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22128" y="3813843"/>
            <a:ext cx="2040470" cy="13466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1419" y="3132157"/>
            <a:ext cx="1964574" cy="57198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How many Euros do you hold?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22150" y="4011660"/>
            <a:ext cx="2040448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2999" y="43271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56068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(-10M)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452060" y="4536589"/>
            <a:ext cx="2178313" cy="338554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 smtClean="0">
                <a:latin typeface="Helvetica Neue"/>
                <a:cs typeface="Helvetica Neue"/>
              </a:rPr>
              <a:t>Open </a:t>
            </a:r>
            <a:r>
              <a:rPr lang="en-US" sz="1600" dirty="0" err="1">
                <a:latin typeface="Consolas"/>
                <a:cs typeface="Consolas"/>
              </a:rPr>
              <a:t>comm</a:t>
            </a:r>
            <a:r>
              <a:rPr lang="en-US" sz="1600" dirty="0">
                <a:latin typeface="Consolas"/>
                <a:cs typeface="Consolas"/>
              </a:rPr>
              <a:t>(1M)</a:t>
            </a:r>
            <a:r>
              <a:rPr lang="en-US" sz="1600" dirty="0" smtClean="0">
                <a:latin typeface="Helvetica Neue"/>
                <a:cs typeface="Helvetica Neue"/>
              </a:rPr>
              <a:t>to 1M</a:t>
            </a:r>
            <a:endParaRPr lang="en-US" sz="1600" dirty="0"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32" y="3762534"/>
            <a:ext cx="703243" cy="703243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3962400" y="4116380"/>
            <a:ext cx="1219180" cy="307062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/>
              <a:t>1</a:t>
            </a:r>
            <a:r>
              <a:rPr lang="en-US" sz="1600" dirty="0" smtClean="0"/>
              <a:t> million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166" y="4184036"/>
            <a:ext cx="966386" cy="9663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519333" y="1068125"/>
            <a:ext cx="1291168" cy="189799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6180682" y="2966115"/>
            <a:ext cx="984235" cy="456722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5001" y="3288910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1314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ledger records financial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3936"/>
              </p:ext>
            </p:extLst>
          </p:nvPr>
        </p:nvGraphicFramePr>
        <p:xfrm>
          <a:off x="1447800" y="1535252"/>
          <a:ext cx="5842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1338844"/>
                <a:gridCol w="1886956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Citibank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UBS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200,000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3,000,000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77" y="3322854"/>
            <a:ext cx="1433928" cy="10897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72" y="3322854"/>
            <a:ext cx="1433928" cy="1089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72" y="3930847"/>
            <a:ext cx="418244" cy="42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39" y="3322854"/>
            <a:ext cx="1433928" cy="10897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5477" y="3961643"/>
            <a:ext cx="418244" cy="4217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2939" y="3961643"/>
            <a:ext cx="418244" cy="42172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289800" y="2345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89800" y="2726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89800" y="1998133"/>
            <a:ext cx="440267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9471" y="4352576"/>
            <a:ext cx="93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JP Morgan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492" y="4352576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Citibank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4399" y="435257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662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Computing averages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3239449"/>
            <a:ext cx="1557885" cy="1183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522128" y="3813843"/>
            <a:ext cx="2040470" cy="13466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1419" y="3132157"/>
            <a:ext cx="1964574" cy="57198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600" dirty="0" smtClean="0"/>
              <a:t>What is your average Euro </a:t>
            </a:r>
            <a:r>
              <a:rPr lang="en-US" sz="1600" dirty="0" err="1" smtClean="0"/>
              <a:t>txn</a:t>
            </a:r>
            <a:r>
              <a:rPr lang="en-US" sz="1600" dirty="0" smtClean="0"/>
              <a:t> value?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2999" y="43271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2282"/>
              </p:ext>
            </p:extLst>
          </p:nvPr>
        </p:nvGraphicFramePr>
        <p:xfrm>
          <a:off x="1299633" y="1111915"/>
          <a:ext cx="65447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793008"/>
                <a:gridCol w="1879600"/>
                <a:gridCol w="1813855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Sachs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JP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Morgan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Depositor,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Goldman Sachs,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(-10M)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(10M)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(-2M)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715001" y="3288910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2150" y="4011660"/>
            <a:ext cx="2040448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3962400" y="4116380"/>
            <a:ext cx="1219180" cy="307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1.5 million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56867" y="2224612"/>
            <a:ext cx="1579033" cy="73303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839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11280"/>
              </p:ext>
            </p:extLst>
          </p:nvPr>
        </p:nvGraphicFramePr>
        <p:xfrm>
          <a:off x="3306469" y="1063229"/>
          <a:ext cx="147967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(0),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π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(1),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π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(1),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π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Recommitments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99" y="2987399"/>
            <a:ext cx="1557885" cy="118399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820884" y="3385127"/>
            <a:ext cx="3206449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0284" y="4032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Barclays</a:t>
            </a:r>
            <a:endParaRPr lang="en-US" sz="1200" dirty="0">
              <a:latin typeface="Helvetica Neue"/>
              <a:cs typeface="Helvetica Neue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67899"/>
              </p:ext>
            </p:extLst>
          </p:nvPr>
        </p:nvGraphicFramePr>
        <p:xfrm>
          <a:off x="607188" y="1063229"/>
          <a:ext cx="20582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93"/>
                <a:gridCol w="1479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1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Deposit</a:t>
                      </a:r>
                      <a:r>
                        <a:rPr lang="en-US" sz="1600" baseline="0" dirty="0" smtClean="0">
                          <a:latin typeface="Helvetica Neue"/>
                          <a:cs typeface="Helvetica Neue"/>
                        </a:rPr>
                        <a:t> 30M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2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(0)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3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(1M)</a:t>
                      </a:r>
                    </a:p>
                  </a:txBody>
                  <a:tcPr>
                    <a:lnT>
                      <a:noFill/>
                    </a:lnT>
                    <a:lnB>
                      <a:noFill/>
                    </a:lnB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 Neue"/>
                          <a:cs typeface="Helvetica Neue"/>
                        </a:rPr>
                        <a:t>4</a:t>
                      </a:r>
                      <a:endParaRPr lang="en-US" sz="1600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/>
                          <a:cs typeface="Consolas"/>
                        </a:rPr>
                        <a:t>comm</a:t>
                      </a:r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(2M)</a:t>
                      </a:r>
                    </a:p>
                  </a:txBody>
                  <a:tcPr>
                    <a:lnT>
                      <a:noFill/>
                    </a:lnT>
                    <a:pattFill prst="lt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>
                          <a:lumMod val="8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3710813" y="3489153"/>
            <a:ext cx="1053279" cy="31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/>
              <a:t>3</a:t>
            </a:r>
            <a:r>
              <a:rPr lang="en-US" sz="1400" dirty="0" smtClean="0"/>
              <a:t> million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10813" y="3807311"/>
            <a:ext cx="3341918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Helvetica Neue"/>
                <a:cs typeface="Helvetica Neue"/>
              </a:rPr>
              <a:t>Open</a:t>
            </a:r>
            <a:r>
              <a:rPr lang="en-US" sz="1200" b="1" dirty="0" smtClean="0">
                <a:latin typeface="Helvetica Neue"/>
                <a:cs typeface="Helvetica Neue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comm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0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smtClean="0"/>
              <a:t>× </a:t>
            </a:r>
            <a:r>
              <a:rPr lang="en-US" sz="1200" dirty="0" err="1" smtClean="0">
                <a:latin typeface="Consolas"/>
                <a:cs typeface="Consolas"/>
              </a:rPr>
              <a:t>comm</a:t>
            </a:r>
            <a:r>
              <a:rPr lang="en-US" sz="1200" dirty="0">
                <a:latin typeface="Consolas"/>
                <a:cs typeface="Consolas"/>
              </a:rPr>
              <a:t>(1M)</a:t>
            </a:r>
            <a:r>
              <a:rPr lang="en-US" sz="1200" dirty="0">
                <a:latin typeface="Helvetica Neue"/>
                <a:cs typeface="Helvetica Neue"/>
              </a:rPr>
              <a:t> </a:t>
            </a:r>
            <a:r>
              <a:rPr lang="en-US" sz="1200" dirty="0"/>
              <a:t>× </a:t>
            </a:r>
            <a:r>
              <a:rPr lang="en-US" sz="1200" dirty="0" err="1">
                <a:latin typeface="Consolas"/>
                <a:cs typeface="Consolas"/>
              </a:rPr>
              <a:t>comm</a:t>
            </a:r>
            <a:r>
              <a:rPr lang="en-US" sz="1200" dirty="0">
                <a:latin typeface="Consolas"/>
                <a:cs typeface="Consolas"/>
              </a:rPr>
              <a:t>(2M</a:t>
            </a:r>
            <a:r>
              <a:rPr lang="en-US" sz="1200" dirty="0" smtClean="0"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Helvetica Neue"/>
                <a:cs typeface="Helvetica Neue"/>
              </a:rPr>
              <a:t>to 3M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62802" y="3036860"/>
            <a:ext cx="1134532" cy="113453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2" name="Up Arrow 21"/>
          <p:cNvSpPr/>
          <p:nvPr/>
        </p:nvSpPr>
        <p:spPr>
          <a:xfrm rot="5400000">
            <a:off x="2826131" y="2106874"/>
            <a:ext cx="372072" cy="40655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10813" y="4457536"/>
            <a:ext cx="3341918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Helvetica Neue"/>
                <a:cs typeface="Helvetica Neue"/>
              </a:rPr>
              <a:t>Open</a:t>
            </a:r>
            <a:r>
              <a:rPr lang="en-US" sz="1200" b="1" dirty="0" smtClean="0">
                <a:latin typeface="Helvetica Neue"/>
                <a:cs typeface="Helvetica Neue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comm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0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smtClean="0"/>
              <a:t>× </a:t>
            </a:r>
            <a:r>
              <a:rPr lang="en-US" sz="1200" dirty="0" err="1" smtClean="0">
                <a:latin typeface="Consolas"/>
                <a:cs typeface="Consolas"/>
              </a:rPr>
              <a:t>comm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smtClean="0">
                <a:latin typeface="Consolas"/>
                <a:cs typeface="Consolas"/>
              </a:rPr>
              <a:t>1)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/>
              <a:t>× </a:t>
            </a:r>
            <a:r>
              <a:rPr lang="en-US" sz="1200" dirty="0" err="1">
                <a:latin typeface="Consolas"/>
                <a:cs typeface="Consolas"/>
              </a:rPr>
              <a:t>comm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1</a:t>
            </a:r>
            <a:r>
              <a:rPr lang="en-US" sz="1200" dirty="0" smtClean="0"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Helvetica Neue"/>
                <a:cs typeface="Helvetica Neue"/>
              </a:rPr>
              <a:t>to </a:t>
            </a:r>
            <a:r>
              <a:rPr lang="en-US" sz="1200" dirty="0">
                <a:latin typeface="Helvetica Neue"/>
                <a:cs typeface="Helvetica Neue"/>
              </a:rPr>
              <a:t>2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710813" y="4144470"/>
            <a:ext cx="353183" cy="31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 smtClean="0"/>
              <a:t>2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4919135" y="1786467"/>
            <a:ext cx="287866" cy="1150128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334002" y="1838599"/>
            <a:ext cx="1693331" cy="10302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Recommitments to 0 if v = 0 and 1 otherwise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786148" y="2379133"/>
            <a:ext cx="2241185" cy="880534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7162801" y="4271468"/>
            <a:ext cx="1134533" cy="37673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400" dirty="0" smtClean="0"/>
              <a:t>3M/2 = 1.5M</a:t>
            </a:r>
          </a:p>
        </p:txBody>
      </p:sp>
    </p:spTree>
    <p:extLst>
      <p:ext uri="{BB962C8B-B14F-4D97-AF65-F5344CB8AC3E}">
        <p14:creationId xmlns:p14="http://schemas.microsoft.com/office/powerpoint/2010/main" val="15633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4" grpId="0" animBg="1"/>
      <p:bldP spid="24" grpId="1" animBg="1"/>
      <p:bldP spid="25" grpId="0" animBg="1"/>
      <p:bldP spid="27" grpId="0" animBg="1"/>
      <p:bldP spid="28" grpId="0" build="p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Security goals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133" y="1176867"/>
            <a:ext cx="6553201" cy="37676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The auditor and non-involved parties </a:t>
            </a:r>
            <a:r>
              <a:rPr lang="en-US" b="1" dirty="0"/>
              <a:t>cannot see</a:t>
            </a:r>
            <a:r>
              <a:rPr lang="en-US" dirty="0"/>
              <a:t> transaction participants, amounts, or transaction </a:t>
            </a:r>
            <a:r>
              <a:rPr lang="en-US" dirty="0" smtClean="0"/>
              <a:t>graph</a:t>
            </a:r>
            <a:endParaRPr lang="en-US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Banks </a:t>
            </a:r>
            <a:r>
              <a:rPr lang="en-US" b="1" dirty="0"/>
              <a:t>cannot lie</a:t>
            </a:r>
            <a:r>
              <a:rPr lang="en-US" dirty="0"/>
              <a:t> to the auditor or </a:t>
            </a:r>
            <a:r>
              <a:rPr lang="en-US" b="1" dirty="0"/>
              <a:t>omit</a:t>
            </a:r>
            <a:r>
              <a:rPr lang="en-US" dirty="0"/>
              <a:t> transactions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Banks </a:t>
            </a:r>
            <a:r>
              <a:rPr lang="en-US" b="1" dirty="0" smtClean="0"/>
              <a:t>cannot violate </a:t>
            </a:r>
            <a:r>
              <a:rPr lang="en-US" dirty="0" smtClean="0"/>
              <a:t>financial invariants</a:t>
            </a:r>
            <a:endParaRPr lang="en-US" b="1" dirty="0" smtClean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Honest banks can always </a:t>
            </a:r>
            <a:r>
              <a:rPr lang="en-US" b="1" dirty="0" smtClean="0"/>
              <a:t>convince</a:t>
            </a:r>
            <a:r>
              <a:rPr lang="en-US" dirty="0" smtClean="0"/>
              <a:t> the auditor of a correct answer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A malicious bank </a:t>
            </a:r>
            <a:r>
              <a:rPr lang="en-US" b="1" dirty="0" smtClean="0"/>
              <a:t>cannot block</a:t>
            </a:r>
            <a:r>
              <a:rPr lang="en-US" dirty="0" smtClean="0"/>
              <a:t> other banks from transacting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76462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Privacy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063863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Completeness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878668"/>
            <a:ext cx="1676400" cy="931332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Integrity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004734"/>
            <a:ext cx="1676400" cy="645471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Progress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29227"/>
            <a:ext cx="664717" cy="692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16628"/>
            <a:ext cx="664717" cy="6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Non-interactive zero-knowledge proofs (NIZKs)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133"/>
            <a:ext cx="8229600" cy="26331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Short, binary strings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True </a:t>
            </a:r>
            <a:r>
              <a:rPr lang="en-US" sz="2400" dirty="0"/>
              <a:t>statements have proofs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False statements </a:t>
            </a:r>
            <a:r>
              <a:rPr lang="en-US" sz="2400" dirty="0" smtClean="0"/>
              <a:t>only have proofs with negligible probability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Proofs don’t reveal why they are true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Achieving integrity and progress using NIZKs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86477" cy="3761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Transaction validity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Consent to transfer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Have assets to transfer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Assets neither create nor destroyed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Honest banks can make progress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Non-interactive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6690" y="2693567"/>
            <a:ext cx="2260369" cy="49806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Balance NIZK</a:t>
            </a:r>
            <a:endParaRPr lang="en-US" sz="16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6690" y="2195502"/>
            <a:ext cx="2260370" cy="49806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Assets NIZK</a:t>
            </a:r>
            <a:endParaRPr lang="en-US" sz="16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6692" y="1697437"/>
            <a:ext cx="2260369" cy="498065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Consent NIZK</a:t>
            </a:r>
            <a:endParaRPr lang="en-US" sz="16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6690" y="3632489"/>
            <a:ext cx="2260370" cy="432574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 Neue"/>
                <a:cs typeface="Helvetica Neue"/>
              </a:rPr>
              <a:t>Consistency NIZK</a:t>
            </a:r>
            <a:endParaRPr lang="en-US" sz="16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6737" y="4249037"/>
            <a:ext cx="2830394" cy="518226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See paper for details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14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Proofs of transaction correctness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4251"/>
            <a:ext cx="8229600" cy="70499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Balance </a:t>
            </a:r>
            <a:r>
              <a:rPr lang="en-US" dirty="0" smtClean="0"/>
              <a:t>No funds created or destroyed (one per transaction):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9912"/>
            <a:ext cx="8229600" cy="704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Assets </a:t>
            </a:r>
            <a:r>
              <a:rPr lang="en-US" dirty="0" smtClean="0"/>
              <a:t>If spending, have assets to spend. </a:t>
            </a:r>
            <a:r>
              <a:rPr lang="en-US" dirty="0"/>
              <a:t>Adding entry </a:t>
            </a:r>
            <a:r>
              <a:rPr lang="en-US" i="1" dirty="0" err="1"/>
              <a:t>i</a:t>
            </a:r>
            <a:r>
              <a:rPr lang="en-US" dirty="0"/>
              <a:t> for transaction </a:t>
            </a:r>
            <a:r>
              <a:rPr lang="en-US" i="1" dirty="0" smtClean="0"/>
              <a:t>m</a:t>
            </a:r>
            <a:r>
              <a:rPr lang="en-US" dirty="0" smtClean="0"/>
              <a:t>, new commitment </a:t>
            </a:r>
            <a:r>
              <a:rPr lang="en-US" dirty="0" err="1" smtClean="0">
                <a:latin typeface="Consolas"/>
                <a:cs typeface="Consolas"/>
              </a:rPr>
              <a:t>comm</a:t>
            </a:r>
            <a:r>
              <a:rPr lang="en-US" baseline="-25000" dirty="0" err="1" smtClean="0">
                <a:latin typeface="Consolas"/>
                <a:cs typeface="Consolas"/>
              </a:rPr>
              <a:t>aux</a:t>
            </a:r>
            <a:r>
              <a:rPr lang="en-US" dirty="0" smtClean="0"/>
              <a:t>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541" y="2488571"/>
            <a:ext cx="24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comm</a:t>
            </a:r>
            <a:r>
              <a:rPr lang="en-US" baseline="-25000" dirty="0" err="1" smtClean="0">
                <a:latin typeface="Consolas"/>
                <a:cs typeface="Consolas"/>
              </a:rPr>
              <a:t>aux</a:t>
            </a:r>
            <a:r>
              <a:rPr lang="en-US" dirty="0" smtClean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commits to 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4082" y="2335933"/>
            <a:ext cx="1554394" cy="656468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Helvetica Neue"/>
                <a:cs typeface="Helvetica Neue"/>
              </a:rPr>
              <a:t>Spending: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923936"/>
            <a:ext cx="8229600" cy="53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Consent </a:t>
            </a:r>
            <a:r>
              <a:rPr lang="en-US" sz="2400" dirty="0" smtClean="0"/>
              <a:t>Knowledge </a:t>
            </a:r>
            <a:r>
              <a:rPr lang="en-US" sz="2400" dirty="0" smtClean="0"/>
              <a:t>of secret key </a:t>
            </a:r>
            <a:r>
              <a:rPr lang="en-US" sz="2400" i="1" dirty="0" err="1" smtClean="0"/>
              <a:t>sk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289986"/>
            <a:ext cx="8229600" cy="53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102058" y="980378"/>
            <a:ext cx="1152874" cy="445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"/>
                <a:cs typeface="Helvetica Neue"/>
              </a:rPr>
              <a:t>spending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4343493"/>
            <a:ext cx="230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Choose r’s such that </a:t>
            </a:r>
            <a:endParaRPr lang="en-US" dirty="0">
              <a:latin typeface="Helvetica Neue"/>
              <a:cs typeface="Helvetica Neue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80187"/>
              </p:ext>
            </p:extLst>
          </p:nvPr>
        </p:nvGraphicFramePr>
        <p:xfrm>
          <a:off x="4227175" y="2312979"/>
          <a:ext cx="4619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317500" imgH="457200" progId="Equation.3">
                  <p:embed/>
                </p:oleObj>
              </mc:Choice>
              <mc:Fallback>
                <p:oleObj name="Equation" r:id="rId3" imgW="317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7175" y="2312979"/>
                        <a:ext cx="461963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5209226" y="2321674"/>
            <a:ext cx="1744870" cy="656468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Helvetica Neue"/>
                <a:cs typeface="Helvetica Neue"/>
              </a:rPr>
              <a:t>Not spending: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31076"/>
              </p:ext>
            </p:extLst>
          </p:nvPr>
        </p:nvGraphicFramePr>
        <p:xfrm>
          <a:off x="6669088" y="2481123"/>
          <a:ext cx="203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9088" y="2481123"/>
                        <a:ext cx="20320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44453" y="2488571"/>
            <a:ext cx="185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5262" y="2490969"/>
            <a:ext cx="64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OR</a:t>
            </a:r>
            <a:endParaRPr lang="en-US" dirty="0">
              <a:latin typeface="Helvetica Neue"/>
              <a:cs typeface="Helvetica Neue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96218"/>
              </p:ext>
            </p:extLst>
          </p:nvPr>
        </p:nvGraphicFramePr>
        <p:xfrm>
          <a:off x="4462531" y="4197523"/>
          <a:ext cx="4254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292100" imgH="457200" progId="Equation.3">
                  <p:embed/>
                </p:oleObj>
              </mc:Choice>
              <mc:Fallback>
                <p:oleObj name="Equation" r:id="rId7" imgW="292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2531" y="4197523"/>
                        <a:ext cx="425450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887981" y="4343493"/>
            <a:ext cx="5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is 0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541" y="3052390"/>
            <a:ext cx="705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and a proof that the value in </a:t>
            </a:r>
            <a:r>
              <a:rPr lang="en-US" dirty="0" err="1" smtClean="0">
                <a:latin typeface="Consolas"/>
                <a:cs typeface="Consolas"/>
              </a:rPr>
              <a:t>comm</a:t>
            </a:r>
            <a:r>
              <a:rPr lang="en-US" baseline="-25000" dirty="0" err="1" smtClean="0">
                <a:latin typeface="Consolas"/>
                <a:cs typeface="Consolas"/>
              </a:rPr>
              <a:t>aux</a:t>
            </a:r>
            <a:r>
              <a:rPr lang="en-US" baseline="-25000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is in range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4972" y="2262071"/>
            <a:ext cx="1857360" cy="1159651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Borromean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cs typeface="Helvetica Neue"/>
              </a:rPr>
              <a:t> ring signatures, Confidential Assets</a:t>
            </a:r>
            <a:endParaRPr lang="en-US" sz="16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97069"/>
              </p:ext>
            </p:extLst>
          </p:nvPr>
        </p:nvGraphicFramePr>
        <p:xfrm>
          <a:off x="4514850" y="24892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9" imgW="114300" imgH="165100" progId="Equation.3">
                  <p:embed/>
                </p:oleObj>
              </mc:Choice>
              <mc:Fallback>
                <p:oleObj name="Equation" r:id="rId9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24892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23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 animBg="1"/>
      <p:bldP spid="15" grpId="0"/>
      <p:bldP spid="18" grpId="0" animBg="1"/>
      <p:bldP spid="20" grpId="0"/>
      <p:bldP spid="21" grpId="0"/>
      <p:bldP spid="24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System model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zkLedger</a:t>
            </a:r>
            <a:r>
              <a:rPr lang="en-US" dirty="0" smtClean="0"/>
              <a:t> design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Hiding commitments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Ledger table format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Zero-knowledge proofs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zkLedger</a:t>
            </a:r>
            <a:r>
              <a:rPr lang="en-US" dirty="0" smtClean="0"/>
              <a:t> written in Go</a:t>
            </a:r>
          </a:p>
          <a:p>
            <a:r>
              <a:rPr lang="en-US" dirty="0" smtClean="0"/>
              <a:t>Elliptic curve library: </a:t>
            </a:r>
            <a:r>
              <a:rPr lang="en-US" dirty="0" err="1" smtClean="0"/>
              <a:t>btcec</a:t>
            </a:r>
            <a:r>
              <a:rPr lang="en-US" dirty="0" smtClean="0"/>
              <a:t>, secp256k1</a:t>
            </a:r>
          </a:p>
          <a:p>
            <a:r>
              <a:rPr lang="en-US" dirty="0" smtClean="0"/>
              <a:t>Range proofs to prevent overflow: Confidential Assets [FC 2017]</a:t>
            </a:r>
          </a:p>
          <a:p>
            <a:r>
              <a:rPr lang="en-US" dirty="0" smtClean="0"/>
              <a:t>~4000 </a:t>
            </a:r>
            <a:r>
              <a:rPr lang="en-US" dirty="0" err="1" smtClean="0"/>
              <a:t>loc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7772400" cy="33944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fast is auditing?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How does </a:t>
            </a:r>
            <a:r>
              <a:rPr lang="en-US" sz="2400" dirty="0" err="1" smtClean="0"/>
              <a:t>zkLedger</a:t>
            </a:r>
            <a:r>
              <a:rPr lang="en-US" sz="2400" dirty="0" smtClean="0"/>
              <a:t> scale with the number of banks?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/>
              <a:t>Experiments on 12 4 core Intel Xeon 2.5Ghz VMs, 24 GB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Simple auditing is fast and independent of ledger size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audit-siz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232563"/>
            <a:ext cx="5537201" cy="307622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326739" y="4478867"/>
            <a:ext cx="7015477" cy="448733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Auditing 4 banks measuring market concentration</a:t>
            </a:r>
          </a:p>
          <a:p>
            <a:pPr algn="ctr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277533"/>
            <a:ext cx="1844029" cy="1574800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Pedersen commitments + table design amenable to caching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733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verify important financial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02436"/>
              </p:ext>
            </p:extLst>
          </p:nvPr>
        </p:nvGraphicFramePr>
        <p:xfrm>
          <a:off x="1447800" y="1535252"/>
          <a:ext cx="5842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1338844"/>
                <a:gridCol w="1886956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Citibank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UBS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200,000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3,000,000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249332" y="3601970"/>
            <a:ext cx="3589866" cy="1498586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Consent to transfer</a:t>
            </a:r>
          </a:p>
          <a:p>
            <a:pPr marL="0" indent="0">
              <a:buNone/>
            </a:pPr>
            <a:r>
              <a:rPr lang="en-US" sz="2000" dirty="0" smtClean="0"/>
              <a:t>Has assets to transfer</a:t>
            </a:r>
          </a:p>
          <a:p>
            <a:pPr marL="0" indent="0">
              <a:buNone/>
            </a:pPr>
            <a:r>
              <a:rPr lang="en-US" sz="2000" dirty="0" smtClean="0"/>
              <a:t>Assets neither created nor destroyed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98" y="3632503"/>
            <a:ext cx="296332" cy="3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9" y="3992115"/>
            <a:ext cx="296332" cy="308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9" y="4369333"/>
            <a:ext cx="296332" cy="30881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85275" y="3225888"/>
            <a:ext cx="3708391" cy="542087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 smtClean="0"/>
              <a:t>Verify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89800" y="2345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9800" y="2726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89800" y="1998133"/>
            <a:ext cx="440267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4" name="Right Brace 13"/>
          <p:cNvSpPr/>
          <p:nvPr/>
        </p:nvSpPr>
        <p:spPr>
          <a:xfrm rot="10800000">
            <a:off x="4597408" y="3992115"/>
            <a:ext cx="287867" cy="986285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69070" y="4293128"/>
            <a:ext cx="2269066" cy="474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Examining ledger</a:t>
            </a:r>
          </a:p>
        </p:txBody>
      </p:sp>
    </p:spTree>
    <p:extLst>
      <p:ext uri="{BB962C8B-B14F-4D97-AF65-F5344CB8AC3E}">
        <p14:creationId xmlns:p14="http://schemas.microsoft.com/office/powerpoint/2010/main" val="302374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udit-size-nocach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03" y="1236126"/>
            <a:ext cx="5538895" cy="3077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More complex forms of auditing are linear in size of ledger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5859" y="2040467"/>
            <a:ext cx="1297939" cy="85513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100M rows  ~ 1 hour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6200000">
            <a:off x="398766" y="2189954"/>
            <a:ext cx="2658533" cy="448733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Auditing time (</a:t>
            </a:r>
            <a:r>
              <a:rPr lang="en-US" sz="1800" dirty="0" err="1" smtClean="0"/>
              <a:t>ms</a:t>
            </a:r>
            <a:r>
              <a:rPr lang="en-US" sz="1800" dirty="0" smtClean="0"/>
              <a:t>)</a:t>
            </a:r>
          </a:p>
          <a:p>
            <a:pPr algn="ctr"/>
            <a:endParaRPr lang="en-US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26739" y="4478867"/>
            <a:ext cx="7015477" cy="448733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Auditing 4 banks measuring market concentration</a:t>
            </a:r>
          </a:p>
          <a:p>
            <a:pPr algn="ctr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transactions scales linearly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 descr="create-verif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88" y="1240896"/>
            <a:ext cx="6088378" cy="338243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2401" y="1372128"/>
            <a:ext cx="2565400" cy="3504671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256032"/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41407" y="4683137"/>
            <a:ext cx="7509933" cy="414860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One bank creating transactions. Includes ledger, auditor, and other banks verifying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8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component sizes and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 descr="Screen Shot 2018-04-04 at 10.33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1" y="1511300"/>
            <a:ext cx="6604000" cy="210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20456" y="2057403"/>
            <a:ext cx="1532476" cy="567266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Helvetica Neue"/>
                <a:cs typeface="Helvetica Neue"/>
              </a:rPr>
              <a:t>o</a:t>
            </a:r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ne elliptic curve point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20456" y="3164418"/>
            <a:ext cx="1532476" cy="6540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2X slower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4.5X larger</a:t>
            </a: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400" y="3725329"/>
            <a:ext cx="1481667" cy="1143003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Helvetica Neue"/>
                <a:cs typeface="Helvetica Neue"/>
              </a:rPr>
              <a:t>Number in transaction for </a:t>
            </a:r>
            <a:r>
              <a:rPr lang="en-US" sz="1600" i="1" dirty="0" smtClean="0">
                <a:solidFill>
                  <a:srgbClr val="000000"/>
                </a:solidFill>
                <a:latin typeface="Helvetica Neue"/>
                <a:cs typeface="Helvetica Neue"/>
              </a:rPr>
              <a:t>k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cs typeface="Helvetica Neue"/>
              </a:rPr>
              <a:t> participants</a:t>
            </a:r>
            <a:endParaRPr lang="en-US" sz="16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1261532" y="3462865"/>
            <a:ext cx="279400" cy="228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in a transaction per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53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Entry size: </a:t>
            </a:r>
            <a:r>
              <a:rPr lang="en-US" b="1" dirty="0" smtClean="0"/>
              <a:t>4.5KB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Creating an entry: </a:t>
            </a:r>
            <a:r>
              <a:rPr lang="en-US" b="1" dirty="0" smtClean="0"/>
              <a:t>8ms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 smtClean="0"/>
              <a:t>Verifying an entry: </a:t>
            </a:r>
            <a:r>
              <a:rPr lang="en-US" b="1" dirty="0"/>
              <a:t>7</a:t>
            </a:r>
            <a:r>
              <a:rPr lang="en-US" b="1" dirty="0" smtClean="0"/>
              <a:t>ms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43</a:t>
            </a:fld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648202" y="1388532"/>
            <a:ext cx="287866" cy="1786467"/>
          </a:xfrm>
          <a:prstGeom prst="rightBrac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03803" y="2015064"/>
            <a:ext cx="2015064" cy="474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× # banks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53254" y="3462867"/>
            <a:ext cx="3640667" cy="1219200"/>
          </a:xfrm>
          <a:prstGeom prst="rect">
            <a:avLst/>
          </a:prstGeom>
          <a:solidFill>
            <a:srgbClr val="000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Highly parallelizable</a:t>
            </a:r>
          </a:p>
          <a:p>
            <a:pPr algn="ctr"/>
            <a:endParaRPr lang="en-US" sz="1600" dirty="0" smtClean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Significant opportunities for compression and speedup</a:t>
            </a:r>
            <a:endParaRPr lang="en-US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68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096000" cy="38409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80"/>
              </a:spcBef>
              <a:spcAft>
                <a:spcPts val="1200"/>
              </a:spcAft>
              <a:buNone/>
            </a:pPr>
            <a:r>
              <a:rPr lang="en-US" sz="1400" u="sng" dirty="0" smtClean="0"/>
              <a:t>No private auditing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en-US" sz="1400" dirty="0" smtClean="0"/>
              <a:t>Confidential Assets [FC 2017]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en-US" sz="1400" dirty="0" err="1"/>
              <a:t>Zerocash</a:t>
            </a:r>
            <a:r>
              <a:rPr lang="en-US" sz="1400" dirty="0"/>
              <a:t> [S&amp;P 2014]</a:t>
            </a:r>
          </a:p>
          <a:p>
            <a:pPr marL="0" indent="0">
              <a:lnSpc>
                <a:spcPct val="110000"/>
              </a:lnSpc>
              <a:spcBef>
                <a:spcPts val="480"/>
              </a:spcBef>
              <a:spcAft>
                <a:spcPts val="1200"/>
              </a:spcAft>
              <a:buNone/>
            </a:pPr>
            <a:r>
              <a:rPr lang="en-US" sz="1400" u="sng" dirty="0" smtClean="0"/>
              <a:t>Cannot guarantee completeness</a:t>
            </a:r>
            <a:endParaRPr lang="en-US" sz="1400" u="sng" dirty="0"/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en-US" sz="1400" dirty="0" smtClean="0"/>
              <a:t>Privacy-preserving </a:t>
            </a:r>
            <a:r>
              <a:rPr lang="en-US" sz="1400" dirty="0"/>
              <a:t>m</a:t>
            </a:r>
            <a:r>
              <a:rPr lang="en-US" sz="1400" dirty="0" smtClean="0"/>
              <a:t>ethods for sharing </a:t>
            </a:r>
            <a:r>
              <a:rPr lang="en-US" sz="1400" dirty="0"/>
              <a:t>f</a:t>
            </a:r>
            <a:r>
              <a:rPr lang="en-US" sz="1400" dirty="0" smtClean="0"/>
              <a:t>inancial risk exposures [2011]</a:t>
            </a:r>
          </a:p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en-US" sz="1400" dirty="0" smtClean="0"/>
              <a:t>Provisions [CCS 2015]</a:t>
            </a:r>
          </a:p>
          <a:p>
            <a:pPr marL="0" indent="0">
              <a:spcBef>
                <a:spcPts val="480"/>
              </a:spcBef>
              <a:spcAft>
                <a:spcPts val="600"/>
              </a:spcAft>
              <a:buNone/>
            </a:pPr>
            <a:endParaRPr lang="en-US" sz="1400" dirty="0" smtClean="0"/>
          </a:p>
          <a:p>
            <a:pPr marL="0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 sz="1400" dirty="0" smtClean="0"/>
              <a:t>Solidus </a:t>
            </a:r>
            <a:r>
              <a:rPr lang="en-US" sz="1400" dirty="0"/>
              <a:t>[CCS </a:t>
            </a:r>
            <a:r>
              <a:rPr lang="en-US" sz="1400" dirty="0" smtClean="0"/>
              <a:t>2017]</a:t>
            </a:r>
            <a:endParaRPr lang="en-US" sz="1400" dirty="0"/>
          </a:p>
          <a:p>
            <a:pPr marL="0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en-US" sz="1400" dirty="0" smtClean="0"/>
              <a:t>Accountable privacy for decentralized anonymous payments [FC 2016]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0734" y="3877475"/>
            <a:ext cx="2065867" cy="830262"/>
          </a:xfrm>
          <a:prstGeom prst="rect">
            <a:avLst/>
          </a:prstGeom>
          <a:solidFill>
            <a:srgbClr val="00009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Design for policy enforcement, not auditing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9067" y="3725333"/>
            <a:ext cx="2607735" cy="448734"/>
          </a:xfrm>
          <a:prstGeom prst="rect">
            <a:avLst/>
          </a:prstGeom>
          <a:solidFill>
            <a:srgbClr val="00009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 Neue"/>
                <a:cs typeface="Helvetica Neue"/>
              </a:rPr>
              <a:t>Our techniques might apply</a:t>
            </a:r>
            <a:endParaRPr lang="en-US" sz="1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494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applications (public bulletin board)</a:t>
            </a:r>
          </a:p>
          <a:p>
            <a:r>
              <a:rPr lang="en-US" dirty="0" smtClean="0"/>
              <a:t>Beyond Pedersen commitments</a:t>
            </a:r>
          </a:p>
          <a:p>
            <a:r>
              <a:rPr lang="en-US" dirty="0" smtClean="0"/>
              <a:t>Optimize implementation (Bulletproofs)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zkLedger</a:t>
            </a:r>
            <a:r>
              <a:rPr lang="en-US" dirty="0" smtClean="0"/>
              <a:t> provides practical privacy and complete auditing on transaction ledgers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zkledger.org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Banks care about privacy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7999"/>
            <a:ext cx="8229600" cy="28166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Trades reveal sensitive strategy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Verifying invariants are maintained with privacy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0658"/>
              </p:ext>
            </p:extLst>
          </p:nvPr>
        </p:nvGraphicFramePr>
        <p:xfrm>
          <a:off x="1447800" y="1535252"/>
          <a:ext cx="5842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1338844"/>
                <a:gridCol w="1886956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From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To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Amount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Citibank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Goldman Sachs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1,000,000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UBS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200,000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JP Morgan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Barclays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3,000,000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249332" y="3601970"/>
            <a:ext cx="3589866" cy="1498586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Consent to transfer</a:t>
            </a:r>
          </a:p>
          <a:p>
            <a:pPr marL="0" indent="0">
              <a:buNone/>
            </a:pPr>
            <a:r>
              <a:rPr lang="en-US" sz="2000" dirty="0" smtClean="0"/>
              <a:t>Has assets to transfer</a:t>
            </a:r>
          </a:p>
          <a:p>
            <a:pPr marL="0" indent="0">
              <a:buNone/>
            </a:pPr>
            <a:r>
              <a:rPr lang="en-US" sz="2000" dirty="0" smtClean="0"/>
              <a:t>Assets neither created nor destroyed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85275" y="3225888"/>
            <a:ext cx="3708391" cy="542087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 smtClean="0"/>
              <a:t>Verify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89800" y="2345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9800" y="2726266"/>
            <a:ext cx="440267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89800" y="1998133"/>
            <a:ext cx="440267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sig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148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</a:t>
            </a:r>
            <a:r>
              <a:rPr lang="en-US" sz="3600" dirty="0" smtClean="0"/>
              <a:t>erifying invariants are maintained with privacy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94348"/>
              </p:ext>
            </p:extLst>
          </p:nvPr>
        </p:nvGraphicFramePr>
        <p:xfrm>
          <a:off x="1447800" y="1535252"/>
          <a:ext cx="5842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467"/>
                <a:gridCol w="778933"/>
                <a:gridCol w="454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ID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Asset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From, To,</a:t>
                      </a:r>
                      <a:r>
                        <a:rPr lang="en-US" baseline="0" dirty="0" smtClean="0">
                          <a:latin typeface="Helvetica Neue"/>
                          <a:cs typeface="Helvetica Neue"/>
                        </a:rPr>
                        <a:t> Amount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90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$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tx1">
                          <a:lumMod val="85000"/>
                          <a:lumOff val="15000"/>
                        </a:schemeClr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91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tx1">
                          <a:lumMod val="85000"/>
                          <a:lumOff val="15000"/>
                        </a:schemeClr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92</a:t>
                      </a:r>
                      <a:endParaRPr lang="en-US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"/>
                          <a:cs typeface="Helvetica Neue"/>
                        </a:rPr>
                        <a:t>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ltUpDiag">
                      <a:fgClr>
                        <a:schemeClr val="tx1">
                          <a:lumMod val="85000"/>
                          <a:lumOff val="15000"/>
                        </a:schemeClr>
                      </a:fgClr>
                      <a:bgClr>
                        <a:schemeClr val="bg1">
                          <a:lumMod val="6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249332" y="3601970"/>
            <a:ext cx="3589866" cy="1498586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Consent to transfer</a:t>
            </a:r>
          </a:p>
          <a:p>
            <a:pPr marL="0" indent="0">
              <a:buNone/>
            </a:pPr>
            <a:r>
              <a:rPr lang="en-US" sz="2000" dirty="0" smtClean="0"/>
              <a:t>Has assets to transfer</a:t>
            </a:r>
          </a:p>
          <a:p>
            <a:pPr marL="0" indent="0">
              <a:buNone/>
            </a:pPr>
            <a:r>
              <a:rPr lang="en-US" sz="2000" dirty="0" smtClean="0"/>
              <a:t>Assets neither created nor destroyed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98" y="3632503"/>
            <a:ext cx="296332" cy="3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9" y="3992115"/>
            <a:ext cx="296332" cy="308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9" y="4369333"/>
            <a:ext cx="296332" cy="30881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83733" y="3767975"/>
            <a:ext cx="3513667" cy="1053169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Zerocash</a:t>
            </a:r>
            <a:r>
              <a:rPr lang="en-US" sz="1600" dirty="0" smtClean="0"/>
              <a:t> (</a:t>
            </a:r>
            <a:r>
              <a:rPr lang="en-US" sz="1600" dirty="0" err="1" smtClean="0"/>
              <a:t>zk</a:t>
            </a:r>
            <a:r>
              <a:rPr lang="en-US" sz="1600" dirty="0" smtClean="0"/>
              <a:t>-SNARKs) [S&amp;P 2014]</a:t>
            </a:r>
          </a:p>
          <a:p>
            <a:pPr marL="0" indent="0">
              <a:buNone/>
            </a:pPr>
            <a:r>
              <a:rPr lang="en-US" sz="1600" dirty="0" smtClean="0"/>
              <a:t>Solidus (PVORM) [CCS 2017]</a:t>
            </a:r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85275" y="3225888"/>
            <a:ext cx="3708391" cy="542087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 smtClean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3208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Regulators need insight into markets to maintain financial stability and protect investors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597" y="2368326"/>
            <a:ext cx="5029201" cy="1219175"/>
          </a:xfrm>
          <a:prstGeom prst="rect">
            <a:avLst/>
          </a:prstGeom>
          <a:ln w="57150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Leverage</a:t>
            </a:r>
          </a:p>
          <a:p>
            <a:r>
              <a:rPr lang="en-US" sz="2000" dirty="0" smtClean="0"/>
              <a:t>Exposure</a:t>
            </a:r>
          </a:p>
          <a:p>
            <a:r>
              <a:rPr lang="en-US" sz="2000" dirty="0" smtClean="0"/>
              <a:t>Overall market concentration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01" y="2386968"/>
            <a:ext cx="999067" cy="10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" y="205979"/>
            <a:ext cx="8610600" cy="857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confidently audit banks to determine risk?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44" y="2168547"/>
            <a:ext cx="1862664" cy="1415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96721" y="2593873"/>
            <a:ext cx="2353729" cy="0"/>
          </a:xfrm>
          <a:prstGeom prst="straightConnector1">
            <a:avLst/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82681" y="1354667"/>
            <a:ext cx="2023840" cy="1069139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What fraction of your assets are  in Euros?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556008" y="2876360"/>
            <a:ext cx="2294464" cy="0"/>
          </a:xfrm>
          <a:prstGeom prst="straightConnector1">
            <a:avLst/>
          </a:prstGeom>
          <a:ln w="57150" cmpd="sng"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945454" y="3030542"/>
            <a:ext cx="1540934" cy="7455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3 million / 100 million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706521" y="3567238"/>
            <a:ext cx="2057382" cy="11763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/>
              <a:t>How exposed is this bank to a drop in the Euro? </a:t>
            </a:r>
            <a:endParaRPr lang="en-US" sz="2000" dirty="0" smtClean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021671" y="3911600"/>
            <a:ext cx="1346183" cy="7455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4399" y="2047782"/>
            <a:ext cx="1405468" cy="140546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Auditor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219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22" grpId="0" animBg="1"/>
      <p:bldP spid="21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28017</TotalTime>
  <Words>3102</Words>
  <Application>Microsoft Macintosh PowerPoint</Application>
  <PresentationFormat>On-screen Show (16:9)</PresentationFormat>
  <Paragraphs>859</Paragraphs>
  <Slides>46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Theme</vt:lpstr>
      <vt:lpstr>Equation</vt:lpstr>
      <vt:lpstr>Microsoft Equation</vt:lpstr>
      <vt:lpstr>PowerPoint Presentation</vt:lpstr>
      <vt:lpstr>Structure of the financial system</vt:lpstr>
      <vt:lpstr>A ledger records financial transactions</vt:lpstr>
      <vt:lpstr>Can verify important financial invariants</vt:lpstr>
      <vt:lpstr>Banks care about privacy</vt:lpstr>
      <vt:lpstr>Verifying invariants are maintained with privacy</vt:lpstr>
      <vt:lpstr>Verifying invariants are maintained with privacy</vt:lpstr>
      <vt:lpstr>Problem</vt:lpstr>
      <vt:lpstr>How to confidently audit banks to determine risk?</vt:lpstr>
      <vt:lpstr>zkLedger A private, auditable transaction ledger</vt:lpstr>
      <vt:lpstr>Outline</vt:lpstr>
      <vt:lpstr>Outline</vt:lpstr>
      <vt:lpstr>zkLedger system model</vt:lpstr>
      <vt:lpstr>An auditor can obtain correct answers on ledger contents</vt:lpstr>
      <vt:lpstr>Measurements zkLedger supports</vt:lpstr>
      <vt:lpstr>Security goals</vt:lpstr>
      <vt:lpstr>Threat model</vt:lpstr>
      <vt:lpstr>Outline</vt:lpstr>
      <vt:lpstr>Example public transaction ledger</vt:lpstr>
      <vt:lpstr>Depositor injects assets to the ledger</vt:lpstr>
      <vt:lpstr>Goals: auditing + privacy</vt:lpstr>
      <vt:lpstr>Hide amounts with commitments</vt:lpstr>
      <vt:lpstr>Hide participants with other techniques</vt:lpstr>
      <vt:lpstr>Strawman: audit by opening up combined commitments</vt:lpstr>
      <vt:lpstr>A malicious bank could omit transactions</vt:lpstr>
      <vt:lpstr>A malicious bank could omit transactions</vt:lpstr>
      <vt:lpstr>zkLedger design: an entry for every bank in every transaction</vt:lpstr>
      <vt:lpstr>Key insight: auditor audits every transaction</vt:lpstr>
      <vt:lpstr>A malicious bank can’t produce a proof for a different answer</vt:lpstr>
      <vt:lpstr>Computing averages</vt:lpstr>
      <vt:lpstr>Recommitments</vt:lpstr>
      <vt:lpstr>Security goals</vt:lpstr>
      <vt:lpstr>Non-interactive zero-knowledge proofs (NIZKs)</vt:lpstr>
      <vt:lpstr>Achieving integrity and progress using NIZKs</vt:lpstr>
      <vt:lpstr>Proofs of transaction correctness</vt:lpstr>
      <vt:lpstr>Outline</vt:lpstr>
      <vt:lpstr>Implementation</vt:lpstr>
      <vt:lpstr>Evaluation</vt:lpstr>
      <vt:lpstr>Simple auditing is fast and independent of ledger size</vt:lpstr>
      <vt:lpstr>More complex forms of auditing are linear in size of ledger</vt:lpstr>
      <vt:lpstr>Processing transactions scales linearly</vt:lpstr>
      <vt:lpstr>Proof component sizes and times</vt:lpstr>
      <vt:lpstr>Cost in a transaction per bank</vt:lpstr>
      <vt:lpstr>Related Work</vt:lpstr>
      <vt:lpstr>Future 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Auditable Private Ledgers</dc:title>
  <dc:creator>Neha Narula</dc:creator>
  <cp:lastModifiedBy>Neha Narula</cp:lastModifiedBy>
  <cp:revision>1916</cp:revision>
  <cp:lastPrinted>2017-09-10T16:25:27Z</cp:lastPrinted>
  <dcterms:created xsi:type="dcterms:W3CDTF">2017-09-06T12:24:29Z</dcterms:created>
  <dcterms:modified xsi:type="dcterms:W3CDTF">2018-05-09T15:56:17Z</dcterms:modified>
</cp:coreProperties>
</file>