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8"/>
  </p:notesMasterIdLst>
  <p:sldIdLst>
    <p:sldId id="256" r:id="rId2"/>
    <p:sldId id="259" r:id="rId3"/>
    <p:sldId id="257"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9" autoAdjust="0"/>
    <p:restoredTop sz="94719"/>
  </p:normalViewPr>
  <p:slideViewPr>
    <p:cSldViewPr snapToGrid="0">
      <p:cViewPr varScale="1">
        <p:scale>
          <a:sx n="83" d="100"/>
          <a:sy n="83" d="100"/>
        </p:scale>
        <p:origin x="240"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A5E28-FAC8-49B2-A489-7003E6684C9A}" type="datetimeFigureOut">
              <a:rPr lang="en-US" smtClean="0"/>
              <a:t>5/7/23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F4530-B6B7-4897-B3D2-1E4E3297E66A}" type="slidenum">
              <a:rPr lang="en-US" smtClean="0"/>
              <a:t>‹#›</a:t>
            </a:fld>
            <a:endParaRPr lang="en-US"/>
          </a:p>
        </p:txBody>
      </p:sp>
    </p:spTree>
    <p:extLst>
      <p:ext uri="{BB962C8B-B14F-4D97-AF65-F5344CB8AC3E}">
        <p14:creationId xmlns:p14="http://schemas.microsoft.com/office/powerpoint/2010/main" val="3532851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1000"/>
              </a:spcBef>
              <a:spcAft>
                <a:spcPts val="0"/>
              </a:spcAft>
            </a:pPr>
            <a:r>
              <a:rPr lang="en-US" sz="1200" dirty="0">
                <a:effectLst/>
                <a:latin typeface="Open Sans" panose="020B0606030504020204" pitchFamily="34" charset="0"/>
                <a:ea typeface="Open Sans" panose="020B0606030504020204" pitchFamily="34" charset="0"/>
              </a:rPr>
              <a:t>	</a:t>
            </a:r>
            <a:r>
              <a:rPr lang="en-US" sz="1200" dirty="0">
                <a:effectLst/>
                <a:latin typeface="Times New Roman" panose="02020603050405020304" pitchFamily="18" charset="0"/>
                <a:ea typeface="Open Sans" panose="020B0606030504020204" pitchFamily="34" charset="0"/>
                <a:cs typeface="Times New Roman" panose="02020603050405020304" pitchFamily="18" charset="0"/>
              </a:rPr>
              <a:t>Clustering fuel data based on "energy source code" could reveal valuable insights into the energy mix of different regions and the country as a whole. Understanding the composition of these clusters could provide information about the environmental impact and cost-effectiveness of different fuel types. Clustering on other variables such as "fuel mmbtu per unit" or "fuel cost per mmbtu" could provide further insights into the efficiency and cost-effectiveness of different fuel types. </a:t>
            </a:r>
          </a:p>
          <a:p>
            <a:endParaRPr lang="en-US" dirty="0"/>
          </a:p>
        </p:txBody>
      </p:sp>
      <p:sp>
        <p:nvSpPr>
          <p:cNvPr id="4" name="Slide Number Placeholder 3"/>
          <p:cNvSpPr>
            <a:spLocks noGrp="1"/>
          </p:cNvSpPr>
          <p:nvPr>
            <p:ph type="sldNum" sz="quarter" idx="5"/>
          </p:nvPr>
        </p:nvSpPr>
        <p:spPr/>
        <p:txBody>
          <a:bodyPr/>
          <a:lstStyle/>
          <a:p>
            <a:fld id="{12AF4530-B6B7-4897-B3D2-1E4E3297E66A}" type="slidenum">
              <a:rPr lang="en-US" smtClean="0"/>
              <a:t>2</a:t>
            </a:fld>
            <a:endParaRPr lang="en-US"/>
          </a:p>
        </p:txBody>
      </p:sp>
    </p:spTree>
    <p:extLst>
      <p:ext uri="{BB962C8B-B14F-4D97-AF65-F5344CB8AC3E}">
        <p14:creationId xmlns:p14="http://schemas.microsoft.com/office/powerpoint/2010/main" val="975968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a:lnSpc>
                <a:spcPct val="200000"/>
              </a:lnSpc>
              <a:spcBef>
                <a:spcPts val="1000"/>
              </a:spcBef>
              <a:spcAft>
                <a:spcPts val="0"/>
              </a:spcAft>
            </a:pPr>
            <a:r>
              <a:rPr lang="en-US" sz="1200" dirty="0">
                <a:effectLst/>
                <a:latin typeface="Open Sans" panose="020B0606030504020204" pitchFamily="34" charset="0"/>
                <a:ea typeface="Open Sans" panose="020B0606030504020204" pitchFamily="34" charset="0"/>
              </a:rPr>
              <a:t>	</a:t>
            </a:r>
            <a:r>
              <a:rPr lang="en-US" sz="1200" dirty="0">
                <a:effectLst/>
                <a:latin typeface="Times New Roman" panose="02020603050405020304" pitchFamily="18" charset="0"/>
                <a:ea typeface="Open Sans" panose="020B0606030504020204" pitchFamily="34" charset="0"/>
                <a:cs typeface="Times New Roman" panose="02020603050405020304" pitchFamily="18" charset="0"/>
              </a:rPr>
              <a:t>The data used in this code is related to fuel receipts and costs for power plants in the United States. The dataset is obtained from the Energy Information Administration (EIA) and includes information about the type of fuel used, its cost, and various other attributes such as energy content, sulfur content, and ash content. The code begins with data cleaning steps, including dropping unnecessary columns, removing duplicate rows, and sampling a small subset of the data for clustering analysis. Categorical variables are converted to factors, and numeric variables are scaled before performing k-means clustering to identify clusters based on similarities in fuel attributes. The optimal number of clusters is determined using the elbow method, and the cluster assignments are added to the data. This process can help identify patterns in fuel usage and costs and provide insights into fuel procurement strategies for power plants.</a:t>
            </a:r>
          </a:p>
          <a:p>
            <a:endParaRPr lang="en-US" dirty="0"/>
          </a:p>
        </p:txBody>
      </p:sp>
      <p:sp>
        <p:nvSpPr>
          <p:cNvPr id="4" name="Slide Number Placeholder 3"/>
          <p:cNvSpPr>
            <a:spLocks noGrp="1"/>
          </p:cNvSpPr>
          <p:nvPr>
            <p:ph type="sldNum" sz="quarter" idx="5"/>
          </p:nvPr>
        </p:nvSpPr>
        <p:spPr/>
        <p:txBody>
          <a:bodyPr/>
          <a:lstStyle/>
          <a:p>
            <a:fld id="{12AF4530-B6B7-4897-B3D2-1E4E3297E66A}" type="slidenum">
              <a:rPr lang="en-US" smtClean="0"/>
              <a:t>3</a:t>
            </a:fld>
            <a:endParaRPr lang="en-US"/>
          </a:p>
        </p:txBody>
      </p:sp>
    </p:spTree>
    <p:extLst>
      <p:ext uri="{BB962C8B-B14F-4D97-AF65-F5344CB8AC3E}">
        <p14:creationId xmlns:p14="http://schemas.microsoft.com/office/powerpoint/2010/main" val="2744769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200000"/>
              </a:lnSpc>
              <a:spcBef>
                <a:spcPts val="1000"/>
              </a:spcBef>
              <a:spcAft>
                <a:spcPts val="0"/>
              </a:spcAft>
              <a:buClrTx/>
              <a:buSzTx/>
              <a:buFontTx/>
              <a:buNone/>
              <a:tabLst/>
              <a:defRPr/>
            </a:pPr>
            <a:r>
              <a:rPr lang="en-US" sz="1200" dirty="0">
                <a:effectLst/>
                <a:latin typeface="Open Sans" panose="020B0606030504020204" pitchFamily="34" charset="0"/>
                <a:ea typeface="Open Sans" panose="020B0606030504020204" pitchFamily="34" charset="0"/>
              </a:rPr>
              <a:t>	</a:t>
            </a:r>
            <a:r>
              <a:rPr lang="en-US" sz="1200" dirty="0">
                <a:effectLst/>
                <a:latin typeface="Times New Roman" panose="02020603050405020304" pitchFamily="18" charset="0"/>
                <a:ea typeface="Open Sans" panose="020B0606030504020204" pitchFamily="34" charset="0"/>
                <a:cs typeface="Times New Roman" panose="02020603050405020304" pitchFamily="18" charset="0"/>
              </a:rPr>
              <a:t>The study aims to explore fuel data for power generation in the US and identify patterns in the types of fuels used, their energy efficiency, environmental impact, and cost-effectiveness. Clustering analysis is used to slice the data based on variables such as energy source code, fuel mmbtu per unit, sulfur content pct, ash content pct, and fuel cost per mmbtu.  Some of the questions to be answered in the study include the main types of fuels used for power generation in the US, how are they distributed across different regions, How different fuel types vary in terms of their energy efficiency, environmental impact, and cost-effectiveness and lastly is </a:t>
            </a:r>
            <a:r>
              <a:rPr lang="en-US" sz="1800" dirty="0">
                <a:effectLst/>
                <a:latin typeface="Times New Roman" panose="02020603050405020304" pitchFamily="18" charset="0"/>
                <a:ea typeface="Open Sans" panose="020B0606030504020204" pitchFamily="34" charset="0"/>
                <a:cs typeface="Times New Roman" panose="02020603050405020304" pitchFamily="18" charset="0"/>
              </a:rPr>
              <a:t>whether similar clusters of power plants with similar fuel characteristics can be identified and the insight they provide for policy decisions and stakeholders in the power industry.</a:t>
            </a:r>
          </a:p>
          <a:p>
            <a:pPr marR="0">
              <a:lnSpc>
                <a:spcPct val="200000"/>
              </a:lnSpc>
              <a:spcBef>
                <a:spcPts val="1000"/>
              </a:spcBef>
              <a:spcAft>
                <a:spcPts val="0"/>
              </a:spcAft>
            </a:pPr>
            <a:endParaRPr lang="en-US" sz="1200" dirty="0">
              <a:effectLst/>
              <a:latin typeface="Open Sans" panose="020B0606030504020204" pitchFamily="34" charset="0"/>
              <a:ea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12AF4530-B6B7-4897-B3D2-1E4E3297E66A}" type="slidenum">
              <a:rPr lang="en-US" smtClean="0"/>
              <a:t>4</a:t>
            </a:fld>
            <a:endParaRPr lang="en-US"/>
          </a:p>
        </p:txBody>
      </p:sp>
    </p:spTree>
    <p:extLst>
      <p:ext uri="{BB962C8B-B14F-4D97-AF65-F5344CB8AC3E}">
        <p14:creationId xmlns:p14="http://schemas.microsoft.com/office/powerpoint/2010/main" val="1551460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1000"/>
              </a:spcBef>
              <a:spcAft>
                <a:spcPts val="0"/>
              </a:spcAft>
            </a:pPr>
            <a:r>
              <a:rPr lang="en-US" sz="1200" dirty="0">
                <a:effectLst/>
                <a:latin typeface="Open Sans" panose="020B0606030504020204" pitchFamily="34" charset="0"/>
                <a:ea typeface="Open Sans" panose="020B0606030504020204" pitchFamily="34" charset="0"/>
              </a:rPr>
              <a:t>	</a:t>
            </a:r>
            <a:r>
              <a:rPr lang="en-US" sz="1200" dirty="0">
                <a:effectLst/>
                <a:latin typeface="Times New Roman" panose="02020603050405020304" pitchFamily="18" charset="0"/>
                <a:ea typeface="Open Sans" panose="020B0606030504020204" pitchFamily="34" charset="0"/>
                <a:cs typeface="Times New Roman" panose="02020603050405020304" pitchFamily="18" charset="0"/>
              </a:rPr>
              <a:t>The US power industry relies on a variety of fuel types for power generation, including coal, natural gas, nuclear energy, hydroelectric power, and renewable sources. These fuels are distributed differently across the country, with some regions relying more heavily on certain fuels than others. Understanding the distribution of fuel types can help identify regions that may be more vulnerable to changes in fuel prices or supply disruptions. Renewable sources such as wind and solar are cleaner but may be less reliable and more expensive than fossil fuels. Non-renewable include coal which is less efficient and has higher environmental impacts than renewable energy. Clustering algorithms such as k-means can be used to identify clusters of power plants with similar fuel characteristics. The clusters can provide valuable insights for policy decisions and stakeholders in the power industry. For example, clustering could reveal that certain regions rely heavily on coal-fired power plants and have a higher environmental impact as a result. The information could be vital to inform policy decisions related to reducing carbon emissions or transitioning to cleaner energy sources.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2AF4530-B6B7-4897-B3D2-1E4E3297E66A}" type="slidenum">
              <a:rPr lang="en-US" smtClean="0"/>
              <a:t>5</a:t>
            </a:fld>
            <a:endParaRPr lang="en-US"/>
          </a:p>
        </p:txBody>
      </p:sp>
    </p:spTree>
    <p:extLst>
      <p:ext uri="{BB962C8B-B14F-4D97-AF65-F5344CB8AC3E}">
        <p14:creationId xmlns:p14="http://schemas.microsoft.com/office/powerpoint/2010/main" val="30166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1000"/>
              </a:spcBef>
              <a:spcAft>
                <a:spcPts val="0"/>
              </a:spcAft>
            </a:pPr>
            <a:r>
              <a:rPr lang="en-US" sz="1200" dirty="0">
                <a:effectLst/>
                <a:latin typeface="Times New Roman" panose="02020603050405020304" pitchFamily="18" charset="0"/>
                <a:ea typeface="Open Sans" panose="020B0606030504020204" pitchFamily="34" charset="0"/>
                <a:cs typeface="Times New Roman" panose="02020603050405020304" pitchFamily="18" charset="0"/>
              </a:rPr>
              <a:t>	Based on the analysis of the fuel data for power generation in the US, it can be concluded that clustering analysis provides valuable insights into the energy mix of different regions and the country as a whole. The clustering of power plants based on their fuel characteristics, such as energy source code, fuel mmbtu per unit, sulfur content pct, ash content pct, and fuel cost per mmbtu, can help identify patterns in fuel usage and costs. The clustering analysis reveals that the US power industry relies on a variety of fuel types, and their distribution varies across different regions. Coal-fired power plants are still prevalent in some regions, and they have a higher environmental impact than natural gas, nuclear energy, and renewable sources.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2AF4530-B6B7-4897-B3D2-1E4E3297E66A}" type="slidenum">
              <a:rPr lang="en-US" smtClean="0"/>
              <a:t>6</a:t>
            </a:fld>
            <a:endParaRPr lang="en-US"/>
          </a:p>
        </p:txBody>
      </p:sp>
    </p:spTree>
    <p:extLst>
      <p:ext uri="{BB962C8B-B14F-4D97-AF65-F5344CB8AC3E}">
        <p14:creationId xmlns:p14="http://schemas.microsoft.com/office/powerpoint/2010/main" val="15360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BF8670-044D-4735-BF5D-2C98E770C6F5}" type="datetimeFigureOut">
              <a:rPr lang="en-US" smtClean="0"/>
              <a:t>5/7/23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243590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BF8670-044D-4735-BF5D-2C98E770C6F5}" type="datetimeFigureOut">
              <a:rPr lang="en-US" smtClean="0"/>
              <a:t>5/7/23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359078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F8670-044D-4735-BF5D-2C98E770C6F5}"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24163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F8670-044D-4735-BF5D-2C98E770C6F5}"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1533980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F8670-044D-4735-BF5D-2C98E770C6F5}"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3911550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F8670-044D-4735-BF5D-2C98E770C6F5}"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628174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F8670-044D-4735-BF5D-2C98E770C6F5}"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1401931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F8670-044D-4735-BF5D-2C98E770C6F5}"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3519303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F8670-044D-4735-BF5D-2C98E770C6F5}"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194098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F8670-044D-4735-BF5D-2C98E770C6F5}"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54127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F8670-044D-4735-BF5D-2C98E770C6F5}"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278053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BF8670-044D-4735-BF5D-2C98E770C6F5}" type="datetimeFigureOut">
              <a:rPr lang="en-US" smtClean="0"/>
              <a:t>5/7/23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408515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BF8670-044D-4735-BF5D-2C98E770C6F5}" type="datetimeFigureOut">
              <a:rPr lang="en-US" smtClean="0"/>
              <a:t>5/7/23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253676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BF8670-044D-4735-BF5D-2C98E770C6F5}" type="datetimeFigureOut">
              <a:rPr lang="en-US" smtClean="0"/>
              <a:t>5/7/23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424098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F8670-044D-4735-BF5D-2C98E770C6F5}" type="datetimeFigureOut">
              <a:rPr lang="en-US" smtClean="0"/>
              <a:t>5/7/23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120792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BF8670-044D-4735-BF5D-2C98E770C6F5}" type="datetimeFigureOut">
              <a:rPr lang="en-US" smtClean="0"/>
              <a:t>5/7/23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340892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BF8670-044D-4735-BF5D-2C98E770C6F5}" type="datetimeFigureOut">
              <a:rPr lang="en-US" smtClean="0"/>
              <a:t>5/7/23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682C6-5CD5-42E5-BF81-4C003D9C2458}" type="slidenum">
              <a:rPr lang="en-US" smtClean="0"/>
              <a:t>‹#›</a:t>
            </a:fld>
            <a:endParaRPr lang="en-US"/>
          </a:p>
        </p:txBody>
      </p:sp>
    </p:spTree>
    <p:extLst>
      <p:ext uri="{BB962C8B-B14F-4D97-AF65-F5344CB8AC3E}">
        <p14:creationId xmlns:p14="http://schemas.microsoft.com/office/powerpoint/2010/main" val="382035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BF8670-044D-4735-BF5D-2C98E770C6F5}" type="datetimeFigureOut">
              <a:rPr lang="en-US" smtClean="0"/>
              <a:t>5/7/23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9682C6-5CD5-42E5-BF81-4C003D9C2458}" type="slidenum">
              <a:rPr lang="en-US" smtClean="0"/>
              <a:t>‹#›</a:t>
            </a:fld>
            <a:endParaRPr lang="en-US"/>
          </a:p>
        </p:txBody>
      </p:sp>
    </p:spTree>
    <p:extLst>
      <p:ext uri="{BB962C8B-B14F-4D97-AF65-F5344CB8AC3E}">
        <p14:creationId xmlns:p14="http://schemas.microsoft.com/office/powerpoint/2010/main" val="335414940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4AD878-3D1A-D14F-9521-4A7B1C654F18}"/>
              </a:ext>
            </a:extLst>
          </p:cNvPr>
          <p:cNvSpPr>
            <a:spLocks noGrp="1"/>
          </p:cNvSpPr>
          <p:nvPr>
            <p:ph type="subTitle" idx="1"/>
          </p:nvPr>
        </p:nvSpPr>
        <p:spPr>
          <a:xfrm>
            <a:off x="2819400" y="285750"/>
            <a:ext cx="8410575" cy="4600575"/>
          </a:xfrm>
        </p:spPr>
        <p:txBody>
          <a:bodyPr>
            <a:normAutofit fontScale="92500"/>
          </a:bodyPr>
          <a:lstStyle/>
          <a:p>
            <a:endParaRPr lang="en-US" sz="4800" b="0" i="0" dirty="0">
              <a:solidFill>
                <a:srgbClr val="333333"/>
              </a:solidFill>
              <a:effectLst/>
              <a:latin typeface="Times New Roman" panose="02020603050405020304" pitchFamily="18" charset="0"/>
              <a:cs typeface="Times New Roman" panose="02020603050405020304" pitchFamily="18" charset="0"/>
            </a:endParaRPr>
          </a:p>
          <a:p>
            <a:r>
              <a:rPr lang="en-US" sz="4800" b="0" i="0" dirty="0">
                <a:solidFill>
                  <a:srgbClr val="333333"/>
                </a:solidFill>
                <a:effectLst/>
                <a:latin typeface="Times New Roman" panose="02020603050405020304" pitchFamily="18" charset="0"/>
                <a:cs typeface="Times New Roman" panose="02020603050405020304" pitchFamily="18" charset="0"/>
              </a:rPr>
              <a:t>Fundamentals of Machine Learning</a:t>
            </a:r>
            <a:endParaRPr lang="en-US" sz="4800" dirty="0">
              <a:latin typeface="Times New Roman" panose="02020603050405020304" pitchFamily="18" charset="0"/>
              <a:cs typeface="Times New Roman" panose="02020603050405020304" pitchFamily="18" charset="0"/>
            </a:endParaRPr>
          </a:p>
          <a:p>
            <a:endParaRPr lang="en-US" sz="4800" dirty="0">
              <a:solidFill>
                <a:srgbClr val="333333"/>
              </a:solidFill>
              <a:latin typeface="Times New Roman" panose="02020603050405020304" pitchFamily="18" charset="0"/>
              <a:cs typeface="Times New Roman" panose="02020603050405020304" pitchFamily="18" charset="0"/>
            </a:endParaRPr>
          </a:p>
          <a:p>
            <a:pPr algn="l"/>
            <a:r>
              <a:rPr lang="en-US" sz="4800" dirty="0">
                <a:latin typeface="Times New Roman" panose="02020603050405020304" pitchFamily="18" charset="0"/>
                <a:cs typeface="Times New Roman" panose="02020603050405020304" pitchFamily="18" charset="0"/>
              </a:rPr>
              <a:t>Yousef </a:t>
            </a:r>
            <a:r>
              <a:rPr lang="en-US" sz="4800" dirty="0" err="1">
                <a:latin typeface="Times New Roman" panose="02020603050405020304" pitchFamily="18" charset="0"/>
                <a:cs typeface="Times New Roman" panose="02020603050405020304" pitchFamily="18" charset="0"/>
              </a:rPr>
              <a:t>Alomery</a:t>
            </a:r>
            <a:r>
              <a:rPr lang="en-US" sz="4800" dirty="0">
                <a:latin typeface="Times New Roman" panose="02020603050405020304" pitchFamily="18" charset="0"/>
                <a:cs typeface="Times New Roman" panose="02020603050405020304" pitchFamily="18" charset="0"/>
              </a:rPr>
              <a:t> </a:t>
            </a:r>
          </a:p>
          <a:p>
            <a:pPr algn="l"/>
            <a:r>
              <a:rPr lang="en-US" sz="4800" dirty="0">
                <a:latin typeface="Times New Roman" panose="02020603050405020304" pitchFamily="18" charset="0"/>
                <a:cs typeface="Times New Roman" panose="02020603050405020304" pitchFamily="18" charset="0"/>
              </a:rPr>
              <a:t>05/07/2023  </a:t>
            </a:r>
          </a:p>
          <a:p>
            <a:endParaRPr lang="en-US" sz="4800" dirty="0">
              <a:solidFill>
                <a:srgbClr val="333333"/>
              </a:solidFill>
              <a:latin typeface="Times New Roman" panose="02020603050405020304" pitchFamily="18" charset="0"/>
              <a:cs typeface="Times New Roman" panose="02020603050405020304" pitchFamily="18" charset="0"/>
            </a:endParaRPr>
          </a:p>
        </p:txBody>
      </p:sp>
      <p:pic>
        <p:nvPicPr>
          <p:cNvPr id="2" name="Audio Recording May 7, 2023 at 10:00:12 PM">
            <a:hlinkClick r:id="" action="ppaction://media"/>
            <a:extLst>
              <a:ext uri="{FF2B5EF4-FFF2-40B4-BE49-F238E27FC236}">
                <a16:creationId xmlns:a16="http://schemas.microsoft.com/office/drawing/2014/main" id="{5C8BB049-F189-2EDC-A97B-5A820C1D160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737532" y="5378343"/>
            <a:ext cx="812800" cy="812800"/>
          </a:xfrm>
          <a:prstGeom prst="rect">
            <a:avLst/>
          </a:prstGeom>
        </p:spPr>
      </p:pic>
    </p:spTree>
    <p:extLst>
      <p:ext uri="{BB962C8B-B14F-4D97-AF65-F5344CB8AC3E}">
        <p14:creationId xmlns:p14="http://schemas.microsoft.com/office/powerpoint/2010/main" val="256223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2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C2FC-99E1-46D6-0E3D-FA93B8445182}"/>
              </a:ext>
            </a:extLst>
          </p:cNvPr>
          <p:cNvSpPr>
            <a:spLocks noGrp="1"/>
          </p:cNvSpPr>
          <p:nvPr>
            <p:ph type="title"/>
          </p:nvPr>
        </p:nvSpPr>
        <p:spPr>
          <a:xfrm>
            <a:off x="2514601" y="614584"/>
            <a:ext cx="7639050" cy="1099915"/>
          </a:xfrm>
        </p:spPr>
        <p:txBody>
          <a:bodyPr>
            <a:normAutofit/>
          </a:bodyPr>
          <a:lstStyle/>
          <a:p>
            <a:pPr algn="ctr"/>
            <a:r>
              <a:rPr lang="en-US" sz="4800" b="1" dirty="0">
                <a:latin typeface="Times New Roman" panose="02020603050405020304" pitchFamily="18" charset="0"/>
                <a:cs typeface="Times New Roman" panose="02020603050405020304" pitchFamily="18" charset="0"/>
              </a:rPr>
              <a:t>Executive Summary </a:t>
            </a:r>
          </a:p>
        </p:txBody>
      </p:sp>
      <p:sp>
        <p:nvSpPr>
          <p:cNvPr id="3" name="Content Placeholder 2">
            <a:extLst>
              <a:ext uri="{FF2B5EF4-FFF2-40B4-BE49-F238E27FC236}">
                <a16:creationId xmlns:a16="http://schemas.microsoft.com/office/drawing/2014/main" id="{8BF9D3B6-9DEA-EC60-27E5-BD75DF8863F8}"/>
              </a:ext>
            </a:extLst>
          </p:cNvPr>
          <p:cNvSpPr>
            <a:spLocks noGrp="1"/>
          </p:cNvSpPr>
          <p:nvPr>
            <p:ph idx="1"/>
          </p:nvPr>
        </p:nvSpPr>
        <p:spPr>
          <a:xfrm>
            <a:off x="2914650" y="1590674"/>
            <a:ext cx="7372350" cy="4139573"/>
          </a:xfrm>
        </p:spPr>
        <p:txBody>
          <a:bodyPr>
            <a:normAutofit fontScale="92500"/>
          </a:bodyPr>
          <a:lstStyle/>
          <a:p>
            <a:pPr>
              <a:lnSpc>
                <a:spcPct val="200000"/>
              </a:lnSpc>
            </a:pPr>
            <a:r>
              <a:rPr lang="en-US" dirty="0">
                <a:latin typeface="Times New Roman" panose="02020603050405020304" pitchFamily="18" charset="0"/>
                <a:cs typeface="Times New Roman" panose="02020603050405020304" pitchFamily="18" charset="0"/>
              </a:rPr>
              <a:t>Energy source code is used for fuel data analysis in the U.S.</a:t>
            </a:r>
          </a:p>
          <a:p>
            <a:pPr>
              <a:lnSpc>
                <a:spcPct val="200000"/>
              </a:lnSpc>
            </a:pPr>
            <a:r>
              <a:rPr lang="en-US" dirty="0">
                <a:latin typeface="Times New Roman" panose="02020603050405020304" pitchFamily="18" charset="0"/>
                <a:cs typeface="Times New Roman" panose="02020603050405020304" pitchFamily="18" charset="0"/>
              </a:rPr>
              <a:t>Clustering of variables is done using “Fuel mmbtu per unit”</a:t>
            </a:r>
          </a:p>
          <a:p>
            <a:pPr>
              <a:lnSpc>
                <a:spcPct val="200000"/>
              </a:lnSpc>
            </a:pPr>
            <a:r>
              <a:rPr lang="en-US" dirty="0">
                <a:latin typeface="Times New Roman" panose="02020603050405020304" pitchFamily="18" charset="0"/>
                <a:cs typeface="Times New Roman" panose="02020603050405020304" pitchFamily="18" charset="0"/>
              </a:rPr>
              <a:t>Make of informed decision based on the findings </a:t>
            </a:r>
          </a:p>
          <a:p>
            <a:pPr>
              <a:lnSpc>
                <a:spcPct val="200000"/>
              </a:lnSpc>
            </a:pPr>
            <a:r>
              <a:rPr lang="en-US" dirty="0">
                <a:latin typeface="Times New Roman" panose="02020603050405020304" pitchFamily="18" charset="0"/>
                <a:cs typeface="Times New Roman" panose="02020603050405020304" pitchFamily="18" charset="0"/>
              </a:rPr>
              <a:t>Policy decisions relates to consumption and energy production </a:t>
            </a:r>
          </a:p>
        </p:txBody>
      </p:sp>
      <p:pic>
        <p:nvPicPr>
          <p:cNvPr id="4" name="Audio Recording May 7, 2023 at 9:44:51 PM">
            <a:hlinkClick r:id="" action="ppaction://media"/>
            <a:extLst>
              <a:ext uri="{FF2B5EF4-FFF2-40B4-BE49-F238E27FC236}">
                <a16:creationId xmlns:a16="http://schemas.microsoft.com/office/drawing/2014/main" id="{89E709F6-71DD-BEE9-3DFB-C6AB303205F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94126" y="5477111"/>
            <a:ext cx="812800" cy="812800"/>
          </a:xfrm>
          <a:prstGeom prst="rect">
            <a:avLst/>
          </a:prstGeom>
        </p:spPr>
      </p:pic>
    </p:spTree>
    <p:extLst>
      <p:ext uri="{BB962C8B-B14F-4D97-AF65-F5344CB8AC3E}">
        <p14:creationId xmlns:p14="http://schemas.microsoft.com/office/powerpoint/2010/main" val="24846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827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C832-F174-C011-05C1-1AFA15478DAD}"/>
              </a:ext>
            </a:extLst>
          </p:cNvPr>
          <p:cNvSpPr>
            <a:spLocks noGrp="1"/>
          </p:cNvSpPr>
          <p:nvPr>
            <p:ph type="title"/>
          </p:nvPr>
        </p:nvSpPr>
        <p:spPr>
          <a:xfrm>
            <a:off x="2592926" y="624110"/>
            <a:ext cx="5798599" cy="1280890"/>
          </a:xfrm>
        </p:spPr>
        <p:txBody>
          <a:bodyPr>
            <a:normAutofit/>
          </a:bodyPr>
          <a:lstStyle/>
          <a:p>
            <a:pPr algn="ctr"/>
            <a:r>
              <a:rPr lang="en-US" sz="4800" b="1" dirty="0">
                <a:latin typeface="Times New Roman" panose="02020603050405020304" pitchFamily="18" charset="0"/>
                <a:cs typeface="Times New Roman" panose="02020603050405020304" pitchFamily="18" charset="0"/>
              </a:rPr>
              <a:t>Introduction</a:t>
            </a:r>
            <a:r>
              <a:rPr lang="en-US" sz="48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C5E87434-0A10-91D0-E017-65BF2680E0D6}"/>
              </a:ext>
            </a:extLst>
          </p:cNvPr>
          <p:cNvSpPr>
            <a:spLocks noGrp="1"/>
          </p:cNvSpPr>
          <p:nvPr>
            <p:ph idx="1"/>
          </p:nvPr>
        </p:nvSpPr>
        <p:spPr>
          <a:xfrm>
            <a:off x="2443162" y="1676400"/>
            <a:ext cx="7743826" cy="3910972"/>
          </a:xfrm>
        </p:spPr>
        <p:txBody>
          <a:bodyPr>
            <a:normAutofit fontScale="85000" lnSpcReduction="10000"/>
          </a:bodyPr>
          <a:lstStyle/>
          <a:p>
            <a:pPr>
              <a:lnSpc>
                <a:spcPct val="200000"/>
              </a:lnSpc>
            </a:pPr>
            <a:r>
              <a:rPr lang="en-US" dirty="0">
                <a:latin typeface="Times New Roman" panose="02020603050405020304" pitchFamily="18" charset="0"/>
                <a:cs typeface="Times New Roman" panose="02020603050405020304" pitchFamily="18" charset="0"/>
              </a:rPr>
              <a:t>The data is related to fuel receipts and power plant costs in the US </a:t>
            </a:r>
          </a:p>
          <a:p>
            <a:pPr>
              <a:lnSpc>
                <a:spcPct val="200000"/>
              </a:lnSpc>
            </a:pPr>
            <a:r>
              <a:rPr lang="en-US" dirty="0">
                <a:latin typeface="Times New Roman" panose="02020603050405020304" pitchFamily="18" charset="0"/>
                <a:cs typeface="Times New Roman" panose="02020603050405020304" pitchFamily="18" charset="0"/>
              </a:rPr>
              <a:t>The data set is from Energy Information Administration (EIA)\</a:t>
            </a:r>
          </a:p>
          <a:p>
            <a:pPr>
              <a:lnSpc>
                <a:spcPct val="200000"/>
              </a:lnSpc>
            </a:pPr>
            <a:r>
              <a:rPr lang="en-US" dirty="0">
                <a:latin typeface="Times New Roman" panose="02020603050405020304" pitchFamily="18" charset="0"/>
                <a:cs typeface="Times New Roman" panose="02020603050405020304" pitchFamily="18" charset="0"/>
              </a:rPr>
              <a:t>The use of </a:t>
            </a:r>
            <a:r>
              <a:rPr lang="en-US" sz="2600" dirty="0">
                <a:latin typeface="Times New Roman" panose="02020603050405020304" pitchFamily="18" charset="0"/>
                <a:cs typeface="Times New Roman" panose="02020603050405020304" pitchFamily="18" charset="0"/>
              </a:rPr>
              <a:t>data-cleaning</a:t>
            </a:r>
            <a:r>
              <a:rPr lang="en-US" dirty="0">
                <a:latin typeface="Times New Roman" panose="02020603050405020304" pitchFamily="18" charset="0"/>
                <a:cs typeface="Times New Roman" panose="02020603050405020304" pitchFamily="18" charset="0"/>
              </a:rPr>
              <a:t> steps is applied </a:t>
            </a:r>
          </a:p>
          <a:p>
            <a:pPr>
              <a:lnSpc>
                <a:spcPct val="200000"/>
              </a:lnSpc>
            </a:pPr>
            <a:r>
              <a:rPr lang="en-US" dirty="0">
                <a:latin typeface="Times New Roman" panose="02020603050405020304" pitchFamily="18" charset="0"/>
                <a:cs typeface="Times New Roman" panose="02020603050405020304" pitchFamily="18" charset="0"/>
              </a:rPr>
              <a:t>Conversion of categorical variables</a:t>
            </a:r>
          </a:p>
          <a:p>
            <a:pPr>
              <a:lnSpc>
                <a:spcPct val="200000"/>
              </a:lnSpc>
            </a:pPr>
            <a:r>
              <a:rPr lang="en-US" dirty="0">
                <a:latin typeface="Times New Roman" panose="02020603050405020304" pitchFamily="18" charset="0"/>
                <a:cs typeface="Times New Roman" panose="02020603050405020304" pitchFamily="18" charset="0"/>
              </a:rPr>
              <a:t>Use of the elbow method to get the optimum number of clustering </a:t>
            </a:r>
          </a:p>
        </p:txBody>
      </p:sp>
      <p:pic>
        <p:nvPicPr>
          <p:cNvPr id="5" name="Audio Recording May 7, 2023 at 9:49:20 PM">
            <a:hlinkClick r:id="" action="ppaction://media"/>
            <a:extLst>
              <a:ext uri="{FF2B5EF4-FFF2-40B4-BE49-F238E27FC236}">
                <a16:creationId xmlns:a16="http://schemas.microsoft.com/office/drawing/2014/main" id="{5EDAC63F-218F-941F-8932-A21B7E4121D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334577" y="5316349"/>
            <a:ext cx="812800" cy="812800"/>
          </a:xfrm>
          <a:prstGeom prst="rect">
            <a:avLst/>
          </a:prstGeom>
        </p:spPr>
      </p:pic>
    </p:spTree>
    <p:extLst>
      <p:ext uri="{BB962C8B-B14F-4D97-AF65-F5344CB8AC3E}">
        <p14:creationId xmlns:p14="http://schemas.microsoft.com/office/powerpoint/2010/main" val="143949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44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6743-5343-5455-2CE0-B80F27C9B01E}"/>
              </a:ext>
            </a:extLst>
          </p:cNvPr>
          <p:cNvSpPr>
            <a:spLocks noGrp="1"/>
          </p:cNvSpPr>
          <p:nvPr>
            <p:ph type="title"/>
          </p:nvPr>
        </p:nvSpPr>
        <p:spPr>
          <a:xfrm>
            <a:off x="2592925" y="805085"/>
            <a:ext cx="6131974" cy="1280890"/>
          </a:xfrm>
        </p:spPr>
        <p:txBody>
          <a:bodyPr>
            <a:normAutofit/>
          </a:bodyPr>
          <a:lstStyle/>
          <a:p>
            <a:pPr algn="ctr"/>
            <a:r>
              <a:rPr lang="en-US" sz="4800" b="1"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0E558332-838F-E7BC-B244-4249AC28655F}"/>
              </a:ext>
            </a:extLst>
          </p:cNvPr>
          <p:cNvSpPr>
            <a:spLocks noGrp="1"/>
          </p:cNvSpPr>
          <p:nvPr>
            <p:ph idx="1"/>
          </p:nvPr>
        </p:nvSpPr>
        <p:spPr>
          <a:xfrm>
            <a:off x="2306112" y="1740214"/>
            <a:ext cx="6705601" cy="3377572"/>
          </a:xfrm>
        </p:spPr>
        <p:txBody>
          <a:bodyPr>
            <a:normAutofit/>
          </a:bodyPr>
          <a:lstStyle/>
          <a:p>
            <a:pPr>
              <a:lnSpc>
                <a:spcPct val="200000"/>
              </a:lnSpc>
            </a:pPr>
            <a:r>
              <a:rPr lang="en-US" sz="2000" dirty="0">
                <a:latin typeface="Times New Roman" panose="02020603050405020304" pitchFamily="18" charset="0"/>
                <a:cs typeface="Times New Roman" panose="02020603050405020304" pitchFamily="18" charset="0"/>
              </a:rPr>
              <a:t>Explore fuel data for power generation in the U.S.</a:t>
            </a:r>
          </a:p>
          <a:p>
            <a:pPr>
              <a:lnSpc>
                <a:spcPct val="200000"/>
              </a:lnSpc>
            </a:pPr>
            <a:r>
              <a:rPr lang="en-US" sz="2000" dirty="0">
                <a:latin typeface="Times New Roman" panose="02020603050405020304" pitchFamily="18" charset="0"/>
                <a:cs typeface="Times New Roman" panose="02020603050405020304" pitchFamily="18" charset="0"/>
              </a:rPr>
              <a:t>Identification of fuel pattern used </a:t>
            </a:r>
          </a:p>
          <a:p>
            <a:pPr>
              <a:lnSpc>
                <a:spcPct val="200000"/>
              </a:lnSpc>
            </a:pPr>
            <a:r>
              <a:rPr lang="en-US" sz="2000" dirty="0">
                <a:latin typeface="Times New Roman" panose="02020603050405020304" pitchFamily="18" charset="0"/>
                <a:cs typeface="Times New Roman" panose="02020603050405020304" pitchFamily="18" charset="0"/>
              </a:rPr>
              <a:t>Use of cluster analysis in segmenting data </a:t>
            </a:r>
          </a:p>
          <a:p>
            <a:pPr>
              <a:lnSpc>
                <a:spcPct val="200000"/>
              </a:lnSpc>
            </a:pPr>
            <a:r>
              <a:rPr lang="en-US" sz="2000" dirty="0">
                <a:latin typeface="Times New Roman" panose="02020603050405020304" pitchFamily="18" charset="0"/>
                <a:cs typeface="Times New Roman" panose="02020603050405020304" pitchFamily="18" charset="0"/>
              </a:rPr>
              <a:t>Asking questions about fuel data to be determined </a:t>
            </a:r>
          </a:p>
        </p:txBody>
      </p:sp>
      <p:pic>
        <p:nvPicPr>
          <p:cNvPr id="4" name="Audio Recording May 7, 2023 at 9:52:13 PM">
            <a:hlinkClick r:id="" action="ppaction://media"/>
            <a:extLst>
              <a:ext uri="{FF2B5EF4-FFF2-40B4-BE49-F238E27FC236}">
                <a16:creationId xmlns:a16="http://schemas.microsoft.com/office/drawing/2014/main" id="{144D0633-E18B-FE84-B47C-6C301081F8A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493312" y="5240115"/>
            <a:ext cx="812800" cy="812800"/>
          </a:xfrm>
          <a:prstGeom prst="rect">
            <a:avLst/>
          </a:prstGeom>
        </p:spPr>
      </p:pic>
    </p:spTree>
    <p:extLst>
      <p:ext uri="{BB962C8B-B14F-4D97-AF65-F5344CB8AC3E}">
        <p14:creationId xmlns:p14="http://schemas.microsoft.com/office/powerpoint/2010/main" val="225699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054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3D35-A28C-1E53-1571-3009D8A96034}"/>
              </a:ext>
            </a:extLst>
          </p:cNvPr>
          <p:cNvSpPr>
            <a:spLocks noGrp="1"/>
          </p:cNvSpPr>
          <p:nvPr>
            <p:ph type="title"/>
          </p:nvPr>
        </p:nvSpPr>
        <p:spPr>
          <a:xfrm>
            <a:off x="2276474" y="509810"/>
            <a:ext cx="7029451" cy="1280890"/>
          </a:xfrm>
        </p:spPr>
        <p:txBody>
          <a:bodyPr>
            <a:normAutofit/>
          </a:bodyPr>
          <a:lstStyle/>
          <a:p>
            <a:pPr algn="ctr"/>
            <a:r>
              <a:rPr lang="en-US" sz="4800" b="1" dirty="0">
                <a:latin typeface="Times New Roman" panose="02020603050405020304" pitchFamily="18" charset="0"/>
                <a:cs typeface="Times New Roman" panose="02020603050405020304" pitchFamily="18" charset="0"/>
              </a:rPr>
              <a:t>Analysis and Discussions </a:t>
            </a:r>
          </a:p>
        </p:txBody>
      </p:sp>
      <p:sp>
        <p:nvSpPr>
          <p:cNvPr id="3" name="Content Placeholder 2">
            <a:extLst>
              <a:ext uri="{FF2B5EF4-FFF2-40B4-BE49-F238E27FC236}">
                <a16:creationId xmlns:a16="http://schemas.microsoft.com/office/drawing/2014/main" id="{F343A3CB-F0AE-CC7D-FAB5-A3FD1F036969}"/>
              </a:ext>
            </a:extLst>
          </p:cNvPr>
          <p:cNvSpPr>
            <a:spLocks noGrp="1"/>
          </p:cNvSpPr>
          <p:nvPr>
            <p:ph idx="1"/>
          </p:nvPr>
        </p:nvSpPr>
        <p:spPr>
          <a:xfrm>
            <a:off x="1800225" y="1571402"/>
            <a:ext cx="7362825" cy="4662488"/>
          </a:xfrm>
        </p:spPr>
        <p:txBody>
          <a:bodyPr>
            <a:normAutofit fontScale="70000" lnSpcReduction="20000"/>
          </a:bodyPr>
          <a:lstStyle/>
          <a:p>
            <a:pPr>
              <a:lnSpc>
                <a:spcPct val="200000"/>
              </a:lnSpc>
            </a:pPr>
            <a:r>
              <a:rPr lang="en-US" sz="2800" dirty="0">
                <a:latin typeface="Times New Roman" panose="02020603050405020304" pitchFamily="18" charset="0"/>
                <a:cs typeface="Times New Roman" panose="02020603050405020304" pitchFamily="18" charset="0"/>
              </a:rPr>
              <a:t>The U.S. power industry uses a variety of fuels to generate power </a:t>
            </a:r>
          </a:p>
          <a:p>
            <a:pPr>
              <a:lnSpc>
                <a:spcPct val="200000"/>
              </a:lnSpc>
            </a:pPr>
            <a:r>
              <a:rPr lang="en-US" sz="2800" dirty="0">
                <a:latin typeface="Times New Roman" panose="02020603050405020304" pitchFamily="18" charset="0"/>
                <a:cs typeface="Times New Roman" panose="02020603050405020304" pitchFamily="18" charset="0"/>
              </a:rPr>
              <a:t>Different parts of the country use different fuels</a:t>
            </a:r>
          </a:p>
          <a:p>
            <a:pPr>
              <a:lnSpc>
                <a:spcPct val="200000"/>
              </a:lnSpc>
            </a:pPr>
            <a:r>
              <a:rPr lang="en-US" sz="2800" dirty="0">
                <a:latin typeface="Times New Roman" panose="02020603050405020304" pitchFamily="18" charset="0"/>
                <a:cs typeface="Times New Roman" panose="02020603050405020304" pitchFamily="18" charset="0"/>
              </a:rPr>
              <a:t>Fuel distributions types help to identify vulnerable regions</a:t>
            </a:r>
          </a:p>
          <a:p>
            <a:pPr>
              <a:lnSpc>
                <a:spcPct val="200000"/>
              </a:lnSpc>
            </a:pPr>
            <a:r>
              <a:rPr lang="en-US" sz="2800" dirty="0">
                <a:latin typeface="Times New Roman" panose="02020603050405020304" pitchFamily="18" charset="0"/>
                <a:cs typeface="Times New Roman" panose="02020603050405020304" pitchFamily="18" charset="0"/>
              </a:rPr>
              <a:t>Different types of fuels vary due to different factors such as price </a:t>
            </a:r>
          </a:p>
          <a:p>
            <a:pPr>
              <a:lnSpc>
                <a:spcPct val="200000"/>
              </a:lnSpc>
            </a:pPr>
            <a:r>
              <a:rPr lang="en-US" sz="2800" dirty="0">
                <a:latin typeface="Times New Roman" panose="02020603050405020304" pitchFamily="18" charset="0"/>
                <a:cs typeface="Times New Roman" panose="02020603050405020304" pitchFamily="18" charset="0"/>
              </a:rPr>
              <a:t>Renewable and non-renewable sources of energy</a:t>
            </a:r>
          </a:p>
          <a:p>
            <a:pPr>
              <a:lnSpc>
                <a:spcPct val="200000"/>
              </a:lnSpc>
            </a:pPr>
            <a:r>
              <a:rPr lang="en-US" sz="2800" dirty="0">
                <a:latin typeface="Times New Roman" panose="02020603050405020304" pitchFamily="18" charset="0"/>
                <a:cs typeface="Times New Roman" panose="02020603050405020304" pitchFamily="18" charset="0"/>
              </a:rPr>
              <a:t>Use of k-means as a clustering algorit</a:t>
            </a:r>
            <a:r>
              <a:rPr lang="en-US" dirty="0">
                <a:latin typeface="Times New Roman" panose="02020603050405020304" pitchFamily="18" charset="0"/>
                <a:cs typeface="Times New Roman" panose="02020603050405020304" pitchFamily="18" charset="0"/>
              </a:rPr>
              <a:t>hm </a:t>
            </a:r>
          </a:p>
          <a:p>
            <a:pPr marL="0" indent="0">
              <a:buNone/>
            </a:pPr>
            <a:endParaRPr lang="en-US" dirty="0"/>
          </a:p>
        </p:txBody>
      </p:sp>
      <p:pic>
        <p:nvPicPr>
          <p:cNvPr id="4" name="Audio Recording May 7, 2023 at 9:57:34 PM">
            <a:hlinkClick r:id="" action="ppaction://media"/>
            <a:extLst>
              <a:ext uri="{FF2B5EF4-FFF2-40B4-BE49-F238E27FC236}">
                <a16:creationId xmlns:a16="http://schemas.microsoft.com/office/drawing/2014/main" id="{42640C69-E201-0B4C-992E-756919AF2CF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30598" y="5421090"/>
            <a:ext cx="812800" cy="812800"/>
          </a:xfrm>
          <a:prstGeom prst="rect">
            <a:avLst/>
          </a:prstGeom>
        </p:spPr>
      </p:pic>
    </p:spTree>
    <p:extLst>
      <p:ext uri="{BB962C8B-B14F-4D97-AF65-F5344CB8AC3E}">
        <p14:creationId xmlns:p14="http://schemas.microsoft.com/office/powerpoint/2010/main" val="389522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912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8AD7-A34B-6548-FE9D-BDCD63FCAEFA}"/>
              </a:ext>
            </a:extLst>
          </p:cNvPr>
          <p:cNvSpPr>
            <a:spLocks noGrp="1"/>
          </p:cNvSpPr>
          <p:nvPr>
            <p:ph type="title"/>
          </p:nvPr>
        </p:nvSpPr>
        <p:spPr>
          <a:xfrm>
            <a:off x="2573876" y="466725"/>
            <a:ext cx="5093750" cy="1095375"/>
          </a:xfrm>
        </p:spPr>
        <p:txBody>
          <a:bodyPr>
            <a:normAutofit/>
          </a:bodyPr>
          <a:lstStyle/>
          <a:p>
            <a:pPr algn="ctr"/>
            <a:r>
              <a:rPr lang="en-US" sz="4800"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E563E761-C628-6339-F158-1029437D8BD8}"/>
              </a:ext>
            </a:extLst>
          </p:cNvPr>
          <p:cNvSpPr>
            <a:spLocks noGrp="1"/>
          </p:cNvSpPr>
          <p:nvPr>
            <p:ph idx="1"/>
          </p:nvPr>
        </p:nvSpPr>
        <p:spPr>
          <a:xfrm>
            <a:off x="1933575" y="1419226"/>
            <a:ext cx="8972550" cy="4972050"/>
          </a:xfrm>
        </p:spPr>
        <p:txBody>
          <a:bodyPr>
            <a:normAutofit fontScale="55000" lnSpcReduction="20000"/>
          </a:bodyPr>
          <a:lstStyle/>
          <a:p>
            <a:pPr>
              <a:lnSpc>
                <a:spcPct val="220000"/>
              </a:lnSpc>
            </a:pPr>
            <a:r>
              <a:rPr lang="en-US" sz="3400" dirty="0">
                <a:latin typeface="Times New Roman" panose="02020603050405020304" pitchFamily="18" charset="0"/>
                <a:cs typeface="Times New Roman" panose="02020603050405020304" pitchFamily="18" charset="0"/>
              </a:rPr>
              <a:t>Clustering analysis provides valuable insight into the energy mix.</a:t>
            </a:r>
          </a:p>
          <a:p>
            <a:pPr>
              <a:lnSpc>
                <a:spcPct val="220000"/>
              </a:lnSpc>
            </a:pPr>
            <a:r>
              <a:rPr lang="en-US" sz="3400" dirty="0">
                <a:latin typeface="Times New Roman" panose="02020603050405020304" pitchFamily="18" charset="0"/>
                <a:cs typeface="Times New Roman" panose="02020603050405020304" pitchFamily="18" charset="0"/>
              </a:rPr>
              <a:t>Clustering of power plants according to fuel characteristics helps to identify fuel patterns.</a:t>
            </a:r>
          </a:p>
          <a:p>
            <a:pPr>
              <a:lnSpc>
                <a:spcPct val="220000"/>
              </a:lnSpc>
            </a:pPr>
            <a:r>
              <a:rPr lang="en-US" sz="3400" dirty="0">
                <a:latin typeface="Times New Roman" panose="02020603050405020304" pitchFamily="18" charset="0"/>
                <a:cs typeface="Times New Roman" panose="02020603050405020304" pitchFamily="18" charset="0"/>
              </a:rPr>
              <a:t>Clustering help in the identification of fuel usage and costs. </a:t>
            </a:r>
          </a:p>
          <a:p>
            <a:pPr>
              <a:lnSpc>
                <a:spcPct val="220000"/>
              </a:lnSpc>
            </a:pPr>
            <a:r>
              <a:rPr lang="en-US" sz="3400" dirty="0">
                <a:latin typeface="Times New Roman" panose="02020603050405020304" pitchFamily="18" charset="0"/>
                <a:cs typeface="Times New Roman" panose="02020603050405020304" pitchFamily="18" charset="0"/>
              </a:rPr>
              <a:t>The clustering analysis reveals that the U.S. power industry relies on fuel-type varieties. </a:t>
            </a:r>
          </a:p>
          <a:p>
            <a:pPr>
              <a:lnSpc>
                <a:spcPct val="220000"/>
              </a:lnSpc>
            </a:pPr>
            <a:r>
              <a:rPr lang="en-US" sz="3400" dirty="0">
                <a:latin typeface="Times New Roman" panose="02020603050405020304" pitchFamily="18" charset="0"/>
                <a:cs typeface="Times New Roman" panose="02020603050405020304" pitchFamily="18" charset="0"/>
              </a:rPr>
              <a:t>The U.S. power industry faces many challenges related to fuel procurement, power generation, and environmental impact.</a:t>
            </a:r>
          </a:p>
          <a:p>
            <a:endParaRPr lang="en-US" dirty="0"/>
          </a:p>
        </p:txBody>
      </p:sp>
      <p:pic>
        <p:nvPicPr>
          <p:cNvPr id="4" name="Audio Recording May 7, 2023 at 9:59:44 PM">
            <a:hlinkClick r:id="" action="ppaction://media"/>
            <a:extLst>
              <a:ext uri="{FF2B5EF4-FFF2-40B4-BE49-F238E27FC236}">
                <a16:creationId xmlns:a16="http://schemas.microsoft.com/office/drawing/2014/main" id="{A1434485-7BDE-7DC7-1F49-F4CB4C427FF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79475" y="5378343"/>
            <a:ext cx="812800" cy="812800"/>
          </a:xfrm>
          <a:prstGeom prst="rect">
            <a:avLst/>
          </a:prstGeom>
        </p:spPr>
      </p:pic>
    </p:spTree>
    <p:extLst>
      <p:ext uri="{BB962C8B-B14F-4D97-AF65-F5344CB8AC3E}">
        <p14:creationId xmlns:p14="http://schemas.microsoft.com/office/powerpoint/2010/main" val="144706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35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394</TotalTime>
  <Words>1002</Words>
  <Application>Microsoft Macintosh PowerPoint</Application>
  <PresentationFormat>Widescreen</PresentationFormat>
  <Paragraphs>44</Paragraphs>
  <Slides>6</Slides>
  <Notes>5</Notes>
  <HiddenSlides>0</HiddenSlides>
  <MMClips>6</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Open Sans</vt:lpstr>
      <vt:lpstr>Times New Roman</vt:lpstr>
      <vt:lpstr>Parallax</vt:lpstr>
      <vt:lpstr>PowerPoint Presentation</vt:lpstr>
      <vt:lpstr>Executive Summary </vt:lpstr>
      <vt:lpstr>Introduction </vt:lpstr>
      <vt:lpstr>Problem Statement </vt:lpstr>
      <vt:lpstr>Analysis and Discussions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Alomery, Yousef</cp:lastModifiedBy>
  <cp:revision>17</cp:revision>
  <dcterms:created xsi:type="dcterms:W3CDTF">2023-05-05T08:55:15Z</dcterms:created>
  <dcterms:modified xsi:type="dcterms:W3CDTF">2023-05-08T02:00:45Z</dcterms:modified>
</cp:coreProperties>
</file>