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311" r:id="rId5"/>
    <p:sldId id="293" r:id="rId6"/>
    <p:sldId id="270" r:id="rId7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4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FC015-05CE-4FE8-8040-9E6705D147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196E4-1FC2-4503-9A7E-7D4E80CA59FE}">
      <dgm:prSet phldrT="[文本]"/>
      <dgm:spPr>
        <a:solidFill>
          <a:srgbClr val="FF5050"/>
        </a:solidFill>
      </dgm:spPr>
      <dgm:t>
        <a:bodyPr/>
        <a:lstStyle/>
        <a:p>
          <a:r>
            <a:rPr lang="zh-CN" altLang="en-US" dirty="0"/>
            <a:t>移动社交网络</a:t>
          </a:r>
          <a:endParaRPr lang="en-US" dirty="0"/>
        </a:p>
      </dgm:t>
    </dgm:pt>
    <dgm:pt modelId="{3B42878A-EF3A-4C9C-B4ED-918D95827CCA}" type="parTrans" cxnId="{6E5A3F3A-0B1B-4B57-A0FB-87E579DD8AE4}">
      <dgm:prSet/>
      <dgm:spPr/>
      <dgm:t>
        <a:bodyPr/>
        <a:lstStyle/>
        <a:p>
          <a:endParaRPr lang="en-US"/>
        </a:p>
      </dgm:t>
    </dgm:pt>
    <dgm:pt modelId="{32538C55-C400-4066-B84A-D9DDD1EA080F}" type="sibTrans" cxnId="{6E5A3F3A-0B1B-4B57-A0FB-87E579DD8AE4}">
      <dgm:prSet/>
      <dgm:spPr/>
      <dgm:t>
        <a:bodyPr/>
        <a:lstStyle/>
        <a:p>
          <a:endParaRPr lang="en-US"/>
        </a:p>
      </dgm:t>
    </dgm:pt>
    <dgm:pt modelId="{4FAB5F7A-A332-4572-901A-722EC7B2AD8B}">
      <dgm:prSet phldrT="[文本]"/>
      <dgm:spPr>
        <a:solidFill>
          <a:srgbClr val="FFCC00"/>
        </a:solidFill>
      </dgm:spPr>
      <dgm:t>
        <a:bodyPr/>
        <a:lstStyle/>
        <a:p>
          <a:r>
            <a:rPr lang="zh-CN" altLang="en-US" dirty="0"/>
            <a:t>基于大规模视频流的实时分析与处理</a:t>
          </a:r>
          <a:endParaRPr lang="en-US" dirty="0"/>
        </a:p>
      </dgm:t>
    </dgm:pt>
    <dgm:pt modelId="{6E33BB8B-DAB6-44EC-AF0C-1F637866BE5C}" type="parTrans" cxnId="{6F403CA8-798B-460F-A2F8-70ABF12A6047}">
      <dgm:prSet/>
      <dgm:spPr/>
      <dgm:t>
        <a:bodyPr/>
        <a:lstStyle/>
        <a:p>
          <a:endParaRPr lang="en-US"/>
        </a:p>
      </dgm:t>
    </dgm:pt>
    <dgm:pt modelId="{935F9DA4-0479-4E85-8F0F-2D3524957240}" type="sibTrans" cxnId="{6F403CA8-798B-460F-A2F8-70ABF12A6047}">
      <dgm:prSet/>
      <dgm:spPr/>
      <dgm:t>
        <a:bodyPr/>
        <a:lstStyle/>
        <a:p>
          <a:endParaRPr lang="en-US"/>
        </a:p>
      </dgm:t>
    </dgm:pt>
    <dgm:pt modelId="{FE8A5340-2978-4070-961D-6DC0EF3341CE}">
      <dgm:prSet phldrT="[文本]"/>
      <dgm:spPr>
        <a:solidFill>
          <a:srgbClr val="CC00CC"/>
        </a:solidFill>
      </dgm:spPr>
      <dgm:t>
        <a:bodyPr/>
        <a:lstStyle/>
        <a:p>
          <a:r>
            <a:rPr lang="zh-CN" altLang="en-US" dirty="0"/>
            <a:t>智慧城市</a:t>
          </a:r>
          <a:endParaRPr lang="en-US" dirty="0"/>
        </a:p>
      </dgm:t>
    </dgm:pt>
    <dgm:pt modelId="{7E4E3758-AC2C-44FF-B56D-2BAC7EA4F7DF}" type="parTrans" cxnId="{2D5FE726-C89B-4310-A1EF-632F863589F9}">
      <dgm:prSet/>
      <dgm:spPr/>
      <dgm:t>
        <a:bodyPr/>
        <a:lstStyle/>
        <a:p>
          <a:endParaRPr lang="en-US"/>
        </a:p>
      </dgm:t>
    </dgm:pt>
    <dgm:pt modelId="{5EA392FD-4DE7-40F2-8AFC-3849E4037C03}" type="sibTrans" cxnId="{2D5FE726-C89B-4310-A1EF-632F863589F9}">
      <dgm:prSet/>
      <dgm:spPr/>
      <dgm:t>
        <a:bodyPr/>
        <a:lstStyle/>
        <a:p>
          <a:endParaRPr lang="en-US"/>
        </a:p>
      </dgm:t>
    </dgm:pt>
    <dgm:pt modelId="{C99761E7-6ABD-4F20-9B8C-31749447E6B4}">
      <dgm:prSet phldrT="[文本]"/>
      <dgm:spPr>
        <a:solidFill>
          <a:srgbClr val="00CC99"/>
        </a:solidFill>
      </dgm:spPr>
      <dgm:t>
        <a:bodyPr/>
        <a:lstStyle/>
        <a:p>
          <a:r>
            <a:rPr lang="zh-CN" altLang="en-US" dirty="0"/>
            <a:t>医疗图像分析系统</a:t>
          </a:r>
          <a:endParaRPr lang="en-US" dirty="0"/>
        </a:p>
      </dgm:t>
    </dgm:pt>
    <dgm:pt modelId="{43D8261D-CC20-4DB5-AB89-B22A4110439D}" type="parTrans" cxnId="{D2CCAF1B-8797-4DB1-A673-B42BB4739B63}">
      <dgm:prSet/>
      <dgm:spPr/>
      <dgm:t>
        <a:bodyPr/>
        <a:lstStyle/>
        <a:p>
          <a:endParaRPr lang="en-US"/>
        </a:p>
      </dgm:t>
    </dgm:pt>
    <dgm:pt modelId="{549F0C1E-C19B-4800-A68B-06B3B46E90F9}" type="sibTrans" cxnId="{D2CCAF1B-8797-4DB1-A673-B42BB4739B63}">
      <dgm:prSet/>
      <dgm:spPr/>
      <dgm:t>
        <a:bodyPr/>
        <a:lstStyle/>
        <a:p>
          <a:endParaRPr lang="en-US"/>
        </a:p>
      </dgm:t>
    </dgm:pt>
    <dgm:pt modelId="{4530E61D-02E4-475A-8A7F-FBDBB5277570}">
      <dgm:prSet phldrT="[文本]"/>
      <dgm:spPr>
        <a:solidFill>
          <a:srgbClr val="0099CC"/>
        </a:solidFill>
      </dgm:spPr>
      <dgm:t>
        <a:bodyPr/>
        <a:lstStyle/>
        <a:p>
          <a:r>
            <a:rPr lang="zh-CN" altLang="en-US" dirty="0"/>
            <a:t>互联网金融大数据</a:t>
          </a:r>
          <a:endParaRPr lang="en-US" dirty="0"/>
        </a:p>
      </dgm:t>
    </dgm:pt>
    <dgm:pt modelId="{3FD96A74-053A-4A3F-ADE6-6310B0D5B13E}" type="parTrans" cxnId="{0B4B2B0B-B98A-40BB-9489-7D36B6289BE2}">
      <dgm:prSet/>
      <dgm:spPr/>
      <dgm:t>
        <a:bodyPr/>
        <a:lstStyle/>
        <a:p>
          <a:endParaRPr lang="en-US"/>
        </a:p>
      </dgm:t>
    </dgm:pt>
    <dgm:pt modelId="{F818582D-9FC2-4002-BEF2-F7D4BCF3C599}" type="sibTrans" cxnId="{0B4B2B0B-B98A-40BB-9489-7D36B6289BE2}">
      <dgm:prSet/>
      <dgm:spPr/>
      <dgm:t>
        <a:bodyPr/>
        <a:lstStyle/>
        <a:p>
          <a:endParaRPr lang="en-US"/>
        </a:p>
      </dgm:t>
    </dgm:pt>
    <dgm:pt modelId="{7EC5BF19-5A20-4DE6-B9D3-45886C9AF120}" type="pres">
      <dgm:prSet presAssocID="{3C5FC015-05CE-4FE8-8040-9E6705D147F3}" presName="diagram" presStyleCnt="0">
        <dgm:presLayoutVars>
          <dgm:dir/>
          <dgm:resizeHandles val="exact"/>
        </dgm:presLayoutVars>
      </dgm:prSet>
      <dgm:spPr/>
    </dgm:pt>
    <dgm:pt modelId="{5E779EB1-376E-4EC5-AB56-142F7CADBC48}" type="pres">
      <dgm:prSet presAssocID="{40A196E4-1FC2-4503-9A7E-7D4E80CA59FE}" presName="node" presStyleLbl="node1" presStyleIdx="0" presStyleCnt="5">
        <dgm:presLayoutVars>
          <dgm:bulletEnabled val="1"/>
        </dgm:presLayoutVars>
      </dgm:prSet>
      <dgm:spPr/>
    </dgm:pt>
    <dgm:pt modelId="{A946E230-7A36-4AD6-B2D5-EC8513A8CD9F}" type="pres">
      <dgm:prSet presAssocID="{32538C55-C400-4066-B84A-D9DDD1EA080F}" presName="sibTrans" presStyleCnt="0"/>
      <dgm:spPr/>
    </dgm:pt>
    <dgm:pt modelId="{EC2213C0-3E5B-4C4B-96DE-EE25E131512E}" type="pres">
      <dgm:prSet presAssocID="{4FAB5F7A-A332-4572-901A-722EC7B2AD8B}" presName="node" presStyleLbl="node1" presStyleIdx="1" presStyleCnt="5">
        <dgm:presLayoutVars>
          <dgm:bulletEnabled val="1"/>
        </dgm:presLayoutVars>
      </dgm:prSet>
      <dgm:spPr/>
    </dgm:pt>
    <dgm:pt modelId="{2506001D-DD99-4B51-952C-CB4FA6F3E62B}" type="pres">
      <dgm:prSet presAssocID="{935F9DA4-0479-4E85-8F0F-2D3524957240}" presName="sibTrans" presStyleCnt="0"/>
      <dgm:spPr/>
    </dgm:pt>
    <dgm:pt modelId="{DA338469-A600-45D7-87DC-A4843543FEB9}" type="pres">
      <dgm:prSet presAssocID="{FE8A5340-2978-4070-961D-6DC0EF3341CE}" presName="node" presStyleLbl="node1" presStyleIdx="2" presStyleCnt="5">
        <dgm:presLayoutVars>
          <dgm:bulletEnabled val="1"/>
        </dgm:presLayoutVars>
      </dgm:prSet>
      <dgm:spPr/>
    </dgm:pt>
    <dgm:pt modelId="{2741F809-69C3-4614-9D3E-0234DECD43EF}" type="pres">
      <dgm:prSet presAssocID="{5EA392FD-4DE7-40F2-8AFC-3849E4037C03}" presName="sibTrans" presStyleCnt="0"/>
      <dgm:spPr/>
    </dgm:pt>
    <dgm:pt modelId="{1F31955C-669F-46BA-ADD4-F65A76C3C3D1}" type="pres">
      <dgm:prSet presAssocID="{C99761E7-6ABD-4F20-9B8C-31749447E6B4}" presName="node" presStyleLbl="node1" presStyleIdx="3" presStyleCnt="5">
        <dgm:presLayoutVars>
          <dgm:bulletEnabled val="1"/>
        </dgm:presLayoutVars>
      </dgm:prSet>
      <dgm:spPr/>
    </dgm:pt>
    <dgm:pt modelId="{4BE105FB-3600-44D9-8C30-F5178EEF6DFF}" type="pres">
      <dgm:prSet presAssocID="{549F0C1E-C19B-4800-A68B-06B3B46E90F9}" presName="sibTrans" presStyleCnt="0"/>
      <dgm:spPr/>
    </dgm:pt>
    <dgm:pt modelId="{BB4436BF-4177-431A-9B12-0D897EF77374}" type="pres">
      <dgm:prSet presAssocID="{4530E61D-02E4-475A-8A7F-FBDBB5277570}" presName="node" presStyleLbl="node1" presStyleIdx="4" presStyleCnt="5">
        <dgm:presLayoutVars>
          <dgm:bulletEnabled val="1"/>
        </dgm:presLayoutVars>
      </dgm:prSet>
      <dgm:spPr/>
    </dgm:pt>
  </dgm:ptLst>
  <dgm:cxnLst>
    <dgm:cxn modelId="{0B4B2B0B-B98A-40BB-9489-7D36B6289BE2}" srcId="{3C5FC015-05CE-4FE8-8040-9E6705D147F3}" destId="{4530E61D-02E4-475A-8A7F-FBDBB5277570}" srcOrd="4" destOrd="0" parTransId="{3FD96A74-053A-4A3F-ADE6-6310B0D5B13E}" sibTransId="{F818582D-9FC2-4002-BEF2-F7D4BCF3C599}"/>
    <dgm:cxn modelId="{D2CCAF1B-8797-4DB1-A673-B42BB4739B63}" srcId="{3C5FC015-05CE-4FE8-8040-9E6705D147F3}" destId="{C99761E7-6ABD-4F20-9B8C-31749447E6B4}" srcOrd="3" destOrd="0" parTransId="{43D8261D-CC20-4DB5-AB89-B22A4110439D}" sibTransId="{549F0C1E-C19B-4800-A68B-06B3B46E90F9}"/>
    <dgm:cxn modelId="{66798E1D-BA7B-43B0-AC8B-8BD3488E7709}" type="presOf" srcId="{C99761E7-6ABD-4F20-9B8C-31749447E6B4}" destId="{1F31955C-669F-46BA-ADD4-F65A76C3C3D1}" srcOrd="0" destOrd="0" presId="urn:microsoft.com/office/officeart/2005/8/layout/default"/>
    <dgm:cxn modelId="{2D5FE726-C89B-4310-A1EF-632F863589F9}" srcId="{3C5FC015-05CE-4FE8-8040-9E6705D147F3}" destId="{FE8A5340-2978-4070-961D-6DC0EF3341CE}" srcOrd="2" destOrd="0" parTransId="{7E4E3758-AC2C-44FF-B56D-2BAC7EA4F7DF}" sibTransId="{5EA392FD-4DE7-40F2-8AFC-3849E4037C03}"/>
    <dgm:cxn modelId="{51962A2B-C2B5-4388-8E4C-9FAAE5A60A35}" type="presOf" srcId="{4530E61D-02E4-475A-8A7F-FBDBB5277570}" destId="{BB4436BF-4177-431A-9B12-0D897EF77374}" srcOrd="0" destOrd="0" presId="urn:microsoft.com/office/officeart/2005/8/layout/default"/>
    <dgm:cxn modelId="{6E5A3F3A-0B1B-4B57-A0FB-87E579DD8AE4}" srcId="{3C5FC015-05CE-4FE8-8040-9E6705D147F3}" destId="{40A196E4-1FC2-4503-9A7E-7D4E80CA59FE}" srcOrd="0" destOrd="0" parTransId="{3B42878A-EF3A-4C9C-B4ED-918D95827CCA}" sibTransId="{32538C55-C400-4066-B84A-D9DDD1EA080F}"/>
    <dgm:cxn modelId="{079E4B3F-1933-43A4-9830-97CB01D76A6B}" type="presOf" srcId="{3C5FC015-05CE-4FE8-8040-9E6705D147F3}" destId="{7EC5BF19-5A20-4DE6-B9D3-45886C9AF120}" srcOrd="0" destOrd="0" presId="urn:microsoft.com/office/officeart/2005/8/layout/default"/>
    <dgm:cxn modelId="{6D375C98-105B-4324-877B-16287ACB387B}" type="presOf" srcId="{FE8A5340-2978-4070-961D-6DC0EF3341CE}" destId="{DA338469-A600-45D7-87DC-A4843543FEB9}" srcOrd="0" destOrd="0" presId="urn:microsoft.com/office/officeart/2005/8/layout/default"/>
    <dgm:cxn modelId="{6F403CA8-798B-460F-A2F8-70ABF12A6047}" srcId="{3C5FC015-05CE-4FE8-8040-9E6705D147F3}" destId="{4FAB5F7A-A332-4572-901A-722EC7B2AD8B}" srcOrd="1" destOrd="0" parTransId="{6E33BB8B-DAB6-44EC-AF0C-1F637866BE5C}" sibTransId="{935F9DA4-0479-4E85-8F0F-2D3524957240}"/>
    <dgm:cxn modelId="{784C56B2-5F1B-42E3-862A-A8E5B91EDC3E}" type="presOf" srcId="{4FAB5F7A-A332-4572-901A-722EC7B2AD8B}" destId="{EC2213C0-3E5B-4C4B-96DE-EE25E131512E}" srcOrd="0" destOrd="0" presId="urn:microsoft.com/office/officeart/2005/8/layout/default"/>
    <dgm:cxn modelId="{52C19FB9-1A17-4704-9896-9F6540A2F3F9}" type="presOf" srcId="{40A196E4-1FC2-4503-9A7E-7D4E80CA59FE}" destId="{5E779EB1-376E-4EC5-AB56-142F7CADBC48}" srcOrd="0" destOrd="0" presId="urn:microsoft.com/office/officeart/2005/8/layout/default"/>
    <dgm:cxn modelId="{F4418C4F-BD83-4CE4-8A8D-74F49BF4B248}" type="presParOf" srcId="{7EC5BF19-5A20-4DE6-B9D3-45886C9AF120}" destId="{5E779EB1-376E-4EC5-AB56-142F7CADBC48}" srcOrd="0" destOrd="0" presId="urn:microsoft.com/office/officeart/2005/8/layout/default"/>
    <dgm:cxn modelId="{223C80AA-62FF-496B-B2C2-865FC0C22803}" type="presParOf" srcId="{7EC5BF19-5A20-4DE6-B9D3-45886C9AF120}" destId="{A946E230-7A36-4AD6-B2D5-EC8513A8CD9F}" srcOrd="1" destOrd="0" presId="urn:microsoft.com/office/officeart/2005/8/layout/default"/>
    <dgm:cxn modelId="{DF935E00-1237-4592-83C4-2C726CE5EE41}" type="presParOf" srcId="{7EC5BF19-5A20-4DE6-B9D3-45886C9AF120}" destId="{EC2213C0-3E5B-4C4B-96DE-EE25E131512E}" srcOrd="2" destOrd="0" presId="urn:microsoft.com/office/officeart/2005/8/layout/default"/>
    <dgm:cxn modelId="{9E591AA3-F015-4160-9D41-8358820F04CD}" type="presParOf" srcId="{7EC5BF19-5A20-4DE6-B9D3-45886C9AF120}" destId="{2506001D-DD99-4B51-952C-CB4FA6F3E62B}" srcOrd="3" destOrd="0" presId="urn:microsoft.com/office/officeart/2005/8/layout/default"/>
    <dgm:cxn modelId="{5D2D3208-9B6F-4445-81F0-0F071D2DD13C}" type="presParOf" srcId="{7EC5BF19-5A20-4DE6-B9D3-45886C9AF120}" destId="{DA338469-A600-45D7-87DC-A4843543FEB9}" srcOrd="4" destOrd="0" presId="urn:microsoft.com/office/officeart/2005/8/layout/default"/>
    <dgm:cxn modelId="{F3DA35F4-0FA9-491A-8C09-4907D74A05AE}" type="presParOf" srcId="{7EC5BF19-5A20-4DE6-B9D3-45886C9AF120}" destId="{2741F809-69C3-4614-9D3E-0234DECD43EF}" srcOrd="5" destOrd="0" presId="urn:microsoft.com/office/officeart/2005/8/layout/default"/>
    <dgm:cxn modelId="{30506092-EF0A-4AF3-B128-8AA61F8D0EDC}" type="presParOf" srcId="{7EC5BF19-5A20-4DE6-B9D3-45886C9AF120}" destId="{1F31955C-669F-46BA-ADD4-F65A76C3C3D1}" srcOrd="6" destOrd="0" presId="urn:microsoft.com/office/officeart/2005/8/layout/default"/>
    <dgm:cxn modelId="{0AF5BE07-D2BF-49B9-AACD-BF3D88C9FBF6}" type="presParOf" srcId="{7EC5BF19-5A20-4DE6-B9D3-45886C9AF120}" destId="{4BE105FB-3600-44D9-8C30-F5178EEF6DFF}" srcOrd="7" destOrd="0" presId="urn:microsoft.com/office/officeart/2005/8/layout/default"/>
    <dgm:cxn modelId="{77A05D0D-A089-4343-B7D0-0550F3F9FEF2}" type="presParOf" srcId="{7EC5BF19-5A20-4DE6-B9D3-45886C9AF120}" destId="{BB4436BF-4177-431A-9B12-0D897EF773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79EB1-376E-4EC5-AB56-142F7CADBC48}">
      <dsp:nvSpPr>
        <dsp:cNvPr id="0" name=""/>
        <dsp:cNvSpPr/>
      </dsp:nvSpPr>
      <dsp:spPr>
        <a:xfrm>
          <a:off x="0" y="433173"/>
          <a:ext cx="2047727" cy="1228636"/>
        </a:xfrm>
        <a:prstGeom prst="rect">
          <a:avLst/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移动社交网络</a:t>
          </a:r>
          <a:endParaRPr lang="en-US" sz="2200" kern="1200" dirty="0"/>
        </a:p>
      </dsp:txBody>
      <dsp:txXfrm>
        <a:off x="0" y="433173"/>
        <a:ext cx="2047727" cy="1228636"/>
      </dsp:txXfrm>
    </dsp:sp>
    <dsp:sp modelId="{EC2213C0-3E5B-4C4B-96DE-EE25E131512E}">
      <dsp:nvSpPr>
        <dsp:cNvPr id="0" name=""/>
        <dsp:cNvSpPr/>
      </dsp:nvSpPr>
      <dsp:spPr>
        <a:xfrm>
          <a:off x="2252500" y="433173"/>
          <a:ext cx="2047727" cy="1228636"/>
        </a:xfrm>
        <a:prstGeom prst="rect">
          <a:avLst/>
        </a:prstGeom>
        <a:solidFill>
          <a:srgbClr val="FFCC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基于大规模视频流的实时分析与处理</a:t>
          </a:r>
          <a:endParaRPr lang="en-US" sz="2200" kern="1200" dirty="0"/>
        </a:p>
      </dsp:txBody>
      <dsp:txXfrm>
        <a:off x="2252500" y="433173"/>
        <a:ext cx="2047727" cy="1228636"/>
      </dsp:txXfrm>
    </dsp:sp>
    <dsp:sp modelId="{DA338469-A600-45D7-87DC-A4843543FEB9}">
      <dsp:nvSpPr>
        <dsp:cNvPr id="0" name=""/>
        <dsp:cNvSpPr/>
      </dsp:nvSpPr>
      <dsp:spPr>
        <a:xfrm>
          <a:off x="4505000" y="433173"/>
          <a:ext cx="2047727" cy="1228636"/>
        </a:xfrm>
        <a:prstGeom prst="rect">
          <a:avLst/>
        </a:prstGeom>
        <a:solidFill>
          <a:srgbClr val="CC0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智慧城市</a:t>
          </a:r>
          <a:endParaRPr lang="en-US" sz="2200" kern="1200" dirty="0"/>
        </a:p>
      </dsp:txBody>
      <dsp:txXfrm>
        <a:off x="4505000" y="433173"/>
        <a:ext cx="2047727" cy="1228636"/>
      </dsp:txXfrm>
    </dsp:sp>
    <dsp:sp modelId="{1F31955C-669F-46BA-ADD4-F65A76C3C3D1}">
      <dsp:nvSpPr>
        <dsp:cNvPr id="0" name=""/>
        <dsp:cNvSpPr/>
      </dsp:nvSpPr>
      <dsp:spPr>
        <a:xfrm>
          <a:off x="1126250" y="1866582"/>
          <a:ext cx="2047727" cy="1228636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医疗图像分析系统</a:t>
          </a:r>
          <a:endParaRPr lang="en-US" sz="2200" kern="1200" dirty="0"/>
        </a:p>
      </dsp:txBody>
      <dsp:txXfrm>
        <a:off x="1126250" y="1866582"/>
        <a:ext cx="2047727" cy="1228636"/>
      </dsp:txXfrm>
    </dsp:sp>
    <dsp:sp modelId="{BB4436BF-4177-431A-9B12-0D897EF77374}">
      <dsp:nvSpPr>
        <dsp:cNvPr id="0" name=""/>
        <dsp:cNvSpPr/>
      </dsp:nvSpPr>
      <dsp:spPr>
        <a:xfrm>
          <a:off x="3378750" y="1866582"/>
          <a:ext cx="2047727" cy="1228636"/>
        </a:xfrm>
        <a:prstGeom prst="rect">
          <a:avLst/>
        </a:prstGeom>
        <a:solidFill>
          <a:srgbClr val="0099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互联网金融大数据</a:t>
          </a:r>
          <a:endParaRPr lang="en-US" sz="2200" kern="1200" dirty="0"/>
        </a:p>
      </dsp:txBody>
      <dsp:txXfrm>
        <a:off x="3378750" y="1866582"/>
        <a:ext cx="2047727" cy="122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D866-BAC4-4335-A20C-D83DF2EBF2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748F-2FBF-46B7-B48C-922996D77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08A0E9F-004D-49DF-BD82-30071B623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84B605-C13C-49B8-B228-1BF66AB8AB8A}" type="slidenum">
              <a:rPr lang="en-US" altLang="zh-CN" sz="1200" b="0" smtClean="0"/>
              <a:pPr/>
              <a:t>4</a:t>
            </a:fld>
            <a:endParaRPr lang="en-US" altLang="zh-CN" sz="1200" b="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9E67153-7B0D-4509-9020-8975287FA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5838" y="501650"/>
            <a:ext cx="4643437" cy="2611438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BA2B0A4-35E5-4696-81AF-BB700113D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2267" y="3280173"/>
            <a:ext cx="6739467" cy="3058715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EDE1-1699-4821-A047-1D64EF336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C2313-9C07-4F0C-BAA9-638241913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DE4F7-AF03-4C0C-81E9-71EDD92F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56FF5-3D20-40FF-88FA-69158DB4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1EA92-2000-448D-B7BB-7C7DDD26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7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E275D-0261-4026-86B1-063DDF07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BF2DB-BCE0-4A53-9860-1AC6CD4C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11E85-DA50-43DB-9BCC-E1B2E4D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544F1-2C76-4120-B876-3277CB46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6F1FC-D867-409A-9A45-84714518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4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14479-C1BF-492F-8AF8-629978BC2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DCC2F-856B-4392-BF4C-4BF48A193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DB46B-D9FA-4B7E-8040-2EB4EA57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5EBA5-B6A1-4320-A7BF-B9CCFC47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AF39E-6772-4147-B845-BA7B58D4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146F4-CC0E-4BFE-B77E-C5CB249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F7C09-C7C7-406B-9F5C-963E2A31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E51-1E01-4344-83AC-0CEE33FF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D5BE-0A5D-4DCA-8348-30559824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E0B00-155B-466E-93BF-1D6F2DC5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CBA5B-56BA-4424-933F-BBCD8247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0FD5E-1260-4F2E-862C-90218983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2FEA6-C44E-445F-95A4-80D822C6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0652-F2DC-4486-852A-AB7D637D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80792-18E0-4B81-BB0C-DEB28B1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491B-CAD6-4D53-A596-38BDFA3E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14AA7-387B-4EF6-A4DE-467875987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65388-BBF0-45F6-85CB-6EDF2F3D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C9104-3A32-48AC-A55A-A73B8CD1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57583-BB60-4BF2-B037-C1FDC0E5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2C86E-818B-4C68-9867-C49837B9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2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5AC35-6AE6-47A1-AB5B-05A34DB5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0CC3C-3FEF-4F37-8393-A6CC6B95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CD738-E9F2-4772-866B-72DB3666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944DD-9BD6-49D9-A8D0-AAEFE9089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880108-65C0-4502-85F6-DDAD4AE2C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07F0D-28F4-4B23-B421-489B234D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BB2264-464F-44BB-9444-B34FE95D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6C1624-9360-4CC3-AE9C-5BEF8C0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8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EC7C0-C821-4A7D-9F76-69E6867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E8884-E03A-4DE7-A1E4-1A51C298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ABCCA6-E5AC-45ED-9D0B-8AC87038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E3417E-710D-4B38-8B21-66BF53ED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EB817-0989-43F2-8E9F-4B73609F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3C159D-F587-4607-A3D6-DC0F00B4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2BFA0-E784-44F9-A232-EBD370C0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7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09722-B5D4-432F-B9F7-C75C1E29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DECD6-AE88-4F0B-8187-F8CE7772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92EB2-CC66-4615-86FC-D667FEF5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FFCC0-F11F-439F-8CFB-85B3535D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951AD-3318-4B2D-93ED-6E680D67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A8AA5-F803-4DC5-966C-4A5D1119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8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F4389-14CD-41E0-A639-3F332F99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55273A-1379-45C6-88C0-47DA4B0E3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7238D-30BE-4682-A7E8-6C8D70F8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0E1B8-5BE3-4909-8AEA-055F2EFE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0E3AD-5044-4F63-BC89-4C07A106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699EF-B9E6-4312-B222-50DDF666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4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9BA05-D32F-4972-8108-F70B621E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36CCA-26ED-4A3B-9209-3B1CBE57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6E5C3-F456-47C3-954E-47DC94231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DCB2-C2FF-475E-A4BF-AF992833DE5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2EBAF-39B1-4118-B6C9-7A574E92C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B4CEB-D56D-4F3C-A785-BDCE42A1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5170-96DF-4BC0-B670-056EBCEF7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8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6A00C-1C86-4296-9B3E-7DFBCC18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77"/>
          </a:xfrm>
        </p:spPr>
        <p:txBody>
          <a:bodyPr/>
          <a:lstStyle/>
          <a:p>
            <a:r>
              <a:rPr lang="en-US" altLang="zh-CN" dirty="0"/>
              <a:t>Ad hoc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37010-E043-4C1B-8A1F-24AD4218984E}"/>
              </a:ext>
            </a:extLst>
          </p:cNvPr>
          <p:cNvSpPr txBox="1"/>
          <p:nvPr/>
        </p:nvSpPr>
        <p:spPr>
          <a:xfrm>
            <a:off x="544531" y="1968560"/>
            <a:ext cx="11383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DSR</a:t>
            </a:r>
            <a:r>
              <a:rPr lang="zh-CN" altLang="en-US" dirty="0"/>
              <a:t>路由算法：（洪泛法）</a:t>
            </a:r>
            <a:endParaRPr lang="en-US" altLang="zh-CN" dirty="0"/>
          </a:p>
          <a:p>
            <a:r>
              <a:rPr lang="zh-CN" altLang="en-US" dirty="0"/>
              <a:t>洪泛法：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某节点第一次收到分组的时候，向与自己相邻的所有节点进行转发（进行广播），如果此节点已经转发过此分组将忽略，不会进行转发；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重复步骤</a:t>
            </a:r>
            <a:r>
              <a:rPr lang="en-US" altLang="zh-CN" dirty="0"/>
              <a:t>1</a:t>
            </a:r>
            <a:r>
              <a:rPr lang="zh-CN" altLang="en-US" dirty="0"/>
              <a:t>，直到分组到达目的地；</a:t>
            </a:r>
            <a:endParaRPr lang="en-US" altLang="zh-CN" dirty="0"/>
          </a:p>
          <a:p>
            <a:r>
              <a:rPr lang="zh-CN" altLang="en-US" dirty="0"/>
              <a:t>注意：目的地的节点不会对收到分组进行转发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AODV</a:t>
            </a:r>
            <a:r>
              <a:rPr lang="zh-CN" altLang="en-US" dirty="0"/>
              <a:t>的优点：</a:t>
            </a:r>
            <a:endParaRPr lang="en-US" altLang="zh-CN" dirty="0"/>
          </a:p>
          <a:p>
            <a:pPr lvl="1"/>
            <a:r>
              <a:rPr lang="zh-CN" altLang="en-US" dirty="0"/>
              <a:t>是一种按需路由协议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分组首部不包含路由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每个节点维护一个包含到达目的节点路由信息的路由表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序号用于维护路由信息：避免回路、避免出现不可达路由信息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dirty="0"/>
              <a:t>LAR</a:t>
            </a:r>
            <a:r>
              <a:rPr lang="zh-CN" altLang="en-US" dirty="0"/>
              <a:t>算法，</a:t>
            </a:r>
            <a:r>
              <a:rPr lang="en-US" altLang="zh-CN" dirty="0"/>
              <a:t>【</a:t>
            </a:r>
            <a:r>
              <a:rPr lang="zh-CN" altLang="en-US" dirty="0"/>
              <a:t>在 </a:t>
            </a:r>
            <a:r>
              <a:rPr lang="en-US" altLang="zh-CN" dirty="0"/>
              <a:t>LAR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假设源节点知道目的节点的位置信息以及该节点当前的移动速度</a:t>
            </a:r>
            <a:r>
              <a:rPr lang="en-US" altLang="zh-CN" dirty="0"/>
              <a:t>, </a:t>
            </a:r>
            <a:r>
              <a:rPr lang="zh-CN" altLang="en-US" dirty="0"/>
              <a:t>利用范围受限的洪泛来查找路由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840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DD2B9-1D56-467A-9E90-C7D8E320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 err="1"/>
              <a:t>i</a:t>
            </a:r>
            <a:r>
              <a:rPr lang="zh-CN" altLang="en-US" dirty="0"/>
              <a:t>的平方</a:t>
            </a:r>
            <a:r>
              <a:rPr lang="en-US" altLang="zh-CN" dirty="0"/>
              <a:t>+j</a:t>
            </a:r>
            <a:r>
              <a:rPr lang="zh-CN" altLang="en-US" dirty="0"/>
              <a:t>的平方</a:t>
            </a:r>
            <a:r>
              <a:rPr lang="en-US" altLang="zh-CN" dirty="0"/>
              <a:t>+</a:t>
            </a:r>
            <a:r>
              <a:rPr lang="en-US" altLang="zh-CN" dirty="0" err="1"/>
              <a:t>i</a:t>
            </a:r>
            <a:r>
              <a:rPr lang="en-US" altLang="zh-CN" dirty="0"/>
              <a:t>*j = 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2220B-5B84-4884-BBA1-FDCC4390A7EB}"/>
              </a:ext>
            </a:extLst>
          </p:cNvPr>
          <p:cNvSpPr txBox="1"/>
          <p:nvPr/>
        </p:nvSpPr>
        <p:spPr>
          <a:xfrm>
            <a:off x="352746" y="1551398"/>
            <a:ext cx="11486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使用余弦定理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</a:t>
            </a:r>
            <a:r>
              <a:rPr lang="zh-CN" altLang="zh-CN" dirty="0"/>
              <a:t>表示两个相邻的同信道小区间的实际距离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使用勾股定理得出：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小区簇：一组使用不同信道的小区数量。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所以：通过面积公式可以得出大六边形中小区簇的规模：</a:t>
            </a:r>
            <a:r>
              <a:rPr lang="en-US" altLang="zh-CN" dirty="0"/>
              <a:t>D</a:t>
            </a:r>
            <a:r>
              <a:rPr lang="zh-CN" altLang="en-US" dirty="0"/>
              <a:t>的平方</a:t>
            </a:r>
            <a:r>
              <a:rPr lang="en-US" altLang="zh-CN" dirty="0"/>
              <a:t>/R</a:t>
            </a:r>
            <a:r>
              <a:rPr lang="zh-CN" altLang="en-US" dirty="0"/>
              <a:t>的平方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zh-CN" dirty="0"/>
              <a:t>某一个小区有 </a:t>
            </a:r>
            <a:r>
              <a:rPr lang="en-US" altLang="zh-CN" dirty="0"/>
              <a:t>6 </a:t>
            </a:r>
            <a:r>
              <a:rPr lang="zh-CN" altLang="zh-CN" dirty="0"/>
              <a:t>个最近的同信道小区。他们中的每一个都还有 </a:t>
            </a:r>
            <a:r>
              <a:rPr lang="en-US" altLang="zh-CN" dirty="0"/>
              <a:t>6 </a:t>
            </a:r>
            <a:r>
              <a:rPr lang="zh-CN" altLang="zh-CN" dirty="0"/>
              <a:t>个邻居。</a:t>
            </a:r>
            <a:r>
              <a:rPr lang="zh-CN" altLang="en-US" dirty="0"/>
              <a:t>所以</a:t>
            </a:r>
            <a:r>
              <a:rPr lang="zh-CN" altLang="zh-CN" dirty="0"/>
              <a:t>会形成一个更大的六边形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根据第二个图可得小区簇的规模：</a:t>
            </a:r>
            <a:r>
              <a:rPr lang="en-US" altLang="zh-CN" dirty="0"/>
              <a:t>N+6(1/3*N)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52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3F87-7217-4AB0-8D0F-7067F0A8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802.11g</a:t>
            </a:r>
            <a:r>
              <a:rPr lang="zh-CN" altLang="en-US" dirty="0"/>
              <a:t>速率的改进</a:t>
            </a:r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02FE8D91-9F4D-45E4-8533-AD316BAE6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211230" cy="416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6B50D8-A628-4475-ADCB-709EA6595AEC}"/>
              </a:ext>
            </a:extLst>
          </p:cNvPr>
          <p:cNvSpPr txBox="1"/>
          <p:nvPr/>
        </p:nvSpPr>
        <p:spPr>
          <a:xfrm>
            <a:off x="6011943" y="655908"/>
            <a:ext cx="552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更多子载波</a:t>
            </a:r>
            <a:r>
              <a:rPr lang="zh-CN" altLang="en-US" dirty="0"/>
              <a:t>：使用</a:t>
            </a:r>
            <a:r>
              <a:rPr lang="en-US" altLang="zh-CN" dirty="0"/>
              <a:t>OFDM</a:t>
            </a:r>
            <a:r>
              <a:rPr lang="zh-CN" altLang="en-US" dirty="0"/>
              <a:t>技术，将子载波信道的数量从</a:t>
            </a:r>
            <a:r>
              <a:rPr lang="en-US" altLang="zh-CN" dirty="0"/>
              <a:t>52</a:t>
            </a:r>
            <a:r>
              <a:rPr lang="zh-CN" altLang="en-US" dirty="0"/>
              <a:t>个提升至</a:t>
            </a:r>
            <a:r>
              <a:rPr lang="en-US" altLang="zh-CN" dirty="0"/>
              <a:t>56</a:t>
            </a:r>
            <a:r>
              <a:rPr lang="zh-CN" altLang="en-US" dirty="0"/>
              <a:t>个（其中只有</a:t>
            </a:r>
            <a:r>
              <a:rPr lang="en-US" altLang="zh-CN" dirty="0"/>
              <a:t>52</a:t>
            </a:r>
            <a:r>
              <a:rPr lang="zh-CN" altLang="en-US" dirty="0"/>
              <a:t>个用于数据传输），最大速率变成：（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/4</a:t>
            </a:r>
            <a:r>
              <a:rPr lang="zh-CN" altLang="en-US" dirty="0"/>
              <a:t>微秒）</a:t>
            </a:r>
            <a:r>
              <a:rPr lang="en-US" altLang="zh-CN" dirty="0"/>
              <a:t>×</a:t>
            </a:r>
            <a:r>
              <a:rPr lang="zh-CN" altLang="en-US" dirty="0"/>
              <a:t>（</a:t>
            </a:r>
            <a:r>
              <a:rPr lang="en-US" altLang="zh-CN" dirty="0"/>
              <a:t>6bit×52×3/4</a:t>
            </a:r>
            <a:r>
              <a:rPr lang="zh-CN" altLang="en-US" dirty="0"/>
              <a:t>）</a:t>
            </a:r>
            <a:r>
              <a:rPr lang="en-US" altLang="zh-CN" dirty="0"/>
              <a:t>=58.5Mbit/s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E10A65-A621-4EBA-B8B6-EEC0FDBAADF4}"/>
              </a:ext>
            </a:extLst>
          </p:cNvPr>
          <p:cNvSpPr txBox="1"/>
          <p:nvPr/>
        </p:nvSpPr>
        <p:spPr>
          <a:xfrm>
            <a:off x="6011943" y="1825517"/>
            <a:ext cx="53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更高编码比率</a:t>
            </a:r>
            <a:r>
              <a:rPr lang="zh-CN" altLang="en-US" dirty="0"/>
              <a:t>：使用</a:t>
            </a:r>
            <a:r>
              <a:rPr lang="en-US" altLang="zh-CN" dirty="0"/>
              <a:t>FEC</a:t>
            </a:r>
            <a:r>
              <a:rPr lang="zh-CN" altLang="en-US" dirty="0"/>
              <a:t>技术，将编码比率从</a:t>
            </a:r>
            <a:r>
              <a:rPr lang="en-US" altLang="zh-CN" dirty="0"/>
              <a:t>3/4</a:t>
            </a:r>
            <a:r>
              <a:rPr lang="zh-CN" altLang="en-US" dirty="0"/>
              <a:t>提升至</a:t>
            </a:r>
            <a:r>
              <a:rPr lang="en-US" altLang="zh-CN" dirty="0"/>
              <a:t>5/6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/4</a:t>
            </a:r>
            <a:r>
              <a:rPr lang="zh-CN" altLang="en-US" dirty="0"/>
              <a:t>微秒）</a:t>
            </a:r>
            <a:r>
              <a:rPr lang="en-US" altLang="zh-CN" dirty="0"/>
              <a:t>×</a:t>
            </a:r>
            <a:r>
              <a:rPr lang="zh-CN" altLang="en-US" dirty="0"/>
              <a:t>（</a:t>
            </a:r>
            <a:r>
              <a:rPr lang="en-US" altLang="zh-CN" dirty="0"/>
              <a:t>6bit×52×5/6</a:t>
            </a:r>
            <a:r>
              <a:rPr lang="zh-CN" altLang="en-US" dirty="0"/>
              <a:t>）</a:t>
            </a:r>
            <a:r>
              <a:rPr lang="en-US" altLang="zh-CN" dirty="0"/>
              <a:t>=65Mbit/s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D1CAB2-110C-4938-B641-79D013111E56}"/>
              </a:ext>
            </a:extLst>
          </p:cNvPr>
          <p:cNvSpPr txBox="1"/>
          <p:nvPr/>
        </p:nvSpPr>
        <p:spPr>
          <a:xfrm>
            <a:off x="6096000" y="277403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更短的</a:t>
            </a:r>
            <a:r>
              <a:rPr lang="en-US" altLang="zh-CN" dirty="0">
                <a:highlight>
                  <a:srgbClr val="FFFF00"/>
                </a:highlight>
              </a:rPr>
              <a:t>GI</a:t>
            </a:r>
            <a:r>
              <a:rPr lang="zh-CN" altLang="en-US" dirty="0"/>
              <a:t>：</a:t>
            </a:r>
            <a:r>
              <a:rPr lang="en-US" altLang="zh-CN" dirty="0"/>
              <a:t>11g</a:t>
            </a:r>
            <a:r>
              <a:rPr lang="zh-CN" altLang="en-US" dirty="0"/>
              <a:t>的</a:t>
            </a:r>
            <a:r>
              <a:rPr lang="en-US" altLang="zh-CN" dirty="0"/>
              <a:t>800ns</a:t>
            </a:r>
            <a:r>
              <a:rPr lang="zh-CN" altLang="en-US" dirty="0"/>
              <a:t>缩短为</a:t>
            </a:r>
            <a:r>
              <a:rPr lang="en-US" altLang="zh-CN" dirty="0"/>
              <a:t>400ns</a:t>
            </a:r>
            <a:r>
              <a:rPr lang="zh-CN" altLang="en-US" dirty="0"/>
              <a:t>，这样可以进一步将最大速率提升至</a:t>
            </a:r>
            <a:r>
              <a:rPr lang="en-US" altLang="zh-CN" dirty="0"/>
              <a:t>72.2Mbit/s</a:t>
            </a:r>
            <a:endParaRPr lang="en-US" altLang="zh-CN" dirty="0">
              <a:solidFill>
                <a:srgbClr val="BA761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115E65-D16B-46E5-AECF-4F2A85C02EFC}"/>
              </a:ext>
            </a:extLst>
          </p:cNvPr>
          <p:cNvSpPr txBox="1"/>
          <p:nvPr/>
        </p:nvSpPr>
        <p:spPr>
          <a:xfrm>
            <a:off x="6092306" y="337823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更宽的信道</a:t>
            </a:r>
            <a:r>
              <a:rPr lang="zh-CN" altLang="en-US" dirty="0"/>
              <a:t>：每个信道的频宽由</a:t>
            </a:r>
            <a:r>
              <a:rPr lang="en-US" altLang="zh-CN" dirty="0"/>
              <a:t>20MHz</a:t>
            </a:r>
            <a:r>
              <a:rPr lang="zh-CN" altLang="en-US" dirty="0"/>
              <a:t>到</a:t>
            </a:r>
            <a:r>
              <a:rPr lang="en-US" altLang="zh-CN" dirty="0"/>
              <a:t>40MHz</a:t>
            </a:r>
            <a:r>
              <a:rPr lang="zh-CN" altLang="en-US" dirty="0"/>
              <a:t>，使子载波信道的数量由</a:t>
            </a:r>
            <a:r>
              <a:rPr lang="en-US" altLang="zh-CN" dirty="0"/>
              <a:t>56</a:t>
            </a:r>
            <a:r>
              <a:rPr lang="zh-CN" altLang="en-US" dirty="0"/>
              <a:t>变到</a:t>
            </a:r>
            <a:r>
              <a:rPr lang="en-US" altLang="zh-CN" dirty="0"/>
              <a:t>112</a:t>
            </a:r>
            <a:r>
              <a:rPr lang="zh-CN" altLang="en-US" dirty="0"/>
              <a:t>个，其中用来传输数据的为</a:t>
            </a:r>
            <a:r>
              <a:rPr lang="en-US" altLang="zh-CN" dirty="0"/>
              <a:t>108</a:t>
            </a:r>
            <a:r>
              <a:rPr lang="zh-CN" altLang="en-US" dirty="0"/>
              <a:t>个，最大速率变成：</a:t>
            </a:r>
          </a:p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/4</a:t>
            </a:r>
            <a:r>
              <a:rPr lang="zh-CN" altLang="en-US" dirty="0"/>
              <a:t>微秒）</a:t>
            </a:r>
            <a:r>
              <a:rPr lang="en-US" altLang="zh-CN" dirty="0"/>
              <a:t>×</a:t>
            </a:r>
            <a:r>
              <a:rPr lang="zh-CN" altLang="en-US" dirty="0"/>
              <a:t>（</a:t>
            </a:r>
            <a:r>
              <a:rPr lang="en-US" altLang="zh-CN" dirty="0"/>
              <a:t>6bit×108×5/6</a:t>
            </a:r>
            <a:r>
              <a:rPr lang="zh-CN" altLang="en-US" dirty="0"/>
              <a:t>）</a:t>
            </a:r>
            <a:r>
              <a:rPr lang="en-US" altLang="zh-CN" dirty="0"/>
              <a:t>=150Mbit/s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B7E67-6C21-4319-AE22-FE18E79E4055}"/>
              </a:ext>
            </a:extLst>
          </p:cNvPr>
          <p:cNvSpPr txBox="1"/>
          <p:nvPr/>
        </p:nvSpPr>
        <p:spPr>
          <a:xfrm>
            <a:off x="6090460" y="4643465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更多的空间流</a:t>
            </a:r>
            <a:r>
              <a:rPr lang="zh-CN" altLang="en-US" dirty="0"/>
              <a:t>：由</a:t>
            </a:r>
            <a:r>
              <a:rPr lang="en-US" altLang="zh-CN" dirty="0"/>
              <a:t>11g</a:t>
            </a:r>
            <a:r>
              <a:rPr lang="zh-CN" altLang="en-US" dirty="0"/>
              <a:t>单空间流变到</a:t>
            </a:r>
            <a:r>
              <a:rPr lang="en-US" altLang="zh-CN" dirty="0"/>
              <a:t>2/3/4</a:t>
            </a:r>
            <a:r>
              <a:rPr lang="zh-CN" altLang="en-US" dirty="0"/>
              <a:t>空间流 ，速率也相应变到</a:t>
            </a:r>
            <a:endParaRPr lang="en-US" altLang="zh-CN" dirty="0"/>
          </a:p>
          <a:p>
            <a:r>
              <a:rPr lang="en-US" altLang="zh-CN" dirty="0"/>
              <a:t>300/450/600Mbps</a:t>
            </a:r>
          </a:p>
        </p:txBody>
      </p:sp>
    </p:spTree>
    <p:extLst>
      <p:ext uri="{BB962C8B-B14F-4D97-AF65-F5344CB8AC3E}">
        <p14:creationId xmlns:p14="http://schemas.microsoft.com/office/powerpoint/2010/main" val="277038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3">
            <a:extLst>
              <a:ext uri="{FF2B5EF4-FFF2-40B4-BE49-F238E27FC236}">
                <a16:creationId xmlns:a16="http://schemas.microsoft.com/office/drawing/2014/main" id="{F970FDD7-AECC-45E5-8BA3-94FD71E6A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/>
              <a:t>Dr. Xinbing Wang</a:t>
            </a:r>
          </a:p>
        </p:txBody>
      </p:sp>
      <p:sp>
        <p:nvSpPr>
          <p:cNvPr id="69635" name="灯片编号占位符 4">
            <a:extLst>
              <a:ext uri="{FF2B5EF4-FFF2-40B4-BE49-F238E27FC236}">
                <a16:creationId xmlns:a16="http://schemas.microsoft.com/office/drawing/2014/main" id="{B80B2C1C-E505-41A3-B790-7BF5FC167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5EF091-97EB-429D-BA68-245E42C71F07}" type="slidenum">
              <a:rPr lang="en-US" altLang="zh-CN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85599CCC-9F38-4656-A3BA-415AAB38C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982" y="1365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WEP</a:t>
            </a:r>
            <a:r>
              <a:rPr lang="zh-CN" altLang="en-US" sz="3200" dirty="0">
                <a:ea typeface="宋体" panose="02010600030101010101" pitchFamily="2" charset="-122"/>
              </a:rPr>
              <a:t>解密过程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F7B6DDAF-34A9-4A61-A81C-5B7EF3480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9" y="1049338"/>
            <a:ext cx="82565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WEP</a:t>
            </a:r>
            <a:r>
              <a:rPr lang="zh-CN" altLang="en-US" sz="2400" dirty="0">
                <a:ea typeface="宋体" panose="02010600030101010101" pitchFamily="2" charset="-122"/>
              </a:rPr>
              <a:t>解密过程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 </a:t>
            </a:r>
            <a:r>
              <a:rPr lang="en-US" altLang="zh-CN" sz="1800" dirty="0">
                <a:ea typeface="宋体" panose="02010600030101010101" pitchFamily="2" charset="-122"/>
              </a:rPr>
              <a:t>IV</a:t>
            </a:r>
            <a:r>
              <a:rPr lang="zh-CN" altLang="en-US" sz="1800" dirty="0"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a typeface="宋体" panose="02010600030101010101" pitchFamily="2" charset="-122"/>
              </a:rPr>
              <a:t>key</a:t>
            </a:r>
            <a:r>
              <a:rPr lang="zh-CN" altLang="en-US" sz="1800" dirty="0">
                <a:ea typeface="宋体" panose="02010600030101010101" pitchFamily="2" charset="-122"/>
              </a:rPr>
              <a:t>结合生成随机种子（</a:t>
            </a:r>
            <a:r>
              <a:rPr lang="en-US" altLang="zh-CN" sz="1800" dirty="0">
                <a:ea typeface="宋体" panose="02010600030101010101" pitchFamily="2" charset="-122"/>
              </a:rPr>
              <a:t>seed</a:t>
            </a:r>
            <a:r>
              <a:rPr lang="zh-CN" altLang="en-US" sz="1800" dirty="0">
                <a:ea typeface="宋体" panose="02010600030101010101" pitchFamily="2" charset="-122"/>
              </a:rPr>
              <a:t>），然后运用</a:t>
            </a:r>
            <a:r>
              <a:rPr lang="en-US" altLang="zh-CN" sz="1800" dirty="0">
                <a:ea typeface="宋体" panose="02010600030101010101" pitchFamily="2" charset="-122"/>
              </a:rPr>
              <a:t>CR4</a:t>
            </a:r>
            <a:r>
              <a:rPr lang="zh-CN" altLang="en-US" sz="1800" dirty="0">
                <a:ea typeface="宋体" panose="02010600030101010101" pitchFamily="2" charset="-122"/>
              </a:rPr>
              <a:t>算法生成秘钥流（</a:t>
            </a:r>
            <a:r>
              <a:rPr lang="en-US" altLang="zh-CN" sz="1800" dirty="0">
                <a:ea typeface="宋体" panose="02010600030101010101" pitchFamily="2" charset="-122"/>
              </a:rPr>
              <a:t>keystream</a:t>
            </a:r>
            <a:r>
              <a:rPr lang="zh-CN" altLang="en-US" sz="1800" dirty="0">
                <a:ea typeface="宋体" panose="02010600030101010101" pitchFamily="2" charset="-122"/>
              </a:rPr>
              <a:t>）。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）将</a:t>
            </a:r>
            <a:r>
              <a:rPr lang="en-US" altLang="zh-CN" sz="1800" dirty="0">
                <a:ea typeface="宋体" panose="02010600030101010101" pitchFamily="2" charset="-122"/>
              </a:rPr>
              <a:t>keystream</a:t>
            </a:r>
            <a:r>
              <a:rPr lang="zh-CN" altLang="en-US" sz="1800" dirty="0">
                <a:ea typeface="宋体" panose="02010600030101010101" pitchFamily="2" charset="-122"/>
              </a:rPr>
              <a:t>和加密数据进行异或，得到 </a:t>
            </a:r>
            <a:r>
              <a:rPr lang="en-US" altLang="zh-CN" sz="1800" dirty="0">
                <a:ea typeface="宋体" panose="02010600030101010101" pitchFamily="2" charset="-122"/>
              </a:rPr>
              <a:t>plaintext </a:t>
            </a:r>
            <a:r>
              <a:rPr lang="zh-CN" altLang="en-US" sz="1800" dirty="0">
                <a:ea typeface="宋体" panose="02010600030101010101" pitchFamily="2" charset="-122"/>
              </a:rPr>
              <a:t>和 </a:t>
            </a:r>
            <a:r>
              <a:rPr lang="en-US" altLang="zh-CN" sz="1800" dirty="0">
                <a:ea typeface="宋体" panose="02010600030101010101" pitchFamily="2" charset="-122"/>
              </a:rPr>
              <a:t>ICV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ea typeface="宋体" panose="02010600030101010101" pitchFamily="2" charset="-122"/>
              </a:rPr>
              <a:t>）根据解密后得到的 </a:t>
            </a:r>
            <a:r>
              <a:rPr lang="en-US" altLang="zh-CN" sz="1800" dirty="0">
                <a:ea typeface="宋体" panose="02010600030101010101" pitchFamily="2" charset="-122"/>
              </a:rPr>
              <a:t>plaintext </a:t>
            </a:r>
            <a:r>
              <a:rPr lang="zh-CN" altLang="en-US" sz="1800" dirty="0">
                <a:ea typeface="宋体" panose="02010600030101010101" pitchFamily="2" charset="-122"/>
              </a:rPr>
              <a:t>再计算一个 </a:t>
            </a:r>
            <a:r>
              <a:rPr lang="en-US" altLang="zh-CN" sz="1800" dirty="0">
                <a:ea typeface="宋体" panose="02010600030101010101" pitchFamily="2" charset="-122"/>
              </a:rPr>
              <a:t>ICV </a:t>
            </a:r>
            <a:r>
              <a:rPr lang="zh-CN" altLang="en-US" sz="1800" dirty="0">
                <a:ea typeface="宋体" panose="02010600030101010101" pitchFamily="2" charset="-122"/>
              </a:rPr>
              <a:t>和包中的 </a:t>
            </a:r>
            <a:r>
              <a:rPr lang="en-US" altLang="zh-CN" sz="1800" dirty="0">
                <a:ea typeface="宋体" panose="02010600030101010101" pitchFamily="2" charset="-122"/>
              </a:rPr>
              <a:t>ICV</a:t>
            </a:r>
            <a:r>
              <a:rPr lang="zh-CN" altLang="en-US" sz="1800" dirty="0">
                <a:ea typeface="宋体" panose="02010600030101010101" pitchFamily="2" charset="-122"/>
              </a:rPr>
              <a:t>进行比较，判断是否相等，这也算是一个可靠性的保证。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pic>
        <p:nvPicPr>
          <p:cNvPr id="69638" name="Picture 2" descr="https://img-blog.csdn.net/20160929104835896">
            <a:extLst>
              <a:ext uri="{FF2B5EF4-FFF2-40B4-BE49-F238E27FC236}">
                <a16:creationId xmlns:a16="http://schemas.microsoft.com/office/drawing/2014/main" id="{54921822-9D74-471A-A1B7-5733219D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6" y="3084513"/>
            <a:ext cx="7427913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条码的工作原理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b="1" dirty="0"/>
              <a:t>一维码 及 二维码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二维码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3200" b="1" dirty="0"/>
              <a:t>基本结构：如何定义一个二维码？</a:t>
            </a:r>
            <a:endParaRPr lang="en-US" altLang="zh-CN" sz="3200" b="1" dirty="0"/>
          </a:p>
          <a:p>
            <a:r>
              <a:rPr lang="zh-CN" altLang="en-US" sz="2000" b="1" dirty="0"/>
              <a:t>详细步骤：</a:t>
            </a:r>
            <a:r>
              <a:rPr lang="en-US" sz="2000" b="1" dirty="0"/>
              <a:t>https://www.cnblogs.com/alantu2018/p/8504373.html</a:t>
            </a:r>
          </a:p>
          <a:p>
            <a:pPr lvl="2"/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t="4818" r="48653" b="3920"/>
          <a:stretch/>
        </p:blipFill>
        <p:spPr>
          <a:xfrm>
            <a:off x="1061224" y="2886657"/>
            <a:ext cx="3435796" cy="34560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64650" y="2855835"/>
            <a:ext cx="4806174" cy="2850349"/>
            <a:chOff x="4850782" y="3126705"/>
            <a:chExt cx="4081345" cy="2544161"/>
          </a:xfrm>
        </p:grpSpPr>
        <p:pic>
          <p:nvPicPr>
            <p:cNvPr id="5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45" b="54983"/>
            <a:stretch/>
          </p:blipFill>
          <p:spPr>
            <a:xfrm>
              <a:off x="4850782" y="3126705"/>
              <a:ext cx="3947530" cy="20363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01" t="87101" b="504"/>
            <a:stretch/>
          </p:blipFill>
          <p:spPr>
            <a:xfrm>
              <a:off x="4850782" y="5108383"/>
              <a:ext cx="4081345" cy="562483"/>
            </a:xfrm>
            <a:prstGeom prst="rect">
              <a:avLst/>
            </a:prstGeom>
          </p:spPr>
        </p:pic>
      </p:grpSp>
      <p:pic>
        <p:nvPicPr>
          <p:cNvPr id="8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8" t="44168" r="11491" b="10215"/>
          <a:stretch/>
        </p:blipFill>
        <p:spPr>
          <a:xfrm>
            <a:off x="8254371" y="4519129"/>
            <a:ext cx="2122002" cy="18118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7983" y="2984650"/>
            <a:ext cx="62525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版本信息：</a:t>
            </a:r>
            <a:r>
              <a:rPr lang="en-US" altLang="zh-CN" dirty="0">
                <a:highlight>
                  <a:srgbClr val="00FF00"/>
                </a:highlight>
              </a:rPr>
              <a:t>version1-version40:(V-1)*4 + 21</a:t>
            </a:r>
            <a:r>
              <a:rPr lang="zh-CN" altLang="en-US" dirty="0">
                <a:highlight>
                  <a:srgbClr val="00FF00"/>
                </a:highlight>
              </a:rPr>
              <a:t>（</a:t>
            </a:r>
            <a:r>
              <a:rPr lang="en-US" altLang="zh-CN" dirty="0">
                <a:highlight>
                  <a:srgbClr val="00FF00"/>
                </a:highlight>
              </a:rPr>
              <a:t>V</a:t>
            </a:r>
            <a:r>
              <a:rPr lang="zh-CN" altLang="en-US" dirty="0">
                <a:highlight>
                  <a:srgbClr val="00FF00"/>
                </a:highlight>
              </a:rPr>
              <a:t>是版本号）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7982" y="3520856"/>
            <a:ext cx="5132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格式信息：存放格式化数据，所有版本均有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7982" y="4082329"/>
            <a:ext cx="3568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数据位和校验位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7982" y="4647944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需求的样式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57981" y="5204822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边界区域</a:t>
            </a:r>
            <a:r>
              <a:rPr lang="en-US" altLang="zh-CN" dirty="0"/>
              <a:t>(Quiet Zone)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92669" y="4639066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位置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13244" y="5257150"/>
            <a:ext cx="22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对齐：版本</a:t>
            </a:r>
            <a:r>
              <a:rPr lang="en-US" altLang="zh-CN" dirty="0"/>
              <a:t>2</a:t>
            </a:r>
            <a:r>
              <a:rPr lang="zh-CN" altLang="en-US" dirty="0"/>
              <a:t>以上有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13244" y="5722614"/>
            <a:ext cx="22287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时序：防止尺寸过大扫描扭曲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课件\工科\最后的波纹\工作\ppt相关\上海交通大学校标PNG文件\校标-校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0"/>
            <a:ext cx="936104" cy="93645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524000" y="980729"/>
            <a:ext cx="9144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27648" y="188641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</a:rPr>
              <a:t>智能移动互联网</a:t>
            </a:r>
            <a:endParaRPr lang="en-US" sz="3600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528" y="1988841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移动互联网已经渗透人们生活的方方面面，那么不可忽视的问题就是，如何使移动互联网更智能化，从而更加方便人们的生活？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9537" y="126876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</a:rPr>
              <a:t>简介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2927648" y="2564904"/>
          <a:ext cx="655272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719</Words>
  <Application>Microsoft Office PowerPoint</Application>
  <PresentationFormat>宽屏</PresentationFormat>
  <Paragraphs>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Ad hoc</vt:lpstr>
      <vt:lpstr>证明i的平方+j的平方+i*j = N</vt:lpstr>
      <vt:lpstr>802.11g速率的改进</vt:lpstr>
      <vt:lpstr>WEP解密过程</vt:lpstr>
      <vt:lpstr>条码的工作原理: 一维码 及 二维码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</dc:title>
  <dc:creator>亚龙 吕</dc:creator>
  <cp:lastModifiedBy>亚龙 吕</cp:lastModifiedBy>
  <cp:revision>24</cp:revision>
  <dcterms:created xsi:type="dcterms:W3CDTF">2019-12-19T13:49:07Z</dcterms:created>
  <dcterms:modified xsi:type="dcterms:W3CDTF">2019-12-20T03:50:05Z</dcterms:modified>
</cp:coreProperties>
</file>