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21" r:id="rId4"/>
    <p:sldId id="306" r:id="rId5"/>
    <p:sldId id="303" r:id="rId6"/>
    <p:sldId id="290" r:id="rId7"/>
    <p:sldId id="309" r:id="rId8"/>
    <p:sldId id="310" r:id="rId9"/>
    <p:sldId id="322" r:id="rId10"/>
    <p:sldId id="291" r:id="rId11"/>
    <p:sldId id="289" r:id="rId12"/>
    <p:sldId id="323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2" r:id="rId21"/>
    <p:sldId id="312" r:id="rId22"/>
    <p:sldId id="313" r:id="rId23"/>
    <p:sldId id="304" r:id="rId24"/>
    <p:sldId id="324" r:id="rId25"/>
    <p:sldId id="315" r:id="rId26"/>
    <p:sldId id="325" r:id="rId27"/>
    <p:sldId id="318" r:id="rId28"/>
    <p:sldId id="320" r:id="rId29"/>
    <p:sldId id="31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6296"/>
  </p:normalViewPr>
  <p:slideViewPr>
    <p:cSldViewPr snapToGrid="0" snapToObjects="1">
      <p:cViewPr varScale="1">
        <p:scale>
          <a:sx n="159" d="100"/>
          <a:sy n="159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7535E-F78D-7E4B-A843-D486B01C9E7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52AE2-BA04-7041-A343-1F3F5198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2AE2-BA04-7041-A343-1F3F51987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52A9-3C4B-8D45-8F9D-EEE9F9B172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3872-5A18-C245-973E-7DE988A5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条形码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以一维码和二维码为例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 smtClean="0"/>
              <a:t>一维码 及 二维码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（一维）条形码及其分析</a:t>
            </a:r>
            <a:endParaRPr lang="en-US" dirty="0"/>
          </a:p>
          <a:p>
            <a:pPr lvl="1"/>
            <a:r>
              <a:rPr lang="zh-CN" altLang="en-US" sz="2800" dirty="0" smtClean="0"/>
              <a:t>条形码可以编码如下信息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-&gt; </a:t>
            </a:r>
            <a:r>
              <a:rPr lang="zh-CN" altLang="en-US" sz="2400" dirty="0" smtClean="0"/>
              <a:t>数字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0</a:t>
            </a:r>
            <a:r>
              <a:rPr lang="en-US" sz="2400" dirty="0" smtClean="0">
                <a:sym typeface="Wingdings"/>
              </a:rPr>
              <a:t> </a:t>
            </a:r>
            <a:r>
              <a:rPr lang="zh-CN" altLang="en-US" sz="2400" dirty="0" smtClean="0">
                <a:sym typeface="Wingdings"/>
              </a:rPr>
              <a:t>到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9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lvl="2"/>
            <a:r>
              <a:rPr lang="en-US" sz="2400" dirty="0" smtClean="0">
                <a:sym typeface="Wingdings"/>
              </a:rPr>
              <a:t>-&gt; </a:t>
            </a:r>
            <a:r>
              <a:rPr lang="zh-CN" altLang="en-US" sz="2400" dirty="0" smtClean="0">
                <a:sym typeface="Wingdings"/>
              </a:rPr>
              <a:t>六个符号</a:t>
            </a:r>
            <a:r>
              <a:rPr lang="en-US" sz="2400" dirty="0" smtClean="0">
                <a:sym typeface="Wingdings"/>
              </a:rPr>
              <a:t>: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‘-’</a:t>
            </a:r>
            <a:r>
              <a:rPr lang="en-US" sz="2400" dirty="0" smtClean="0">
                <a:sym typeface="Wingdings"/>
              </a:rPr>
              <a:t> 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‘:’</a:t>
            </a:r>
            <a:r>
              <a:rPr lang="en-US" sz="2400" dirty="0" smtClean="0">
                <a:sym typeface="Wingdings"/>
              </a:rPr>
              <a:t>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‘.’</a:t>
            </a:r>
            <a:r>
              <a:rPr lang="en-US" sz="2400" dirty="0" smtClean="0">
                <a:sym typeface="Wingdings"/>
              </a:rPr>
              <a:t>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‘$’</a:t>
            </a:r>
            <a:r>
              <a:rPr lang="en-US" sz="2400" dirty="0" smtClean="0">
                <a:sym typeface="Wingdings"/>
              </a:rPr>
              <a:t>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‘/’</a:t>
            </a:r>
            <a:r>
              <a:rPr lang="en-US" sz="2400" dirty="0" smtClean="0">
                <a:sym typeface="Wingdings"/>
              </a:rPr>
              <a:t>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‘+’</a:t>
            </a:r>
          </a:p>
          <a:p>
            <a:pPr lvl="2"/>
            <a:r>
              <a:rPr lang="en-US" sz="2400" dirty="0" smtClean="0">
                <a:sym typeface="Wingdings"/>
              </a:rPr>
              <a:t>-&gt; </a:t>
            </a:r>
            <a:r>
              <a:rPr lang="zh-CN" altLang="en-US" sz="2400" dirty="0" smtClean="0">
                <a:sym typeface="Wingdings"/>
              </a:rPr>
              <a:t>起始</a:t>
            </a:r>
            <a:r>
              <a:rPr lang="en-US" altLang="zh-CN" sz="2400" dirty="0" smtClean="0">
                <a:sym typeface="Wingdings"/>
              </a:rPr>
              <a:t>/</a:t>
            </a:r>
            <a:r>
              <a:rPr lang="zh-CN" altLang="en-US" sz="2400" dirty="0" smtClean="0">
                <a:sym typeface="Wingdings"/>
              </a:rPr>
              <a:t>结束</a:t>
            </a:r>
            <a:r>
              <a:rPr lang="en-US" sz="2400" dirty="0" smtClean="0">
                <a:sym typeface="Wingdings"/>
              </a:rPr>
              <a:t> </a:t>
            </a:r>
            <a:r>
              <a:rPr lang="zh-CN" altLang="en-US" sz="2400" dirty="0" smtClean="0">
                <a:sym typeface="Wingdings"/>
              </a:rPr>
              <a:t>字符</a:t>
            </a:r>
            <a:r>
              <a:rPr lang="en-US" sz="2400" dirty="0" smtClean="0">
                <a:sym typeface="Wingdings"/>
              </a:rPr>
              <a:t>: 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A</a:t>
            </a:r>
            <a:r>
              <a:rPr lang="en-US" sz="3600" dirty="0" smtClean="0">
                <a:sym typeface="Wingdings"/>
              </a:rPr>
              <a:t> 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B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C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D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E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*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N</a:t>
            </a:r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 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T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73" y="5261984"/>
            <a:ext cx="5564458" cy="10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r="1137"/>
          <a:stretch/>
        </p:blipFill>
        <p:spPr>
          <a:xfrm>
            <a:off x="-2" y="-4004"/>
            <a:ext cx="12192000" cy="68476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20011" y="355493"/>
            <a:ext cx="4085222" cy="6246024"/>
            <a:chOff x="620011" y="132473"/>
            <a:chExt cx="4085222" cy="6246024"/>
          </a:xfrm>
        </p:grpSpPr>
        <p:pic>
          <p:nvPicPr>
            <p:cNvPr id="4" name="Picture 2" descr="http://upload.wikimedia.org/wikipedia/commons/thumb/c/c4/Codering_EAN-13_new.svg/640px-Codering_EAN-13_new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11" y="944215"/>
              <a:ext cx="3843028" cy="543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713678" y="132473"/>
              <a:ext cx="3991555" cy="880839"/>
              <a:chOff x="713678" y="132473"/>
              <a:chExt cx="3991555" cy="88083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13678" y="132473"/>
                <a:ext cx="997581" cy="880839"/>
                <a:chOff x="713678" y="132473"/>
                <a:chExt cx="997581" cy="88083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713678" y="132473"/>
                  <a:ext cx="9975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Marker I</a:t>
                  </a:r>
                  <a:endParaRPr lang="en-US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94838" y="479503"/>
                  <a:ext cx="0" cy="53380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2146434" y="132473"/>
                <a:ext cx="1058495" cy="880839"/>
                <a:chOff x="2146434" y="132473"/>
                <a:chExt cx="1058495" cy="88083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146434" y="132473"/>
                  <a:ext cx="1058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Marker II</a:t>
                  </a:r>
                  <a:endParaRPr lang="en-US" b="1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663082" y="479503"/>
                  <a:ext cx="0" cy="53380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585824" y="132473"/>
                <a:ext cx="1119409" cy="880839"/>
                <a:chOff x="3585824" y="132473"/>
                <a:chExt cx="1119409" cy="88083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585824" y="132473"/>
                  <a:ext cx="1119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Marker III</a:t>
                  </a:r>
                  <a:endParaRPr lang="en-US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135042" y="479503"/>
                  <a:ext cx="0" cy="53380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63039" y="743493"/>
            <a:ext cx="7424161" cy="5835726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Marker I, III</a:t>
            </a:r>
            <a:r>
              <a:rPr lang="en-US" sz="2800" dirty="0" smtClean="0"/>
              <a:t>: </a:t>
            </a:r>
            <a:r>
              <a:rPr lang="zh-CN" altLang="en-US" sz="2800" dirty="0" smtClean="0"/>
              <a:t>起始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结束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记号</a:t>
            </a:r>
            <a:endParaRPr lang="en-US" sz="2800" dirty="0" smtClean="0"/>
          </a:p>
          <a:p>
            <a:pPr lvl="1"/>
            <a:r>
              <a:rPr lang="en-US" sz="2800" b="1" dirty="0" smtClean="0"/>
              <a:t>Marker II</a:t>
            </a:r>
            <a:r>
              <a:rPr lang="en-US" sz="2800" dirty="0" smtClean="0"/>
              <a:t>: </a:t>
            </a:r>
            <a:r>
              <a:rPr lang="zh-CN" altLang="en-US" sz="2800" dirty="0" smtClean="0"/>
              <a:t>中间位置 记号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altLang="zh-CN" sz="2800" dirty="0" smtClean="0"/>
          </a:p>
          <a:p>
            <a:pPr lvl="1"/>
            <a:r>
              <a:rPr lang="zh-CN" altLang="en-US" sz="2800" dirty="0" smtClean="0"/>
              <a:t>左侧</a:t>
            </a:r>
            <a:r>
              <a:rPr lang="zh-CN" altLang="en-US" sz="2800" dirty="0"/>
              <a:t>组中有</a:t>
            </a:r>
            <a:r>
              <a:rPr lang="en-US" altLang="zh-CN" sz="2800" dirty="0"/>
              <a:t>6</a:t>
            </a:r>
            <a:r>
              <a:rPr lang="zh-CN" altLang="en-US" sz="2800" dirty="0"/>
              <a:t>位数字 </a:t>
            </a:r>
            <a:r>
              <a:rPr lang="en-US" sz="2800" dirty="0" smtClean="0"/>
              <a:t>: </a:t>
            </a:r>
            <a:r>
              <a:rPr lang="en-US" sz="40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40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40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40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GG</a:t>
            </a:r>
            <a:r>
              <a:rPr lang="en-US" sz="40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</a:p>
          <a:p>
            <a:pPr lvl="1"/>
            <a:r>
              <a:rPr lang="zh-CN" altLang="en-US" sz="2800" dirty="0"/>
              <a:t>左侧组中有</a:t>
            </a:r>
            <a:r>
              <a:rPr lang="en-US" altLang="zh-CN" sz="2800" dirty="0"/>
              <a:t>6</a:t>
            </a:r>
            <a:r>
              <a:rPr lang="zh-CN" altLang="en-US" sz="2800" dirty="0"/>
              <a:t>位数字 </a:t>
            </a:r>
            <a:r>
              <a:rPr lang="en-US" sz="2800" dirty="0" smtClean="0"/>
              <a:t>: </a:t>
            </a:r>
            <a:r>
              <a:rPr lang="en-US" sz="4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RRRRRR</a:t>
            </a:r>
          </a:p>
          <a:p>
            <a:pPr lvl="2"/>
            <a:r>
              <a:rPr lang="en-US" sz="2400" dirty="0" smtClean="0"/>
              <a:t>=&gt; </a:t>
            </a:r>
            <a:r>
              <a:rPr lang="zh-CN" altLang="en-US" sz="2400" dirty="0"/>
              <a:t>一个数字以</a:t>
            </a:r>
            <a:r>
              <a:rPr lang="en-US" altLang="zh-CN" sz="2400" dirty="0"/>
              <a:t>7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编码</a:t>
            </a:r>
          </a:p>
          <a:p>
            <a:pPr lvl="2"/>
            <a:r>
              <a:rPr lang="en-US" sz="2400" dirty="0" smtClean="0"/>
              <a:t>=&gt; with 2 black bars and 2 white bars</a:t>
            </a:r>
          </a:p>
          <a:p>
            <a:pPr lvl="2"/>
            <a:r>
              <a:rPr lang="en-US" sz="2400" dirty="0" smtClean="0"/>
              <a:t>=&gt; each bar has a width between 1 and 4 bits;</a:t>
            </a: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105001" y="3046276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一个数字以7位编码</a:t>
            </a:r>
          </a:p>
        </p:txBody>
      </p:sp>
    </p:spTree>
    <p:extLst>
      <p:ext uri="{BB962C8B-B14F-4D97-AF65-F5344CB8AC3E}">
        <p14:creationId xmlns:p14="http://schemas.microsoft.com/office/powerpoint/2010/main" val="5946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条形码及其分析</a:t>
            </a:r>
          </a:p>
          <a:p>
            <a:pPr lvl="1">
              <a:buFont typeface="Arial" charset="0"/>
              <a:buChar char="•"/>
            </a:pPr>
            <a:r>
              <a:rPr lang="zh-CN" altLang="en-US" sz="3200" b="1" dirty="0" smtClean="0">
                <a:latin typeface="SimSun" charset="0"/>
                <a:ea typeface="SimSun" charset="0"/>
                <a:cs typeface="SimSun" charset="0"/>
              </a:rPr>
              <a:t>二维码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：基本结构 及 编码和解码流程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最新的研究进展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二维码、</a:t>
            </a:r>
            <a:r>
              <a:rPr lang="zh-CN" altLang="en-US" dirty="0" smtClean="0"/>
              <a:t>快速响应码</a:t>
            </a:r>
            <a:endParaRPr lang="en-US" dirty="0"/>
          </a:p>
          <a:p>
            <a:pPr lvl="3"/>
            <a:endParaRPr lang="zh-CN" altLang="en-US" dirty="0" smtClean="0"/>
          </a:p>
          <a:p>
            <a:pPr lvl="1"/>
            <a:r>
              <a:rPr lang="zh-CN" altLang="en-US" sz="2800" dirty="0" smtClean="0"/>
              <a:t>基本结构</a:t>
            </a:r>
          </a:p>
          <a:p>
            <a:pPr lvl="1"/>
            <a:r>
              <a:rPr lang="zh-CN" altLang="en-US" sz="2800" dirty="0" smtClean="0">
                <a:ea typeface="Consolas" charset="0"/>
                <a:cs typeface="Consolas" charset="0"/>
              </a:rPr>
              <a:t>编码及解码流程</a:t>
            </a:r>
            <a:endParaRPr lang="en-US" sz="3200" dirty="0">
              <a:ea typeface="Consolas" charset="0"/>
              <a:cs typeface="Consolas" charset="0"/>
            </a:endParaRPr>
          </a:p>
        </p:txBody>
      </p:sp>
      <p:pic>
        <p:nvPicPr>
          <p:cNvPr id="5" name="Picture 6" descr="在线二维码生成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86" y="4080263"/>
            <a:ext cx="2000485" cy="20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7" y="4904874"/>
            <a:ext cx="1778000" cy="83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4126" y="588344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PDF 417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06653" y="608074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QR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7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二维码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3200" b="1" dirty="0" smtClean="0"/>
              <a:t>基本结构</a:t>
            </a:r>
            <a:r>
              <a:rPr lang="zh-CN" altLang="en-US" sz="3200" b="1" dirty="0"/>
              <a:t>：</a:t>
            </a:r>
            <a:r>
              <a:rPr lang="zh-CN" altLang="en-US" sz="3200" b="1" dirty="0" smtClean="0"/>
              <a:t>如何定义一个二维码</a:t>
            </a:r>
            <a:r>
              <a:rPr lang="zh-CN" altLang="en-US" sz="3200" b="1" dirty="0"/>
              <a:t>？</a:t>
            </a:r>
            <a:endParaRPr lang="en-US" sz="2000" b="1" dirty="0"/>
          </a:p>
          <a:p>
            <a:pPr lvl="2"/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4818" r="48653" b="3920"/>
          <a:stretch/>
        </p:blipFill>
        <p:spPr>
          <a:xfrm>
            <a:off x="1061224" y="2855835"/>
            <a:ext cx="3435796" cy="34560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64650" y="2855835"/>
            <a:ext cx="4806174" cy="2850349"/>
            <a:chOff x="4850782" y="3126705"/>
            <a:chExt cx="4081345" cy="2544161"/>
          </a:xfrm>
        </p:grpSpPr>
        <p:pic>
          <p:nvPicPr>
            <p:cNvPr id="5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5" b="54983"/>
            <a:stretch/>
          </p:blipFill>
          <p:spPr>
            <a:xfrm>
              <a:off x="4850782" y="3126705"/>
              <a:ext cx="3947530" cy="20363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1" t="87101" b="504"/>
            <a:stretch/>
          </p:blipFill>
          <p:spPr>
            <a:xfrm>
              <a:off x="4850782" y="5108383"/>
              <a:ext cx="4081345" cy="562483"/>
            </a:xfrm>
            <a:prstGeom prst="rect">
              <a:avLst/>
            </a:prstGeom>
          </p:spPr>
        </p:pic>
      </p:grpSp>
      <p:pic>
        <p:nvPicPr>
          <p:cNvPr id="8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8" t="44168" r="11491" b="10215"/>
          <a:stretch/>
        </p:blipFill>
        <p:spPr>
          <a:xfrm>
            <a:off x="8254371" y="4519129"/>
            <a:ext cx="2122002" cy="1811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7983" y="2984650"/>
            <a:ext cx="3027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版本信息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7982" y="3520856"/>
            <a:ext cx="3027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格式信息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7982" y="4082329"/>
            <a:ext cx="3568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数据位和校验位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7982" y="4647944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需求的样式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7981" y="5204822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边界区域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92669" y="4639066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位置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13244" y="5257150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对齐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13244" y="5722614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二维码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3200" b="1" dirty="0" smtClean="0"/>
              <a:t>基本结构：最大信息存储容量</a:t>
            </a:r>
            <a:endParaRPr lang="en-US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7355"/>
              </p:ext>
            </p:extLst>
          </p:nvPr>
        </p:nvGraphicFramePr>
        <p:xfrm>
          <a:off x="804901" y="2973528"/>
          <a:ext cx="9178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最大字符数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可能的字符，默认编码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纯数字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0, 1, 2, 3, 4, 5, 6, 7, 8, 9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字母及数字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0–9, A–Z 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仅大写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空格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$, %, *, +, -, ., /, 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ISO 8859-1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Kanji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Shift JIS X 0208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二维码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3200" b="1" dirty="0" smtClean="0"/>
              <a:t>编码和解码方式</a:t>
            </a:r>
            <a:endParaRPr lang="en-US" sz="3200" b="1" dirty="0" smtClean="0"/>
          </a:p>
          <a:p>
            <a:pPr lvl="1"/>
            <a:endParaRPr lang="en-US" b="1" dirty="0" smtClean="0"/>
          </a:p>
          <a:p>
            <a:pPr lvl="1"/>
            <a:r>
              <a:rPr lang="zh-CN" altLang="en-US" sz="2800" dirty="0" smtClean="0"/>
              <a:t>两个常见问题：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800" dirty="0" smtClean="0"/>
              <a:t> =&gt; </a:t>
            </a:r>
            <a:r>
              <a:rPr lang="zh-CN" altLang="en-US" sz="2800" dirty="0"/>
              <a:t>如何将数据编码</a:t>
            </a:r>
            <a:r>
              <a:rPr lang="zh-CN" altLang="en-US" sz="2800" dirty="0" smtClean="0"/>
              <a:t>为二维码？</a:t>
            </a:r>
          </a:p>
          <a:p>
            <a:pPr marL="914400" lvl="2" indent="0">
              <a:buNone/>
            </a:pPr>
            <a:r>
              <a:rPr lang="en-US" sz="2800" dirty="0" smtClean="0"/>
              <a:t> =&gt; </a:t>
            </a:r>
            <a:r>
              <a:rPr lang="zh-CN" altLang="en-US" sz="2800" dirty="0"/>
              <a:t>如何</a:t>
            </a:r>
            <a:r>
              <a:rPr lang="zh-CN" altLang="en-US" sz="2800" dirty="0" smtClean="0"/>
              <a:t>解码二维码？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9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4265" y="-4004"/>
            <a:ext cx="12192000" cy="6847609"/>
            <a:chOff x="-4265" y="-4004"/>
            <a:chExt cx="12192000" cy="68476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r="1137"/>
            <a:stretch/>
          </p:blipFill>
          <p:spPr>
            <a:xfrm>
              <a:off x="-4265" y="-4004"/>
              <a:ext cx="12192000" cy="68476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9912" y="355092"/>
              <a:ext cx="34836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mtClean="0"/>
                <a:t>二维码的解码流程</a:t>
              </a:r>
              <a:endParaRPr lang="en-US" sz="32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49781" y="1285140"/>
              <a:ext cx="9072397" cy="5181952"/>
              <a:chOff x="1949781" y="1285140"/>
              <a:chExt cx="9072397" cy="518195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62768" y="1731972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/>
                  <a:t>尺寸</a:t>
                </a:r>
                <a:endParaRPr lang="en-US" sz="2000" b="1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949781" y="1285140"/>
                <a:ext cx="1444226" cy="1299560"/>
                <a:chOff x="1962787" y="1437136"/>
                <a:chExt cx="1444226" cy="12995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2927" t="12927" r="13182" b="12927"/>
                <a:stretch/>
              </p:blipFill>
              <p:spPr>
                <a:xfrm>
                  <a:off x="2101759" y="1492041"/>
                  <a:ext cx="1162531" cy="1166539"/>
                </a:xfrm>
                <a:prstGeom prst="rect">
                  <a:avLst/>
                </a:prstGeom>
              </p:spPr>
            </p:pic>
            <p:sp>
              <p:nvSpPr>
                <p:cNvPr id="11" name="Double Brace 10"/>
                <p:cNvSpPr/>
                <p:nvPr/>
              </p:nvSpPr>
              <p:spPr>
                <a:xfrm>
                  <a:off x="1962787" y="1437136"/>
                  <a:ext cx="1444226" cy="1299560"/>
                </a:xfrm>
                <a:prstGeom prst="bracePair">
                  <a:avLst/>
                </a:prstGeom>
                <a:ln w="476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2" name="右箭头 2"/>
              <p:cNvSpPr/>
              <p:nvPr/>
            </p:nvSpPr>
            <p:spPr>
              <a:xfrm>
                <a:off x="4125039" y="1794148"/>
                <a:ext cx="696663" cy="2311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61694" y="170966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smtClean="0"/>
                  <a:t>码版本</a:t>
                </a:r>
                <a:endParaRPr lang="en-US" sz="2000" b="1" dirty="0"/>
              </a:p>
            </p:txBody>
          </p:sp>
          <p:sp>
            <p:nvSpPr>
              <p:cNvPr id="14" name="右箭头 2"/>
              <p:cNvSpPr/>
              <p:nvPr/>
            </p:nvSpPr>
            <p:spPr>
              <a:xfrm>
                <a:off x="5855794" y="1784760"/>
                <a:ext cx="696663" cy="2311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04072" y="3671692"/>
                <a:ext cx="4491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版本信息的前</a:t>
                </a:r>
                <a:r>
                  <a:rPr lang="en-US" altLang="zh-CN" sz="2400" b="1" dirty="0" smtClean="0"/>
                  <a:t>5</a:t>
                </a:r>
                <a:r>
                  <a:rPr lang="zh-CN" altLang="en-US" sz="2400" b="1" dirty="0" smtClean="0"/>
                  <a:t>个</a:t>
                </a:r>
                <a:r>
                  <a:rPr lang="en-US" altLang="zh-CN" sz="2400" b="1" dirty="0" smtClean="0"/>
                  <a:t>bits</a:t>
                </a:r>
                <a:r>
                  <a:rPr lang="zh-CN" altLang="en-US" sz="2400" b="1" dirty="0" smtClean="0"/>
                  <a:t> </a:t>
                </a:r>
                <a:r>
                  <a:rPr lang="en-US" sz="2400" b="1" dirty="0" smtClean="0"/>
                  <a:t>(A or B) </a:t>
                </a:r>
                <a:endParaRPr lang="en-US" sz="2400" b="1" dirty="0"/>
              </a:p>
            </p:txBody>
          </p:sp>
          <p:sp>
            <p:nvSpPr>
              <p:cNvPr id="17" name="右箭头 2"/>
              <p:cNvSpPr/>
              <p:nvPr/>
            </p:nvSpPr>
            <p:spPr>
              <a:xfrm rot="5400000">
                <a:off x="3781124" y="4807515"/>
                <a:ext cx="425320" cy="2413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Calibri" panose="020F050202020403020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27460" y="5266763"/>
                <a:ext cx="40642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/>
                  <a:t>纠错等级 </a:t>
                </a:r>
                <a:r>
                  <a:rPr lang="en-US" sz="2400" b="1" dirty="0" smtClean="0"/>
                  <a:t>(2bits)</a:t>
                </a:r>
              </a:p>
              <a:p>
                <a:pPr algn="ctr"/>
                <a:r>
                  <a:rPr lang="en-US" sz="2400" b="1" dirty="0"/>
                  <a:t>&amp;</a:t>
                </a:r>
                <a:r>
                  <a:rPr lang="en-US" sz="2400" b="1" dirty="0" smtClean="0"/>
                  <a:t> </a:t>
                </a:r>
              </a:p>
              <a:p>
                <a:pPr algn="ctr"/>
                <a:r>
                  <a:rPr lang="zh-CN" altLang="en-US" sz="2400" b="1" dirty="0" smtClean="0"/>
                  <a:t>数据掩码类型 </a:t>
                </a:r>
                <a:r>
                  <a:rPr lang="en-US" sz="2400" b="1" dirty="0" smtClean="0"/>
                  <a:t>(3bits)</a:t>
                </a:r>
                <a:endParaRPr 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07767" y="4073903"/>
                <a:ext cx="1572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XOR</a:t>
                </a:r>
                <a:r>
                  <a:rPr lang="en-US" sz="2400" b="1" dirty="0" smtClean="0"/>
                  <a:t> 10101</a:t>
                </a:r>
                <a:endParaRPr lang="en-US" sz="2400" b="1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481816" y="1459438"/>
                <a:ext cx="4540362" cy="4003883"/>
                <a:chOff x="4842586" y="1495816"/>
                <a:chExt cx="4540362" cy="4003883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>
                  <a:grayscl/>
                </a:blip>
                <a:srcRect l="12927" t="12927" r="13182" b="12927"/>
                <a:stretch/>
              </p:blipFill>
              <p:spPr>
                <a:xfrm>
                  <a:off x="5413351" y="1495816"/>
                  <a:ext cx="3222060" cy="3233170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 flipV="1">
                  <a:off x="5470502" y="2904240"/>
                  <a:ext cx="764345" cy="175351"/>
                </a:xfrm>
                <a:prstGeom prst="rect">
                  <a:avLst/>
                </a:prstGeom>
                <a:solidFill>
                  <a:schemeClr val="accent1">
                    <a:alpha val="8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flipV="1">
                  <a:off x="6799144" y="3938902"/>
                  <a:ext cx="186818" cy="729800"/>
                </a:xfrm>
                <a:prstGeom prst="rect">
                  <a:avLst/>
                </a:prstGeom>
                <a:solidFill>
                  <a:schemeClr val="accent1">
                    <a:alpha val="8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842586" y="2991916"/>
                  <a:ext cx="5532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4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627897" y="4668702"/>
                  <a:ext cx="52931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4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887873" y="4915605"/>
                  <a:ext cx="14950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 = 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" name="Bent-Up Arrow 24"/>
              <p:cNvSpPr/>
              <p:nvPr/>
            </p:nvSpPr>
            <p:spPr>
              <a:xfrm rot="10800000">
                <a:off x="3873122" y="2977627"/>
                <a:ext cx="2492859" cy="49638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4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-2" y="-4004"/>
            <a:ext cx="12192000" cy="6847609"/>
            <a:chOff x="-2" y="-4004"/>
            <a:chExt cx="12192000" cy="684760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r="1137"/>
            <a:stretch/>
          </p:blipFill>
          <p:spPr>
            <a:xfrm>
              <a:off x="-2" y="-4004"/>
              <a:ext cx="12192000" cy="684760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84570" y="4573196"/>
              <a:ext cx="1198221" cy="1983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9239" y="4877603"/>
              <a:ext cx="1198221" cy="1425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520" y="2630251"/>
              <a:ext cx="1198221" cy="390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98122" y="5814826"/>
              <a:ext cx="2605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纠错等级</a:t>
              </a:r>
              <a:endParaRPr lang="en-US" b="1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7076" y="4209227"/>
              <a:ext cx="4118844" cy="23476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26" t="8188" r="51328" b="61183"/>
            <a:stretch/>
          </p:blipFill>
          <p:spPr>
            <a:xfrm>
              <a:off x="4842656" y="4466968"/>
              <a:ext cx="1338146" cy="143674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2"/>
            <a:stretch/>
          </p:blipFill>
          <p:spPr>
            <a:xfrm>
              <a:off x="597685" y="1951983"/>
              <a:ext cx="1483588" cy="3111123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7507076" y="848371"/>
              <a:ext cx="4197733" cy="3080410"/>
              <a:chOff x="5938726" y="2649939"/>
              <a:chExt cx="4823003" cy="347215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261609" y="2649939"/>
                <a:ext cx="2940810" cy="450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mtClean="0"/>
                  <a:t>八种数据掩码</a:t>
                </a:r>
                <a:endParaRPr lang="en-US" sz="2000" b="1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938726" y="3105814"/>
                <a:ext cx="4823003" cy="3016277"/>
                <a:chOff x="6317065" y="3074765"/>
                <a:chExt cx="4823003" cy="3016277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748" t="8902" b="31928"/>
                <a:stretch/>
              </p:blipFill>
              <p:spPr>
                <a:xfrm>
                  <a:off x="6317065" y="3105813"/>
                  <a:ext cx="3753743" cy="2949299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043" t="68181" r="33731" b="1257"/>
                <a:stretch/>
              </p:blipFill>
              <p:spPr>
                <a:xfrm>
                  <a:off x="10010009" y="3074765"/>
                  <a:ext cx="1130059" cy="1523341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099" t="68216" r="18006" b="1222"/>
                <a:stretch/>
              </p:blipFill>
              <p:spPr>
                <a:xfrm>
                  <a:off x="9956853" y="4567701"/>
                  <a:ext cx="1183215" cy="1523341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7" name="Elbow Connector 46"/>
            <p:cNvCxnSpPr/>
            <p:nvPr/>
          </p:nvCxnSpPr>
          <p:spPr>
            <a:xfrm flipV="1">
              <a:off x="2253908" y="2577311"/>
              <a:ext cx="2341465" cy="1872026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72055" y="2343170"/>
              <a:ext cx="1699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数据掩码类型</a:t>
              </a:r>
              <a:endParaRPr lang="en-US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74650" y="2575874"/>
              <a:ext cx="77625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472035" y="5383072"/>
              <a:ext cx="77625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>
              <a:off x="2253907" y="4823166"/>
              <a:ext cx="2341466" cy="559906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48367" y="2825656"/>
            <a:ext cx="55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87829" y="4877603"/>
            <a:ext cx="529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9912" y="35509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/>
              <a:t>二维码的解码流程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1703" y="4282302"/>
            <a:ext cx="38895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不同纠错等级对应的错误纠正能力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2" y="7147"/>
            <a:ext cx="12192000" cy="6847609"/>
            <a:chOff x="-2" y="7147"/>
            <a:chExt cx="12192000" cy="684760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r="1137"/>
            <a:stretch/>
          </p:blipFill>
          <p:spPr>
            <a:xfrm>
              <a:off x="-2" y="7147"/>
              <a:ext cx="12192000" cy="684760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378155" y="1494307"/>
              <a:ext cx="2452630" cy="2396605"/>
              <a:chOff x="457838" y="1283297"/>
              <a:chExt cx="2160000" cy="2160000"/>
            </a:xfrm>
          </p:grpSpPr>
          <p:pic>
            <p:nvPicPr>
              <p:cNvPr id="22" name="Picture 21"/>
              <p:cNvPicPr>
                <a:picLocks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8" y="1283297"/>
                <a:ext cx="2160000" cy="2160000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464872" y="1283297"/>
                <a:ext cx="2152966" cy="2160000"/>
                <a:chOff x="464872" y="1283297"/>
                <a:chExt cx="2152966" cy="21600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64872" y="2215662"/>
                  <a:ext cx="611307" cy="400929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383962" y="1283297"/>
                  <a:ext cx="402636" cy="615841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383962" y="2215662"/>
                  <a:ext cx="1233876" cy="122763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175291" y="2215662"/>
                  <a:ext cx="208671" cy="400929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383962" y="2000751"/>
                  <a:ext cx="402636" cy="214912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590097" y="3652459"/>
              <a:ext cx="240687" cy="238453"/>
            </a:xfrm>
            <a:prstGeom prst="rect">
              <a:avLst/>
            </a:prstGeom>
            <a:solidFill>
              <a:schemeClr val="accent1">
                <a:lumMod val="50000"/>
                <a:alpha val="59000"/>
              </a:schemeClr>
            </a:solidFill>
            <a:ln>
              <a:solidFill>
                <a:schemeClr val="accent1">
                  <a:lumMod val="50000"/>
                  <a:alpha val="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7590096" y="3201165"/>
              <a:ext cx="240687" cy="451293"/>
            </a:xfrm>
            <a:prstGeom prst="rect">
              <a:avLst/>
            </a:prstGeom>
            <a:solidFill>
              <a:schemeClr val="accent1">
                <a:lumMod val="75000"/>
                <a:alpha val="59000"/>
              </a:schemeClr>
            </a:solidFill>
            <a:ln>
              <a:solidFill>
                <a:schemeClr val="accent1">
                  <a:lumMod val="75000"/>
                  <a:alpha val="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7001" y="2169390"/>
              <a:ext cx="813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XOR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6547" y="3717488"/>
              <a:ext cx="2160001" cy="2160000"/>
              <a:chOff x="-412898" y="3794860"/>
              <a:chExt cx="3129002" cy="305766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-412898" y="3794860"/>
                <a:ext cx="3129002" cy="305766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256060" y="4604813"/>
                <a:ext cx="2810234" cy="143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和</a:t>
                </a:r>
                <a:r>
                  <a:rPr lang="zh-CN" altLang="en-US" sz="2000" b="1" smtClean="0">
                    <a:solidFill>
                      <a:schemeClr val="tx2">
                        <a:lumMod val="75000"/>
                      </a:schemeClr>
                    </a:solidFill>
                  </a:rPr>
                  <a:t>二维码区域一样大小的数据掩码</a:t>
                </a:r>
                <a:endParaRPr lang="en-US" sz="2000" b="1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0" name="Picture 39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547" y="1206567"/>
              <a:ext cx="2160000" cy="2160000"/>
            </a:xfrm>
            <a:prstGeom prst="rect">
              <a:avLst/>
            </a:prstGeom>
          </p:spPr>
        </p:pic>
        <p:sp>
          <p:nvSpPr>
            <p:cNvPr id="41" name="Right Brace 40"/>
            <p:cNvSpPr/>
            <p:nvPr/>
          </p:nvSpPr>
          <p:spPr>
            <a:xfrm>
              <a:off x="3433652" y="2238144"/>
              <a:ext cx="590734" cy="2659331"/>
            </a:xfrm>
            <a:prstGeom prst="rightBrace">
              <a:avLst>
                <a:gd name="adj1" fmla="val 8333"/>
                <a:gd name="adj2" fmla="val 167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右箭头 2"/>
            <p:cNvSpPr/>
            <p:nvPr/>
          </p:nvSpPr>
          <p:spPr>
            <a:xfrm>
              <a:off x="4180405" y="2544933"/>
              <a:ext cx="1060760" cy="321897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43" name="右箭头 2"/>
            <p:cNvSpPr/>
            <p:nvPr/>
          </p:nvSpPr>
          <p:spPr>
            <a:xfrm rot="5400000">
              <a:off x="6225006" y="4271284"/>
              <a:ext cx="802310" cy="3186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85480" y="4135489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C00000"/>
                  </a:solidFill>
                </a:rPr>
                <a:t>解码</a:t>
              </a:r>
              <a:r>
                <a:rPr lang="en-US" sz="2800" b="1" dirty="0" smtClean="0">
                  <a:solidFill>
                    <a:srgbClr val="C00000"/>
                  </a:solidFill>
                </a:rPr>
                <a:t>*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35672" y="5008880"/>
              <a:ext cx="4322162" cy="296439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solidFill>
                <a:schemeClr val="accent1">
                  <a:shade val="50000"/>
                  <a:alpha val="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35672" y="5011396"/>
              <a:ext cx="311837" cy="293345"/>
            </a:xfrm>
            <a:prstGeom prst="rect">
              <a:avLst/>
            </a:prstGeom>
            <a:solidFill>
              <a:schemeClr val="accent1">
                <a:lumMod val="50000"/>
                <a:alpha val="59000"/>
              </a:schemeClr>
            </a:solidFill>
            <a:ln>
              <a:solidFill>
                <a:schemeClr val="accent1">
                  <a:lumMod val="50000"/>
                  <a:alpha val="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flipV="1">
              <a:off x="4847608" y="5008880"/>
              <a:ext cx="616983" cy="296439"/>
            </a:xfrm>
            <a:prstGeom prst="rect">
              <a:avLst/>
            </a:prstGeom>
            <a:solidFill>
              <a:schemeClr val="accent1">
                <a:lumMod val="75000"/>
                <a:alpha val="59000"/>
              </a:schemeClr>
            </a:solidFill>
            <a:ln>
              <a:solidFill>
                <a:schemeClr val="accent1">
                  <a:lumMod val="75000"/>
                  <a:alpha val="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88316" y="5348816"/>
              <a:ext cx="27895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 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[</a:t>
              </a:r>
              <a:r>
                <a:rPr lang="zh-CN" altLang="en-US" sz="2400" b="1" dirty="0" smtClean="0">
                  <a:solidFill>
                    <a:srgbClr val="C00000"/>
                  </a:solidFill>
                </a:rPr>
                <a:t>数据头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] + [</a:t>
              </a:r>
              <a:r>
                <a:rPr lang="zh-CN" altLang="en-US" sz="2400" b="1" dirty="0" smtClean="0">
                  <a:solidFill>
                    <a:srgbClr val="C00000"/>
                  </a:solidFill>
                </a:rPr>
                <a:t>数据段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]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Bent-Up Arrow 48"/>
            <p:cNvSpPr/>
            <p:nvPr/>
          </p:nvSpPr>
          <p:spPr>
            <a:xfrm rot="5400000">
              <a:off x="4896667" y="5787302"/>
              <a:ext cx="617745" cy="6699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40492" y="6032962"/>
              <a:ext cx="34740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 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[</a:t>
              </a:r>
              <a:r>
                <a:rPr lang="zh-CN" altLang="en-US" sz="2400" b="1" dirty="0" smtClean="0">
                  <a:solidFill>
                    <a:srgbClr val="C00000"/>
                  </a:solidFill>
                </a:rPr>
                <a:t>编码类型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] + [</a:t>
              </a:r>
              <a:r>
                <a:rPr lang="zh-CN" altLang="en-US" sz="2400" b="1" dirty="0" smtClean="0">
                  <a:solidFill>
                    <a:srgbClr val="C00000"/>
                  </a:solidFill>
                </a:rPr>
                <a:t>数据长度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] 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6871" y="1070678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</a:rPr>
                <a:t>未掩码的数据区域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857834" y="1556319"/>
              <a:ext cx="2749471" cy="1889402"/>
              <a:chOff x="8519155" y="1634925"/>
              <a:chExt cx="3140061" cy="217991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8519155" y="1634925"/>
                <a:ext cx="3140061" cy="461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解码采用之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字形的路径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726260" y="2421649"/>
                <a:ext cx="2762777" cy="1393189"/>
                <a:chOff x="9401909" y="2613990"/>
                <a:chExt cx="2762777" cy="13931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1552464" y="3854510"/>
                  <a:ext cx="612222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11552055" y="3493648"/>
                  <a:ext cx="612222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580276" y="3488490"/>
                  <a:ext cx="584001" cy="36602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9401909" y="2613990"/>
                  <a:ext cx="705354" cy="1393189"/>
                  <a:chOff x="3684593" y="2366894"/>
                  <a:chExt cx="705354" cy="1393189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684593" y="2366894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037270" y="2366894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684593" y="2718247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037269" y="2718247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684593" y="3057500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037270" y="3057500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684593" y="3408853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037269" y="3408853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11551646" y="3142010"/>
                  <a:ext cx="612222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11579867" y="3136852"/>
                  <a:ext cx="584001" cy="36602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11541660" y="2785214"/>
                  <a:ext cx="612222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11569881" y="2780056"/>
                  <a:ext cx="584001" cy="36602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ight Arrow 69"/>
                <p:cNvSpPr/>
                <p:nvPr/>
              </p:nvSpPr>
              <p:spPr>
                <a:xfrm>
                  <a:off x="10445607" y="3216597"/>
                  <a:ext cx="790030" cy="22751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362347" y="2787985"/>
                  <a:ext cx="913898" cy="532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C00000"/>
                      </a:solidFill>
                    </a:rPr>
                    <a:t>路径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16" name="Rounded Rectangular Callout 15"/>
            <p:cNvSpPr/>
            <p:nvPr/>
          </p:nvSpPr>
          <p:spPr>
            <a:xfrm>
              <a:off x="8697951" y="1206567"/>
              <a:ext cx="3088887" cy="2510922"/>
            </a:xfrm>
            <a:prstGeom prst="wedgeRoundRectCallout">
              <a:avLst>
                <a:gd name="adj1" fmla="val -45685"/>
                <a:gd name="adj2" fmla="val 78000"/>
                <a:gd name="adj3" fmla="val 16667"/>
              </a:avLst>
            </a:prstGeom>
            <a:noFill/>
            <a:ln w="508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349912" y="35509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/>
              <a:t>二维码的解码流程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07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基本结构单元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编码和解码流程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最新的研究进展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" y="18298"/>
            <a:ext cx="12192000" cy="6847609"/>
            <a:chOff x="-2" y="18298"/>
            <a:chExt cx="12192000" cy="6847609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r="1137"/>
            <a:stretch/>
          </p:blipFill>
          <p:spPr>
            <a:xfrm>
              <a:off x="-2" y="18298"/>
              <a:ext cx="12192000" cy="684760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1371797" y="1519226"/>
              <a:ext cx="9482809" cy="4219149"/>
              <a:chOff x="613514" y="1574982"/>
              <a:chExt cx="9482809" cy="421914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20213" y="1821075"/>
                <a:ext cx="954107" cy="1437952"/>
                <a:chOff x="5518266" y="1808064"/>
                <a:chExt cx="954107" cy="1437952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774459" y="1808064"/>
                  <a:ext cx="498335" cy="978264"/>
                  <a:chOff x="3684593" y="2366894"/>
                  <a:chExt cx="705354" cy="1393189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3684593" y="2366894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037270" y="2366894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684593" y="2718247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037269" y="2718247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684593" y="3057500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4037270" y="3057500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84593" y="3408853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4037269" y="3408853"/>
                    <a:ext cx="352677" cy="351230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sp>
              <p:nvSpPr>
                <p:cNvPr id="104" name="TextBox 103"/>
                <p:cNvSpPr txBox="1"/>
                <p:nvPr/>
              </p:nvSpPr>
              <p:spPr>
                <a:xfrm>
                  <a:off x="5518266" y="2845906"/>
                  <a:ext cx="9541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rgbClr val="C00000"/>
                      </a:solidFill>
                    </a:rPr>
                    <a:t>二进制</a:t>
                  </a:r>
                  <a:endParaRPr lang="en-US" sz="2000" b="1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547098" y="1574982"/>
                <a:ext cx="1929865" cy="1685730"/>
                <a:chOff x="6487222" y="1569862"/>
                <a:chExt cx="1929865" cy="168573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171459" y="1569862"/>
                  <a:ext cx="499627" cy="1224950"/>
                  <a:chOff x="7339420" y="5212926"/>
                  <a:chExt cx="499627" cy="122495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7339420" y="5459612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7588588" y="5459612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7339420" y="5706324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7588587" y="5706324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7339420" y="5944539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7588588" y="5944539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339420" y="6191251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7588587" y="6191251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589879" y="5212926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9</a:t>
                    </a:r>
                    <a:endParaRPr lang="en-US" dirty="0"/>
                  </a:p>
                </p:txBody>
              </p:sp>
            </p:grpSp>
            <p:sp>
              <p:nvSpPr>
                <p:cNvPr id="105" name="TextBox 104"/>
                <p:cNvSpPr txBox="1"/>
                <p:nvPr/>
              </p:nvSpPr>
              <p:spPr>
                <a:xfrm>
                  <a:off x="6487222" y="2855482"/>
                  <a:ext cx="19298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 smtClean="0">
                      <a:solidFill>
                        <a:srgbClr val="C00000"/>
                      </a:solidFill>
                    </a:rPr>
                    <a:t>字母和数字</a:t>
                  </a:r>
                  <a:endParaRPr lang="en-US" sz="2000" b="1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8599018" y="1574982"/>
                <a:ext cx="954107" cy="1684014"/>
                <a:chOff x="8376223" y="1569836"/>
                <a:chExt cx="954107" cy="168401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8565938" y="1569836"/>
                  <a:ext cx="500918" cy="1224976"/>
                  <a:chOff x="8127730" y="5212900"/>
                  <a:chExt cx="500918" cy="1224976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8129021" y="5459612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8378189" y="5459612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8129021" y="5706324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8378188" y="5706324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8129021" y="5944539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8378189" y="5944539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8129021" y="6191251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8378188" y="6191251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8379480" y="5212926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9</a:t>
                    </a:r>
                    <a:endParaRPr lang="en-US" dirty="0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8127730" y="5212900"/>
                    <a:ext cx="249168" cy="246625"/>
                  </a:xfrm>
                  <a:prstGeom prst="rect">
                    <a:avLst/>
                  </a:prstGeom>
                  <a:solidFill>
                    <a:schemeClr val="accent1">
                      <a:alpha val="84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10</a:t>
                    </a:r>
                    <a:endParaRPr lang="en-US" sz="800" dirty="0"/>
                  </a:p>
                </p:txBody>
              </p:sp>
            </p:grpSp>
            <p:sp>
              <p:nvSpPr>
                <p:cNvPr id="106" name="TextBox 105"/>
                <p:cNvSpPr txBox="1"/>
                <p:nvPr/>
              </p:nvSpPr>
              <p:spPr>
                <a:xfrm>
                  <a:off x="8376223" y="2853740"/>
                  <a:ext cx="9541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smtClean="0">
                      <a:solidFill>
                        <a:srgbClr val="C00000"/>
                      </a:solidFill>
                    </a:rPr>
                    <a:t>纯数字</a:t>
                  </a:r>
                  <a:endParaRPr lang="en-US" sz="2000" b="1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613514" y="2310823"/>
                <a:ext cx="2452630" cy="2396605"/>
                <a:chOff x="5378155" y="1494307"/>
                <a:chExt cx="2452630" cy="2396605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5378155" y="1494307"/>
                  <a:ext cx="2452630" cy="2396605"/>
                  <a:chOff x="457838" y="1283297"/>
                  <a:chExt cx="2160000" cy="2160000"/>
                </a:xfrm>
              </p:grpSpPr>
              <p:pic>
                <p:nvPicPr>
                  <p:cNvPr id="118" name="Picture 117"/>
                  <p:cNvPicPr>
                    <a:picLocks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838" y="1283297"/>
                    <a:ext cx="2160000" cy="2160000"/>
                  </a:xfrm>
                  <a:prstGeom prst="rect">
                    <a:avLst/>
                  </a:prstGeom>
                </p:spPr>
              </p:pic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464872" y="1283297"/>
                    <a:ext cx="2152966" cy="2160000"/>
                    <a:chOff x="464872" y="1283297"/>
                    <a:chExt cx="2152966" cy="2160000"/>
                  </a:xfrm>
                </p:grpSpPr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464872" y="2215662"/>
                      <a:ext cx="611307" cy="400929"/>
                    </a:xfrm>
                    <a:prstGeom prst="rect">
                      <a:avLst/>
                    </a:prstGeom>
                    <a:solidFill>
                      <a:schemeClr val="accent1">
                        <a:alpha val="59000"/>
                      </a:schemeClr>
                    </a:solidFill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383962" y="1283297"/>
                      <a:ext cx="402636" cy="615841"/>
                    </a:xfrm>
                    <a:prstGeom prst="rect">
                      <a:avLst/>
                    </a:prstGeom>
                    <a:solidFill>
                      <a:schemeClr val="accent1">
                        <a:alpha val="59000"/>
                      </a:schemeClr>
                    </a:solidFill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383962" y="2215662"/>
                      <a:ext cx="1233876" cy="1227635"/>
                    </a:xfrm>
                    <a:prstGeom prst="rect">
                      <a:avLst/>
                    </a:prstGeom>
                    <a:solidFill>
                      <a:schemeClr val="accent1">
                        <a:alpha val="59000"/>
                      </a:schemeClr>
                    </a:solidFill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175291" y="2215662"/>
                      <a:ext cx="208671" cy="400929"/>
                    </a:xfrm>
                    <a:prstGeom prst="rect">
                      <a:avLst/>
                    </a:prstGeom>
                    <a:solidFill>
                      <a:schemeClr val="accent1">
                        <a:alpha val="59000"/>
                      </a:schemeClr>
                    </a:solidFill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1383962" y="2000751"/>
                      <a:ext cx="402636" cy="214912"/>
                    </a:xfrm>
                    <a:prstGeom prst="rect">
                      <a:avLst/>
                    </a:prstGeom>
                    <a:solidFill>
                      <a:schemeClr val="accent1">
                        <a:alpha val="59000"/>
                      </a:schemeClr>
                    </a:solidFill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5" name="Rectangle 124"/>
                <p:cNvSpPr/>
                <p:nvPr/>
              </p:nvSpPr>
              <p:spPr>
                <a:xfrm>
                  <a:off x="7590097" y="3652459"/>
                  <a:ext cx="240687" cy="238453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59000"/>
                  </a:schemeClr>
                </a:solidFill>
                <a:ln>
                  <a:solidFill>
                    <a:schemeClr val="accent1">
                      <a:lumMod val="50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 flipV="1">
                  <a:off x="7590096" y="3201165"/>
                  <a:ext cx="240687" cy="451293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59000"/>
                  </a:schemeClr>
                </a:solidFill>
                <a:ln>
                  <a:solidFill>
                    <a:schemeClr val="accent1">
                      <a:lumMod val="75000"/>
                      <a:alpha val="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6012475" y="5388809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0001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6093677" y="4802444"/>
                <a:ext cx="529264" cy="570943"/>
                <a:chOff x="3684593" y="2154465"/>
                <a:chExt cx="705354" cy="702583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684593" y="2154465"/>
                  <a:ext cx="352677" cy="35123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037270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684593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037269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7109720" y="5389598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0010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7196858" y="4797569"/>
                <a:ext cx="529264" cy="570943"/>
                <a:chOff x="3684593" y="2154465"/>
                <a:chExt cx="705354" cy="702583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3684593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037270" y="2154465"/>
                  <a:ext cx="352677" cy="35123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684593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4037269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250435" y="5394021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0100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8334387" y="4806177"/>
                <a:ext cx="529264" cy="570943"/>
                <a:chOff x="3684593" y="2154465"/>
                <a:chExt cx="705354" cy="702583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3684593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037270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684593" y="2505818"/>
                  <a:ext cx="352677" cy="35123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037269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9392284" y="5380511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1000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9471916" y="4795027"/>
                <a:ext cx="529264" cy="570943"/>
                <a:chOff x="3684593" y="2154465"/>
                <a:chExt cx="705354" cy="702583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3684593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4037270" y="2154465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684593" y="2505818"/>
                  <a:ext cx="352677" cy="351230"/>
                </a:xfrm>
                <a:prstGeom prst="rect">
                  <a:avLst/>
                </a:prstGeom>
                <a:solidFill>
                  <a:schemeClr val="bg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037269" y="2505818"/>
                  <a:ext cx="352677" cy="35123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51" name="Elbow Connector 150"/>
              <p:cNvCxnSpPr/>
              <p:nvPr/>
            </p:nvCxnSpPr>
            <p:spPr>
              <a:xfrm flipV="1">
                <a:off x="3178748" y="2364702"/>
                <a:ext cx="2341465" cy="1872026"/>
              </a:xfrm>
              <a:prstGeom prst="bentConnector3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>
                <a:off x="3178747" y="4588255"/>
                <a:ext cx="2341466" cy="559906"/>
              </a:xfrm>
              <a:prstGeom prst="bentConnector3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349480" y="1939860"/>
                <a:ext cx="1311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[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数据长度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] 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54793" y="5204143"/>
                <a:ext cx="1364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 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[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编码类型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] 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065776" y="5877519"/>
              <a:ext cx="6837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* </a:t>
              </a:r>
              <a:r>
                <a:rPr lang="zh-CN" altLang="en-US" sz="2000" i="1" dirty="0" smtClean="0"/>
                <a:t>分别对应编码方式的 纯</a:t>
              </a:r>
              <a:r>
                <a:rPr lang="zh-CN" altLang="en-US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数字</a:t>
              </a:r>
              <a:r>
                <a:rPr lang="en-US" altLang="zh-CN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, </a:t>
              </a:r>
              <a:r>
                <a:rPr lang="zh-CN" altLang="en-US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字母数字</a:t>
              </a:r>
              <a:r>
                <a:rPr lang="en-US" altLang="zh-CN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, </a:t>
              </a:r>
              <a:r>
                <a:rPr lang="zh-CN" altLang="en-US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二进制和 </a:t>
              </a:r>
              <a:r>
                <a:rPr lang="en-US" altLang="zh-CN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Kanji</a:t>
              </a:r>
              <a:r>
                <a:rPr lang="zh-CN" altLang="en-US" sz="2000" b="1" i="1" dirty="0" smtClean="0">
                  <a:solidFill>
                    <a:prstClr val="black"/>
                  </a:solidFill>
                  <a:ea typeface="宋体" panose="02010600030101010101" pitchFamily="2" charset="-122"/>
                </a:rPr>
                <a:t>。</a:t>
              </a:r>
              <a:endParaRPr lang="en-US" sz="2000" i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84331" y="3222989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* </a:t>
              </a:r>
              <a:r>
                <a:rPr lang="zh-CN" altLang="en-US" sz="2000" i="1" dirty="0"/>
                <a:t>长度字段的</a:t>
              </a:r>
              <a:r>
                <a:rPr lang="zh-CN" altLang="en-US" sz="2000" b="1" i="1" dirty="0"/>
                <a:t>大小</a:t>
              </a:r>
              <a:r>
                <a:rPr lang="zh-CN" altLang="en-US" sz="2000" i="1" dirty="0"/>
                <a:t>取决于编码类型。</a:t>
              </a:r>
              <a:endParaRPr lang="en-US" sz="2000" i="1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349912" y="35509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/>
              <a:t>二维码的解码流程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45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" y="18298"/>
            <a:ext cx="12192000" cy="6847609"/>
            <a:chOff x="-2" y="18298"/>
            <a:chExt cx="12192000" cy="6847609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r="1137"/>
            <a:stretch/>
          </p:blipFill>
          <p:spPr>
            <a:xfrm>
              <a:off x="-2" y="18298"/>
              <a:ext cx="12192000" cy="6847609"/>
            </a:xfrm>
            <a:prstGeom prst="rect">
              <a:avLst/>
            </a:prstGeom>
          </p:spPr>
        </p:pic>
        <p:grpSp>
          <p:nvGrpSpPr>
            <p:cNvPr id="107" name="Group 106"/>
            <p:cNvGrpSpPr/>
            <p:nvPr/>
          </p:nvGrpSpPr>
          <p:grpSpPr>
            <a:xfrm>
              <a:off x="2585943" y="951586"/>
              <a:ext cx="7227130" cy="4858790"/>
              <a:chOff x="854388" y="1484593"/>
              <a:chExt cx="7401969" cy="5081949"/>
            </a:xfrm>
          </p:grpSpPr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388" y="1484593"/>
                <a:ext cx="7401969" cy="5081949"/>
              </a:xfrm>
              <a:prstGeom prst="rect">
                <a:avLst/>
              </a:prstGeom>
            </p:spPr>
          </p:pic>
          <p:sp>
            <p:nvSpPr>
              <p:cNvPr id="110" name="Rectangle 109"/>
              <p:cNvSpPr/>
              <p:nvPr/>
            </p:nvSpPr>
            <p:spPr>
              <a:xfrm>
                <a:off x="5877612" y="5372100"/>
                <a:ext cx="216148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21086" y="5876476"/>
              <a:ext cx="10956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i="1" dirty="0"/>
                <a:t>最后一步是从</a:t>
              </a:r>
              <a:r>
                <a:rPr lang="zh-CN" altLang="en-US" sz="2400" i="1" dirty="0" smtClean="0"/>
                <a:t>数据区中</a:t>
              </a:r>
              <a:r>
                <a:rPr lang="zh-CN" altLang="en-US" sz="2400" i="1" dirty="0"/>
                <a:t>读取</a:t>
              </a:r>
              <a:r>
                <a:rPr lang="zh-CN" altLang="en-US" sz="2400" i="1" dirty="0" smtClean="0"/>
                <a:t>数据。如果发生部分损坏，则使用纠错区进行纠正。</a:t>
              </a:r>
              <a:endParaRPr lang="en-US" sz="2400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912" y="35509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/>
              <a:t>二维码的解码流程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88498" y="1287781"/>
            <a:ext cx="180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固定的样式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88497" y="1723213"/>
            <a:ext cx="180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版本信息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0515" y="2113366"/>
            <a:ext cx="211043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err="1" smtClean="0"/>
              <a:t>Enc</a:t>
            </a:r>
            <a:r>
              <a:rPr lang="zh-CN" altLang="en-US" dirty="0" smtClean="0"/>
              <a:t>：编码模式</a:t>
            </a:r>
          </a:p>
          <a:p>
            <a:r>
              <a:rPr lang="en-US" altLang="zh-CN" dirty="0" smtClean="0"/>
              <a:t>Len</a:t>
            </a:r>
            <a:r>
              <a:rPr lang="zh-CN" altLang="en-US" dirty="0" smtClean="0"/>
              <a:t>：信息长度</a:t>
            </a:r>
          </a:p>
          <a:p>
            <a:r>
              <a:rPr lang="en-US" altLang="zh-CN" dirty="0" smtClean="0"/>
              <a:t>E1</a:t>
            </a:r>
            <a:r>
              <a:rPr lang="zh-CN" altLang="en-US" dirty="0" smtClean="0"/>
              <a:t>：  错误纠正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3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54844" y="31325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二维码</a:t>
            </a:r>
            <a:r>
              <a:rPr lang="zh-CN" altLang="en-US" sz="3200" b="1" smtClean="0"/>
              <a:t>的编码流程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93" y="2957122"/>
            <a:ext cx="3810000" cy="381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9387" y="962559"/>
            <a:ext cx="103846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zh-CN" altLang="en-US" sz="2800" b="1" dirty="0" smtClean="0"/>
              <a:t>数据</a:t>
            </a:r>
            <a:r>
              <a:rPr lang="zh-CN" altLang="en-US" sz="2800" b="1" dirty="0"/>
              <a:t>分析</a:t>
            </a:r>
            <a:endParaRPr lang="en-US" sz="2800" b="1" dirty="0" smtClean="0"/>
          </a:p>
          <a:p>
            <a:pPr marL="1371600" lvl="2" indent="-457200">
              <a:buFont typeface="Arial" charset="0"/>
              <a:buChar char="•"/>
            </a:pPr>
            <a:r>
              <a:rPr lang="zh-CN" altLang="en-US" sz="2400" dirty="0"/>
              <a:t>决定编码文本的模式 ：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=&gt; </a:t>
            </a:r>
            <a:r>
              <a:rPr lang="zh-CN" altLang="en-US" sz="2400" dirty="0" smtClean="0"/>
              <a:t>纯数字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字母数字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二进制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sz="2400" dirty="0" smtClean="0"/>
              <a:t>Kanji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zh-CN" altLang="en-US" sz="2800" b="1" dirty="0" smtClean="0"/>
              <a:t>数据</a:t>
            </a:r>
            <a:r>
              <a:rPr lang="zh-CN" altLang="en-US" sz="2800" b="1" dirty="0"/>
              <a:t>编码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rd</a:t>
            </a: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zh-CN" altLang="en-US" sz="2800" b="1" dirty="0" smtClean="0"/>
              <a:t>纠</a:t>
            </a:r>
            <a:r>
              <a:rPr lang="zh-CN" altLang="en-US" sz="2800" b="1" dirty="0"/>
              <a:t>错编码</a:t>
            </a:r>
            <a:endParaRPr lang="en-US" sz="2800" b="1" dirty="0" smtClean="0"/>
          </a:p>
          <a:p>
            <a:pPr marL="1371600" lvl="2" indent="-457200">
              <a:buFont typeface="Arial" charset="0"/>
              <a:buChar char="•"/>
            </a:pPr>
            <a:r>
              <a:rPr lang="zh-CN" altLang="en-US" sz="2400" dirty="0"/>
              <a:t>里德 </a:t>
            </a:r>
            <a:r>
              <a:rPr lang="en-US" altLang="zh-CN" sz="2400" dirty="0"/>
              <a:t>- </a:t>
            </a:r>
            <a:r>
              <a:rPr lang="zh-CN" altLang="en-US" sz="2400" dirty="0"/>
              <a:t>所罗门</a:t>
            </a:r>
            <a:r>
              <a:rPr lang="zh-CN" altLang="en-US" sz="2400" dirty="0" smtClean="0"/>
              <a:t>纠错</a:t>
            </a:r>
            <a:endParaRPr lang="en-US" sz="24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zh-CN" altLang="en-US" sz="2800" b="1" dirty="0" smtClean="0"/>
              <a:t>在矩阵中构造最终消息</a:t>
            </a:r>
            <a:endParaRPr lang="en-US" sz="2800" b="1" dirty="0" smtClean="0"/>
          </a:p>
          <a:p>
            <a:pPr marL="1371600" lvl="2" indent="-457200">
              <a:buFont typeface="Arial" charset="0"/>
              <a:buChar char="•"/>
            </a:pPr>
            <a:r>
              <a:rPr lang="zh-CN" altLang="en-US" sz="2400" dirty="0" smtClean="0"/>
              <a:t>交错放置以</a:t>
            </a:r>
            <a:r>
              <a:rPr lang="zh-CN" altLang="en-US" sz="2400" dirty="0"/>
              <a:t>避免突发</a:t>
            </a:r>
            <a:r>
              <a:rPr lang="zh-CN" altLang="en-US" sz="2400" dirty="0" smtClean="0"/>
              <a:t>错误</a:t>
            </a:r>
          </a:p>
          <a:p>
            <a:pPr marL="1371600" lvl="2" indent="-457200">
              <a:buFont typeface="Arial" charset="0"/>
              <a:buChar char="•"/>
            </a:pPr>
            <a:r>
              <a:rPr lang="zh-CN" altLang="en-US" sz="2400" dirty="0" smtClean="0"/>
              <a:t>添加空白位以填补</a:t>
            </a:r>
            <a:r>
              <a:rPr lang="zh-CN" altLang="en-US" sz="2400" dirty="0"/>
              <a:t>未使用的</a:t>
            </a:r>
            <a:r>
              <a:rPr lang="zh-CN" altLang="en-US" sz="2400" dirty="0" smtClean="0"/>
              <a:t>区域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5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zh-CN" altLang="en-US" sz="2800" b="1" dirty="0" smtClean="0"/>
              <a:t>数据掩码</a:t>
            </a:r>
            <a:endParaRPr lang="en-US" sz="2800" b="1" dirty="0" smtClean="0"/>
          </a:p>
          <a:p>
            <a:pPr marL="1371600" lvl="2" indent="-457200">
              <a:buFont typeface="Arial" charset="0"/>
              <a:buChar char="•"/>
            </a:pPr>
            <a:r>
              <a:rPr lang="zh-CN" altLang="en-US" sz="2400" dirty="0"/>
              <a:t>对于</a:t>
            </a:r>
            <a:r>
              <a:rPr lang="en-US" altLang="zh-CN" sz="2400" dirty="0"/>
              <a:t>8</a:t>
            </a:r>
            <a:r>
              <a:rPr lang="zh-CN" altLang="en-US" sz="2400" dirty="0" smtClean="0"/>
              <a:t>种掩码类型，选择最优的一种，根据：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/>
              <a:t>	 </a:t>
            </a:r>
            <a:r>
              <a:rPr lang="en-US" sz="2400" dirty="0" smtClean="0"/>
              <a:t>          *</a:t>
            </a:r>
            <a:r>
              <a:rPr lang="en-US" sz="2400" i="1" u="sng" dirty="0" smtClean="0"/>
              <a:t>minimum penalty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</a:t>
            </a:r>
            <a:r>
              <a:rPr lang="en-US" altLang="zh-CN" sz="3600" dirty="0" smtClean="0">
                <a:solidFill>
                  <a:srgbClr val="0070C0"/>
                </a:solidFill>
              </a:rPr>
              <a:t>=&gt;</a:t>
            </a:r>
            <a:endParaRPr lang="en-US" sz="3600" dirty="0">
              <a:solidFill>
                <a:srgbClr val="0070C0"/>
              </a:solidFill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二维码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3200" dirty="0" smtClean="0"/>
              <a:t>了解更多关于二维码的知识</a:t>
            </a:r>
            <a:r>
              <a:rPr lang="en-US" sz="3200" dirty="0" smtClean="0"/>
              <a:t>:</a:t>
            </a:r>
          </a:p>
        </p:txBody>
      </p:sp>
      <p:sp>
        <p:nvSpPr>
          <p:cNvPr id="73" name="文本框 2"/>
          <p:cNvSpPr txBox="1"/>
          <p:nvPr/>
        </p:nvSpPr>
        <p:spPr>
          <a:xfrm>
            <a:off x="1256901" y="3074143"/>
            <a:ext cx="200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smtClean="0">
                <a:solidFill>
                  <a:srgbClr val="FF0000"/>
                </a:solidFill>
              </a:rPr>
              <a:t>二维码</a:t>
            </a:r>
            <a:r>
              <a:rPr lang="zh-CN" altLang="en-US" sz="2000" b="1" u="sng" dirty="0">
                <a:solidFill>
                  <a:srgbClr val="FF0000"/>
                </a:solidFill>
              </a:rPr>
              <a:t>的生成：</a:t>
            </a:r>
          </a:p>
        </p:txBody>
      </p:sp>
      <p:pic>
        <p:nvPicPr>
          <p:cNvPr id="74" name="Picture 73" descr="在线二维码生成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" y="36449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本框 8"/>
          <p:cNvSpPr txBox="1"/>
          <p:nvPr/>
        </p:nvSpPr>
        <p:spPr>
          <a:xfrm>
            <a:off x="5483144" y="3074143"/>
            <a:ext cx="122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solidFill>
                  <a:srgbClr val="00B050"/>
                </a:solidFill>
              </a:rPr>
              <a:t>ISO</a:t>
            </a:r>
            <a:r>
              <a:rPr lang="zh-CN" altLang="en-US" sz="2000" b="1" u="sng" dirty="0">
                <a:solidFill>
                  <a:srgbClr val="00B050"/>
                </a:solidFill>
              </a:rPr>
              <a:t>标准：</a:t>
            </a:r>
          </a:p>
        </p:txBody>
      </p:sp>
      <p:pic>
        <p:nvPicPr>
          <p:cNvPr id="107" name="Picture 106" descr="在线二维码生成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6449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文本框 4"/>
          <p:cNvSpPr txBox="1"/>
          <p:nvPr/>
        </p:nvSpPr>
        <p:spPr>
          <a:xfrm>
            <a:off x="9336945" y="3074143"/>
            <a:ext cx="136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solidFill>
                  <a:srgbClr val="0070C0"/>
                </a:solidFill>
              </a:rPr>
              <a:t>JAVA</a:t>
            </a:r>
            <a:r>
              <a:rPr lang="zh-CN" altLang="en-US" sz="2000" b="1" u="sng" dirty="0" smtClean="0">
                <a:solidFill>
                  <a:srgbClr val="0070C0"/>
                </a:solidFill>
              </a:rPr>
              <a:t>实现</a:t>
            </a:r>
            <a:r>
              <a:rPr lang="zh-CN" altLang="en-US" sz="2000" b="1" u="sng" dirty="0">
                <a:solidFill>
                  <a:srgbClr val="0070C0"/>
                </a:solidFill>
              </a:rPr>
              <a:t>：</a:t>
            </a:r>
          </a:p>
        </p:txBody>
      </p:sp>
      <p:pic>
        <p:nvPicPr>
          <p:cNvPr id="109" name="Picture 108" descr="在线二维码生成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449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基本结构单元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编码和解码流程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最新的研究进展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1915274" y="3098243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Aztec Code</a:t>
            </a:r>
            <a:endParaRPr lang="zh-CN" altLang="en-US" dirty="0"/>
          </a:p>
        </p:txBody>
      </p:sp>
      <p:sp>
        <p:nvSpPr>
          <p:cNvPr id="5" name="文本框 18"/>
          <p:cNvSpPr txBox="1"/>
          <p:nvPr/>
        </p:nvSpPr>
        <p:spPr>
          <a:xfrm>
            <a:off x="3824096" y="3100858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Data Matrix</a:t>
            </a:r>
            <a:endParaRPr lang="zh-CN" altLang="en-US" dirty="0"/>
          </a:p>
        </p:txBody>
      </p:sp>
      <p:sp>
        <p:nvSpPr>
          <p:cNvPr id="6" name="文本框 19"/>
          <p:cNvSpPr txBox="1"/>
          <p:nvPr/>
        </p:nvSpPr>
        <p:spPr>
          <a:xfrm>
            <a:off x="6006165" y="3104340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 </a:t>
            </a:r>
            <a:r>
              <a:rPr lang="en-US" altLang="zh-CN" dirty="0" err="1" smtClean="0"/>
              <a:t>EZcode</a:t>
            </a:r>
            <a:endParaRPr lang="zh-CN" altLang="en-US" dirty="0"/>
          </a:p>
        </p:txBody>
      </p:sp>
      <p:sp>
        <p:nvSpPr>
          <p:cNvPr id="7" name="文本框 20"/>
          <p:cNvSpPr txBox="1"/>
          <p:nvPr/>
        </p:nvSpPr>
        <p:spPr>
          <a:xfrm>
            <a:off x="8614147" y="310366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(d) PDF417</a:t>
            </a:r>
            <a:endParaRPr lang="zh-CN" altLang="en-US" dirty="0"/>
          </a:p>
        </p:txBody>
      </p:sp>
      <p:sp>
        <p:nvSpPr>
          <p:cNvPr id="8" name="文本框 21"/>
          <p:cNvSpPr txBox="1"/>
          <p:nvPr/>
        </p:nvSpPr>
        <p:spPr>
          <a:xfrm>
            <a:off x="1962200" y="5030103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(e) </a:t>
            </a:r>
            <a:r>
              <a:rPr lang="en-US" altLang="zh-CN" dirty="0" err="1" smtClean="0"/>
              <a:t>MaxiCode</a:t>
            </a:r>
            <a:endParaRPr lang="zh-CN" altLang="en-US" dirty="0"/>
          </a:p>
        </p:txBody>
      </p:sp>
      <p:sp>
        <p:nvSpPr>
          <p:cNvPr id="9" name="文本框 22"/>
          <p:cNvSpPr txBox="1"/>
          <p:nvPr/>
        </p:nvSpPr>
        <p:spPr>
          <a:xfrm>
            <a:off x="3945506" y="5034202"/>
            <a:ext cx="13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(f) </a:t>
            </a:r>
            <a:r>
              <a:rPr lang="en-US" altLang="zh-CN" dirty="0" err="1" smtClean="0"/>
              <a:t>ShotCode</a:t>
            </a:r>
            <a:endParaRPr lang="zh-CN" altLang="en-US" dirty="0"/>
          </a:p>
        </p:txBody>
      </p:sp>
      <p:sp>
        <p:nvSpPr>
          <p:cNvPr id="10" name="文本框 23"/>
          <p:cNvSpPr txBox="1"/>
          <p:nvPr/>
        </p:nvSpPr>
        <p:spPr>
          <a:xfrm>
            <a:off x="6077915" y="5030103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(g) HCCB</a:t>
            </a:r>
            <a:endParaRPr lang="zh-CN" altLang="en-US" dirty="0"/>
          </a:p>
        </p:txBody>
      </p:sp>
      <p:sp>
        <p:nvSpPr>
          <p:cNvPr id="11" name="文本框 24"/>
          <p:cNvSpPr txBox="1"/>
          <p:nvPr/>
        </p:nvSpPr>
        <p:spPr>
          <a:xfrm>
            <a:off x="8262988" y="5030103"/>
            <a:ext cx="188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(h) Micro QR code</a:t>
            </a:r>
            <a:endParaRPr lang="zh-CN" altLang="en-US" dirty="0"/>
          </a:p>
        </p:txBody>
      </p:sp>
      <p:grpSp>
        <p:nvGrpSpPr>
          <p:cNvPr id="12" name="组合 2"/>
          <p:cNvGrpSpPr/>
          <p:nvPr/>
        </p:nvGrpSpPr>
        <p:grpSpPr>
          <a:xfrm>
            <a:off x="2090538" y="1875745"/>
            <a:ext cx="8494989" cy="3040400"/>
            <a:chOff x="1872824" y="1617737"/>
            <a:chExt cx="8494989" cy="3040400"/>
          </a:xfrm>
        </p:grpSpPr>
        <p:grpSp>
          <p:nvGrpSpPr>
            <p:cNvPr id="13" name="组合 8"/>
            <p:cNvGrpSpPr/>
            <p:nvPr/>
          </p:nvGrpSpPr>
          <p:grpSpPr>
            <a:xfrm>
              <a:off x="1872824" y="1617737"/>
              <a:ext cx="5134550" cy="3040400"/>
              <a:chOff x="2022949" y="1742662"/>
              <a:chExt cx="5134550" cy="3040400"/>
            </a:xfrm>
          </p:grpSpPr>
          <p:pic>
            <p:nvPicPr>
              <p:cNvPr id="16" name="Picture 2" descr="Azteccodeexample.sv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2099" y="1774786"/>
                <a:ext cx="1078140" cy="1078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Datamatrix.sv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259" y="174266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Example of an EZcode.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9479" y="177478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8" descr="High Capacity Color Barcode.sv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8400" t="8047" r="7337" b="7691"/>
              <a:stretch/>
            </p:blipFill>
            <p:spPr bwMode="auto">
              <a:xfrm>
                <a:off x="5956496" y="3582059"/>
                <a:ext cx="1201003" cy="1201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0" descr="MaxiCode.sv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949" y="3616656"/>
                <a:ext cx="1177820" cy="1131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4" descr="Shotcod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259" y="3529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图片 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541" t="9825" r="9494" b="9518"/>
            <a:stretch/>
          </p:blipFill>
          <p:spPr>
            <a:xfrm>
              <a:off x="8544743" y="3574111"/>
              <a:ext cx="1041621" cy="1037646"/>
            </a:xfrm>
            <a:prstGeom prst="rect">
              <a:avLst/>
            </a:prstGeom>
          </p:spPr>
        </p:pic>
        <p:pic>
          <p:nvPicPr>
            <p:cNvPr id="15" name="Picture 2" descr="Better Sample PDF417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574" y="1664537"/>
              <a:ext cx="2594239" cy="1126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基本结构单元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编码和解码流程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最新研究进展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COBAR</a:t>
            </a:r>
            <a:endParaRPr lang="zh-CN" alt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最新研究进展</a:t>
            </a:r>
            <a:endParaRPr 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71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b="1" dirty="0" smtClean="0"/>
              <a:t>COBAR</a:t>
            </a:r>
            <a:r>
              <a:rPr lang="en-US" sz="3200" dirty="0" smtClean="0"/>
              <a:t>, </a:t>
            </a:r>
            <a:r>
              <a:rPr lang="en-US" sz="3200" i="1" u="sng" dirty="0" smtClean="0"/>
              <a:t>Color Barcode Streaming</a:t>
            </a:r>
          </a:p>
          <a:p>
            <a:pPr lvl="1"/>
            <a:endParaRPr lang="en-US" i="1" u="sng" dirty="0" smtClean="0"/>
          </a:p>
          <a:p>
            <a:pPr lvl="1"/>
            <a:r>
              <a:rPr lang="zh-CN" altLang="en-US" dirty="0" smtClean="0"/>
              <a:t>四种颜色，因此一个像素块可以编码两个</a:t>
            </a:r>
            <a:r>
              <a:rPr lang="en-US" altLang="zh-CN" dirty="0" smtClean="0"/>
              <a:t>bits</a:t>
            </a:r>
            <a:endParaRPr lang="en-US" dirty="0" smtClean="0"/>
          </a:p>
          <a:p>
            <a:pPr lvl="1"/>
            <a:r>
              <a:rPr lang="zh-CN" altLang="en-US" dirty="0" smtClean="0"/>
              <a:t>顺序</a:t>
            </a:r>
            <a:r>
              <a:rPr lang="zh-CN" altLang="en-US" dirty="0"/>
              <a:t>显示多个</a:t>
            </a:r>
            <a:r>
              <a:rPr lang="zh-CN" altLang="en-US" dirty="0" smtClean="0"/>
              <a:t>条形码：条形码流</a:t>
            </a:r>
          </a:p>
          <a:p>
            <a:pPr lvl="1"/>
            <a:endParaRPr lang="en-US" dirty="0" smtClean="0"/>
          </a:p>
          <a:p>
            <a:pPr lvl="1"/>
            <a:r>
              <a:rPr lang="zh-CN" altLang="en-US" dirty="0"/>
              <a:t>通过相机</a:t>
            </a:r>
            <a:r>
              <a:rPr lang="zh-CN" altLang="en-US" dirty="0" smtClean="0"/>
              <a:t>捕获条形码流</a:t>
            </a:r>
          </a:p>
          <a:p>
            <a:pPr lvl="1"/>
            <a:r>
              <a:rPr lang="zh-CN" altLang="en-US" dirty="0" smtClean="0"/>
              <a:t>自适应代码产生器减少模糊效应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颜色重新排列减少误码率</a:t>
            </a:r>
            <a:r>
              <a:rPr lang="en-US" altLang="zh-CN" dirty="0" smtClean="0"/>
              <a:t>	</a:t>
            </a:r>
            <a:r>
              <a:rPr lang="en-US" altLang="zh-CN" i="1" u="sng" dirty="0" smtClean="0"/>
              <a:t> </a:t>
            </a:r>
            <a:endParaRPr lang="en-US" i="1" u="sng" dirty="0" smtClean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65" y="3513219"/>
            <a:ext cx="4558921" cy="31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最新研究进展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ARTCode</a:t>
            </a:r>
            <a:r>
              <a:rPr lang="en-US" sz="3200" dirty="0" smtClean="0"/>
              <a:t>, </a:t>
            </a:r>
            <a:r>
              <a:rPr lang="en-US" sz="3200" i="1" u="sng" dirty="0" smtClean="0"/>
              <a:t>Preserve Art and Code in Any Image</a:t>
            </a:r>
            <a:endParaRPr lang="en-US" i="1" u="sng" dirty="0"/>
          </a:p>
          <a:p>
            <a:pPr lvl="1"/>
            <a:endParaRPr lang="en-US" i="1" u="sng" dirty="0" smtClean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63" y="2602284"/>
            <a:ext cx="8036369" cy="373918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79" y="3607577"/>
            <a:ext cx="2075921" cy="207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76507" y="5776854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/>
              <a:t>An </a:t>
            </a:r>
            <a:r>
              <a:rPr lang="en-US" b="1" i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ARTCode </a:t>
            </a:r>
            <a:r>
              <a:rPr lang="en-US" b="1" i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i="1" dirty="0" smtClean="0"/>
              <a:t>based </a:t>
            </a:r>
            <a:r>
              <a:rPr lang="en-US" altLang="zh-CN" b="1" i="1" dirty="0"/>
              <a:t>on </a:t>
            </a:r>
            <a:r>
              <a:rPr lang="en-US" altLang="zh-CN" b="1" i="1" dirty="0" err="1"/>
              <a:t>Lenna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3415374" y="6249011"/>
            <a:ext cx="24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ARTCode</a:t>
            </a:r>
            <a:r>
              <a:rPr lang="en-US" altLang="zh-CN" b="1" i="1" dirty="0"/>
              <a:t> architecture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1509" y="4612678"/>
            <a:ext cx="1460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发送端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509" y="5025488"/>
            <a:ext cx="1460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最新研究进展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ARTCode</a:t>
            </a:r>
            <a:r>
              <a:rPr lang="en-US" sz="3200" dirty="0" smtClean="0"/>
              <a:t>, </a:t>
            </a:r>
            <a:r>
              <a:rPr lang="en-US" sz="3200" i="1" u="sng" dirty="0" smtClean="0"/>
              <a:t>Preserve Art and Code in Any Image</a:t>
            </a:r>
          </a:p>
          <a:p>
            <a:pPr lvl="1"/>
            <a:endParaRPr lang="en-US" i="1" u="sng" dirty="0" smtClean="0"/>
          </a:p>
          <a:p>
            <a:pPr lvl="1"/>
            <a:r>
              <a:rPr lang="zh-CN" altLang="en-US" sz="2800" dirty="0" smtClean="0"/>
              <a:t>调</a:t>
            </a:r>
            <a:r>
              <a:rPr lang="zh-CN" altLang="en-US" sz="2800" dirty="0"/>
              <a:t>色板选择</a:t>
            </a:r>
            <a:endParaRPr lang="en-US" sz="2800" dirty="0" smtClean="0"/>
          </a:p>
          <a:p>
            <a:pPr lvl="2"/>
            <a:r>
              <a:rPr lang="zh-CN" altLang="en-US" sz="2400" dirty="0"/>
              <a:t>应用</a:t>
            </a:r>
            <a:r>
              <a:rPr lang="en-US" altLang="zh-CN" sz="2400" dirty="0"/>
              <a:t>k-means</a:t>
            </a:r>
            <a:r>
              <a:rPr lang="zh-CN" altLang="en-US" sz="2400" dirty="0"/>
              <a:t>来选择</a:t>
            </a:r>
            <a:r>
              <a:rPr lang="zh-CN" altLang="en-US" sz="2400" dirty="0" smtClean="0"/>
              <a:t>图像的原色</a:t>
            </a:r>
          </a:p>
          <a:p>
            <a:pPr lvl="2"/>
            <a:r>
              <a:rPr lang="zh-CN" altLang="en-US" sz="2400" dirty="0"/>
              <a:t>从</a:t>
            </a:r>
            <a:r>
              <a:rPr lang="zh-CN" altLang="en-US" sz="2400" dirty="0" smtClean="0"/>
              <a:t>原色中选择</a:t>
            </a:r>
            <a:r>
              <a:rPr lang="zh-CN" altLang="en-US" sz="2400" dirty="0"/>
              <a:t>用于数据编码的独特</a:t>
            </a:r>
            <a:r>
              <a:rPr lang="zh-CN" altLang="en-US" sz="2400" dirty="0" smtClean="0"/>
              <a:t>颜色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zh-CN" altLang="en-US" sz="2800" dirty="0" smtClean="0"/>
              <a:t>修正误差抖动</a:t>
            </a:r>
            <a:endParaRPr lang="en-US" sz="2800" dirty="0" smtClean="0"/>
          </a:p>
          <a:p>
            <a:pPr lvl="2"/>
            <a:r>
              <a:rPr lang="zh-CN" altLang="en-US" sz="2400" dirty="0"/>
              <a:t>有意应用</a:t>
            </a:r>
            <a:r>
              <a:rPr lang="zh-CN" altLang="en-US" sz="2400" dirty="0" smtClean="0"/>
              <a:t>的某些噪音形式用于随机量化误差，</a:t>
            </a:r>
            <a:r>
              <a:rPr lang="zh-CN" altLang="en-US" sz="2400" dirty="0"/>
              <a:t>进而防止大规模</a:t>
            </a:r>
            <a:r>
              <a:rPr lang="zh-CN" altLang="en-US" sz="2400" dirty="0" smtClean="0"/>
              <a:t>的相同颜色的图案，例如如</a:t>
            </a:r>
            <a:r>
              <a:rPr lang="zh-CN" altLang="en-US" sz="2400" dirty="0"/>
              <a:t>图像中的彩色条纹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基本结构单元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编码和解码流程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最新的研究进展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背景介绍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1380" y="4429539"/>
            <a:ext cx="4547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图</a:t>
            </a: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1. 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一维条码 </a:t>
            </a:r>
          </a:p>
          <a:p>
            <a:pPr algn="ctr"/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使用标准码</a:t>
            </a:r>
            <a:r>
              <a:rPr lang="en-US" altLang="zh-CN" sz="1600" dirty="0" smtClean="0">
                <a:latin typeface="SimSun" charset="0"/>
                <a:ea typeface="SimSun" charset="0"/>
                <a:cs typeface="SimSun" charset="0"/>
              </a:rPr>
              <a:t>128</a:t>
            </a:r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algn="ctr"/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编码信息为 </a:t>
            </a:r>
            <a:r>
              <a:rPr lang="en-US" altLang="zh-CN" sz="1600" i="1" dirty="0" smtClean="0">
                <a:latin typeface="SimSun" charset="0"/>
                <a:ea typeface="SimSun" charset="0"/>
                <a:cs typeface="SimSun" charset="0"/>
              </a:rPr>
              <a:t>EE327</a:t>
            </a:r>
            <a:endParaRPr lang="zh-CN" altLang="en-US" sz="1600" i="1" dirty="0" smtClean="0">
              <a:latin typeface="SimSun" charset="0"/>
              <a:ea typeface="SimSun" charset="0"/>
              <a:cs typeface="SimSun" charset="0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455"/>
          <a:stretch/>
        </p:blipFill>
        <p:spPr>
          <a:xfrm>
            <a:off x="1875380" y="3039442"/>
            <a:ext cx="3619119" cy="1233779"/>
          </a:xfrm>
          <a:prstGeom prst="rect">
            <a:avLst/>
          </a:prstGeom>
        </p:spPr>
      </p:pic>
      <p:sp>
        <p:nvSpPr>
          <p:cNvPr id="8" name="文本框 10"/>
          <p:cNvSpPr txBox="1"/>
          <p:nvPr/>
        </p:nvSpPr>
        <p:spPr>
          <a:xfrm>
            <a:off x="6517917" y="5253633"/>
            <a:ext cx="4547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图</a:t>
            </a: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2. 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二维条码</a:t>
            </a:r>
          </a:p>
          <a:p>
            <a:pPr algn="ctr"/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 </a:t>
            </a:r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快速相应码，</a:t>
            </a:r>
            <a:r>
              <a:rPr lang="en-US" altLang="zh-CN" sz="1600" dirty="0" smtClean="0">
                <a:latin typeface="SimSun" charset="0"/>
                <a:ea typeface="SimSun" charset="0"/>
                <a:cs typeface="SimSun" charset="0"/>
              </a:rPr>
              <a:t>QR</a:t>
            </a:r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 </a:t>
            </a:r>
            <a:r>
              <a:rPr lang="en-US" altLang="zh-CN" sz="1600" dirty="0" smtClean="0">
                <a:latin typeface="SimSun" charset="0"/>
                <a:ea typeface="SimSun" charset="0"/>
                <a:cs typeface="SimSun" charset="0"/>
              </a:rPr>
              <a:t>code</a:t>
            </a:r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algn="ctr"/>
            <a:r>
              <a:rPr lang="zh-CN" altLang="en-US" sz="1600" dirty="0" smtClean="0">
                <a:latin typeface="SimSun" charset="0"/>
                <a:ea typeface="SimSun" charset="0"/>
                <a:cs typeface="SimSun" charset="0"/>
              </a:rPr>
              <a:t>编码信息为：</a:t>
            </a:r>
          </a:p>
          <a:p>
            <a:pPr algn="ctr"/>
            <a:r>
              <a:rPr lang="en-US" altLang="zh-CN" sz="1600" i="1" dirty="0" smtClean="0">
                <a:latin typeface="SimSun" charset="0"/>
                <a:ea typeface="SimSun" charset="0"/>
                <a:cs typeface="SimSun" charset="0"/>
              </a:rPr>
              <a:t>Wireless </a:t>
            </a:r>
            <a:r>
              <a:rPr lang="en-US" altLang="zh-CN" sz="1600" i="1" dirty="0">
                <a:latin typeface="SimSun" charset="0"/>
                <a:ea typeface="SimSun" charset="0"/>
                <a:cs typeface="SimSun" charset="0"/>
              </a:rPr>
              <a:t>Communications and Mobile </a:t>
            </a:r>
            <a:r>
              <a:rPr lang="en-US" altLang="zh-CN" sz="1600" i="1" dirty="0" smtClean="0">
                <a:latin typeface="SimSun" charset="0"/>
                <a:ea typeface="SimSun" charset="0"/>
                <a:cs typeface="SimSun" charset="0"/>
              </a:rPr>
              <a:t>Networks, a good course!</a:t>
            </a:r>
            <a:endParaRPr lang="zh-CN" altLang="en-US" sz="1600" dirty="0">
              <a:latin typeface="SimSun" charset="0"/>
              <a:ea typeface="SimSun" charset="0"/>
              <a:cs typeface="SimSun" charset="0"/>
            </a:endParaRPr>
          </a:p>
        </p:txBody>
      </p:sp>
      <p:pic>
        <p:nvPicPr>
          <p:cNvPr id="9" name="Picture 8" descr="https://sp0.baidu.com/5aU_bSa9KgQFm2e88IuM_a/micxp1.duapp.com/qr.php?value=Wireless+Communications+and+Mobile+Networks%2C+a+good+course%2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26" t="9358" r="9347" b="9415"/>
          <a:stretch/>
        </p:blipFill>
        <p:spPr bwMode="auto">
          <a:xfrm>
            <a:off x="7149764" y="2246631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背景介绍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 smtClean="0"/>
              <a:t>无处不在的条形码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二维码</a:t>
            </a:r>
            <a:r>
              <a:rPr lang="en-US" sz="3200" dirty="0" smtClean="0"/>
              <a:t>, 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也叫快速相应码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1"/>
            <a:r>
              <a:rPr lang="zh-CN" altLang="en-US" sz="2800" dirty="0"/>
              <a:t>最初由</a:t>
            </a:r>
            <a:r>
              <a:rPr lang="en-US" altLang="zh-CN" sz="2800" dirty="0"/>
              <a:t>Denso Wave</a:t>
            </a:r>
            <a:r>
              <a:rPr lang="zh-CN" altLang="en-US" sz="2800" dirty="0"/>
              <a:t>开发并获得</a:t>
            </a:r>
            <a:r>
              <a:rPr lang="zh-CN" altLang="en-US" sz="2800" dirty="0" smtClean="0"/>
              <a:t>专利</a:t>
            </a:r>
          </a:p>
          <a:p>
            <a:pPr lvl="1"/>
            <a:r>
              <a:rPr lang="en-US" altLang="zh-CN" sz="2800" dirty="0">
                <a:ea typeface="Consolas" charset="0"/>
                <a:cs typeface="Consolas" charset="0"/>
              </a:rPr>
              <a:t>2000</a:t>
            </a:r>
            <a:r>
              <a:rPr lang="zh-CN" altLang="en-US" sz="2800" dirty="0">
                <a:ea typeface="Consolas" charset="0"/>
                <a:cs typeface="Consolas" charset="0"/>
              </a:rPr>
              <a:t>年</a:t>
            </a:r>
            <a:r>
              <a:rPr lang="zh-CN" altLang="en-US" sz="2800" dirty="0" smtClean="0">
                <a:ea typeface="Consolas" charset="0"/>
                <a:cs typeface="Consolas" charset="0"/>
              </a:rPr>
              <a:t>，</a:t>
            </a:r>
            <a:r>
              <a:rPr lang="zh-CN" altLang="en-US" sz="2800" i="1" u="sng" dirty="0" smtClean="0">
                <a:ea typeface="Consolas" charset="0"/>
                <a:cs typeface="Consolas" charset="0"/>
              </a:rPr>
              <a:t>国际标准化联盟</a:t>
            </a:r>
            <a:r>
              <a:rPr lang="zh-CN" altLang="en-US" sz="2800" dirty="0" smtClean="0">
                <a:ea typeface="Consolas" charset="0"/>
                <a:cs typeface="Consolas" charset="0"/>
              </a:rPr>
              <a:t> 发布了相应的规范</a:t>
            </a:r>
            <a:br>
              <a:rPr lang="zh-CN" altLang="en-US" sz="2800" dirty="0" smtClean="0">
                <a:ea typeface="Consolas" charset="0"/>
                <a:cs typeface="Consolas" charset="0"/>
              </a:rPr>
            </a:br>
            <a:r>
              <a:rPr lang="en-US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Automatic identification and data capture techniques </a:t>
            </a:r>
            <a:r>
              <a:rPr lang="mr-IN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–</a:t>
            </a:r>
            <a:r>
              <a:rPr lang="en-US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 Bar code symbology </a:t>
            </a:r>
            <a:r>
              <a:rPr lang="mr-IN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–</a:t>
            </a:r>
            <a:r>
              <a:rPr lang="en-US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br>
              <a:rPr lang="en-US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</a:br>
            <a:r>
              <a:rPr lang="en-US" i="1" u="sng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QR Code, ISO/IEC 18004:2000</a:t>
            </a:r>
            <a:endParaRPr lang="en-US" i="1" u="sng" dirty="0">
              <a:solidFill>
                <a:srgbClr val="7030A0"/>
              </a:solidFill>
              <a:ea typeface="Consolas" charset="0"/>
              <a:cs typeface="Consolas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ea typeface="Consolas" charset="0"/>
              <a:cs typeface="Consolas" charset="0"/>
            </a:endParaRPr>
          </a:p>
        </p:txBody>
      </p:sp>
      <p:pic>
        <p:nvPicPr>
          <p:cNvPr id="6" name="Picture 6" descr="在线二维码生成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30" y="4453242"/>
            <a:ext cx="2000485" cy="20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07" y="1224541"/>
            <a:ext cx="7868749" cy="4563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9673" y="31621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/>
              <a:t>二维码的发展历史</a:t>
            </a:r>
            <a:endParaRPr lang="en-US" sz="3200" b="1" dirty="0"/>
          </a:p>
        </p:txBody>
      </p:sp>
      <p:sp>
        <p:nvSpPr>
          <p:cNvPr id="10" name="文本框 1"/>
          <p:cNvSpPr txBox="1"/>
          <p:nvPr/>
        </p:nvSpPr>
        <p:spPr>
          <a:xfrm>
            <a:off x="6961401" y="6111204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更多信息</a:t>
            </a:r>
            <a:r>
              <a:rPr lang="en-US" altLang="zh-CN" dirty="0" smtClean="0"/>
              <a:t>: </a:t>
            </a:r>
            <a:r>
              <a:rPr lang="en-US" altLang="zh-CN" u="sng" dirty="0">
                <a:solidFill>
                  <a:srgbClr val="7030A0"/>
                </a:solidFill>
              </a:rPr>
              <a:t>http://</a:t>
            </a:r>
            <a:r>
              <a:rPr lang="en-US" altLang="zh-CN" u="sng" dirty="0" err="1">
                <a:solidFill>
                  <a:srgbClr val="7030A0"/>
                </a:solidFill>
              </a:rPr>
              <a:t>www.qrcode.com</a:t>
            </a:r>
            <a:r>
              <a:rPr lang="en-US" altLang="zh-CN" u="sng" dirty="0">
                <a:solidFill>
                  <a:srgbClr val="7030A0"/>
                </a:solidFill>
              </a:rPr>
              <a:t>/en/history</a:t>
            </a:r>
            <a:r>
              <a:rPr lang="en-US" altLang="zh-CN" u="sng" dirty="0" smtClean="0">
                <a:solidFill>
                  <a:srgbClr val="7030A0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0855" y="5265683"/>
            <a:ext cx="67686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为市场需求提供最优的解决方案</a:t>
            </a:r>
            <a:endParaRPr lang="en-US" sz="2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112" y="2592752"/>
            <a:ext cx="13026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减小尺寸</a:t>
            </a:r>
            <a:endParaRPr lang="en-US" sz="2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481" y="2281616"/>
            <a:ext cx="6288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n>
                  <a:solidFill>
                    <a:schemeClr val="bg1"/>
                  </a:solidFill>
                </a:ln>
                <a:noFill/>
              </a:rPr>
              <a:t>寸</a:t>
            </a:r>
            <a:endParaRPr lang="en-US" sz="2000" b="1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8158" y="2220686"/>
            <a:ext cx="110358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安全性</a:t>
            </a:r>
            <a:endParaRPr lang="en-US" sz="2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1401" y="1351780"/>
            <a:ext cx="15657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高存储密度</a:t>
            </a:r>
            <a:endParaRPr lang="en-US" sz="2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6215" y="1024486"/>
            <a:ext cx="16101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用户需求</a:t>
            </a:r>
            <a:endParaRPr lang="en-US" sz="2000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02952" y="7418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条形码的使用场合</a:t>
            </a:r>
            <a:endParaRPr lang="en-US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210029" y="658958"/>
            <a:ext cx="10283227" cy="5661335"/>
            <a:chOff x="1120820" y="781252"/>
            <a:chExt cx="10283227" cy="5661335"/>
          </a:xfrm>
        </p:grpSpPr>
        <p:pic>
          <p:nvPicPr>
            <p:cNvPr id="30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35145" y="988241"/>
              <a:ext cx="2336309" cy="23154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8017" y="781252"/>
              <a:ext cx="2068854" cy="2883190"/>
            </a:xfrm>
            <a:prstGeom prst="rect">
              <a:avLst/>
            </a:prstGeom>
          </p:spPr>
        </p:pic>
        <p:pic>
          <p:nvPicPr>
            <p:cNvPr id="32" name="图片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48860" y="937910"/>
              <a:ext cx="2350713" cy="2227343"/>
            </a:xfrm>
            <a:prstGeom prst="rect">
              <a:avLst/>
            </a:prstGeom>
          </p:spPr>
        </p:pic>
        <p:pic>
          <p:nvPicPr>
            <p:cNvPr id="33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3190" y="4318616"/>
              <a:ext cx="2829225" cy="1729364"/>
            </a:xfrm>
            <a:prstGeom prst="rect">
              <a:avLst/>
            </a:prstGeom>
          </p:spPr>
        </p:pic>
        <p:pic>
          <p:nvPicPr>
            <p:cNvPr id="34" name="图片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5964" y="3664442"/>
              <a:ext cx="2116504" cy="2095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文本框 19"/>
            <p:cNvSpPr txBox="1"/>
            <p:nvPr/>
          </p:nvSpPr>
          <p:spPr>
            <a:xfrm>
              <a:off x="1399487" y="3404351"/>
              <a:ext cx="224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 </a:t>
              </a:r>
              <a:r>
                <a:rPr lang="zh-CN" altLang="en-US" dirty="0" smtClean="0"/>
                <a:t>产品追踪</a:t>
              </a:r>
              <a:endParaRPr lang="zh-CN" altLang="en-US" baseline="30000" dirty="0"/>
            </a:p>
          </p:txBody>
        </p:sp>
        <p:sp>
          <p:nvSpPr>
            <p:cNvPr id="36" name="文本框 20"/>
            <p:cNvSpPr txBox="1"/>
            <p:nvPr/>
          </p:nvSpPr>
          <p:spPr>
            <a:xfrm>
              <a:off x="4781042" y="3188085"/>
              <a:ext cx="278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(c) </a:t>
              </a:r>
              <a:r>
                <a:rPr lang="zh-CN" altLang="en-US" dirty="0" smtClean="0"/>
                <a:t>二维码广告</a:t>
              </a:r>
              <a:endParaRPr lang="zh-CN" altLang="en-US" baseline="30000" dirty="0"/>
            </a:p>
          </p:txBody>
        </p:sp>
        <p:sp>
          <p:nvSpPr>
            <p:cNvPr id="37" name="文本框 21"/>
            <p:cNvSpPr txBox="1"/>
            <p:nvPr/>
          </p:nvSpPr>
          <p:spPr>
            <a:xfrm>
              <a:off x="8618017" y="6073255"/>
              <a:ext cx="278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(f) </a:t>
              </a:r>
              <a:r>
                <a:rPr lang="zh-CN" altLang="en-US" dirty="0" smtClean="0"/>
                <a:t>车票防伪</a:t>
              </a:r>
              <a:endParaRPr lang="zh-CN" altLang="en-US" baseline="30000" dirty="0"/>
            </a:p>
          </p:txBody>
        </p:sp>
        <p:sp>
          <p:nvSpPr>
            <p:cNvPr id="38" name="文本框 22"/>
            <p:cNvSpPr txBox="1"/>
            <p:nvPr/>
          </p:nvSpPr>
          <p:spPr>
            <a:xfrm>
              <a:off x="8263190" y="3689717"/>
              <a:ext cx="2879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(e) </a:t>
              </a:r>
              <a:r>
                <a:rPr lang="zh-CN" altLang="en-US" dirty="0" smtClean="0"/>
                <a:t>社交软件，如微信</a:t>
              </a:r>
              <a:endParaRPr lang="zh-CN" altLang="en-US" baseline="30000" dirty="0"/>
            </a:p>
          </p:txBody>
        </p:sp>
        <p:sp>
          <p:nvSpPr>
            <p:cNvPr id="39" name="文本框 23"/>
            <p:cNvSpPr txBox="1"/>
            <p:nvPr/>
          </p:nvSpPr>
          <p:spPr>
            <a:xfrm>
              <a:off x="5065964" y="5775364"/>
              <a:ext cx="236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(d) </a:t>
              </a:r>
              <a:r>
                <a:rPr lang="zh-CN" altLang="en-US" dirty="0" smtClean="0"/>
                <a:t>在线支付</a:t>
              </a:r>
              <a:endParaRPr lang="zh-CN" altLang="en-US" baseline="30000" dirty="0"/>
            </a:p>
          </p:txBody>
        </p:sp>
        <p:pic>
          <p:nvPicPr>
            <p:cNvPr id="40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0820" y="4117458"/>
              <a:ext cx="2753622" cy="1506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文本框 24"/>
            <p:cNvSpPr txBox="1"/>
            <p:nvPr/>
          </p:nvSpPr>
          <p:spPr>
            <a:xfrm>
              <a:off x="1429983" y="5693184"/>
              <a:ext cx="224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 </a:t>
              </a:r>
              <a:r>
                <a:rPr lang="zh-CN" altLang="en-US" dirty="0" smtClean="0"/>
                <a:t>物流追踪</a:t>
              </a:r>
              <a:endParaRPr lang="zh-CN" altLang="en-US" baseline="30000" dirty="0"/>
            </a:p>
          </p:txBody>
        </p:sp>
      </p:grpSp>
      <p:sp>
        <p:nvSpPr>
          <p:cNvPr id="42" name="文本框 17"/>
          <p:cNvSpPr txBox="1"/>
          <p:nvPr/>
        </p:nvSpPr>
        <p:spPr>
          <a:xfrm>
            <a:off x="5155173" y="6320293"/>
            <a:ext cx="30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4. </a:t>
            </a:r>
            <a:r>
              <a:rPr lang="zh-CN" altLang="en-US" dirty="0" smtClean="0"/>
              <a:t>条码的应用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07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背景介绍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条形码得到广泛使用的原因</a:t>
            </a:r>
            <a:endParaRPr lang="en-US" dirty="0"/>
          </a:p>
          <a:p>
            <a:pPr lvl="1"/>
            <a:r>
              <a:rPr lang="zh-CN" altLang="en-US" sz="2800" dirty="0" smtClean="0"/>
              <a:t>机器可读性</a:t>
            </a:r>
          </a:p>
          <a:p>
            <a:pPr lvl="1"/>
            <a:r>
              <a:rPr lang="zh-CN" altLang="en-US" sz="2800" dirty="0" smtClean="0"/>
              <a:t>支持快速读取</a:t>
            </a:r>
            <a:endParaRPr lang="en-US" sz="2800" dirty="0" smtClean="0"/>
          </a:p>
          <a:p>
            <a:pPr lvl="1"/>
            <a:r>
              <a:rPr lang="zh-CN" altLang="en-US" sz="2800" dirty="0" smtClean="0"/>
              <a:t>安全性</a:t>
            </a:r>
          </a:p>
          <a:p>
            <a:pPr lvl="1"/>
            <a:r>
              <a:rPr lang="zh-CN" altLang="en-US" sz="2800"/>
              <a:t>无需蜂窝或</a:t>
            </a:r>
            <a:r>
              <a:rPr lang="en-US" altLang="zh-CN" sz="2800" dirty="0"/>
              <a:t>Wi-Fi</a:t>
            </a:r>
            <a:r>
              <a:rPr lang="zh-CN" altLang="en-US" sz="2800" dirty="0"/>
              <a:t>网络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18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0"/>
                <a:ea typeface="SimHei" charset="0"/>
                <a:cs typeface="SimHei" charset="0"/>
              </a:rPr>
              <a:t>大纲</a:t>
            </a:r>
            <a:endParaRPr lang="en-US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背景介绍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定义：什么是条码？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条码的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适用场合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使用原因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条码的工作原理：一维码和二维码</a:t>
            </a:r>
          </a:p>
          <a:p>
            <a:pPr lvl="1">
              <a:buFont typeface="Arial" charset="0"/>
              <a:buChar char="•"/>
            </a:pPr>
            <a:r>
              <a:rPr lang="zh-CN" altLang="en-US" sz="3200" b="1" dirty="0" smtClean="0">
                <a:latin typeface="SimSun" charset="0"/>
                <a:ea typeface="SimSun" charset="0"/>
                <a:cs typeface="SimSun" charset="0"/>
              </a:rPr>
              <a:t>条形码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及其分析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二维码：基本结构及编码和解码流程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其他种类的二维条码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最新的研究进展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MiraCode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imSun" charset="0"/>
                <a:ea typeface="SimSun" charset="0"/>
                <a:cs typeface="SimSun" charset="0"/>
              </a:rPr>
              <a:t>ARTCode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1081</Words>
  <Application>Microsoft Office PowerPoint</Application>
  <PresentationFormat>宽屏</PresentationFormat>
  <Paragraphs>299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DengXian</vt:lpstr>
      <vt:lpstr>DengXian Light</vt:lpstr>
      <vt:lpstr>SimHei</vt:lpstr>
      <vt:lpstr>宋体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条形码</vt:lpstr>
      <vt:lpstr>大纲</vt:lpstr>
      <vt:lpstr>大纲</vt:lpstr>
      <vt:lpstr>背景介绍</vt:lpstr>
      <vt:lpstr>背景介绍: 无处不在的条形码</vt:lpstr>
      <vt:lpstr>PowerPoint 演示文稿</vt:lpstr>
      <vt:lpstr>PowerPoint 演示文稿</vt:lpstr>
      <vt:lpstr>背景介绍</vt:lpstr>
      <vt:lpstr>大纲</vt:lpstr>
      <vt:lpstr>条码的工作原理: 一维码 及 二维码</vt:lpstr>
      <vt:lpstr>PowerPoint 演示文稿</vt:lpstr>
      <vt:lpstr>大纲</vt:lpstr>
      <vt:lpstr>条码的工作原理: 一维码 及 二维码</vt:lpstr>
      <vt:lpstr>条码的工作原理: 一维码 及 二维码</vt:lpstr>
      <vt:lpstr>条码的工作原理: 一维码 及 二维码</vt:lpstr>
      <vt:lpstr>条码的工作原理: 一维码 及 二维码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条码的工作原理: 一维码 及 二维码</vt:lpstr>
      <vt:lpstr>大纲</vt:lpstr>
      <vt:lpstr>其他种类的二维条码</vt:lpstr>
      <vt:lpstr>大纲</vt:lpstr>
      <vt:lpstr>最新研究进展</vt:lpstr>
      <vt:lpstr>最新研究进展</vt:lpstr>
      <vt:lpstr>最新研究进展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Visible Light Communication</dc:title>
  <dc:creator>Eason Ji</dc:creator>
  <cp:lastModifiedBy>TZhang</cp:lastModifiedBy>
  <cp:revision>182</cp:revision>
  <dcterms:created xsi:type="dcterms:W3CDTF">2018-02-22T12:28:03Z</dcterms:created>
  <dcterms:modified xsi:type="dcterms:W3CDTF">2018-12-28T05:19:37Z</dcterms:modified>
</cp:coreProperties>
</file>