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70" r:id="rId5"/>
    <p:sldId id="271" r:id="rId6"/>
    <p:sldId id="277" r:id="rId7"/>
    <p:sldId id="272" r:id="rId8"/>
    <p:sldId id="273" r:id="rId9"/>
    <p:sldId id="274" r:id="rId10"/>
    <p:sldId id="275" r:id="rId11"/>
    <p:sldId id="259" r:id="rId12"/>
    <p:sldId id="265" r:id="rId13"/>
    <p:sldId id="268" r:id="rId14"/>
    <p:sldId id="279" r:id="rId15"/>
    <p:sldId id="280" r:id="rId16"/>
    <p:sldId id="281" r:id="rId17"/>
    <p:sldId id="282" r:id="rId18"/>
    <p:sldId id="283" r:id="rId19"/>
    <p:sldId id="284" r:id="rId20"/>
    <p:sldId id="285" r:id="rId21"/>
    <p:sldId id="286" r:id="rId22"/>
    <p:sldId id="287" r:id="rId23"/>
    <p:sldId id="28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0099CC"/>
    <a:srgbClr val="00CC99"/>
    <a:srgbClr val="CC00FF"/>
    <a:srgbClr val="FFCC00"/>
    <a:srgbClr val="FF5050"/>
    <a:srgbClr val="800000"/>
    <a:srgbClr val="CC0000"/>
    <a:srgbClr val="CC3399"/>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autoAdjust="0"/>
    <p:restoredTop sz="94737" autoAdjust="0"/>
  </p:normalViewPr>
  <p:slideViewPr>
    <p:cSldViewPr>
      <p:cViewPr varScale="1">
        <p:scale>
          <a:sx n="156" d="100"/>
          <a:sy n="156" d="100"/>
        </p:scale>
        <p:origin x="1944"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5FC015-05CE-4FE8-8040-9E6705D147F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0A196E4-1FC2-4503-9A7E-7D4E80CA59FE}">
      <dgm:prSet phldrT="[文本]"/>
      <dgm:spPr>
        <a:solidFill>
          <a:srgbClr val="FF5050"/>
        </a:solidFill>
      </dgm:spPr>
      <dgm:t>
        <a:bodyPr/>
        <a:lstStyle/>
        <a:p>
          <a:r>
            <a:rPr lang="zh-CN" altLang="en-US" dirty="0" smtClean="0"/>
            <a:t>移动社交网络</a:t>
          </a:r>
          <a:endParaRPr lang="en-US" dirty="0"/>
        </a:p>
      </dgm:t>
    </dgm:pt>
    <dgm:pt modelId="{3B42878A-EF3A-4C9C-B4ED-918D95827CCA}" type="parTrans" cxnId="{6E5A3F3A-0B1B-4B57-A0FB-87E579DD8AE4}">
      <dgm:prSet/>
      <dgm:spPr/>
      <dgm:t>
        <a:bodyPr/>
        <a:lstStyle/>
        <a:p>
          <a:endParaRPr lang="en-US"/>
        </a:p>
      </dgm:t>
    </dgm:pt>
    <dgm:pt modelId="{32538C55-C400-4066-B84A-D9DDD1EA080F}" type="sibTrans" cxnId="{6E5A3F3A-0B1B-4B57-A0FB-87E579DD8AE4}">
      <dgm:prSet/>
      <dgm:spPr/>
      <dgm:t>
        <a:bodyPr/>
        <a:lstStyle/>
        <a:p>
          <a:endParaRPr lang="en-US"/>
        </a:p>
      </dgm:t>
    </dgm:pt>
    <dgm:pt modelId="{4FAB5F7A-A332-4572-901A-722EC7B2AD8B}">
      <dgm:prSet phldrT="[文本]"/>
      <dgm:spPr>
        <a:solidFill>
          <a:srgbClr val="FFCC00"/>
        </a:solidFill>
      </dgm:spPr>
      <dgm:t>
        <a:bodyPr/>
        <a:lstStyle/>
        <a:p>
          <a:r>
            <a:rPr lang="zh-CN" altLang="en-US" dirty="0" smtClean="0"/>
            <a:t>基于大规模视频流的实时分析与处理</a:t>
          </a:r>
          <a:endParaRPr lang="en-US" dirty="0"/>
        </a:p>
      </dgm:t>
    </dgm:pt>
    <dgm:pt modelId="{6E33BB8B-DAB6-44EC-AF0C-1F637866BE5C}" type="parTrans" cxnId="{6F403CA8-798B-460F-A2F8-70ABF12A6047}">
      <dgm:prSet/>
      <dgm:spPr/>
      <dgm:t>
        <a:bodyPr/>
        <a:lstStyle/>
        <a:p>
          <a:endParaRPr lang="en-US"/>
        </a:p>
      </dgm:t>
    </dgm:pt>
    <dgm:pt modelId="{935F9DA4-0479-4E85-8F0F-2D3524957240}" type="sibTrans" cxnId="{6F403CA8-798B-460F-A2F8-70ABF12A6047}">
      <dgm:prSet/>
      <dgm:spPr/>
      <dgm:t>
        <a:bodyPr/>
        <a:lstStyle/>
        <a:p>
          <a:endParaRPr lang="en-US"/>
        </a:p>
      </dgm:t>
    </dgm:pt>
    <dgm:pt modelId="{FE8A5340-2978-4070-961D-6DC0EF3341CE}">
      <dgm:prSet phldrT="[文本]"/>
      <dgm:spPr>
        <a:solidFill>
          <a:srgbClr val="CC00CC"/>
        </a:solidFill>
      </dgm:spPr>
      <dgm:t>
        <a:bodyPr/>
        <a:lstStyle/>
        <a:p>
          <a:r>
            <a:rPr lang="zh-CN" altLang="en-US" dirty="0" smtClean="0"/>
            <a:t>智慧城市</a:t>
          </a:r>
          <a:endParaRPr lang="en-US" dirty="0"/>
        </a:p>
      </dgm:t>
    </dgm:pt>
    <dgm:pt modelId="{7E4E3758-AC2C-44FF-B56D-2BAC7EA4F7DF}" type="parTrans" cxnId="{2D5FE726-C89B-4310-A1EF-632F863589F9}">
      <dgm:prSet/>
      <dgm:spPr/>
      <dgm:t>
        <a:bodyPr/>
        <a:lstStyle/>
        <a:p>
          <a:endParaRPr lang="en-US"/>
        </a:p>
      </dgm:t>
    </dgm:pt>
    <dgm:pt modelId="{5EA392FD-4DE7-40F2-8AFC-3849E4037C03}" type="sibTrans" cxnId="{2D5FE726-C89B-4310-A1EF-632F863589F9}">
      <dgm:prSet/>
      <dgm:spPr/>
      <dgm:t>
        <a:bodyPr/>
        <a:lstStyle/>
        <a:p>
          <a:endParaRPr lang="en-US"/>
        </a:p>
      </dgm:t>
    </dgm:pt>
    <dgm:pt modelId="{C99761E7-6ABD-4F20-9B8C-31749447E6B4}">
      <dgm:prSet phldrT="[文本]"/>
      <dgm:spPr>
        <a:solidFill>
          <a:srgbClr val="00CC99"/>
        </a:solidFill>
      </dgm:spPr>
      <dgm:t>
        <a:bodyPr/>
        <a:lstStyle/>
        <a:p>
          <a:r>
            <a:rPr lang="zh-CN" altLang="en-US" dirty="0" smtClean="0"/>
            <a:t>医疗图像分析系统</a:t>
          </a:r>
          <a:endParaRPr lang="en-US" dirty="0"/>
        </a:p>
      </dgm:t>
    </dgm:pt>
    <dgm:pt modelId="{43D8261D-CC20-4DB5-AB89-B22A4110439D}" type="parTrans" cxnId="{D2CCAF1B-8797-4DB1-A673-B42BB4739B63}">
      <dgm:prSet/>
      <dgm:spPr/>
      <dgm:t>
        <a:bodyPr/>
        <a:lstStyle/>
        <a:p>
          <a:endParaRPr lang="en-US"/>
        </a:p>
      </dgm:t>
    </dgm:pt>
    <dgm:pt modelId="{549F0C1E-C19B-4800-A68B-06B3B46E90F9}" type="sibTrans" cxnId="{D2CCAF1B-8797-4DB1-A673-B42BB4739B63}">
      <dgm:prSet/>
      <dgm:spPr/>
      <dgm:t>
        <a:bodyPr/>
        <a:lstStyle/>
        <a:p>
          <a:endParaRPr lang="en-US"/>
        </a:p>
      </dgm:t>
    </dgm:pt>
    <dgm:pt modelId="{4530E61D-02E4-475A-8A7F-FBDBB5277570}">
      <dgm:prSet phldrT="[文本]"/>
      <dgm:spPr>
        <a:solidFill>
          <a:srgbClr val="0099CC"/>
        </a:solidFill>
      </dgm:spPr>
      <dgm:t>
        <a:bodyPr/>
        <a:lstStyle/>
        <a:p>
          <a:r>
            <a:rPr lang="zh-CN" altLang="en-US" dirty="0" smtClean="0"/>
            <a:t>互联网金融大数据</a:t>
          </a:r>
          <a:endParaRPr lang="en-US" dirty="0"/>
        </a:p>
      </dgm:t>
    </dgm:pt>
    <dgm:pt modelId="{3FD96A74-053A-4A3F-ADE6-6310B0D5B13E}" type="parTrans" cxnId="{0B4B2B0B-B98A-40BB-9489-7D36B6289BE2}">
      <dgm:prSet/>
      <dgm:spPr/>
      <dgm:t>
        <a:bodyPr/>
        <a:lstStyle/>
        <a:p>
          <a:endParaRPr lang="en-US"/>
        </a:p>
      </dgm:t>
    </dgm:pt>
    <dgm:pt modelId="{F818582D-9FC2-4002-BEF2-F7D4BCF3C599}" type="sibTrans" cxnId="{0B4B2B0B-B98A-40BB-9489-7D36B6289BE2}">
      <dgm:prSet/>
      <dgm:spPr/>
      <dgm:t>
        <a:bodyPr/>
        <a:lstStyle/>
        <a:p>
          <a:endParaRPr lang="en-US"/>
        </a:p>
      </dgm:t>
    </dgm:pt>
    <dgm:pt modelId="{7EC5BF19-5A20-4DE6-B9D3-45886C9AF120}" type="pres">
      <dgm:prSet presAssocID="{3C5FC015-05CE-4FE8-8040-9E6705D147F3}" presName="diagram" presStyleCnt="0">
        <dgm:presLayoutVars>
          <dgm:dir/>
          <dgm:resizeHandles val="exact"/>
        </dgm:presLayoutVars>
      </dgm:prSet>
      <dgm:spPr/>
      <dgm:t>
        <a:bodyPr/>
        <a:lstStyle/>
        <a:p>
          <a:endParaRPr lang="zh-CN" altLang="en-US"/>
        </a:p>
      </dgm:t>
    </dgm:pt>
    <dgm:pt modelId="{5E779EB1-376E-4EC5-AB56-142F7CADBC48}" type="pres">
      <dgm:prSet presAssocID="{40A196E4-1FC2-4503-9A7E-7D4E80CA59FE}" presName="node" presStyleLbl="node1" presStyleIdx="0" presStyleCnt="5">
        <dgm:presLayoutVars>
          <dgm:bulletEnabled val="1"/>
        </dgm:presLayoutVars>
      </dgm:prSet>
      <dgm:spPr/>
      <dgm:t>
        <a:bodyPr/>
        <a:lstStyle/>
        <a:p>
          <a:endParaRPr lang="en-US"/>
        </a:p>
      </dgm:t>
    </dgm:pt>
    <dgm:pt modelId="{A946E230-7A36-4AD6-B2D5-EC8513A8CD9F}" type="pres">
      <dgm:prSet presAssocID="{32538C55-C400-4066-B84A-D9DDD1EA080F}" presName="sibTrans" presStyleCnt="0"/>
      <dgm:spPr/>
    </dgm:pt>
    <dgm:pt modelId="{EC2213C0-3E5B-4C4B-96DE-EE25E131512E}" type="pres">
      <dgm:prSet presAssocID="{4FAB5F7A-A332-4572-901A-722EC7B2AD8B}" presName="node" presStyleLbl="node1" presStyleIdx="1" presStyleCnt="5">
        <dgm:presLayoutVars>
          <dgm:bulletEnabled val="1"/>
        </dgm:presLayoutVars>
      </dgm:prSet>
      <dgm:spPr/>
      <dgm:t>
        <a:bodyPr/>
        <a:lstStyle/>
        <a:p>
          <a:endParaRPr lang="en-US"/>
        </a:p>
      </dgm:t>
    </dgm:pt>
    <dgm:pt modelId="{2506001D-DD99-4B51-952C-CB4FA6F3E62B}" type="pres">
      <dgm:prSet presAssocID="{935F9DA4-0479-4E85-8F0F-2D3524957240}" presName="sibTrans" presStyleCnt="0"/>
      <dgm:spPr/>
    </dgm:pt>
    <dgm:pt modelId="{DA338469-A600-45D7-87DC-A4843543FEB9}" type="pres">
      <dgm:prSet presAssocID="{FE8A5340-2978-4070-961D-6DC0EF3341CE}" presName="node" presStyleLbl="node1" presStyleIdx="2" presStyleCnt="5">
        <dgm:presLayoutVars>
          <dgm:bulletEnabled val="1"/>
        </dgm:presLayoutVars>
      </dgm:prSet>
      <dgm:spPr/>
      <dgm:t>
        <a:bodyPr/>
        <a:lstStyle/>
        <a:p>
          <a:endParaRPr lang="en-US"/>
        </a:p>
      </dgm:t>
    </dgm:pt>
    <dgm:pt modelId="{2741F809-69C3-4614-9D3E-0234DECD43EF}" type="pres">
      <dgm:prSet presAssocID="{5EA392FD-4DE7-40F2-8AFC-3849E4037C03}" presName="sibTrans" presStyleCnt="0"/>
      <dgm:spPr/>
    </dgm:pt>
    <dgm:pt modelId="{1F31955C-669F-46BA-ADD4-F65A76C3C3D1}" type="pres">
      <dgm:prSet presAssocID="{C99761E7-6ABD-4F20-9B8C-31749447E6B4}" presName="node" presStyleLbl="node1" presStyleIdx="3" presStyleCnt="5">
        <dgm:presLayoutVars>
          <dgm:bulletEnabled val="1"/>
        </dgm:presLayoutVars>
      </dgm:prSet>
      <dgm:spPr/>
      <dgm:t>
        <a:bodyPr/>
        <a:lstStyle/>
        <a:p>
          <a:endParaRPr lang="en-US"/>
        </a:p>
      </dgm:t>
    </dgm:pt>
    <dgm:pt modelId="{4BE105FB-3600-44D9-8C30-F5178EEF6DFF}" type="pres">
      <dgm:prSet presAssocID="{549F0C1E-C19B-4800-A68B-06B3B46E90F9}" presName="sibTrans" presStyleCnt="0"/>
      <dgm:spPr/>
    </dgm:pt>
    <dgm:pt modelId="{BB4436BF-4177-431A-9B12-0D897EF77374}" type="pres">
      <dgm:prSet presAssocID="{4530E61D-02E4-475A-8A7F-FBDBB5277570}" presName="node" presStyleLbl="node1" presStyleIdx="4" presStyleCnt="5">
        <dgm:presLayoutVars>
          <dgm:bulletEnabled val="1"/>
        </dgm:presLayoutVars>
      </dgm:prSet>
      <dgm:spPr/>
      <dgm:t>
        <a:bodyPr/>
        <a:lstStyle/>
        <a:p>
          <a:endParaRPr lang="en-US"/>
        </a:p>
      </dgm:t>
    </dgm:pt>
  </dgm:ptLst>
  <dgm:cxnLst>
    <dgm:cxn modelId="{6D375C98-105B-4324-877B-16287ACB387B}" type="presOf" srcId="{FE8A5340-2978-4070-961D-6DC0EF3341CE}" destId="{DA338469-A600-45D7-87DC-A4843543FEB9}" srcOrd="0" destOrd="0" presId="urn:microsoft.com/office/officeart/2005/8/layout/default"/>
    <dgm:cxn modelId="{0B4B2B0B-B98A-40BB-9489-7D36B6289BE2}" srcId="{3C5FC015-05CE-4FE8-8040-9E6705D147F3}" destId="{4530E61D-02E4-475A-8A7F-FBDBB5277570}" srcOrd="4" destOrd="0" parTransId="{3FD96A74-053A-4A3F-ADE6-6310B0D5B13E}" sibTransId="{F818582D-9FC2-4002-BEF2-F7D4BCF3C599}"/>
    <dgm:cxn modelId="{6E5A3F3A-0B1B-4B57-A0FB-87E579DD8AE4}" srcId="{3C5FC015-05CE-4FE8-8040-9E6705D147F3}" destId="{40A196E4-1FC2-4503-9A7E-7D4E80CA59FE}" srcOrd="0" destOrd="0" parTransId="{3B42878A-EF3A-4C9C-B4ED-918D95827CCA}" sibTransId="{32538C55-C400-4066-B84A-D9DDD1EA080F}"/>
    <dgm:cxn modelId="{66798E1D-BA7B-43B0-AC8B-8BD3488E7709}" type="presOf" srcId="{C99761E7-6ABD-4F20-9B8C-31749447E6B4}" destId="{1F31955C-669F-46BA-ADD4-F65A76C3C3D1}" srcOrd="0" destOrd="0" presId="urn:microsoft.com/office/officeart/2005/8/layout/default"/>
    <dgm:cxn modelId="{079E4B3F-1933-43A4-9830-97CB01D76A6B}" type="presOf" srcId="{3C5FC015-05CE-4FE8-8040-9E6705D147F3}" destId="{7EC5BF19-5A20-4DE6-B9D3-45886C9AF120}" srcOrd="0" destOrd="0" presId="urn:microsoft.com/office/officeart/2005/8/layout/default"/>
    <dgm:cxn modelId="{D2CCAF1B-8797-4DB1-A673-B42BB4739B63}" srcId="{3C5FC015-05CE-4FE8-8040-9E6705D147F3}" destId="{C99761E7-6ABD-4F20-9B8C-31749447E6B4}" srcOrd="3" destOrd="0" parTransId="{43D8261D-CC20-4DB5-AB89-B22A4110439D}" sibTransId="{549F0C1E-C19B-4800-A68B-06B3B46E90F9}"/>
    <dgm:cxn modelId="{6F403CA8-798B-460F-A2F8-70ABF12A6047}" srcId="{3C5FC015-05CE-4FE8-8040-9E6705D147F3}" destId="{4FAB5F7A-A332-4572-901A-722EC7B2AD8B}" srcOrd="1" destOrd="0" parTransId="{6E33BB8B-DAB6-44EC-AF0C-1F637866BE5C}" sibTransId="{935F9DA4-0479-4E85-8F0F-2D3524957240}"/>
    <dgm:cxn modelId="{2D5FE726-C89B-4310-A1EF-632F863589F9}" srcId="{3C5FC015-05CE-4FE8-8040-9E6705D147F3}" destId="{FE8A5340-2978-4070-961D-6DC0EF3341CE}" srcOrd="2" destOrd="0" parTransId="{7E4E3758-AC2C-44FF-B56D-2BAC7EA4F7DF}" sibTransId="{5EA392FD-4DE7-40F2-8AFC-3849E4037C03}"/>
    <dgm:cxn modelId="{52C19FB9-1A17-4704-9896-9F6540A2F3F9}" type="presOf" srcId="{40A196E4-1FC2-4503-9A7E-7D4E80CA59FE}" destId="{5E779EB1-376E-4EC5-AB56-142F7CADBC48}" srcOrd="0" destOrd="0" presId="urn:microsoft.com/office/officeart/2005/8/layout/default"/>
    <dgm:cxn modelId="{784C56B2-5F1B-42E3-862A-A8E5B91EDC3E}" type="presOf" srcId="{4FAB5F7A-A332-4572-901A-722EC7B2AD8B}" destId="{EC2213C0-3E5B-4C4B-96DE-EE25E131512E}" srcOrd="0" destOrd="0" presId="urn:microsoft.com/office/officeart/2005/8/layout/default"/>
    <dgm:cxn modelId="{51962A2B-C2B5-4388-8E4C-9FAAE5A60A35}" type="presOf" srcId="{4530E61D-02E4-475A-8A7F-FBDBB5277570}" destId="{BB4436BF-4177-431A-9B12-0D897EF77374}" srcOrd="0" destOrd="0" presId="urn:microsoft.com/office/officeart/2005/8/layout/default"/>
    <dgm:cxn modelId="{F4418C4F-BD83-4CE4-8A8D-74F49BF4B248}" type="presParOf" srcId="{7EC5BF19-5A20-4DE6-B9D3-45886C9AF120}" destId="{5E779EB1-376E-4EC5-AB56-142F7CADBC48}" srcOrd="0" destOrd="0" presId="urn:microsoft.com/office/officeart/2005/8/layout/default"/>
    <dgm:cxn modelId="{223C80AA-62FF-496B-B2C2-865FC0C22803}" type="presParOf" srcId="{7EC5BF19-5A20-4DE6-B9D3-45886C9AF120}" destId="{A946E230-7A36-4AD6-B2D5-EC8513A8CD9F}" srcOrd="1" destOrd="0" presId="urn:microsoft.com/office/officeart/2005/8/layout/default"/>
    <dgm:cxn modelId="{DF935E00-1237-4592-83C4-2C726CE5EE41}" type="presParOf" srcId="{7EC5BF19-5A20-4DE6-B9D3-45886C9AF120}" destId="{EC2213C0-3E5B-4C4B-96DE-EE25E131512E}" srcOrd="2" destOrd="0" presId="urn:microsoft.com/office/officeart/2005/8/layout/default"/>
    <dgm:cxn modelId="{9E591AA3-F015-4160-9D41-8358820F04CD}" type="presParOf" srcId="{7EC5BF19-5A20-4DE6-B9D3-45886C9AF120}" destId="{2506001D-DD99-4B51-952C-CB4FA6F3E62B}" srcOrd="3" destOrd="0" presId="urn:microsoft.com/office/officeart/2005/8/layout/default"/>
    <dgm:cxn modelId="{5D2D3208-9B6F-4445-81F0-0F071D2DD13C}" type="presParOf" srcId="{7EC5BF19-5A20-4DE6-B9D3-45886C9AF120}" destId="{DA338469-A600-45D7-87DC-A4843543FEB9}" srcOrd="4" destOrd="0" presId="urn:microsoft.com/office/officeart/2005/8/layout/default"/>
    <dgm:cxn modelId="{F3DA35F4-0FA9-491A-8C09-4907D74A05AE}" type="presParOf" srcId="{7EC5BF19-5A20-4DE6-B9D3-45886C9AF120}" destId="{2741F809-69C3-4614-9D3E-0234DECD43EF}" srcOrd="5" destOrd="0" presId="urn:microsoft.com/office/officeart/2005/8/layout/default"/>
    <dgm:cxn modelId="{30506092-EF0A-4AF3-B128-8AA61F8D0EDC}" type="presParOf" srcId="{7EC5BF19-5A20-4DE6-B9D3-45886C9AF120}" destId="{1F31955C-669F-46BA-ADD4-F65A76C3C3D1}" srcOrd="6" destOrd="0" presId="urn:microsoft.com/office/officeart/2005/8/layout/default"/>
    <dgm:cxn modelId="{0AF5BE07-D2BF-49B9-AACD-BF3D88C9FBF6}" type="presParOf" srcId="{7EC5BF19-5A20-4DE6-B9D3-45886C9AF120}" destId="{4BE105FB-3600-44D9-8C30-F5178EEF6DFF}" srcOrd="7" destOrd="0" presId="urn:microsoft.com/office/officeart/2005/8/layout/default"/>
    <dgm:cxn modelId="{77A05D0D-A089-4343-B7D0-0550F3F9FEF2}" type="presParOf" srcId="{7EC5BF19-5A20-4DE6-B9D3-45886C9AF120}" destId="{BB4436BF-4177-431A-9B12-0D897EF77374}"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779EB1-376E-4EC5-AB56-142F7CADBC48}">
      <dsp:nvSpPr>
        <dsp:cNvPr id="0" name=""/>
        <dsp:cNvSpPr/>
      </dsp:nvSpPr>
      <dsp:spPr>
        <a:xfrm>
          <a:off x="0" y="433173"/>
          <a:ext cx="2047727" cy="1228636"/>
        </a:xfrm>
        <a:prstGeom prst="rect">
          <a:avLst/>
        </a:prstGeom>
        <a:solidFill>
          <a:srgbClr val="FF5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t>移动社交网络</a:t>
          </a:r>
          <a:endParaRPr lang="en-US" sz="2300" kern="1200" dirty="0"/>
        </a:p>
      </dsp:txBody>
      <dsp:txXfrm>
        <a:off x="0" y="433173"/>
        <a:ext cx="2047727" cy="1228636"/>
      </dsp:txXfrm>
    </dsp:sp>
    <dsp:sp modelId="{EC2213C0-3E5B-4C4B-96DE-EE25E131512E}">
      <dsp:nvSpPr>
        <dsp:cNvPr id="0" name=""/>
        <dsp:cNvSpPr/>
      </dsp:nvSpPr>
      <dsp:spPr>
        <a:xfrm>
          <a:off x="2252500" y="433173"/>
          <a:ext cx="2047727" cy="1228636"/>
        </a:xfrm>
        <a:prstGeom prst="rect">
          <a:avLst/>
        </a:prstGeom>
        <a:solidFill>
          <a:srgbClr val="FFCC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t>基于大规模视频流的实时分析与处理</a:t>
          </a:r>
          <a:endParaRPr lang="en-US" sz="2300" kern="1200" dirty="0"/>
        </a:p>
      </dsp:txBody>
      <dsp:txXfrm>
        <a:off x="2252500" y="433173"/>
        <a:ext cx="2047727" cy="1228636"/>
      </dsp:txXfrm>
    </dsp:sp>
    <dsp:sp modelId="{DA338469-A600-45D7-87DC-A4843543FEB9}">
      <dsp:nvSpPr>
        <dsp:cNvPr id="0" name=""/>
        <dsp:cNvSpPr/>
      </dsp:nvSpPr>
      <dsp:spPr>
        <a:xfrm>
          <a:off x="4505000" y="433173"/>
          <a:ext cx="2047727" cy="1228636"/>
        </a:xfrm>
        <a:prstGeom prst="rect">
          <a:avLst/>
        </a:prstGeom>
        <a:solidFill>
          <a:srgbClr val="CC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t>智慧城市</a:t>
          </a:r>
          <a:endParaRPr lang="en-US" sz="2300" kern="1200" dirty="0"/>
        </a:p>
      </dsp:txBody>
      <dsp:txXfrm>
        <a:off x="4505000" y="433173"/>
        <a:ext cx="2047727" cy="1228636"/>
      </dsp:txXfrm>
    </dsp:sp>
    <dsp:sp modelId="{1F31955C-669F-46BA-ADD4-F65A76C3C3D1}">
      <dsp:nvSpPr>
        <dsp:cNvPr id="0" name=""/>
        <dsp:cNvSpPr/>
      </dsp:nvSpPr>
      <dsp:spPr>
        <a:xfrm>
          <a:off x="1126250" y="1866582"/>
          <a:ext cx="2047727" cy="1228636"/>
        </a:xfrm>
        <a:prstGeom prst="rect">
          <a:avLst/>
        </a:prstGeom>
        <a:solidFill>
          <a:srgbClr val="00CC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t>医疗图像分析系统</a:t>
          </a:r>
          <a:endParaRPr lang="en-US" sz="2300" kern="1200" dirty="0"/>
        </a:p>
      </dsp:txBody>
      <dsp:txXfrm>
        <a:off x="1126250" y="1866582"/>
        <a:ext cx="2047727" cy="1228636"/>
      </dsp:txXfrm>
    </dsp:sp>
    <dsp:sp modelId="{BB4436BF-4177-431A-9B12-0D897EF77374}">
      <dsp:nvSpPr>
        <dsp:cNvPr id="0" name=""/>
        <dsp:cNvSpPr/>
      </dsp:nvSpPr>
      <dsp:spPr>
        <a:xfrm>
          <a:off x="3378750" y="1866582"/>
          <a:ext cx="2047727" cy="1228636"/>
        </a:xfrm>
        <a:prstGeom prst="rect">
          <a:avLst/>
        </a:prstGeom>
        <a:solidFill>
          <a:srgbClr val="0099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t>互联网金融大数据</a:t>
          </a:r>
          <a:endParaRPr lang="en-US" sz="2300" kern="1200" dirty="0"/>
        </a:p>
      </dsp:txBody>
      <dsp:txXfrm>
        <a:off x="3378750" y="1866582"/>
        <a:ext cx="2047727" cy="122863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C95B7272-1264-4626-8E9B-687D225336E2}" type="datetimeFigureOut">
              <a:rPr lang="en-US" smtClean="0"/>
              <a:pPr/>
              <a:t>12/13/2019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F26A18B-A84E-4179-BF12-46658138E6D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C95B7272-1264-4626-8E9B-687D225336E2}" type="datetimeFigureOut">
              <a:rPr lang="en-US" smtClean="0"/>
              <a:pPr/>
              <a:t>12/13/2019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F26A18B-A84E-4179-BF12-46658138E6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C95B7272-1264-4626-8E9B-687D225336E2}" type="datetimeFigureOut">
              <a:rPr lang="en-US" smtClean="0"/>
              <a:pPr/>
              <a:t>12/13/2019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F26A18B-A84E-4179-BF12-46658138E6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C95B7272-1264-4626-8E9B-687D225336E2}" type="datetimeFigureOut">
              <a:rPr lang="en-US" smtClean="0"/>
              <a:pPr/>
              <a:t>12/13/2019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F26A18B-A84E-4179-BF12-46658138E6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95B7272-1264-4626-8E9B-687D225336E2}" type="datetimeFigureOut">
              <a:rPr lang="en-US" smtClean="0"/>
              <a:pPr/>
              <a:t>12/13/2019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F26A18B-A84E-4179-BF12-46658138E6D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C95B7272-1264-4626-8E9B-687D225336E2}" type="datetimeFigureOut">
              <a:rPr lang="en-US" smtClean="0"/>
              <a:pPr/>
              <a:t>12/13/2019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F26A18B-A84E-4179-BF12-46658138E6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C95B7272-1264-4626-8E9B-687D225336E2}" type="datetimeFigureOut">
              <a:rPr lang="en-US" smtClean="0"/>
              <a:pPr/>
              <a:t>12/13/2019</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BF26A18B-A84E-4179-BF12-46658138E6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C95B7272-1264-4626-8E9B-687D225336E2}" type="datetimeFigureOut">
              <a:rPr lang="en-US" smtClean="0"/>
              <a:pPr/>
              <a:t>12/13/2019</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BF26A18B-A84E-4179-BF12-46658138E6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5B7272-1264-4626-8E9B-687D225336E2}" type="datetimeFigureOut">
              <a:rPr lang="en-US" smtClean="0"/>
              <a:pPr/>
              <a:t>12/13/2019</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BF26A18B-A84E-4179-BF12-46658138E6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95B7272-1264-4626-8E9B-687D225336E2}" type="datetimeFigureOut">
              <a:rPr lang="en-US" smtClean="0"/>
              <a:pPr/>
              <a:t>12/13/2019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F26A18B-A84E-4179-BF12-46658138E6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95B7272-1264-4626-8E9B-687D225336E2}" type="datetimeFigureOut">
              <a:rPr lang="en-US" smtClean="0"/>
              <a:pPr/>
              <a:t>12/13/2019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F26A18B-A84E-4179-BF12-46658138E6D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5B7272-1264-4626-8E9B-687D225336E2}" type="datetimeFigureOut">
              <a:rPr lang="en-US" smtClean="0"/>
              <a:pPr/>
              <a:t>12/13/2019</a:t>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6A18B-A84E-4179-BF12-46658138E6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tmp"/></Relationships>
</file>

<file path=ppt/slides/_rels/slide15.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tmp"/></Relationships>
</file>

<file path=ppt/slides/_rels/slide18.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2564904"/>
            <a:ext cx="7772400" cy="1470025"/>
          </a:xfrm>
        </p:spPr>
        <p:txBody>
          <a:bodyPr/>
          <a:lstStyle/>
          <a:p>
            <a:r>
              <a:rPr lang="zh-CN" altLang="en-US" b="1" dirty="0"/>
              <a:t>移</a:t>
            </a:r>
            <a:r>
              <a:rPr lang="zh-CN" altLang="en-US" b="1" dirty="0" smtClean="0"/>
              <a:t>动互联网智能化和算法</a:t>
            </a:r>
            <a:endParaRPr lang="en-US" b="1" dirty="0"/>
          </a:p>
        </p:txBody>
      </p:sp>
      <p:pic>
        <p:nvPicPr>
          <p:cNvPr id="1026" name="Picture 2" descr="E:\课件\工科\最后的波纹\工作\ppt相关\上海交通大学校标PNG文件\校标-标志中英文横版.png"/>
          <p:cNvPicPr>
            <a:picLocks noChangeAspect="1" noChangeArrowheads="1"/>
          </p:cNvPicPr>
          <p:nvPr/>
        </p:nvPicPr>
        <p:blipFill>
          <a:blip r:embed="rId2" cstate="print"/>
          <a:srcRect/>
          <a:stretch>
            <a:fillRect/>
          </a:stretch>
        </p:blipFill>
        <p:spPr bwMode="auto">
          <a:xfrm>
            <a:off x="0" y="0"/>
            <a:ext cx="4464496" cy="1467534"/>
          </a:xfrm>
          <a:prstGeom prst="rect">
            <a:avLst/>
          </a:prstGeom>
          <a:noFill/>
        </p:spPr>
      </p:pic>
      <p:sp>
        <p:nvSpPr>
          <p:cNvPr id="7" name="矩形 6"/>
          <p:cNvSpPr/>
          <p:nvPr/>
        </p:nvSpPr>
        <p:spPr>
          <a:xfrm>
            <a:off x="0" y="1340768"/>
            <a:ext cx="91440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427984" y="692697"/>
            <a:ext cx="4608512" cy="523220"/>
          </a:xfrm>
          <a:prstGeom prst="rect">
            <a:avLst/>
          </a:prstGeom>
          <a:noFill/>
        </p:spPr>
        <p:txBody>
          <a:bodyPr wrap="square" rtlCol="0">
            <a:spAutoFit/>
          </a:bodyPr>
          <a:lstStyle/>
          <a:p>
            <a:r>
              <a:rPr lang="en-US" altLang="zh-CN" sz="2800" dirty="0" smtClean="0">
                <a:solidFill>
                  <a:srgbClr val="800000"/>
                </a:solidFill>
              </a:rPr>
              <a:t>Dept of Electronic Engineering</a:t>
            </a:r>
            <a:endParaRPr lang="en-US" sz="2800" dirty="0">
              <a:solidFill>
                <a:srgbClr val="8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课件\工科\最后的波纹\工作\ppt相关\上海交通大学校标PNG文件\校标-校徽.png"/>
          <p:cNvPicPr>
            <a:picLocks noChangeAspect="1" noChangeArrowheads="1"/>
          </p:cNvPicPr>
          <p:nvPr/>
        </p:nvPicPr>
        <p:blipFill>
          <a:blip r:embed="rId2" cstate="print"/>
          <a:srcRect/>
          <a:stretch>
            <a:fillRect/>
          </a:stretch>
        </p:blipFill>
        <p:spPr bwMode="auto">
          <a:xfrm>
            <a:off x="179512" y="0"/>
            <a:ext cx="936104" cy="936452"/>
          </a:xfrm>
          <a:prstGeom prst="rect">
            <a:avLst/>
          </a:prstGeom>
          <a:noFill/>
        </p:spPr>
      </p:pic>
      <p:sp>
        <p:nvSpPr>
          <p:cNvPr id="5" name="矩形 4"/>
          <p:cNvSpPr/>
          <p:nvPr/>
        </p:nvSpPr>
        <p:spPr>
          <a:xfrm>
            <a:off x="0" y="980728"/>
            <a:ext cx="91440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03648" y="188640"/>
            <a:ext cx="3744416" cy="646331"/>
          </a:xfrm>
          <a:prstGeom prst="rect">
            <a:avLst/>
          </a:prstGeom>
          <a:noFill/>
        </p:spPr>
        <p:txBody>
          <a:bodyPr wrap="square" rtlCol="0">
            <a:spAutoFit/>
          </a:bodyPr>
          <a:lstStyle/>
          <a:p>
            <a:r>
              <a:rPr lang="zh-CN" altLang="en-US" sz="3600" b="1" dirty="0" smtClean="0">
                <a:latin typeface="+mj-ea"/>
              </a:rPr>
              <a:t>智能移动互联网</a:t>
            </a:r>
            <a:endParaRPr lang="en-US" sz="3600" b="1" dirty="0">
              <a:latin typeface="+mj-ea"/>
            </a:endParaRPr>
          </a:p>
        </p:txBody>
      </p:sp>
      <p:sp>
        <p:nvSpPr>
          <p:cNvPr id="6" name="TextBox 5"/>
          <p:cNvSpPr txBox="1"/>
          <p:nvPr/>
        </p:nvSpPr>
        <p:spPr>
          <a:xfrm>
            <a:off x="323528" y="1988840"/>
            <a:ext cx="8568952" cy="286232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smtClean="0"/>
              <a:t>融资模式上，现今融资倾于通过移动互联网平台</a:t>
            </a:r>
            <a:endParaRPr lang="en-US" altLang="zh-CN" sz="2400" dirty="0" smtClean="0"/>
          </a:p>
          <a:p>
            <a:pPr marL="342900" indent="-342900">
              <a:lnSpc>
                <a:spcPct val="150000"/>
              </a:lnSpc>
              <a:buFont typeface="Arial" panose="020B0604020202020204" pitchFamily="34" charset="0"/>
              <a:buChar char="•"/>
            </a:pPr>
            <a:r>
              <a:rPr lang="zh-CN" altLang="en-US" sz="2400" dirty="0" smtClean="0"/>
              <a:t>支付模式上，第三方支付开始颠覆传统银行支付</a:t>
            </a:r>
            <a:endParaRPr lang="en-US" altLang="zh-CN" sz="2400" dirty="0" smtClean="0"/>
          </a:p>
          <a:p>
            <a:pPr marL="342900" indent="-342900">
              <a:lnSpc>
                <a:spcPct val="150000"/>
              </a:lnSpc>
              <a:buFont typeface="Arial" panose="020B0604020202020204" pitchFamily="34" charset="0"/>
              <a:buChar char="•"/>
            </a:pPr>
            <a:r>
              <a:rPr lang="zh-CN" altLang="en-US" sz="2400" dirty="0" smtClean="0"/>
              <a:t>合理建模，有效预测和分析，检测和评估风险</a:t>
            </a:r>
            <a:endParaRPr lang="en-US" altLang="zh-CN" sz="2400" dirty="0" smtClean="0"/>
          </a:p>
          <a:p>
            <a:pPr marL="342900" indent="-342900">
              <a:lnSpc>
                <a:spcPct val="150000"/>
              </a:lnSpc>
              <a:buFont typeface="Arial" panose="020B0604020202020204" pitchFamily="34" charset="0"/>
              <a:buChar char="•"/>
            </a:pPr>
            <a:r>
              <a:rPr lang="zh-CN" altLang="en-US" sz="2400" dirty="0" smtClean="0"/>
              <a:t>大数据金融使金融机构和金融服务平台在营销和风控方面有的放矢。</a:t>
            </a:r>
            <a:endParaRPr lang="en-US" sz="2400" dirty="0"/>
          </a:p>
        </p:txBody>
      </p:sp>
      <p:sp>
        <p:nvSpPr>
          <p:cNvPr id="7" name="TextBox 6"/>
          <p:cNvSpPr txBox="1"/>
          <p:nvPr/>
        </p:nvSpPr>
        <p:spPr>
          <a:xfrm>
            <a:off x="395536" y="1268760"/>
            <a:ext cx="3480440" cy="584775"/>
          </a:xfrm>
          <a:prstGeom prst="rect">
            <a:avLst/>
          </a:prstGeom>
          <a:noFill/>
        </p:spPr>
        <p:txBody>
          <a:bodyPr wrap="none" rtlCol="0">
            <a:spAutoFit/>
          </a:bodyPr>
          <a:lstStyle/>
          <a:p>
            <a:r>
              <a:rPr lang="zh-CN" altLang="en-US" sz="3200" b="1" dirty="0" smtClean="0">
                <a:solidFill>
                  <a:schemeClr val="accent3">
                    <a:lumMod val="50000"/>
                  </a:schemeClr>
                </a:solidFill>
              </a:rPr>
              <a:t>互联网金融大数据</a:t>
            </a:r>
            <a:endParaRPr lang="en-US" sz="3200" b="1" dirty="0">
              <a:solidFill>
                <a:schemeClr val="accent3">
                  <a:lumMod val="5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课件\工科\最后的波纹\工作\ppt相关\上海交通大学校标PNG文件\校标-校徽.png"/>
          <p:cNvPicPr>
            <a:picLocks noChangeAspect="1" noChangeArrowheads="1"/>
          </p:cNvPicPr>
          <p:nvPr/>
        </p:nvPicPr>
        <p:blipFill>
          <a:blip r:embed="rId2" cstate="print"/>
          <a:srcRect/>
          <a:stretch>
            <a:fillRect/>
          </a:stretch>
        </p:blipFill>
        <p:spPr bwMode="auto">
          <a:xfrm>
            <a:off x="179512" y="0"/>
            <a:ext cx="936104" cy="936452"/>
          </a:xfrm>
          <a:prstGeom prst="rect">
            <a:avLst/>
          </a:prstGeom>
          <a:noFill/>
        </p:spPr>
      </p:pic>
      <p:sp>
        <p:nvSpPr>
          <p:cNvPr id="5" name="矩形 4"/>
          <p:cNvSpPr/>
          <p:nvPr/>
        </p:nvSpPr>
        <p:spPr>
          <a:xfrm>
            <a:off x="0" y="980728"/>
            <a:ext cx="91440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03648" y="188640"/>
            <a:ext cx="3744416" cy="646331"/>
          </a:xfrm>
          <a:prstGeom prst="rect">
            <a:avLst/>
          </a:prstGeom>
          <a:noFill/>
        </p:spPr>
        <p:txBody>
          <a:bodyPr wrap="square" rtlCol="0">
            <a:spAutoFit/>
          </a:bodyPr>
          <a:lstStyle/>
          <a:p>
            <a:r>
              <a:rPr lang="zh-CN" altLang="en-US" sz="3600" b="1" dirty="0" smtClean="0">
                <a:latin typeface="+mj-ea"/>
                <a:ea typeface="+mj-ea"/>
              </a:rPr>
              <a:t>众筹网络</a:t>
            </a:r>
            <a:endParaRPr lang="en-US" sz="3600" b="1" dirty="0">
              <a:latin typeface="+mj-ea"/>
              <a:ea typeface="+mj-ea"/>
            </a:endParaRPr>
          </a:p>
        </p:txBody>
      </p:sp>
      <p:sp>
        <p:nvSpPr>
          <p:cNvPr id="6" name="TextBox 5"/>
          <p:cNvSpPr txBox="1"/>
          <p:nvPr/>
        </p:nvSpPr>
        <p:spPr>
          <a:xfrm>
            <a:off x="323527" y="1988840"/>
            <a:ext cx="2664297" cy="1200329"/>
          </a:xfrm>
          <a:prstGeom prst="rect">
            <a:avLst/>
          </a:prstGeom>
          <a:noFill/>
        </p:spPr>
        <p:txBody>
          <a:bodyPr wrap="square" rtlCol="0">
            <a:spAutoFit/>
          </a:bodyPr>
          <a:lstStyle/>
          <a:p>
            <a:pPr indent="457200"/>
            <a:r>
              <a:rPr lang="zh-CN" altLang="en-US" dirty="0" smtClean="0"/>
              <a:t>将网络上分散的可利用资源集合起来，解决网络中信息过剩、分布不集中等矛盾。</a:t>
            </a:r>
            <a:endParaRPr lang="en-US" dirty="0"/>
          </a:p>
        </p:txBody>
      </p:sp>
      <p:sp>
        <p:nvSpPr>
          <p:cNvPr id="7" name="TextBox 6"/>
          <p:cNvSpPr txBox="1"/>
          <p:nvPr/>
        </p:nvSpPr>
        <p:spPr>
          <a:xfrm>
            <a:off x="395536" y="1268760"/>
            <a:ext cx="1005403" cy="584775"/>
          </a:xfrm>
          <a:prstGeom prst="rect">
            <a:avLst/>
          </a:prstGeom>
          <a:noFill/>
        </p:spPr>
        <p:txBody>
          <a:bodyPr wrap="none" rtlCol="0">
            <a:spAutoFit/>
          </a:bodyPr>
          <a:lstStyle/>
          <a:p>
            <a:r>
              <a:rPr lang="zh-CN" altLang="en-US" sz="3200" b="1" dirty="0" smtClean="0">
                <a:solidFill>
                  <a:schemeClr val="accent3">
                    <a:lumMod val="50000"/>
                  </a:schemeClr>
                </a:solidFill>
              </a:rPr>
              <a:t>简介</a:t>
            </a:r>
            <a:endParaRPr lang="en-US" sz="3200" b="1" dirty="0">
              <a:solidFill>
                <a:schemeClr val="accent3">
                  <a:lumMod val="50000"/>
                </a:schemeClr>
              </a:solidFill>
            </a:endParaRPr>
          </a:p>
        </p:txBody>
      </p:sp>
      <p:pic>
        <p:nvPicPr>
          <p:cNvPr id="8" name="图片 7" descr="uber.png"/>
          <p:cNvPicPr>
            <a:picLocks noChangeAspect="1"/>
          </p:cNvPicPr>
          <p:nvPr/>
        </p:nvPicPr>
        <p:blipFill>
          <a:blip r:embed="rId3" cstate="print"/>
          <a:stretch>
            <a:fillRect/>
          </a:stretch>
        </p:blipFill>
        <p:spPr>
          <a:xfrm>
            <a:off x="755576" y="4146301"/>
            <a:ext cx="6825602" cy="2583772"/>
          </a:xfrm>
          <a:prstGeom prst="rect">
            <a:avLst/>
          </a:prstGeom>
        </p:spPr>
      </p:pic>
      <p:pic>
        <p:nvPicPr>
          <p:cNvPr id="9" name="图片 8" descr="人人快递2.jpg"/>
          <p:cNvPicPr>
            <a:picLocks noChangeAspect="1"/>
          </p:cNvPicPr>
          <p:nvPr/>
        </p:nvPicPr>
        <p:blipFill>
          <a:blip r:embed="rId4" cstate="print"/>
          <a:stretch>
            <a:fillRect/>
          </a:stretch>
        </p:blipFill>
        <p:spPr>
          <a:xfrm>
            <a:off x="3635896" y="1495671"/>
            <a:ext cx="5184576" cy="26495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课件\工科\最后的波纹\工作\ppt相关\上海交通大学校标PNG文件\校标-校徽.png"/>
          <p:cNvPicPr>
            <a:picLocks noChangeAspect="1" noChangeArrowheads="1"/>
          </p:cNvPicPr>
          <p:nvPr/>
        </p:nvPicPr>
        <p:blipFill>
          <a:blip r:embed="rId2" cstate="print"/>
          <a:srcRect/>
          <a:stretch>
            <a:fillRect/>
          </a:stretch>
        </p:blipFill>
        <p:spPr bwMode="auto">
          <a:xfrm>
            <a:off x="179512" y="0"/>
            <a:ext cx="936104" cy="936452"/>
          </a:xfrm>
          <a:prstGeom prst="rect">
            <a:avLst/>
          </a:prstGeom>
          <a:noFill/>
        </p:spPr>
      </p:pic>
      <p:sp>
        <p:nvSpPr>
          <p:cNvPr id="5" name="矩形 4"/>
          <p:cNvSpPr/>
          <p:nvPr/>
        </p:nvSpPr>
        <p:spPr>
          <a:xfrm>
            <a:off x="0" y="980728"/>
            <a:ext cx="91440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03648" y="188640"/>
            <a:ext cx="3744416" cy="646331"/>
          </a:xfrm>
          <a:prstGeom prst="rect">
            <a:avLst/>
          </a:prstGeom>
          <a:noFill/>
        </p:spPr>
        <p:txBody>
          <a:bodyPr wrap="square" rtlCol="0">
            <a:spAutoFit/>
          </a:bodyPr>
          <a:lstStyle/>
          <a:p>
            <a:r>
              <a:rPr lang="zh-CN" altLang="en-US" sz="3600" b="1" dirty="0" smtClean="0">
                <a:latin typeface="+mj-ea"/>
                <a:ea typeface="+mj-ea"/>
              </a:rPr>
              <a:t>众筹网络</a:t>
            </a:r>
            <a:endParaRPr lang="en-US" sz="3600" b="1" dirty="0">
              <a:latin typeface="+mj-ea"/>
              <a:ea typeface="+mj-ea"/>
            </a:endParaRPr>
          </a:p>
        </p:txBody>
      </p:sp>
      <p:sp>
        <p:nvSpPr>
          <p:cNvPr id="6" name="TextBox 5"/>
          <p:cNvSpPr txBox="1"/>
          <p:nvPr/>
        </p:nvSpPr>
        <p:spPr>
          <a:xfrm>
            <a:off x="287524" y="1172204"/>
            <a:ext cx="8506128" cy="392415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b="1" dirty="0">
                <a:solidFill>
                  <a:schemeClr val="accent3">
                    <a:lumMod val="50000"/>
                  </a:schemeClr>
                </a:solidFill>
              </a:rPr>
              <a:t>众筹网络资源调度方案</a:t>
            </a:r>
          </a:p>
          <a:p>
            <a:pPr marL="800100" lvl="1" indent="-342900">
              <a:lnSpc>
                <a:spcPct val="150000"/>
              </a:lnSpc>
              <a:buFont typeface="Arial" panose="020B0604020202020204" pitchFamily="34" charset="0"/>
              <a:buChar char="•"/>
            </a:pPr>
            <a:r>
              <a:rPr lang="zh-CN" altLang="en-US" dirty="0"/>
              <a:t>制定网络剩余资源的快速定位</a:t>
            </a:r>
            <a:r>
              <a:rPr lang="zh-CN" altLang="en-US" dirty="0" smtClean="0"/>
              <a:t>方案</a:t>
            </a:r>
            <a:endParaRPr lang="en-US" altLang="zh-CN" dirty="0" smtClean="0"/>
          </a:p>
          <a:p>
            <a:pPr marL="800100" lvl="1" indent="-342900">
              <a:lnSpc>
                <a:spcPct val="150000"/>
              </a:lnSpc>
              <a:buFont typeface="Arial" panose="020B0604020202020204" pitchFamily="34" charset="0"/>
              <a:buChar char="•"/>
            </a:pPr>
            <a:r>
              <a:rPr lang="zh-CN" altLang="en-US" dirty="0" smtClean="0"/>
              <a:t>利用机器学习、数据挖掘等手段分析与评估资源</a:t>
            </a:r>
            <a:endParaRPr lang="en-US" altLang="zh-CN" dirty="0" smtClean="0"/>
          </a:p>
          <a:p>
            <a:pPr marL="800100" lvl="1" indent="-342900">
              <a:lnSpc>
                <a:spcPct val="150000"/>
              </a:lnSpc>
              <a:buFont typeface="Arial" panose="020B0604020202020204" pitchFamily="34" charset="0"/>
              <a:buChar char="•"/>
            </a:pPr>
            <a:r>
              <a:rPr lang="zh-CN" altLang="en-US" dirty="0" smtClean="0"/>
              <a:t>利用博弈论、最优化等制定最终的调度方案</a:t>
            </a:r>
            <a:endParaRPr lang="en-US" altLang="zh-CN" dirty="0" smtClean="0"/>
          </a:p>
          <a:p>
            <a:pPr marL="800100" lvl="1" indent="-342900">
              <a:lnSpc>
                <a:spcPct val="150000"/>
              </a:lnSpc>
              <a:buFont typeface="Arial" panose="020B0604020202020204" pitchFamily="34" charset="0"/>
              <a:buChar char="•"/>
            </a:pPr>
            <a:r>
              <a:rPr lang="zh-CN" altLang="en-US" dirty="0"/>
              <a:t>分析网络图的特点</a:t>
            </a:r>
            <a:endParaRPr lang="en-US" altLang="zh-CN" dirty="0"/>
          </a:p>
          <a:p>
            <a:pPr marL="800100" lvl="1" indent="-342900">
              <a:lnSpc>
                <a:spcPct val="150000"/>
              </a:lnSpc>
              <a:buFont typeface="Arial" panose="020B0604020202020204" pitchFamily="34" charset="0"/>
              <a:buChar char="•"/>
            </a:pPr>
            <a:endParaRPr lang="en-US" altLang="zh-CN" dirty="0" smtClean="0"/>
          </a:p>
          <a:p>
            <a:pPr marL="342900" indent="-342900">
              <a:lnSpc>
                <a:spcPct val="150000"/>
              </a:lnSpc>
              <a:buFont typeface="Arial" panose="020B0604020202020204" pitchFamily="34" charset="0"/>
              <a:buChar char="•"/>
            </a:pPr>
            <a:endParaRPr lang="en-US" altLang="zh-CN" b="1" dirty="0">
              <a:solidFill>
                <a:schemeClr val="accent3">
                  <a:lumMod val="50000"/>
                </a:schemeClr>
              </a:solidFill>
            </a:endParaRPr>
          </a:p>
          <a:p>
            <a:pPr marL="342900" indent="-342900">
              <a:lnSpc>
                <a:spcPct val="150000"/>
              </a:lnSpc>
              <a:buFont typeface="Arial" panose="020B0604020202020204" pitchFamily="34" charset="0"/>
              <a:buChar char="•"/>
            </a:pPr>
            <a:endParaRPr lang="en-US" altLang="zh-CN" dirty="0" smtClean="0"/>
          </a:p>
          <a:p>
            <a:pPr>
              <a:buFont typeface="Arial" pitchFamily="34" charset="0"/>
              <a:buChar char="•"/>
            </a:pPr>
            <a:endParaRPr lang="en-US" sz="2400" dirty="0"/>
          </a:p>
        </p:txBody>
      </p:sp>
      <p:pic>
        <p:nvPicPr>
          <p:cNvPr id="8" name="图片 7" descr="人人激励.jpg"/>
          <p:cNvPicPr>
            <a:picLocks noChangeAspect="1"/>
          </p:cNvPicPr>
          <p:nvPr/>
        </p:nvPicPr>
        <p:blipFill>
          <a:blip r:embed="rId3" cstate="print"/>
          <a:stretch>
            <a:fillRect/>
          </a:stretch>
        </p:blipFill>
        <p:spPr>
          <a:xfrm>
            <a:off x="3995936" y="2924943"/>
            <a:ext cx="4680520" cy="3769945"/>
          </a:xfrm>
          <a:prstGeom prst="rect">
            <a:avLst/>
          </a:prstGeom>
        </p:spPr>
      </p:pic>
      <p:sp>
        <p:nvSpPr>
          <p:cNvPr id="2" name="文本框 1"/>
          <p:cNvSpPr txBox="1"/>
          <p:nvPr/>
        </p:nvSpPr>
        <p:spPr>
          <a:xfrm>
            <a:off x="287524" y="3645024"/>
            <a:ext cx="3708412" cy="258532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b="1" dirty="0">
                <a:solidFill>
                  <a:schemeClr val="accent3">
                    <a:lumMod val="50000"/>
                  </a:schemeClr>
                </a:solidFill>
              </a:rPr>
              <a:t>众筹的节点激励机制</a:t>
            </a:r>
            <a:endParaRPr lang="en-US" altLang="zh-CN" sz="2400" b="1" dirty="0">
              <a:solidFill>
                <a:schemeClr val="accent3">
                  <a:lumMod val="50000"/>
                </a:schemeClr>
              </a:solidFill>
            </a:endParaRPr>
          </a:p>
          <a:p>
            <a:pPr marL="800100" lvl="1" indent="-342900">
              <a:lnSpc>
                <a:spcPct val="150000"/>
              </a:lnSpc>
              <a:buFont typeface="Arial" panose="020B0604020202020204" pitchFamily="34" charset="0"/>
              <a:buChar char="•"/>
            </a:pPr>
            <a:r>
              <a:rPr lang="zh-CN" altLang="en-US" dirty="0"/>
              <a:t>执行任务需要每个节点的积极参与。</a:t>
            </a:r>
            <a:endParaRPr lang="en-US" altLang="zh-CN" dirty="0"/>
          </a:p>
          <a:p>
            <a:pPr marL="800100" lvl="1" indent="-342900">
              <a:lnSpc>
                <a:spcPct val="150000"/>
              </a:lnSpc>
              <a:buFont typeface="Arial" panose="020B0604020202020204" pitchFamily="34" charset="0"/>
              <a:buChar char="•"/>
            </a:pPr>
            <a:r>
              <a:rPr lang="zh-CN" altLang="en-US" dirty="0"/>
              <a:t>包括服务评价准则、奖励准则等通用激励机制。</a:t>
            </a:r>
            <a:endParaRPr lang="en-US" altLang="zh-CN" dirty="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课件\工科\最后的波纹\工作\ppt相关\上海交通大学校标PNG文件\校标-校徽.png"/>
          <p:cNvPicPr>
            <a:picLocks noChangeAspect="1" noChangeArrowheads="1"/>
          </p:cNvPicPr>
          <p:nvPr/>
        </p:nvPicPr>
        <p:blipFill>
          <a:blip r:embed="rId2" cstate="print"/>
          <a:srcRect/>
          <a:stretch>
            <a:fillRect/>
          </a:stretch>
        </p:blipFill>
        <p:spPr bwMode="auto">
          <a:xfrm>
            <a:off x="179512" y="0"/>
            <a:ext cx="936104" cy="936452"/>
          </a:xfrm>
          <a:prstGeom prst="rect">
            <a:avLst/>
          </a:prstGeom>
          <a:noFill/>
        </p:spPr>
      </p:pic>
      <p:sp>
        <p:nvSpPr>
          <p:cNvPr id="5" name="矩形 4"/>
          <p:cNvSpPr/>
          <p:nvPr/>
        </p:nvSpPr>
        <p:spPr>
          <a:xfrm>
            <a:off x="0" y="980728"/>
            <a:ext cx="91440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03648" y="188640"/>
            <a:ext cx="3744416" cy="646331"/>
          </a:xfrm>
          <a:prstGeom prst="rect">
            <a:avLst/>
          </a:prstGeom>
          <a:noFill/>
        </p:spPr>
        <p:txBody>
          <a:bodyPr wrap="square" rtlCol="0">
            <a:spAutoFit/>
          </a:bodyPr>
          <a:lstStyle/>
          <a:p>
            <a:r>
              <a:rPr lang="zh-CN" altLang="en-US" sz="3600" b="1" dirty="0" smtClean="0">
                <a:latin typeface="+mj-ea"/>
                <a:ea typeface="+mj-ea"/>
              </a:rPr>
              <a:t>众筹网络</a:t>
            </a:r>
            <a:endParaRPr lang="en-US" sz="3600" b="1" dirty="0">
              <a:latin typeface="+mj-ea"/>
              <a:ea typeface="+mj-ea"/>
            </a:endParaRPr>
          </a:p>
        </p:txBody>
      </p:sp>
      <p:sp>
        <p:nvSpPr>
          <p:cNvPr id="6" name="TextBox 5"/>
          <p:cNvSpPr txBox="1"/>
          <p:nvPr/>
        </p:nvSpPr>
        <p:spPr>
          <a:xfrm>
            <a:off x="323528" y="1988840"/>
            <a:ext cx="8568952" cy="323165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smtClean="0"/>
              <a:t>节点个体间差异性使得所提供的网络服务差异较大</a:t>
            </a:r>
            <a:endParaRPr lang="en-US" altLang="zh-CN" sz="2400" dirty="0" smtClean="0"/>
          </a:p>
          <a:p>
            <a:pPr marL="342900" indent="-342900">
              <a:lnSpc>
                <a:spcPct val="150000"/>
              </a:lnSpc>
              <a:buFont typeface="Arial" panose="020B0604020202020204" pitchFamily="34" charset="0"/>
              <a:buChar char="•"/>
            </a:pPr>
            <a:r>
              <a:rPr lang="zh-CN" altLang="en-US" sz="2400" dirty="0" smtClean="0"/>
              <a:t>从网络拓扑结构、任务属性、节点特征等角度分析网络安全性</a:t>
            </a:r>
            <a:endParaRPr lang="en-US" altLang="zh-CN" sz="2400" dirty="0" smtClean="0"/>
          </a:p>
          <a:p>
            <a:pPr marL="342900" indent="-342900">
              <a:lnSpc>
                <a:spcPct val="150000"/>
              </a:lnSpc>
              <a:buFont typeface="Arial" panose="020B0604020202020204" pitchFamily="34" charset="0"/>
              <a:buChar char="•"/>
            </a:pPr>
            <a:r>
              <a:rPr lang="zh-CN" altLang="en-US" sz="2400" dirty="0" smtClean="0"/>
              <a:t>对节点个体的安全评价机制</a:t>
            </a:r>
            <a:endParaRPr lang="en-US" altLang="zh-CN" sz="2400" dirty="0" smtClean="0"/>
          </a:p>
          <a:p>
            <a:pPr marL="342900" indent="-342900">
              <a:lnSpc>
                <a:spcPct val="150000"/>
              </a:lnSpc>
              <a:buFont typeface="Arial" panose="020B0604020202020204" pitchFamily="34" charset="0"/>
              <a:buChar char="•"/>
            </a:pPr>
            <a:r>
              <a:rPr lang="zh-CN" altLang="en-US" sz="2400" dirty="0" smtClean="0"/>
              <a:t>对网络整体的安全评估方法</a:t>
            </a:r>
            <a:endParaRPr lang="en-US" altLang="zh-CN" sz="2400" dirty="0" smtClean="0"/>
          </a:p>
          <a:p>
            <a:pPr marL="342900" indent="-342900">
              <a:buFont typeface="Arial" panose="020B0604020202020204" pitchFamily="34" charset="0"/>
              <a:buChar char="•"/>
            </a:pPr>
            <a:endParaRPr lang="en-US" sz="2400" dirty="0"/>
          </a:p>
        </p:txBody>
      </p:sp>
      <p:sp>
        <p:nvSpPr>
          <p:cNvPr id="7" name="TextBox 6"/>
          <p:cNvSpPr txBox="1"/>
          <p:nvPr/>
        </p:nvSpPr>
        <p:spPr>
          <a:xfrm>
            <a:off x="395536" y="1268760"/>
            <a:ext cx="3480440" cy="584775"/>
          </a:xfrm>
          <a:prstGeom prst="rect">
            <a:avLst/>
          </a:prstGeom>
          <a:noFill/>
        </p:spPr>
        <p:txBody>
          <a:bodyPr wrap="none" rtlCol="0">
            <a:spAutoFit/>
          </a:bodyPr>
          <a:lstStyle/>
          <a:p>
            <a:r>
              <a:rPr lang="zh-CN" altLang="en-US" sz="3200" b="1" dirty="0" smtClean="0">
                <a:solidFill>
                  <a:schemeClr val="accent3">
                    <a:lumMod val="50000"/>
                  </a:schemeClr>
                </a:solidFill>
              </a:rPr>
              <a:t>众筹网络安全机制</a:t>
            </a:r>
            <a:endParaRPr lang="en-US" sz="3200" b="1" dirty="0">
              <a:solidFill>
                <a:schemeClr val="accent3">
                  <a:lumMod val="50000"/>
                </a:schemeClr>
              </a:solidFill>
            </a:endParaRPr>
          </a:p>
        </p:txBody>
      </p:sp>
      <p:pic>
        <p:nvPicPr>
          <p:cNvPr id="8" name="图片 7" descr="uber-rape.jpg"/>
          <p:cNvPicPr>
            <a:picLocks noChangeAspect="1"/>
          </p:cNvPicPr>
          <p:nvPr/>
        </p:nvPicPr>
        <p:blipFill>
          <a:blip r:embed="rId3" cstate="print"/>
          <a:stretch>
            <a:fillRect/>
          </a:stretch>
        </p:blipFill>
        <p:spPr>
          <a:xfrm>
            <a:off x="4499992" y="3429000"/>
            <a:ext cx="4283968" cy="3065714"/>
          </a:xfrm>
          <a:prstGeom prst="rect">
            <a:avLst/>
          </a:prstGeom>
        </p:spPr>
      </p:pic>
      <p:sp>
        <p:nvSpPr>
          <p:cNvPr id="9" name="TextBox 8"/>
          <p:cNvSpPr txBox="1"/>
          <p:nvPr/>
        </p:nvSpPr>
        <p:spPr>
          <a:xfrm>
            <a:off x="467544" y="5733256"/>
            <a:ext cx="3528392" cy="923330"/>
          </a:xfrm>
          <a:prstGeom prst="rect">
            <a:avLst/>
          </a:prstGeom>
          <a:noFill/>
        </p:spPr>
        <p:txBody>
          <a:bodyPr wrap="square" rtlCol="0">
            <a:spAutoFit/>
          </a:bodyPr>
          <a:lstStyle/>
          <a:p>
            <a:r>
              <a:rPr lang="zh-CN" altLang="en-US" dirty="0" smtClean="0"/>
              <a:t>图：贾瓦哈拉尔尼赫鲁大学学生在</a:t>
            </a:r>
            <a:r>
              <a:rPr lang="en-US" altLang="zh-CN" dirty="0" smtClean="0"/>
              <a:t>2014</a:t>
            </a:r>
            <a:r>
              <a:rPr lang="zh-CN" altLang="en-US" dirty="0" smtClean="0"/>
              <a:t>年</a:t>
            </a:r>
            <a:r>
              <a:rPr lang="en-US" altLang="zh-CN" dirty="0" smtClean="0"/>
              <a:t>12</a:t>
            </a:r>
            <a:r>
              <a:rPr lang="zh-CN" altLang="en-US" dirty="0" smtClean="0"/>
              <a:t>月就</a:t>
            </a:r>
            <a:r>
              <a:rPr lang="en-US" dirty="0" smtClean="0"/>
              <a:t>Uber</a:t>
            </a:r>
            <a:r>
              <a:rPr lang="zh-CN" altLang="en-US" dirty="0" smtClean="0"/>
              <a:t>司机性侵事件进行了联合抗议</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课件\工科\最后的波纹\工作\ppt相关\上海交通大学校标PNG文件\校标-校徽.png"/>
          <p:cNvPicPr>
            <a:picLocks noChangeAspect="1" noChangeArrowheads="1"/>
          </p:cNvPicPr>
          <p:nvPr/>
        </p:nvPicPr>
        <p:blipFill>
          <a:blip r:embed="rId2" cstate="print"/>
          <a:srcRect/>
          <a:stretch>
            <a:fillRect/>
          </a:stretch>
        </p:blipFill>
        <p:spPr bwMode="auto">
          <a:xfrm>
            <a:off x="179512" y="0"/>
            <a:ext cx="936104" cy="936452"/>
          </a:xfrm>
          <a:prstGeom prst="rect">
            <a:avLst/>
          </a:prstGeom>
          <a:noFill/>
        </p:spPr>
      </p:pic>
      <p:sp>
        <p:nvSpPr>
          <p:cNvPr id="5" name="矩形 4"/>
          <p:cNvSpPr/>
          <p:nvPr/>
        </p:nvSpPr>
        <p:spPr>
          <a:xfrm>
            <a:off x="0" y="980728"/>
            <a:ext cx="91440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03648" y="188640"/>
            <a:ext cx="4320480" cy="646331"/>
          </a:xfrm>
          <a:prstGeom prst="rect">
            <a:avLst/>
          </a:prstGeom>
          <a:noFill/>
        </p:spPr>
        <p:txBody>
          <a:bodyPr wrap="square" rtlCol="0">
            <a:spAutoFit/>
          </a:bodyPr>
          <a:lstStyle/>
          <a:p>
            <a:r>
              <a:rPr lang="zh-CN" altLang="en-US" sz="3600" b="1" dirty="0">
                <a:latin typeface="+mj-ea"/>
                <a:ea typeface="+mj-ea"/>
              </a:rPr>
              <a:t>移动互联网的计算</a:t>
            </a:r>
            <a:endParaRPr lang="en-US" sz="3600" b="1" dirty="0">
              <a:latin typeface="+mj-ea"/>
              <a:ea typeface="+mj-ea"/>
            </a:endParaRPr>
          </a:p>
        </p:txBody>
      </p:sp>
      <p:sp>
        <p:nvSpPr>
          <p:cNvPr id="6" name="TextBox 5"/>
          <p:cNvSpPr txBox="1"/>
          <p:nvPr/>
        </p:nvSpPr>
        <p:spPr>
          <a:xfrm>
            <a:off x="395536" y="2276872"/>
            <a:ext cx="3600400" cy="3416320"/>
          </a:xfrm>
          <a:prstGeom prst="rect">
            <a:avLst/>
          </a:prstGeom>
          <a:noFill/>
        </p:spPr>
        <p:txBody>
          <a:bodyPr wrap="square" rtlCol="0">
            <a:spAutoFit/>
          </a:bodyPr>
          <a:lstStyle/>
          <a:p>
            <a:pPr marL="285750" indent="-285750">
              <a:buFont typeface="Arial" panose="020B0604020202020204" pitchFamily="34" charset="0"/>
              <a:buChar char="•"/>
            </a:pPr>
            <a:r>
              <a:rPr lang="zh-CN" altLang="zh-CN" dirty="0"/>
              <a:t>大数据指不用随机分析法（抽样调查）这样的捷径，而采用所有数据的</a:t>
            </a:r>
            <a:r>
              <a:rPr lang="zh-CN" altLang="zh-CN" dirty="0" smtClean="0"/>
              <a:t>方法</a:t>
            </a:r>
            <a:r>
              <a:rPr lang="zh-CN" altLang="en-US" dirty="0" smtClean="0"/>
              <a:t>，具有</a:t>
            </a:r>
            <a:r>
              <a:rPr lang="zh-CN" altLang="zh-CN" dirty="0" smtClean="0"/>
              <a:t>大量</a:t>
            </a:r>
            <a:r>
              <a:rPr lang="zh-CN" altLang="zh-CN" dirty="0"/>
              <a:t>、高速、多样、</a:t>
            </a:r>
            <a:r>
              <a:rPr lang="zh-CN" altLang="zh-CN" dirty="0" smtClean="0"/>
              <a:t>精确</a:t>
            </a:r>
            <a:r>
              <a:rPr lang="zh-CN" altLang="en-US" dirty="0" smtClean="0"/>
              <a:t>的特点。</a:t>
            </a:r>
            <a:endParaRPr lang="en-US" altLang="zh-CN"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zh-CN" dirty="0" smtClean="0"/>
              <a:t>大</a:t>
            </a:r>
            <a:r>
              <a:rPr lang="zh-CN" altLang="zh-CN" dirty="0"/>
              <a:t>数据是继云计算、物联网之后</a:t>
            </a:r>
            <a:r>
              <a:rPr lang="en-US" altLang="zh-CN" dirty="0"/>
              <a:t>IT</a:t>
            </a:r>
            <a:r>
              <a:rPr lang="zh-CN" altLang="zh-CN" dirty="0"/>
              <a:t>产业又一次颠覆性的技术变革</a:t>
            </a:r>
            <a:r>
              <a:rPr lang="zh-CN" altLang="zh-CN" dirty="0" smtClean="0"/>
              <a:t>。</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zh-CN" altLang="zh-CN" dirty="0"/>
              <a:t>目前大数据研究的发展主要基于数据挖掘和机器学习理论。</a:t>
            </a:r>
            <a:endParaRPr lang="en-US" dirty="0"/>
          </a:p>
        </p:txBody>
      </p:sp>
      <p:sp>
        <p:nvSpPr>
          <p:cNvPr id="7" name="TextBox 6"/>
          <p:cNvSpPr txBox="1"/>
          <p:nvPr/>
        </p:nvSpPr>
        <p:spPr>
          <a:xfrm>
            <a:off x="395536" y="1268760"/>
            <a:ext cx="2244525" cy="584775"/>
          </a:xfrm>
          <a:prstGeom prst="rect">
            <a:avLst/>
          </a:prstGeom>
          <a:noFill/>
        </p:spPr>
        <p:txBody>
          <a:bodyPr wrap="none" rtlCol="0">
            <a:spAutoFit/>
          </a:bodyPr>
          <a:lstStyle/>
          <a:p>
            <a:r>
              <a:rPr lang="zh-CN" altLang="en-US" sz="3200" b="1" dirty="0">
                <a:solidFill>
                  <a:schemeClr val="accent3">
                    <a:lumMod val="50000"/>
                  </a:schemeClr>
                </a:solidFill>
              </a:rPr>
              <a:t>大数据分析</a:t>
            </a:r>
            <a:endParaRPr lang="en-US" sz="3200" b="1" dirty="0">
              <a:solidFill>
                <a:schemeClr val="accent3">
                  <a:lumMod val="50000"/>
                </a:schemeClr>
              </a:solidFill>
            </a:endParaRPr>
          </a:p>
        </p:txBody>
      </p:sp>
      <p:pic>
        <p:nvPicPr>
          <p:cNvPr id="9" name="图片 8"/>
          <p:cNvPicPr>
            <a:picLocks noChangeAspect="1"/>
          </p:cNvPicPr>
          <p:nvPr/>
        </p:nvPicPr>
        <p:blipFill>
          <a:blip r:embed="rId3"/>
          <a:stretch>
            <a:fillRect/>
          </a:stretch>
        </p:blipFill>
        <p:spPr>
          <a:xfrm>
            <a:off x="4355976" y="3665234"/>
            <a:ext cx="4250812" cy="2862791"/>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8316" y="1172204"/>
            <a:ext cx="4248472" cy="2411934"/>
          </a:xfrm>
          <a:prstGeom prst="rect">
            <a:avLst/>
          </a:prstGeom>
        </p:spPr>
      </p:pic>
    </p:spTree>
    <p:extLst>
      <p:ext uri="{BB962C8B-B14F-4D97-AF65-F5344CB8AC3E}">
        <p14:creationId xmlns:p14="http://schemas.microsoft.com/office/powerpoint/2010/main" val="2958510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课件\工科\最后的波纹\工作\ppt相关\上海交通大学校标PNG文件\校标-校徽.png"/>
          <p:cNvPicPr>
            <a:picLocks noChangeAspect="1" noChangeArrowheads="1"/>
          </p:cNvPicPr>
          <p:nvPr/>
        </p:nvPicPr>
        <p:blipFill>
          <a:blip r:embed="rId2" cstate="print"/>
          <a:srcRect/>
          <a:stretch>
            <a:fillRect/>
          </a:stretch>
        </p:blipFill>
        <p:spPr bwMode="auto">
          <a:xfrm>
            <a:off x="179512" y="0"/>
            <a:ext cx="936104" cy="936452"/>
          </a:xfrm>
          <a:prstGeom prst="rect">
            <a:avLst/>
          </a:prstGeom>
          <a:noFill/>
        </p:spPr>
      </p:pic>
      <p:sp>
        <p:nvSpPr>
          <p:cNvPr id="5" name="矩形 4"/>
          <p:cNvSpPr/>
          <p:nvPr/>
        </p:nvSpPr>
        <p:spPr>
          <a:xfrm>
            <a:off x="0" y="980728"/>
            <a:ext cx="91440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03648" y="188640"/>
            <a:ext cx="4320480" cy="646331"/>
          </a:xfrm>
          <a:prstGeom prst="rect">
            <a:avLst/>
          </a:prstGeom>
          <a:noFill/>
        </p:spPr>
        <p:txBody>
          <a:bodyPr wrap="square" rtlCol="0">
            <a:spAutoFit/>
          </a:bodyPr>
          <a:lstStyle/>
          <a:p>
            <a:r>
              <a:rPr lang="zh-CN" altLang="en-US" sz="3600" b="1" dirty="0">
                <a:latin typeface="+mj-ea"/>
                <a:ea typeface="+mj-ea"/>
              </a:rPr>
              <a:t>移动互联网的计算</a:t>
            </a:r>
            <a:endParaRPr lang="en-US" sz="3600" b="1" dirty="0">
              <a:latin typeface="+mj-ea"/>
              <a:ea typeface="+mj-ea"/>
            </a:endParaRPr>
          </a:p>
        </p:txBody>
      </p:sp>
      <p:sp>
        <p:nvSpPr>
          <p:cNvPr id="6" name="TextBox 5"/>
          <p:cNvSpPr txBox="1"/>
          <p:nvPr/>
        </p:nvSpPr>
        <p:spPr>
          <a:xfrm>
            <a:off x="323528" y="1988840"/>
            <a:ext cx="8136904" cy="646331"/>
          </a:xfrm>
          <a:prstGeom prst="rect">
            <a:avLst/>
          </a:prstGeom>
          <a:noFill/>
        </p:spPr>
        <p:txBody>
          <a:bodyPr wrap="square" rtlCol="0">
            <a:spAutoFit/>
          </a:bodyPr>
          <a:lstStyle/>
          <a:p>
            <a:r>
              <a:rPr lang="en-US" altLang="zh-CN" dirty="0" smtClean="0"/>
              <a:t>         </a:t>
            </a:r>
            <a:r>
              <a:rPr lang="zh-CN" altLang="zh-CN" dirty="0" smtClean="0"/>
              <a:t>在</a:t>
            </a:r>
            <a:r>
              <a:rPr lang="en-US" altLang="zh-CN" dirty="0"/>
              <a:t>2006</a:t>
            </a:r>
            <a:r>
              <a:rPr lang="zh-CN" altLang="zh-CN" dirty="0"/>
              <a:t>年，社交网络还未普及的时候，麻省理工学院就利用手机定位数据和交通数据建立</a:t>
            </a:r>
            <a:r>
              <a:rPr lang="zh-CN" altLang="zh-CN" dirty="0" smtClean="0"/>
              <a:t>城市规划</a:t>
            </a:r>
            <a:r>
              <a:rPr lang="zh-CN" altLang="en-US" dirty="0" smtClean="0"/>
              <a:t>。</a:t>
            </a:r>
            <a:endParaRPr lang="en-US" dirty="0"/>
          </a:p>
        </p:txBody>
      </p:sp>
      <p:sp>
        <p:nvSpPr>
          <p:cNvPr id="7" name="TextBox 6"/>
          <p:cNvSpPr txBox="1"/>
          <p:nvPr/>
        </p:nvSpPr>
        <p:spPr>
          <a:xfrm>
            <a:off x="395536" y="1268760"/>
            <a:ext cx="5460149" cy="584775"/>
          </a:xfrm>
          <a:prstGeom prst="rect">
            <a:avLst/>
          </a:prstGeom>
          <a:noFill/>
        </p:spPr>
        <p:txBody>
          <a:bodyPr wrap="none" rtlCol="0">
            <a:spAutoFit/>
          </a:bodyPr>
          <a:lstStyle/>
          <a:p>
            <a:r>
              <a:rPr lang="zh-CN" altLang="en-US" sz="3200" b="1" dirty="0">
                <a:solidFill>
                  <a:schemeClr val="accent3">
                    <a:lumMod val="50000"/>
                  </a:schemeClr>
                </a:solidFill>
              </a:rPr>
              <a:t>大</a:t>
            </a:r>
            <a:r>
              <a:rPr lang="zh-CN" altLang="en-US" sz="3200" b="1" dirty="0" smtClean="0">
                <a:solidFill>
                  <a:schemeClr val="accent3">
                    <a:lumMod val="50000"/>
                  </a:schemeClr>
                </a:solidFill>
              </a:rPr>
              <a:t>数据分析实例</a:t>
            </a:r>
            <a:r>
              <a:rPr lang="en-US" altLang="zh-CN" sz="3200" b="1" dirty="0" smtClean="0">
                <a:solidFill>
                  <a:schemeClr val="accent3">
                    <a:lumMod val="50000"/>
                  </a:schemeClr>
                </a:solidFill>
              </a:rPr>
              <a:t>——</a:t>
            </a:r>
            <a:r>
              <a:rPr lang="zh-CN" altLang="en-US" sz="3200" b="1" dirty="0">
                <a:solidFill>
                  <a:schemeClr val="accent3">
                    <a:lumMod val="50000"/>
                  </a:schemeClr>
                </a:solidFill>
              </a:rPr>
              <a:t>数据挖掘</a:t>
            </a:r>
            <a:endParaRPr lang="en-US" sz="3200" b="1" dirty="0">
              <a:solidFill>
                <a:schemeClr val="accent3">
                  <a:lumMod val="50000"/>
                </a:schemeClr>
              </a:solidFill>
            </a:endParaRP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082" y="2924944"/>
            <a:ext cx="7165835" cy="2672720"/>
          </a:xfrm>
          <a:prstGeom prst="rect">
            <a:avLst/>
          </a:prstGeom>
        </p:spPr>
      </p:pic>
      <p:sp>
        <p:nvSpPr>
          <p:cNvPr id="10" name="TextBox 5"/>
          <p:cNvSpPr txBox="1"/>
          <p:nvPr/>
        </p:nvSpPr>
        <p:spPr>
          <a:xfrm>
            <a:off x="2357752" y="5702771"/>
            <a:ext cx="4428493" cy="369332"/>
          </a:xfrm>
          <a:prstGeom prst="rect">
            <a:avLst/>
          </a:prstGeom>
          <a:noFill/>
        </p:spPr>
        <p:txBody>
          <a:bodyPr wrap="square" rtlCol="0">
            <a:spAutoFit/>
          </a:bodyPr>
          <a:lstStyle/>
          <a:p>
            <a:r>
              <a:rPr lang="zh-CN" altLang="en-US" dirty="0" smtClean="0"/>
              <a:t>意大利米兰市区不同时刻的手机信号密度</a:t>
            </a:r>
            <a:endParaRPr lang="en-US" dirty="0"/>
          </a:p>
        </p:txBody>
      </p:sp>
    </p:spTree>
    <p:extLst>
      <p:ext uri="{BB962C8B-B14F-4D97-AF65-F5344CB8AC3E}">
        <p14:creationId xmlns:p14="http://schemas.microsoft.com/office/powerpoint/2010/main" val="3917334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1592088"/>
            <a:ext cx="5327503" cy="4634801"/>
          </a:xfrm>
          <a:prstGeom prst="rect">
            <a:avLst/>
          </a:prstGeom>
        </p:spPr>
      </p:pic>
      <p:pic>
        <p:nvPicPr>
          <p:cNvPr id="2050" name="Picture 2" descr="E:\课件\工科\最后的波纹\工作\ppt相关\上海交通大学校标PNG文件\校标-校徽.png"/>
          <p:cNvPicPr>
            <a:picLocks noChangeAspect="1" noChangeArrowheads="1"/>
          </p:cNvPicPr>
          <p:nvPr/>
        </p:nvPicPr>
        <p:blipFill>
          <a:blip r:embed="rId3" cstate="print"/>
          <a:srcRect/>
          <a:stretch>
            <a:fillRect/>
          </a:stretch>
        </p:blipFill>
        <p:spPr bwMode="auto">
          <a:xfrm>
            <a:off x="179512" y="0"/>
            <a:ext cx="936104" cy="936452"/>
          </a:xfrm>
          <a:prstGeom prst="rect">
            <a:avLst/>
          </a:prstGeom>
          <a:noFill/>
        </p:spPr>
      </p:pic>
      <p:sp>
        <p:nvSpPr>
          <p:cNvPr id="5" name="矩形 4"/>
          <p:cNvSpPr/>
          <p:nvPr/>
        </p:nvSpPr>
        <p:spPr>
          <a:xfrm>
            <a:off x="0" y="980728"/>
            <a:ext cx="91440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03648" y="188640"/>
            <a:ext cx="4320480" cy="646331"/>
          </a:xfrm>
          <a:prstGeom prst="rect">
            <a:avLst/>
          </a:prstGeom>
          <a:noFill/>
        </p:spPr>
        <p:txBody>
          <a:bodyPr wrap="square" rtlCol="0">
            <a:spAutoFit/>
          </a:bodyPr>
          <a:lstStyle/>
          <a:p>
            <a:r>
              <a:rPr lang="zh-CN" altLang="en-US" sz="3600" b="1" dirty="0">
                <a:latin typeface="+mj-ea"/>
                <a:ea typeface="+mj-ea"/>
              </a:rPr>
              <a:t>移动互联网的计算</a:t>
            </a:r>
            <a:endParaRPr lang="en-US" sz="3600" b="1" dirty="0">
              <a:latin typeface="+mj-ea"/>
              <a:ea typeface="+mj-ea"/>
            </a:endParaRPr>
          </a:p>
        </p:txBody>
      </p:sp>
      <p:sp>
        <p:nvSpPr>
          <p:cNvPr id="6" name="TextBox 5"/>
          <p:cNvSpPr txBox="1"/>
          <p:nvPr/>
        </p:nvSpPr>
        <p:spPr>
          <a:xfrm>
            <a:off x="323528" y="1988840"/>
            <a:ext cx="2952328" cy="2585323"/>
          </a:xfrm>
          <a:prstGeom prst="rect">
            <a:avLst/>
          </a:prstGeom>
          <a:noFill/>
        </p:spPr>
        <p:txBody>
          <a:bodyPr wrap="square" rtlCol="0">
            <a:spAutoFit/>
          </a:bodyPr>
          <a:lstStyle/>
          <a:p>
            <a:r>
              <a:rPr lang="en-US" altLang="zh-CN" dirty="0"/>
              <a:t> </a:t>
            </a:r>
            <a:r>
              <a:rPr lang="en-US" altLang="zh-CN" dirty="0" smtClean="0"/>
              <a:t>        </a:t>
            </a:r>
            <a:r>
              <a:rPr lang="zh-CN" altLang="zh-CN" dirty="0" smtClean="0"/>
              <a:t>数据</a:t>
            </a:r>
            <a:r>
              <a:rPr lang="zh-CN" altLang="zh-CN" dirty="0"/>
              <a:t>挖掘的方法能帮人们从杂乱的数据中有效地提取出有用</a:t>
            </a:r>
            <a:r>
              <a:rPr lang="zh-CN" altLang="zh-CN" dirty="0" smtClean="0"/>
              <a:t>信息</a:t>
            </a:r>
            <a:r>
              <a:rPr lang="zh-CN" altLang="en-US" dirty="0" smtClean="0"/>
              <a:t>，例如</a:t>
            </a:r>
            <a:r>
              <a:rPr lang="zh-CN" altLang="zh-CN" dirty="0"/>
              <a:t>判断出一个局部车联网中可能的</a:t>
            </a:r>
            <a:r>
              <a:rPr lang="en-US" altLang="zh-CN" dirty="0"/>
              <a:t>“</a:t>
            </a:r>
            <a:r>
              <a:rPr lang="zh-CN" altLang="zh-CN" dirty="0"/>
              <a:t>恶意</a:t>
            </a:r>
            <a:r>
              <a:rPr lang="en-US" altLang="zh-CN" dirty="0"/>
              <a:t>”</a:t>
            </a:r>
            <a:r>
              <a:rPr lang="zh-CN" altLang="zh-CN" dirty="0"/>
              <a:t>车辆，从而保证行车安全</a:t>
            </a:r>
            <a:r>
              <a:rPr lang="zh-CN" altLang="zh-CN" dirty="0" smtClean="0"/>
              <a:t>。</a:t>
            </a:r>
            <a:endParaRPr lang="en-US" altLang="zh-CN" dirty="0" smtClean="0"/>
          </a:p>
          <a:p>
            <a:endParaRPr lang="en-US" dirty="0"/>
          </a:p>
          <a:p>
            <a:r>
              <a:rPr lang="en-US" dirty="0" smtClean="0"/>
              <a:t>         </a:t>
            </a:r>
            <a:r>
              <a:rPr lang="zh-CN" altLang="en-US" dirty="0" smtClean="0"/>
              <a:t>右图为实现上述目的的</a:t>
            </a:r>
            <a:r>
              <a:rPr lang="zh-CN" altLang="zh-CN" dirty="0"/>
              <a:t>数据挖掘</a:t>
            </a:r>
            <a:r>
              <a:rPr lang="zh-CN" altLang="zh-CN" dirty="0" smtClean="0"/>
              <a:t>系统</a:t>
            </a:r>
            <a:r>
              <a:rPr lang="zh-CN" altLang="en-US" dirty="0" smtClean="0"/>
              <a:t>模型。</a:t>
            </a:r>
            <a:endParaRPr lang="en-US" dirty="0"/>
          </a:p>
        </p:txBody>
      </p:sp>
      <p:sp>
        <p:nvSpPr>
          <p:cNvPr id="7" name="TextBox 6"/>
          <p:cNvSpPr txBox="1"/>
          <p:nvPr/>
        </p:nvSpPr>
        <p:spPr>
          <a:xfrm>
            <a:off x="395536" y="1268760"/>
            <a:ext cx="5460149" cy="584775"/>
          </a:xfrm>
          <a:prstGeom prst="rect">
            <a:avLst/>
          </a:prstGeom>
          <a:noFill/>
        </p:spPr>
        <p:txBody>
          <a:bodyPr wrap="none" rtlCol="0">
            <a:spAutoFit/>
          </a:bodyPr>
          <a:lstStyle/>
          <a:p>
            <a:r>
              <a:rPr lang="zh-CN" altLang="en-US" sz="3200" b="1" dirty="0">
                <a:solidFill>
                  <a:schemeClr val="accent3">
                    <a:lumMod val="50000"/>
                  </a:schemeClr>
                </a:solidFill>
              </a:rPr>
              <a:t>大</a:t>
            </a:r>
            <a:r>
              <a:rPr lang="zh-CN" altLang="en-US" sz="3200" b="1" dirty="0" smtClean="0">
                <a:solidFill>
                  <a:schemeClr val="accent3">
                    <a:lumMod val="50000"/>
                  </a:schemeClr>
                </a:solidFill>
              </a:rPr>
              <a:t>数据分析实例</a:t>
            </a:r>
            <a:r>
              <a:rPr lang="en-US" altLang="zh-CN" sz="3200" b="1" dirty="0" smtClean="0">
                <a:solidFill>
                  <a:schemeClr val="accent3">
                    <a:lumMod val="50000"/>
                  </a:schemeClr>
                </a:solidFill>
              </a:rPr>
              <a:t>——</a:t>
            </a:r>
            <a:r>
              <a:rPr lang="zh-CN" altLang="en-US" sz="3200" b="1" dirty="0">
                <a:solidFill>
                  <a:schemeClr val="accent3">
                    <a:lumMod val="50000"/>
                  </a:schemeClr>
                </a:solidFill>
              </a:rPr>
              <a:t>数据挖掘</a:t>
            </a:r>
            <a:endParaRPr lang="en-US" sz="3200" b="1" dirty="0">
              <a:solidFill>
                <a:schemeClr val="accent3">
                  <a:lumMod val="50000"/>
                </a:schemeClr>
              </a:solidFill>
            </a:endParaRPr>
          </a:p>
        </p:txBody>
      </p:sp>
    </p:spTree>
    <p:extLst>
      <p:ext uri="{BB962C8B-B14F-4D97-AF65-F5344CB8AC3E}">
        <p14:creationId xmlns:p14="http://schemas.microsoft.com/office/powerpoint/2010/main" val="2958753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课件\工科\最后的波纹\工作\ppt相关\上海交通大学校标PNG文件\校标-校徽.png"/>
          <p:cNvPicPr>
            <a:picLocks noChangeAspect="1" noChangeArrowheads="1"/>
          </p:cNvPicPr>
          <p:nvPr/>
        </p:nvPicPr>
        <p:blipFill>
          <a:blip r:embed="rId2" cstate="print"/>
          <a:srcRect/>
          <a:stretch>
            <a:fillRect/>
          </a:stretch>
        </p:blipFill>
        <p:spPr bwMode="auto">
          <a:xfrm>
            <a:off x="179512" y="0"/>
            <a:ext cx="936104" cy="936452"/>
          </a:xfrm>
          <a:prstGeom prst="rect">
            <a:avLst/>
          </a:prstGeom>
          <a:noFill/>
        </p:spPr>
      </p:pic>
      <p:sp>
        <p:nvSpPr>
          <p:cNvPr id="5" name="矩形 4"/>
          <p:cNvSpPr/>
          <p:nvPr/>
        </p:nvSpPr>
        <p:spPr>
          <a:xfrm>
            <a:off x="0" y="980728"/>
            <a:ext cx="91440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03648" y="188640"/>
            <a:ext cx="4320480" cy="646331"/>
          </a:xfrm>
          <a:prstGeom prst="rect">
            <a:avLst/>
          </a:prstGeom>
          <a:noFill/>
        </p:spPr>
        <p:txBody>
          <a:bodyPr wrap="square" rtlCol="0">
            <a:spAutoFit/>
          </a:bodyPr>
          <a:lstStyle/>
          <a:p>
            <a:r>
              <a:rPr lang="zh-CN" altLang="en-US" sz="3600" b="1" dirty="0">
                <a:latin typeface="+mj-ea"/>
                <a:ea typeface="+mj-ea"/>
              </a:rPr>
              <a:t>移动互联网的计算</a:t>
            </a:r>
            <a:endParaRPr lang="en-US" sz="3600" b="1" dirty="0">
              <a:latin typeface="+mj-ea"/>
              <a:ea typeface="+mj-ea"/>
            </a:endParaRPr>
          </a:p>
        </p:txBody>
      </p:sp>
      <p:sp>
        <p:nvSpPr>
          <p:cNvPr id="6" name="TextBox 5"/>
          <p:cNvSpPr txBox="1"/>
          <p:nvPr/>
        </p:nvSpPr>
        <p:spPr>
          <a:xfrm>
            <a:off x="323528" y="1988840"/>
            <a:ext cx="3672408" cy="1477328"/>
          </a:xfrm>
          <a:prstGeom prst="rect">
            <a:avLst/>
          </a:prstGeom>
          <a:noFill/>
        </p:spPr>
        <p:txBody>
          <a:bodyPr wrap="square" rtlCol="0">
            <a:spAutoFit/>
          </a:bodyPr>
          <a:lstStyle/>
          <a:p>
            <a:r>
              <a:rPr lang="en-US" altLang="zh-CN" dirty="0"/>
              <a:t> </a:t>
            </a:r>
            <a:r>
              <a:rPr lang="en-US" altLang="zh-CN" dirty="0" smtClean="0"/>
              <a:t>        </a:t>
            </a:r>
            <a:r>
              <a:rPr lang="zh-CN" altLang="en-US" dirty="0" smtClean="0"/>
              <a:t>利用</a:t>
            </a:r>
            <a:r>
              <a:rPr lang="en-US" altLang="zh-CN" dirty="0"/>
              <a:t>SVM</a:t>
            </a:r>
            <a:r>
              <a:rPr lang="zh-CN" altLang="zh-CN" dirty="0"/>
              <a:t>（支持向量机</a:t>
            </a:r>
            <a:r>
              <a:rPr lang="zh-CN" altLang="zh-CN" dirty="0" smtClean="0"/>
              <a:t>）</a:t>
            </a:r>
            <a:r>
              <a:rPr lang="zh-CN" altLang="en-US" dirty="0" smtClean="0"/>
              <a:t>与</a:t>
            </a:r>
            <a:r>
              <a:rPr lang="zh-CN" altLang="zh-CN" dirty="0" smtClean="0"/>
              <a:t>贝叶斯分类器</a:t>
            </a:r>
            <a:r>
              <a:rPr lang="zh-CN" altLang="zh-CN" dirty="0"/>
              <a:t>对病情和对应参数</a:t>
            </a:r>
            <a:r>
              <a:rPr lang="zh-CN" altLang="zh-CN" dirty="0" smtClean="0"/>
              <a:t>分类</a:t>
            </a:r>
            <a:r>
              <a:rPr lang="zh-CN" altLang="en-US" dirty="0" smtClean="0"/>
              <a:t>，而后</a:t>
            </a:r>
            <a:r>
              <a:rPr lang="zh-CN" altLang="zh-CN" dirty="0" smtClean="0"/>
              <a:t>预测</a:t>
            </a:r>
            <a:r>
              <a:rPr lang="zh-CN" altLang="zh-CN" dirty="0"/>
              <a:t>新来病人的癌症发生率</a:t>
            </a:r>
            <a:r>
              <a:rPr lang="zh-CN" altLang="zh-CN" dirty="0" smtClean="0"/>
              <a:t>。</a:t>
            </a:r>
            <a:endParaRPr lang="en-US" altLang="zh-CN" dirty="0" smtClean="0"/>
          </a:p>
          <a:p>
            <a:r>
              <a:rPr lang="en-US" dirty="0"/>
              <a:t> </a:t>
            </a:r>
            <a:r>
              <a:rPr lang="en-US" dirty="0" smtClean="0"/>
              <a:t>        </a:t>
            </a:r>
            <a:r>
              <a:rPr lang="zh-CN" altLang="en-US" dirty="0" smtClean="0"/>
              <a:t>下图为利用</a:t>
            </a:r>
            <a:r>
              <a:rPr lang="en-US" altLang="zh-CN" dirty="0" smtClean="0"/>
              <a:t>SVM</a:t>
            </a:r>
            <a:r>
              <a:rPr lang="zh-CN" altLang="en-US" dirty="0" smtClean="0"/>
              <a:t>生成超平面以区分不同数据的示例。</a:t>
            </a:r>
            <a:endParaRPr lang="en-US" dirty="0"/>
          </a:p>
        </p:txBody>
      </p:sp>
      <p:sp>
        <p:nvSpPr>
          <p:cNvPr id="7" name="TextBox 6"/>
          <p:cNvSpPr txBox="1"/>
          <p:nvPr/>
        </p:nvSpPr>
        <p:spPr>
          <a:xfrm>
            <a:off x="395536" y="1268760"/>
            <a:ext cx="5528245" cy="584775"/>
          </a:xfrm>
          <a:prstGeom prst="rect">
            <a:avLst/>
          </a:prstGeom>
          <a:noFill/>
        </p:spPr>
        <p:txBody>
          <a:bodyPr wrap="none" rtlCol="0">
            <a:spAutoFit/>
          </a:bodyPr>
          <a:lstStyle/>
          <a:p>
            <a:r>
              <a:rPr lang="zh-CN" altLang="en-US" sz="3200" b="1" dirty="0">
                <a:solidFill>
                  <a:schemeClr val="accent3">
                    <a:lumMod val="50000"/>
                  </a:schemeClr>
                </a:solidFill>
              </a:rPr>
              <a:t>大</a:t>
            </a:r>
            <a:r>
              <a:rPr lang="zh-CN" altLang="en-US" sz="3200" b="1" dirty="0" smtClean="0">
                <a:solidFill>
                  <a:schemeClr val="accent3">
                    <a:lumMod val="50000"/>
                  </a:schemeClr>
                </a:solidFill>
              </a:rPr>
              <a:t>数据分析实例</a:t>
            </a:r>
            <a:r>
              <a:rPr lang="en-US" altLang="zh-CN" sz="3200" b="1" dirty="0" smtClean="0">
                <a:solidFill>
                  <a:schemeClr val="accent3">
                    <a:lumMod val="50000"/>
                  </a:schemeClr>
                </a:solidFill>
              </a:rPr>
              <a:t>——</a:t>
            </a:r>
            <a:r>
              <a:rPr lang="zh-CN" altLang="en-US" sz="3200" b="1" dirty="0" smtClean="0">
                <a:solidFill>
                  <a:schemeClr val="accent3">
                    <a:lumMod val="50000"/>
                  </a:schemeClr>
                </a:solidFill>
              </a:rPr>
              <a:t>机器学习</a:t>
            </a:r>
            <a:endParaRPr lang="en-US" sz="3200" b="1" dirty="0">
              <a:solidFill>
                <a:schemeClr val="accent3">
                  <a:lumMod val="50000"/>
                </a:schemeClr>
              </a:solidFill>
            </a:endParaRP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3713786"/>
            <a:ext cx="3562232" cy="2989865"/>
          </a:xfrm>
          <a:prstGeom prst="rect">
            <a:avLst/>
          </a:prstGeom>
        </p:spPr>
      </p:pic>
      <p:sp>
        <p:nvSpPr>
          <p:cNvPr id="9" name="TextBox 5"/>
          <p:cNvSpPr txBox="1"/>
          <p:nvPr/>
        </p:nvSpPr>
        <p:spPr>
          <a:xfrm>
            <a:off x="4427984" y="1988840"/>
            <a:ext cx="3672408" cy="1200329"/>
          </a:xfrm>
          <a:prstGeom prst="rect">
            <a:avLst/>
          </a:prstGeom>
          <a:noFill/>
        </p:spPr>
        <p:txBody>
          <a:bodyPr wrap="square" rtlCol="0">
            <a:spAutoFit/>
          </a:bodyPr>
          <a:lstStyle/>
          <a:p>
            <a:r>
              <a:rPr lang="en-US" altLang="zh-CN" dirty="0"/>
              <a:t> </a:t>
            </a:r>
            <a:r>
              <a:rPr lang="en-US" altLang="zh-CN" dirty="0" smtClean="0"/>
              <a:t>        </a:t>
            </a:r>
            <a:r>
              <a:rPr lang="zh-CN" altLang="en-US" dirty="0" smtClean="0"/>
              <a:t>利用</a:t>
            </a:r>
            <a:r>
              <a:rPr lang="zh-CN" altLang="zh-CN" dirty="0"/>
              <a:t>商品浏览记录对顾客购买</a:t>
            </a:r>
            <a:r>
              <a:rPr lang="zh-CN" altLang="zh-CN" dirty="0" smtClean="0"/>
              <a:t>兴趣</a:t>
            </a:r>
            <a:r>
              <a:rPr lang="zh-CN" altLang="en-US" dirty="0" smtClean="0"/>
              <a:t>进行</a:t>
            </a:r>
            <a:r>
              <a:rPr lang="zh-CN" altLang="zh-CN" dirty="0" smtClean="0"/>
              <a:t>预测。</a:t>
            </a:r>
            <a:endParaRPr lang="en-US" altLang="zh-CN" dirty="0" smtClean="0"/>
          </a:p>
          <a:p>
            <a:r>
              <a:rPr lang="zh-CN" altLang="en-US" dirty="0" smtClean="0"/>
              <a:t>         下</a:t>
            </a:r>
            <a:r>
              <a:rPr lang="zh-CN" altLang="en-US" dirty="0"/>
              <a:t>图</a:t>
            </a:r>
            <a:r>
              <a:rPr lang="zh-CN" altLang="en-US" dirty="0" smtClean="0"/>
              <a:t>为一种基于聚集函数的推荐算法模型。</a:t>
            </a:r>
            <a:endParaRPr lang="en-US" dirty="0"/>
          </a:p>
        </p:txBody>
      </p:sp>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9952" y="4161915"/>
            <a:ext cx="4676617" cy="1855800"/>
          </a:xfrm>
          <a:prstGeom prst="rect">
            <a:avLst/>
          </a:prstGeom>
        </p:spPr>
      </p:pic>
    </p:spTree>
    <p:extLst>
      <p:ext uri="{BB962C8B-B14F-4D97-AF65-F5344CB8AC3E}">
        <p14:creationId xmlns:p14="http://schemas.microsoft.com/office/powerpoint/2010/main" val="2376100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课件\工科\最后的波纹\工作\ppt相关\上海交通大学校标PNG文件\校标-校徽.png"/>
          <p:cNvPicPr>
            <a:picLocks noChangeAspect="1" noChangeArrowheads="1"/>
          </p:cNvPicPr>
          <p:nvPr/>
        </p:nvPicPr>
        <p:blipFill>
          <a:blip r:embed="rId2" cstate="print"/>
          <a:srcRect/>
          <a:stretch>
            <a:fillRect/>
          </a:stretch>
        </p:blipFill>
        <p:spPr bwMode="auto">
          <a:xfrm>
            <a:off x="179512" y="0"/>
            <a:ext cx="936104" cy="936452"/>
          </a:xfrm>
          <a:prstGeom prst="rect">
            <a:avLst/>
          </a:prstGeom>
          <a:noFill/>
        </p:spPr>
      </p:pic>
      <p:sp>
        <p:nvSpPr>
          <p:cNvPr id="5" name="矩形 4"/>
          <p:cNvSpPr/>
          <p:nvPr/>
        </p:nvSpPr>
        <p:spPr>
          <a:xfrm>
            <a:off x="0" y="980728"/>
            <a:ext cx="91440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03648" y="188640"/>
            <a:ext cx="4320480" cy="646331"/>
          </a:xfrm>
          <a:prstGeom prst="rect">
            <a:avLst/>
          </a:prstGeom>
          <a:noFill/>
        </p:spPr>
        <p:txBody>
          <a:bodyPr wrap="square" rtlCol="0">
            <a:spAutoFit/>
          </a:bodyPr>
          <a:lstStyle/>
          <a:p>
            <a:r>
              <a:rPr lang="zh-CN" altLang="en-US" sz="3600" b="1" dirty="0">
                <a:latin typeface="+mj-ea"/>
                <a:ea typeface="+mj-ea"/>
              </a:rPr>
              <a:t>移动互联网的计算</a:t>
            </a:r>
            <a:endParaRPr lang="en-US" sz="3600" b="1" dirty="0">
              <a:latin typeface="+mj-ea"/>
              <a:ea typeface="+mj-ea"/>
            </a:endParaRPr>
          </a:p>
        </p:txBody>
      </p:sp>
      <p:sp>
        <p:nvSpPr>
          <p:cNvPr id="6" name="TextBox 5"/>
          <p:cNvSpPr txBox="1"/>
          <p:nvPr/>
        </p:nvSpPr>
        <p:spPr>
          <a:xfrm>
            <a:off x="323528" y="1988840"/>
            <a:ext cx="8568952" cy="646331"/>
          </a:xfrm>
          <a:prstGeom prst="rect">
            <a:avLst/>
          </a:prstGeom>
          <a:noFill/>
        </p:spPr>
        <p:txBody>
          <a:bodyPr wrap="square" rtlCol="0">
            <a:spAutoFit/>
          </a:bodyPr>
          <a:lstStyle/>
          <a:p>
            <a:r>
              <a:rPr lang="zh-CN" altLang="en-US" dirty="0" smtClean="0"/>
              <a:t>         海量</a:t>
            </a:r>
            <a:r>
              <a:rPr lang="zh-CN" altLang="en-US" dirty="0"/>
              <a:t>的</a:t>
            </a:r>
            <a:r>
              <a:rPr lang="zh-CN" altLang="en-US" dirty="0" smtClean="0"/>
              <a:t>数据</a:t>
            </a:r>
            <a:r>
              <a:rPr lang="zh-CN" altLang="zh-CN" dirty="0"/>
              <a:t>需要一种分布式计算的</a:t>
            </a:r>
            <a:r>
              <a:rPr lang="zh-CN" altLang="zh-CN" dirty="0" smtClean="0"/>
              <a:t>方式</a:t>
            </a:r>
            <a:r>
              <a:rPr lang="zh-CN" altLang="en-US" dirty="0" smtClean="0"/>
              <a:t>，例如</a:t>
            </a:r>
            <a:r>
              <a:rPr lang="en-US" altLang="zh-CN" dirty="0" smtClean="0"/>
              <a:t>Spark</a:t>
            </a:r>
            <a:r>
              <a:rPr lang="zh-CN" altLang="en-US" dirty="0" smtClean="0"/>
              <a:t>，</a:t>
            </a:r>
            <a:r>
              <a:rPr lang="zh-CN" altLang="zh-CN" dirty="0"/>
              <a:t>一个开源的分布式计算框架，致力于提供可扩展且易使用的运算接口工具，提高海量数据的分析与计算效率</a:t>
            </a:r>
            <a:r>
              <a:rPr lang="zh-CN" altLang="zh-CN" dirty="0" smtClean="0"/>
              <a:t>。</a:t>
            </a:r>
            <a:endParaRPr lang="en-US" altLang="zh-CN" dirty="0" smtClean="0"/>
          </a:p>
        </p:txBody>
      </p:sp>
      <p:sp>
        <p:nvSpPr>
          <p:cNvPr id="7" name="TextBox 6"/>
          <p:cNvSpPr txBox="1"/>
          <p:nvPr/>
        </p:nvSpPr>
        <p:spPr>
          <a:xfrm>
            <a:off x="395536" y="1268760"/>
            <a:ext cx="2244525" cy="584775"/>
          </a:xfrm>
          <a:prstGeom prst="rect">
            <a:avLst/>
          </a:prstGeom>
          <a:noFill/>
        </p:spPr>
        <p:txBody>
          <a:bodyPr wrap="none" rtlCol="0">
            <a:spAutoFit/>
          </a:bodyPr>
          <a:lstStyle/>
          <a:p>
            <a:r>
              <a:rPr lang="zh-CN" altLang="en-US" sz="3200" b="1" dirty="0">
                <a:solidFill>
                  <a:schemeClr val="accent3">
                    <a:lumMod val="50000"/>
                  </a:schemeClr>
                </a:solidFill>
              </a:rPr>
              <a:t>分布式计算</a:t>
            </a:r>
            <a:endParaRPr lang="en-US" sz="3200" b="1" dirty="0">
              <a:solidFill>
                <a:schemeClr val="accent3">
                  <a:lumMod val="50000"/>
                </a:schemeClr>
              </a:solidFill>
            </a:endParaRP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8747" y="2635171"/>
            <a:ext cx="6838513" cy="3883894"/>
          </a:xfrm>
          <a:prstGeom prst="rect">
            <a:avLst/>
          </a:prstGeom>
        </p:spPr>
      </p:pic>
    </p:spTree>
    <p:extLst>
      <p:ext uri="{BB962C8B-B14F-4D97-AF65-F5344CB8AC3E}">
        <p14:creationId xmlns:p14="http://schemas.microsoft.com/office/powerpoint/2010/main" val="1804969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课件\工科\最后的波纹\工作\ppt相关\上海交通大学校标PNG文件\校标-校徽.png"/>
          <p:cNvPicPr>
            <a:picLocks noChangeAspect="1" noChangeArrowheads="1"/>
          </p:cNvPicPr>
          <p:nvPr/>
        </p:nvPicPr>
        <p:blipFill>
          <a:blip r:embed="rId2" cstate="print"/>
          <a:srcRect/>
          <a:stretch>
            <a:fillRect/>
          </a:stretch>
        </p:blipFill>
        <p:spPr bwMode="auto">
          <a:xfrm>
            <a:off x="179512" y="0"/>
            <a:ext cx="936104" cy="936452"/>
          </a:xfrm>
          <a:prstGeom prst="rect">
            <a:avLst/>
          </a:prstGeom>
          <a:noFill/>
        </p:spPr>
      </p:pic>
      <p:sp>
        <p:nvSpPr>
          <p:cNvPr id="5" name="矩形 4"/>
          <p:cNvSpPr/>
          <p:nvPr/>
        </p:nvSpPr>
        <p:spPr>
          <a:xfrm>
            <a:off x="0" y="980728"/>
            <a:ext cx="91440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03648" y="188640"/>
            <a:ext cx="4320480" cy="646331"/>
          </a:xfrm>
          <a:prstGeom prst="rect">
            <a:avLst/>
          </a:prstGeom>
          <a:noFill/>
        </p:spPr>
        <p:txBody>
          <a:bodyPr wrap="square" rtlCol="0">
            <a:spAutoFit/>
          </a:bodyPr>
          <a:lstStyle/>
          <a:p>
            <a:r>
              <a:rPr lang="zh-CN" altLang="en-US" sz="3600" b="1" dirty="0">
                <a:latin typeface="+mj-ea"/>
                <a:ea typeface="+mj-ea"/>
              </a:rPr>
              <a:t>移动互联网的计算</a:t>
            </a:r>
            <a:endParaRPr lang="en-US" sz="3600" b="1" dirty="0">
              <a:latin typeface="+mj-ea"/>
              <a:ea typeface="+mj-ea"/>
            </a:endParaRPr>
          </a:p>
        </p:txBody>
      </p:sp>
      <p:sp>
        <p:nvSpPr>
          <p:cNvPr id="6" name="TextBox 5"/>
          <p:cNvSpPr txBox="1"/>
          <p:nvPr/>
        </p:nvSpPr>
        <p:spPr>
          <a:xfrm>
            <a:off x="395536" y="1853535"/>
            <a:ext cx="8568952" cy="4801314"/>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发展</a:t>
            </a:r>
            <a:r>
              <a:rPr lang="zh-CN" altLang="en-US" sz="2400" dirty="0" smtClean="0"/>
              <a:t>历史</a:t>
            </a:r>
            <a:endParaRPr lang="en-US" altLang="zh-CN" sz="2400" dirty="0" smtClean="0"/>
          </a:p>
          <a:p>
            <a:pPr marL="742950" lvl="1" indent="-285750">
              <a:buFont typeface="Arial" panose="020B0604020202020204" pitchFamily="34" charset="0"/>
              <a:buChar char="•"/>
            </a:pPr>
            <a:r>
              <a:rPr lang="en-US" altLang="zh-CN" dirty="0"/>
              <a:t>2009</a:t>
            </a:r>
            <a:r>
              <a:rPr lang="zh-CN" altLang="zh-CN" dirty="0"/>
              <a:t>年诞生于加州大学伯克利分校的</a:t>
            </a:r>
            <a:r>
              <a:rPr lang="en-US" altLang="zh-CN" dirty="0"/>
              <a:t>AMP</a:t>
            </a:r>
            <a:r>
              <a:rPr lang="zh-CN" altLang="zh-CN" dirty="0" smtClean="0"/>
              <a:t>实验室</a:t>
            </a:r>
            <a:endParaRPr lang="en-US" altLang="zh-CN" dirty="0" smtClean="0"/>
          </a:p>
          <a:p>
            <a:pPr marL="742950" lvl="1" indent="-285750">
              <a:buFont typeface="Arial" panose="020B0604020202020204" pitchFamily="34" charset="0"/>
              <a:buChar char="•"/>
            </a:pPr>
            <a:r>
              <a:rPr lang="en-US" altLang="zh-CN" dirty="0" smtClean="0"/>
              <a:t>2010</a:t>
            </a:r>
            <a:r>
              <a:rPr lang="zh-CN" altLang="zh-CN" dirty="0" smtClean="0"/>
              <a:t>年</a:t>
            </a:r>
            <a:r>
              <a:rPr lang="zh-CN" altLang="zh-CN" dirty="0"/>
              <a:t>实现开源并于</a:t>
            </a:r>
            <a:r>
              <a:rPr lang="en-US" altLang="zh-CN" dirty="0"/>
              <a:t>2013</a:t>
            </a:r>
            <a:r>
              <a:rPr lang="zh-CN" altLang="zh-CN" dirty="0"/>
              <a:t>捐赠于 </a:t>
            </a:r>
            <a:r>
              <a:rPr lang="en-US" altLang="zh-CN" dirty="0"/>
              <a:t>Apache</a:t>
            </a:r>
            <a:r>
              <a:rPr lang="zh-CN" altLang="zh-CN" dirty="0"/>
              <a:t>软件</a:t>
            </a:r>
            <a:r>
              <a:rPr lang="zh-CN" altLang="zh-CN" dirty="0" smtClean="0"/>
              <a:t>基金会</a:t>
            </a:r>
            <a:endParaRPr lang="en-US" altLang="zh-CN" dirty="0" smtClean="0"/>
          </a:p>
          <a:p>
            <a:pPr marL="742950" lvl="1" indent="-285750">
              <a:buFont typeface="Arial" panose="020B0604020202020204" pitchFamily="34" charset="0"/>
              <a:buChar char="•"/>
            </a:pPr>
            <a:r>
              <a:rPr lang="zh-CN" altLang="en-US" dirty="0" smtClean="0"/>
              <a:t>如今已</a:t>
            </a:r>
            <a:r>
              <a:rPr lang="zh-CN" altLang="zh-CN" dirty="0" smtClean="0"/>
              <a:t>成为</a:t>
            </a:r>
            <a:r>
              <a:rPr lang="zh-CN" altLang="zh-CN" dirty="0"/>
              <a:t>大数据时代开源工具的一个</a:t>
            </a:r>
            <a:r>
              <a:rPr lang="zh-CN" altLang="zh-CN" dirty="0" smtClean="0"/>
              <a:t>标杆</a:t>
            </a:r>
            <a:endParaRPr lang="en-US" altLang="zh-CN" dirty="0" smtClean="0"/>
          </a:p>
          <a:p>
            <a:pPr marL="742950" lvl="1"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zh-CN" sz="2400" dirty="0"/>
              <a:t>系统</a:t>
            </a:r>
            <a:r>
              <a:rPr lang="zh-CN" altLang="zh-CN" sz="2400" dirty="0" smtClean="0"/>
              <a:t>架构</a:t>
            </a:r>
            <a:endParaRPr lang="en-US" altLang="zh-CN" sz="2400" dirty="0" smtClean="0"/>
          </a:p>
          <a:p>
            <a:pPr marL="742950" lvl="1" indent="-285750">
              <a:buFont typeface="Arial" panose="020B0604020202020204" pitchFamily="34" charset="0"/>
              <a:buChar char="•"/>
            </a:pPr>
            <a:r>
              <a:rPr lang="zh-CN" altLang="zh-CN" dirty="0"/>
              <a:t>基于内存计算的分布式集群计算</a:t>
            </a:r>
            <a:r>
              <a:rPr lang="zh-CN" altLang="zh-CN" dirty="0" smtClean="0"/>
              <a:t>框架</a:t>
            </a:r>
            <a:endParaRPr lang="en-US" altLang="zh-CN" dirty="0" smtClean="0"/>
          </a:p>
          <a:p>
            <a:pPr marL="742950" lvl="1" indent="-285750">
              <a:buFont typeface="Arial" panose="020B0604020202020204" pitchFamily="34" charset="0"/>
              <a:buChar char="•"/>
            </a:pPr>
            <a:r>
              <a:rPr lang="en-US" altLang="zh-CN" dirty="0" err="1"/>
              <a:t>弹性分布式数据集（Resilient</a:t>
            </a:r>
            <a:r>
              <a:rPr lang="en-US" altLang="zh-CN" dirty="0"/>
              <a:t> Distributed Datasets, </a:t>
            </a:r>
            <a:r>
              <a:rPr lang="en-US" altLang="zh-CN" dirty="0" err="1"/>
              <a:t>RDD）</a:t>
            </a:r>
            <a:r>
              <a:rPr lang="en-US" altLang="zh-CN" dirty="0" err="1" smtClean="0"/>
              <a:t>的抽象</a:t>
            </a:r>
            <a:endParaRPr lang="en-US" altLang="zh-CN" dirty="0" smtClean="0"/>
          </a:p>
          <a:p>
            <a:pPr marL="742950" lvl="1" indent="-285750">
              <a:buFont typeface="Arial" panose="020B0604020202020204" pitchFamily="34" charset="0"/>
              <a:buChar char="•"/>
            </a:pPr>
            <a:r>
              <a:rPr lang="en-US" altLang="zh-CN" dirty="0"/>
              <a:t>由 </a:t>
            </a:r>
            <a:r>
              <a:rPr lang="en-US" altLang="zh-CN" dirty="0" err="1"/>
              <a:t>Scala</a:t>
            </a:r>
            <a:r>
              <a:rPr lang="en-US" altLang="zh-CN" dirty="0" err="1" smtClean="0"/>
              <a:t>语言开发而成</a:t>
            </a:r>
            <a:r>
              <a:rPr lang="zh-CN" altLang="en-US" dirty="0" smtClean="0"/>
              <a:t>，</a:t>
            </a:r>
            <a:r>
              <a:rPr lang="en-US" altLang="zh-CN" dirty="0" err="1" smtClean="0"/>
              <a:t>能工作在单一节点或是集群的环境</a:t>
            </a:r>
            <a:endParaRPr lang="en-US" altLang="zh-CN" dirty="0"/>
          </a:p>
          <a:p>
            <a:pPr marL="742950" lvl="1" indent="-285750">
              <a:buFont typeface="Arial" panose="020B0604020202020204" pitchFamily="34" charset="0"/>
              <a:buChar char="•"/>
            </a:pPr>
            <a:r>
              <a:rPr lang="en-US" altLang="zh-CN" dirty="0" err="1"/>
              <a:t>集成了一套完整的资源调度、I</a:t>
            </a:r>
            <a:r>
              <a:rPr lang="en-US" altLang="zh-CN" dirty="0"/>
              <a:t>/</a:t>
            </a:r>
            <a:r>
              <a:rPr lang="en-US" altLang="zh-CN" dirty="0" err="1"/>
              <a:t>o、</a:t>
            </a:r>
            <a:r>
              <a:rPr lang="en-US" altLang="zh-CN" dirty="0" err="1" smtClean="0"/>
              <a:t>任务自动分配的功能组件</a:t>
            </a:r>
            <a:endParaRPr lang="en-US" altLang="zh-CN" dirty="0" smtClean="0"/>
          </a:p>
          <a:p>
            <a:pPr marL="742950" lvl="1"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zh-CN" sz="2400" dirty="0"/>
              <a:t>重要</a:t>
            </a:r>
            <a:r>
              <a:rPr lang="zh-CN" altLang="zh-CN" sz="2400" dirty="0" smtClean="0"/>
              <a:t>模块</a:t>
            </a:r>
            <a:endParaRPr lang="en-US" altLang="zh-CN" sz="2400" dirty="0" smtClean="0"/>
          </a:p>
          <a:p>
            <a:pPr marL="742950" lvl="1" indent="-285750">
              <a:buFont typeface="Arial" panose="020B0604020202020204" pitchFamily="34" charset="0"/>
              <a:buChar char="•"/>
            </a:pPr>
            <a:r>
              <a:rPr lang="en-US" altLang="zh-CN" dirty="0"/>
              <a:t>Spark SQL</a:t>
            </a:r>
            <a:r>
              <a:rPr lang="zh-CN" altLang="zh-CN" dirty="0"/>
              <a:t>：该模块提供了一个基于数据库的</a:t>
            </a:r>
            <a:r>
              <a:rPr lang="zh-CN" altLang="zh-CN" dirty="0" smtClean="0"/>
              <a:t>抽象</a:t>
            </a:r>
            <a:endParaRPr lang="en-US" altLang="zh-CN" dirty="0" smtClean="0"/>
          </a:p>
          <a:p>
            <a:pPr marL="742950" lvl="1" indent="-285750">
              <a:buFont typeface="Arial" panose="020B0604020202020204" pitchFamily="34" charset="0"/>
              <a:buChar char="•"/>
            </a:pPr>
            <a:r>
              <a:rPr lang="en-US" altLang="zh-CN" dirty="0"/>
              <a:t>Spark </a:t>
            </a:r>
            <a:r>
              <a:rPr lang="en-US" altLang="zh-CN" dirty="0" err="1"/>
              <a:t>Streaming：</a:t>
            </a:r>
            <a:r>
              <a:rPr lang="en-US" altLang="zh-CN" dirty="0" err="1" smtClean="0"/>
              <a:t>该模块利用内存计算的效率优势来处理大规模的流式数据</a:t>
            </a:r>
            <a:endParaRPr lang="en-US" altLang="zh-CN" dirty="0" smtClean="0"/>
          </a:p>
          <a:p>
            <a:pPr marL="742950" lvl="1" indent="-285750">
              <a:buFont typeface="Arial" panose="020B0604020202020204" pitchFamily="34" charset="0"/>
              <a:buChar char="•"/>
            </a:pPr>
            <a:r>
              <a:rPr lang="en-US" altLang="zh-CN" dirty="0" err="1"/>
              <a:t>MLlib</a:t>
            </a:r>
            <a:r>
              <a:rPr lang="zh-CN" altLang="zh-CN" dirty="0" smtClean="0"/>
              <a:t>：机器学习</a:t>
            </a:r>
            <a:r>
              <a:rPr lang="zh-CN" altLang="zh-CN" dirty="0"/>
              <a:t>综合</a:t>
            </a:r>
            <a:r>
              <a:rPr lang="zh-CN" altLang="zh-CN" dirty="0" smtClean="0"/>
              <a:t>框架</a:t>
            </a:r>
            <a:r>
              <a:rPr lang="zh-CN" altLang="en-US" dirty="0" smtClean="0"/>
              <a:t>，</a:t>
            </a:r>
            <a:r>
              <a:rPr lang="zh-CN" altLang="zh-CN" dirty="0"/>
              <a:t>集成了大规模数据集的基本结构和重要算法</a:t>
            </a:r>
            <a:r>
              <a:rPr lang="zh-CN" altLang="zh-CN" dirty="0" smtClean="0"/>
              <a:t>实现</a:t>
            </a:r>
            <a:endParaRPr lang="en-US" altLang="zh-CN" dirty="0" smtClean="0"/>
          </a:p>
          <a:p>
            <a:pPr marL="742950" lvl="1" indent="-285750">
              <a:buFont typeface="Arial" panose="020B0604020202020204" pitchFamily="34" charset="0"/>
              <a:buChar char="•"/>
            </a:pPr>
            <a:r>
              <a:rPr lang="en-US" altLang="zh-CN" dirty="0" err="1"/>
              <a:t>GraphX</a:t>
            </a:r>
            <a:r>
              <a:rPr lang="zh-CN" altLang="zh-CN" dirty="0" smtClean="0"/>
              <a:t>：大规模</a:t>
            </a:r>
            <a:r>
              <a:rPr lang="zh-CN" altLang="zh-CN" dirty="0"/>
              <a:t>图计算</a:t>
            </a:r>
            <a:r>
              <a:rPr lang="zh-CN" altLang="zh-CN" dirty="0" smtClean="0"/>
              <a:t>框架</a:t>
            </a:r>
            <a:r>
              <a:rPr lang="zh-CN" altLang="en-US" dirty="0" smtClean="0"/>
              <a:t>，</a:t>
            </a:r>
            <a:r>
              <a:rPr lang="zh-CN" altLang="zh-CN" dirty="0"/>
              <a:t>提供</a:t>
            </a:r>
            <a:r>
              <a:rPr lang="zh-CN" altLang="zh-CN" dirty="0" smtClean="0"/>
              <a:t>特殊接口</a:t>
            </a:r>
            <a:r>
              <a:rPr lang="zh-CN" altLang="zh-CN" dirty="0"/>
              <a:t>以帮助实现复</a:t>
            </a:r>
            <a:r>
              <a:rPr lang="zh-CN" altLang="zh-CN" dirty="0" smtClean="0"/>
              <a:t>杂</a:t>
            </a:r>
            <a:r>
              <a:rPr lang="zh-CN" altLang="zh-CN" dirty="0"/>
              <a:t>图的</a:t>
            </a:r>
            <a:r>
              <a:rPr lang="zh-CN" altLang="zh-CN" dirty="0" smtClean="0"/>
              <a:t>特征提取</a:t>
            </a:r>
            <a:r>
              <a:rPr lang="zh-CN" altLang="en-US" dirty="0" smtClean="0"/>
              <a:t>等</a:t>
            </a:r>
            <a:endParaRPr lang="en-US" altLang="zh-CN" dirty="0" smtClean="0"/>
          </a:p>
        </p:txBody>
      </p:sp>
      <p:sp>
        <p:nvSpPr>
          <p:cNvPr id="7" name="TextBox 6"/>
          <p:cNvSpPr txBox="1"/>
          <p:nvPr/>
        </p:nvSpPr>
        <p:spPr>
          <a:xfrm>
            <a:off x="395536" y="1268760"/>
            <a:ext cx="4770858" cy="584775"/>
          </a:xfrm>
          <a:prstGeom prst="rect">
            <a:avLst/>
          </a:prstGeom>
          <a:noFill/>
        </p:spPr>
        <p:txBody>
          <a:bodyPr wrap="none" rtlCol="0">
            <a:spAutoFit/>
          </a:bodyPr>
          <a:lstStyle/>
          <a:p>
            <a:r>
              <a:rPr lang="zh-CN" altLang="en-US" sz="3200" b="1" dirty="0">
                <a:solidFill>
                  <a:schemeClr val="accent3">
                    <a:lumMod val="50000"/>
                  </a:schemeClr>
                </a:solidFill>
              </a:rPr>
              <a:t>分布式</a:t>
            </a:r>
            <a:r>
              <a:rPr lang="zh-CN" altLang="en-US" sz="3200" b="1" dirty="0" smtClean="0">
                <a:solidFill>
                  <a:schemeClr val="accent3">
                    <a:lumMod val="50000"/>
                  </a:schemeClr>
                </a:solidFill>
              </a:rPr>
              <a:t>计算</a:t>
            </a:r>
            <a:r>
              <a:rPr lang="en-US" altLang="zh-CN" sz="3200" b="1" dirty="0">
                <a:solidFill>
                  <a:schemeClr val="accent3">
                    <a:lumMod val="50000"/>
                  </a:schemeClr>
                </a:solidFill>
              </a:rPr>
              <a:t>——Spark</a:t>
            </a:r>
            <a:r>
              <a:rPr lang="zh-CN" altLang="en-US" sz="3200" b="1" dirty="0">
                <a:solidFill>
                  <a:schemeClr val="accent3">
                    <a:lumMod val="50000"/>
                  </a:schemeClr>
                </a:solidFill>
              </a:rPr>
              <a:t>系统</a:t>
            </a:r>
            <a:endParaRPr lang="en-US" sz="3200" b="1" dirty="0">
              <a:solidFill>
                <a:schemeClr val="accent3">
                  <a:lumMod val="50000"/>
                </a:schemeClr>
              </a:solidFill>
            </a:endParaRPr>
          </a:p>
        </p:txBody>
      </p:sp>
    </p:spTree>
    <p:extLst>
      <p:ext uri="{BB962C8B-B14F-4D97-AF65-F5344CB8AC3E}">
        <p14:creationId xmlns:p14="http://schemas.microsoft.com/office/powerpoint/2010/main" val="824665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课件\工科\最后的波纹\工作\ppt相关\上海交通大学校标PNG文件\校标-校徽.png"/>
          <p:cNvPicPr>
            <a:picLocks noChangeAspect="1" noChangeArrowheads="1"/>
          </p:cNvPicPr>
          <p:nvPr/>
        </p:nvPicPr>
        <p:blipFill>
          <a:blip r:embed="rId2" cstate="print"/>
          <a:srcRect/>
          <a:stretch>
            <a:fillRect/>
          </a:stretch>
        </p:blipFill>
        <p:spPr bwMode="auto">
          <a:xfrm>
            <a:off x="179512" y="0"/>
            <a:ext cx="936104" cy="936452"/>
          </a:xfrm>
          <a:prstGeom prst="rect">
            <a:avLst/>
          </a:prstGeom>
          <a:noFill/>
        </p:spPr>
      </p:pic>
      <p:sp>
        <p:nvSpPr>
          <p:cNvPr id="5" name="矩形 4"/>
          <p:cNvSpPr/>
          <p:nvPr/>
        </p:nvSpPr>
        <p:spPr>
          <a:xfrm>
            <a:off x="0" y="980728"/>
            <a:ext cx="91440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03648" y="188640"/>
            <a:ext cx="3744416" cy="646331"/>
          </a:xfrm>
          <a:prstGeom prst="rect">
            <a:avLst/>
          </a:prstGeom>
          <a:noFill/>
        </p:spPr>
        <p:txBody>
          <a:bodyPr wrap="square" rtlCol="0">
            <a:spAutoFit/>
          </a:bodyPr>
          <a:lstStyle/>
          <a:p>
            <a:r>
              <a:rPr lang="zh-CN" altLang="en-US" sz="3600" b="1" dirty="0" smtClean="0">
                <a:latin typeface="+mj-ea"/>
                <a:ea typeface="+mj-ea"/>
              </a:rPr>
              <a:t>简介</a:t>
            </a:r>
            <a:endParaRPr lang="en-US" sz="3600" b="1" dirty="0">
              <a:latin typeface="+mj-ea"/>
              <a:ea typeface="+mj-ea"/>
            </a:endParaRPr>
          </a:p>
        </p:txBody>
      </p:sp>
      <p:sp>
        <p:nvSpPr>
          <p:cNvPr id="6" name="TextBox 5"/>
          <p:cNvSpPr txBox="1"/>
          <p:nvPr/>
        </p:nvSpPr>
        <p:spPr>
          <a:xfrm>
            <a:off x="611560" y="1340768"/>
            <a:ext cx="2520280" cy="4708981"/>
          </a:xfrm>
          <a:prstGeom prst="rect">
            <a:avLst/>
          </a:prstGeom>
          <a:noFill/>
        </p:spPr>
        <p:txBody>
          <a:bodyPr wrap="square" rtlCol="0">
            <a:spAutoFit/>
          </a:bodyPr>
          <a:lstStyle/>
          <a:p>
            <a:pPr indent="432000"/>
            <a:r>
              <a:rPr lang="zh-CN" altLang="en-US" sz="2000" dirty="0" smtClean="0"/>
              <a:t>移动互联网指将移动通信与互联网结合，把互联网的技术、平台、商业模式和应用与移动通信技术结合并实践的活动总称。</a:t>
            </a:r>
            <a:endParaRPr lang="en-US" altLang="zh-CN" sz="2000" dirty="0" smtClean="0"/>
          </a:p>
          <a:p>
            <a:pPr indent="432000"/>
            <a:endParaRPr lang="en-US" altLang="zh-CN" sz="2000" dirty="0" smtClean="0"/>
          </a:p>
          <a:p>
            <a:pPr indent="432000"/>
            <a:r>
              <a:rPr lang="zh-CN" altLang="en-US" sz="2000" dirty="0" smtClean="0"/>
              <a:t>通常</a:t>
            </a:r>
            <a:r>
              <a:rPr lang="zh-CN" altLang="en-US" sz="2000" dirty="0"/>
              <a:t>来讲，移动互联网通过智能移动终端，采用移动无线通信方式获取业务和服务的新兴业务，包含终端、软件和应用</a:t>
            </a:r>
            <a:r>
              <a:rPr lang="en-US" altLang="zh-CN" sz="2000" dirty="0"/>
              <a:t>3</a:t>
            </a:r>
            <a:r>
              <a:rPr lang="zh-CN" altLang="en-US" sz="2000" dirty="0"/>
              <a:t>个层面。</a:t>
            </a:r>
            <a:endParaRPr lang="en-US" altLang="zh-CN" sz="2000" dirty="0" smtClean="0"/>
          </a:p>
          <a:p>
            <a:endParaRPr lang="en-US" sz="2000" dirty="0"/>
          </a:p>
        </p:txBody>
      </p:sp>
      <p:pic>
        <p:nvPicPr>
          <p:cNvPr id="8" name="图片 7" descr="2017-09-22_210523.png"/>
          <p:cNvPicPr>
            <a:picLocks noChangeAspect="1"/>
          </p:cNvPicPr>
          <p:nvPr/>
        </p:nvPicPr>
        <p:blipFill>
          <a:blip r:embed="rId3" cstate="print"/>
          <a:stretch>
            <a:fillRect/>
          </a:stretch>
        </p:blipFill>
        <p:spPr>
          <a:xfrm>
            <a:off x="3131840" y="1844824"/>
            <a:ext cx="5815503" cy="381642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课件\工科\最后的波纹\工作\ppt相关\上海交通大学校标PNG文件\校标-校徽.png"/>
          <p:cNvPicPr>
            <a:picLocks noChangeAspect="1" noChangeArrowheads="1"/>
          </p:cNvPicPr>
          <p:nvPr/>
        </p:nvPicPr>
        <p:blipFill>
          <a:blip r:embed="rId2" cstate="print"/>
          <a:srcRect/>
          <a:stretch>
            <a:fillRect/>
          </a:stretch>
        </p:blipFill>
        <p:spPr bwMode="auto">
          <a:xfrm>
            <a:off x="179512" y="0"/>
            <a:ext cx="936104" cy="936452"/>
          </a:xfrm>
          <a:prstGeom prst="rect">
            <a:avLst/>
          </a:prstGeom>
          <a:noFill/>
        </p:spPr>
      </p:pic>
      <p:sp>
        <p:nvSpPr>
          <p:cNvPr id="5" name="矩形 4"/>
          <p:cNvSpPr/>
          <p:nvPr/>
        </p:nvSpPr>
        <p:spPr>
          <a:xfrm>
            <a:off x="0" y="980728"/>
            <a:ext cx="91440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03648" y="188640"/>
            <a:ext cx="4320480" cy="646331"/>
          </a:xfrm>
          <a:prstGeom prst="rect">
            <a:avLst/>
          </a:prstGeom>
          <a:noFill/>
        </p:spPr>
        <p:txBody>
          <a:bodyPr wrap="square" rtlCol="0">
            <a:spAutoFit/>
          </a:bodyPr>
          <a:lstStyle/>
          <a:p>
            <a:r>
              <a:rPr lang="zh-CN" altLang="en-US" sz="3600" b="1" dirty="0">
                <a:latin typeface="+mj-ea"/>
                <a:ea typeface="+mj-ea"/>
              </a:rPr>
              <a:t>移动互联网的计算</a:t>
            </a:r>
            <a:endParaRPr lang="en-US" sz="3600" b="1" dirty="0">
              <a:latin typeface="+mj-ea"/>
              <a:ea typeface="+mj-ea"/>
            </a:endParaRPr>
          </a:p>
        </p:txBody>
      </p:sp>
      <p:sp>
        <p:nvSpPr>
          <p:cNvPr id="6" name="TextBox 5"/>
          <p:cNvSpPr txBox="1"/>
          <p:nvPr/>
        </p:nvSpPr>
        <p:spPr>
          <a:xfrm>
            <a:off x="323528" y="1988840"/>
            <a:ext cx="8568952" cy="646331"/>
          </a:xfrm>
          <a:prstGeom prst="rect">
            <a:avLst/>
          </a:prstGeom>
          <a:noFill/>
        </p:spPr>
        <p:txBody>
          <a:bodyPr wrap="square" rtlCol="0">
            <a:spAutoFit/>
          </a:bodyPr>
          <a:lstStyle/>
          <a:p>
            <a:r>
              <a:rPr lang="zh-CN" altLang="en-US" dirty="0" smtClean="0"/>
              <a:t>         </a:t>
            </a:r>
            <a:r>
              <a:rPr lang="zh-CN" altLang="zh-CN" dirty="0" smtClean="0"/>
              <a:t>社交</a:t>
            </a:r>
            <a:r>
              <a:rPr lang="zh-CN" altLang="zh-CN" dirty="0"/>
              <a:t>网络中</a:t>
            </a:r>
            <a:r>
              <a:rPr lang="zh-CN" altLang="zh-CN" dirty="0" smtClean="0"/>
              <a:t>，</a:t>
            </a:r>
            <a:r>
              <a:rPr lang="zh-CN" altLang="zh-CN" dirty="0"/>
              <a:t>有很多种因素可以使两个人成为朋友，也可以使两个人的朋友关系中断，与此同时，中断的朋友关系也可能在很长一段时间重新建立</a:t>
            </a:r>
            <a:r>
              <a:rPr lang="zh-CN" altLang="zh-CN" dirty="0" smtClean="0"/>
              <a:t>起来</a:t>
            </a:r>
            <a:r>
              <a:rPr lang="zh-CN" altLang="en-US" dirty="0" smtClean="0"/>
              <a:t>，如下图</a:t>
            </a:r>
            <a:r>
              <a:rPr lang="zh-CN" altLang="zh-CN" dirty="0" smtClean="0"/>
              <a:t>。</a:t>
            </a:r>
            <a:endParaRPr lang="en-US" altLang="zh-CN" dirty="0" smtClean="0"/>
          </a:p>
        </p:txBody>
      </p:sp>
      <p:sp>
        <p:nvSpPr>
          <p:cNvPr id="7" name="TextBox 6"/>
          <p:cNvSpPr txBox="1"/>
          <p:nvPr/>
        </p:nvSpPr>
        <p:spPr>
          <a:xfrm>
            <a:off x="395536" y="1268760"/>
            <a:ext cx="4224233" cy="584775"/>
          </a:xfrm>
          <a:prstGeom prst="rect">
            <a:avLst/>
          </a:prstGeom>
          <a:noFill/>
        </p:spPr>
        <p:txBody>
          <a:bodyPr wrap="none" rtlCol="0">
            <a:spAutoFit/>
          </a:bodyPr>
          <a:lstStyle/>
          <a:p>
            <a:r>
              <a:rPr lang="zh-CN" altLang="en-US" sz="3200" b="1" dirty="0" smtClean="0">
                <a:solidFill>
                  <a:schemeClr val="accent3">
                    <a:lumMod val="50000"/>
                  </a:schemeClr>
                </a:solidFill>
              </a:rPr>
              <a:t>实例</a:t>
            </a:r>
            <a:r>
              <a:rPr lang="en-US" altLang="zh-CN" sz="3200" b="1" dirty="0" smtClean="0">
                <a:solidFill>
                  <a:schemeClr val="accent3">
                    <a:lumMod val="50000"/>
                  </a:schemeClr>
                </a:solidFill>
              </a:rPr>
              <a:t>——</a:t>
            </a:r>
            <a:r>
              <a:rPr lang="zh-CN" altLang="en-US" sz="3200" b="1" dirty="0">
                <a:solidFill>
                  <a:schemeClr val="accent3">
                    <a:lumMod val="50000"/>
                  </a:schemeClr>
                </a:solidFill>
              </a:rPr>
              <a:t>朋友关系预测</a:t>
            </a:r>
          </a:p>
        </p:txBody>
      </p:sp>
      <p:pic>
        <p:nvPicPr>
          <p:cNvPr id="2" name="图片 1"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120" y="2830847"/>
            <a:ext cx="6983760" cy="4045963"/>
          </a:xfrm>
          <a:prstGeom prst="rect">
            <a:avLst/>
          </a:prstGeom>
        </p:spPr>
      </p:pic>
    </p:spTree>
    <p:extLst>
      <p:ext uri="{BB962C8B-B14F-4D97-AF65-F5344CB8AC3E}">
        <p14:creationId xmlns:p14="http://schemas.microsoft.com/office/powerpoint/2010/main" val="1660589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课件\工科\最后的波纹\工作\ppt相关\上海交通大学校标PNG文件\校标-校徽.png"/>
          <p:cNvPicPr>
            <a:picLocks noChangeAspect="1" noChangeArrowheads="1"/>
          </p:cNvPicPr>
          <p:nvPr/>
        </p:nvPicPr>
        <p:blipFill>
          <a:blip r:embed="rId2" cstate="print"/>
          <a:srcRect/>
          <a:stretch>
            <a:fillRect/>
          </a:stretch>
        </p:blipFill>
        <p:spPr bwMode="auto">
          <a:xfrm>
            <a:off x="179512" y="0"/>
            <a:ext cx="936104" cy="936452"/>
          </a:xfrm>
          <a:prstGeom prst="rect">
            <a:avLst/>
          </a:prstGeom>
          <a:noFill/>
        </p:spPr>
      </p:pic>
      <p:sp>
        <p:nvSpPr>
          <p:cNvPr id="5" name="矩形 4"/>
          <p:cNvSpPr/>
          <p:nvPr/>
        </p:nvSpPr>
        <p:spPr>
          <a:xfrm>
            <a:off x="0" y="980728"/>
            <a:ext cx="91440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03648" y="188640"/>
            <a:ext cx="4320480" cy="646331"/>
          </a:xfrm>
          <a:prstGeom prst="rect">
            <a:avLst/>
          </a:prstGeom>
          <a:noFill/>
        </p:spPr>
        <p:txBody>
          <a:bodyPr wrap="square" rtlCol="0">
            <a:spAutoFit/>
          </a:bodyPr>
          <a:lstStyle/>
          <a:p>
            <a:r>
              <a:rPr lang="zh-CN" altLang="en-US" sz="3600" b="1" dirty="0">
                <a:latin typeface="+mj-ea"/>
                <a:ea typeface="+mj-ea"/>
              </a:rPr>
              <a:t>移动互联网的计算</a:t>
            </a:r>
            <a:endParaRPr lang="en-US" sz="3600" b="1" dirty="0">
              <a:latin typeface="+mj-ea"/>
              <a:ea typeface="+mj-ea"/>
            </a:endParaRPr>
          </a:p>
        </p:txBody>
      </p:sp>
      <p:sp>
        <p:nvSpPr>
          <p:cNvPr id="6" name="TextBox 5"/>
          <p:cNvSpPr txBox="1"/>
          <p:nvPr/>
        </p:nvSpPr>
        <p:spPr>
          <a:xfrm>
            <a:off x="323528" y="1988840"/>
            <a:ext cx="8568952" cy="923330"/>
          </a:xfrm>
          <a:prstGeom prst="rect">
            <a:avLst/>
          </a:prstGeom>
          <a:noFill/>
        </p:spPr>
        <p:txBody>
          <a:bodyPr wrap="square" rtlCol="0">
            <a:spAutoFit/>
          </a:bodyPr>
          <a:lstStyle/>
          <a:p>
            <a:r>
              <a:rPr lang="zh-CN" altLang="en-US" dirty="0" smtClean="0"/>
              <a:t>         </a:t>
            </a:r>
            <a:r>
              <a:rPr lang="en-US" altLang="zh-CN" dirty="0" err="1"/>
              <a:t>利用移动平均（Moving</a:t>
            </a:r>
            <a:r>
              <a:rPr lang="en-US" altLang="zh-CN" dirty="0"/>
              <a:t> </a:t>
            </a:r>
            <a:r>
              <a:rPr lang="en-US" altLang="zh-CN" dirty="0" err="1"/>
              <a:t>Average）的方法进行数据处理，需要找到一个合适的光滑长度（Smoothing</a:t>
            </a:r>
            <a:r>
              <a:rPr lang="en-US" altLang="zh-CN" dirty="0"/>
              <a:t> Length)，</a:t>
            </a:r>
            <a:r>
              <a:rPr lang="en-US" altLang="zh-CN" dirty="0" err="1"/>
              <a:t>然后利用该学习（Kernel</a:t>
            </a:r>
            <a:r>
              <a:rPr lang="en-US" altLang="zh-CN" dirty="0"/>
              <a:t> </a:t>
            </a:r>
            <a:r>
              <a:rPr lang="en-US" altLang="zh-CN" dirty="0" err="1"/>
              <a:t>Learning）的方法对这些预处理的数据进行学习，最终可以得出朋友关系的变化趋势。</a:t>
            </a:r>
            <a:r>
              <a:rPr lang="en-US" altLang="zh-CN" dirty="0" err="1" smtClean="0"/>
              <a:t>基本流程如图</a:t>
            </a:r>
            <a:r>
              <a:rPr lang="zh-CN" altLang="en-US" dirty="0" smtClean="0"/>
              <a:t>。</a:t>
            </a:r>
            <a:endParaRPr lang="en-US" altLang="zh-CN" dirty="0" smtClean="0"/>
          </a:p>
        </p:txBody>
      </p:sp>
      <p:sp>
        <p:nvSpPr>
          <p:cNvPr id="7" name="TextBox 6"/>
          <p:cNvSpPr txBox="1"/>
          <p:nvPr/>
        </p:nvSpPr>
        <p:spPr>
          <a:xfrm>
            <a:off x="395536" y="1268760"/>
            <a:ext cx="4224233" cy="584775"/>
          </a:xfrm>
          <a:prstGeom prst="rect">
            <a:avLst/>
          </a:prstGeom>
          <a:noFill/>
        </p:spPr>
        <p:txBody>
          <a:bodyPr wrap="none" rtlCol="0">
            <a:spAutoFit/>
          </a:bodyPr>
          <a:lstStyle/>
          <a:p>
            <a:r>
              <a:rPr lang="zh-CN" altLang="en-US" sz="3200" b="1" dirty="0" smtClean="0">
                <a:solidFill>
                  <a:schemeClr val="accent3">
                    <a:lumMod val="50000"/>
                  </a:schemeClr>
                </a:solidFill>
              </a:rPr>
              <a:t>实例</a:t>
            </a:r>
            <a:r>
              <a:rPr lang="en-US" altLang="zh-CN" sz="3200" b="1" dirty="0" smtClean="0">
                <a:solidFill>
                  <a:schemeClr val="accent3">
                    <a:lumMod val="50000"/>
                  </a:schemeClr>
                </a:solidFill>
              </a:rPr>
              <a:t>——</a:t>
            </a:r>
            <a:r>
              <a:rPr lang="zh-CN" altLang="en-US" sz="3200" b="1" dirty="0">
                <a:solidFill>
                  <a:schemeClr val="accent3">
                    <a:lumMod val="50000"/>
                  </a:schemeClr>
                </a:solidFill>
              </a:rPr>
              <a:t>朋友关系预测</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046" y="3047475"/>
            <a:ext cx="7073908" cy="3444915"/>
          </a:xfrm>
          <a:prstGeom prst="rect">
            <a:avLst/>
          </a:prstGeom>
        </p:spPr>
      </p:pic>
    </p:spTree>
    <p:extLst>
      <p:ext uri="{BB962C8B-B14F-4D97-AF65-F5344CB8AC3E}">
        <p14:creationId xmlns:p14="http://schemas.microsoft.com/office/powerpoint/2010/main" val="166834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课件\工科\最后的波纹\工作\ppt相关\上海交通大学校标PNG文件\校标-校徽.png"/>
          <p:cNvPicPr>
            <a:picLocks noChangeAspect="1" noChangeArrowheads="1"/>
          </p:cNvPicPr>
          <p:nvPr/>
        </p:nvPicPr>
        <p:blipFill>
          <a:blip r:embed="rId2" cstate="print"/>
          <a:srcRect/>
          <a:stretch>
            <a:fillRect/>
          </a:stretch>
        </p:blipFill>
        <p:spPr bwMode="auto">
          <a:xfrm>
            <a:off x="179512" y="0"/>
            <a:ext cx="936104" cy="936452"/>
          </a:xfrm>
          <a:prstGeom prst="rect">
            <a:avLst/>
          </a:prstGeom>
          <a:noFill/>
        </p:spPr>
      </p:pic>
      <p:sp>
        <p:nvSpPr>
          <p:cNvPr id="5" name="矩形 4"/>
          <p:cNvSpPr/>
          <p:nvPr/>
        </p:nvSpPr>
        <p:spPr>
          <a:xfrm>
            <a:off x="0" y="980728"/>
            <a:ext cx="91440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03648" y="188640"/>
            <a:ext cx="4320480" cy="646331"/>
          </a:xfrm>
          <a:prstGeom prst="rect">
            <a:avLst/>
          </a:prstGeom>
          <a:noFill/>
        </p:spPr>
        <p:txBody>
          <a:bodyPr wrap="square" rtlCol="0">
            <a:spAutoFit/>
          </a:bodyPr>
          <a:lstStyle/>
          <a:p>
            <a:r>
              <a:rPr lang="zh-CN" altLang="en-US" sz="3600" b="1" dirty="0">
                <a:latin typeface="+mj-ea"/>
                <a:ea typeface="+mj-ea"/>
              </a:rPr>
              <a:t>移动互联网的计算</a:t>
            </a:r>
            <a:endParaRPr lang="en-US" sz="3600" b="1" dirty="0">
              <a:latin typeface="+mj-ea"/>
              <a:ea typeface="+mj-ea"/>
            </a:endParaRPr>
          </a:p>
        </p:txBody>
      </p:sp>
      <p:sp>
        <p:nvSpPr>
          <p:cNvPr id="6" name="TextBox 5"/>
          <p:cNvSpPr txBox="1"/>
          <p:nvPr/>
        </p:nvSpPr>
        <p:spPr>
          <a:xfrm>
            <a:off x="323528" y="1988840"/>
            <a:ext cx="8568952" cy="1200329"/>
          </a:xfrm>
          <a:prstGeom prst="rect">
            <a:avLst/>
          </a:prstGeom>
          <a:noFill/>
        </p:spPr>
        <p:txBody>
          <a:bodyPr wrap="square" rtlCol="0">
            <a:spAutoFit/>
          </a:bodyPr>
          <a:lstStyle/>
          <a:p>
            <a:r>
              <a:rPr lang="zh-CN" altLang="en-US" dirty="0" smtClean="0"/>
              <a:t>         </a:t>
            </a:r>
            <a:r>
              <a:rPr lang="zh-CN" altLang="zh-CN" dirty="0" smtClean="0"/>
              <a:t>车载</a:t>
            </a:r>
            <a:r>
              <a:rPr lang="zh-CN" altLang="zh-CN" dirty="0"/>
              <a:t>互联网是一个正在蓬勃发展的方向，而车与车之间的通信，车与互联网的通信，必然存在一个路由选择</a:t>
            </a:r>
            <a:r>
              <a:rPr lang="zh-CN" altLang="zh-CN" dirty="0" smtClean="0"/>
              <a:t>或路由</a:t>
            </a:r>
            <a:r>
              <a:rPr lang="zh-CN" altLang="zh-CN" dirty="0"/>
              <a:t>优化的</a:t>
            </a:r>
            <a:r>
              <a:rPr lang="zh-CN" altLang="zh-CN" dirty="0" smtClean="0"/>
              <a:t>问题</a:t>
            </a:r>
            <a:r>
              <a:rPr lang="zh-CN" altLang="en-US" dirty="0" smtClean="0"/>
              <a:t>。</a:t>
            </a:r>
            <a:endParaRPr lang="en-US" altLang="zh-CN" dirty="0" smtClean="0"/>
          </a:p>
          <a:p>
            <a:endParaRPr lang="en-US" altLang="zh-CN" dirty="0"/>
          </a:p>
          <a:p>
            <a:r>
              <a:rPr lang="en-US" altLang="zh-CN" dirty="0"/>
              <a:t> </a:t>
            </a:r>
            <a:r>
              <a:rPr lang="en-US" altLang="zh-CN" dirty="0" smtClean="0"/>
              <a:t>         </a:t>
            </a:r>
            <a:endParaRPr lang="en-US" altLang="zh-CN" dirty="0"/>
          </a:p>
        </p:txBody>
      </p:sp>
      <p:sp>
        <p:nvSpPr>
          <p:cNvPr id="7" name="TextBox 6"/>
          <p:cNvSpPr txBox="1"/>
          <p:nvPr/>
        </p:nvSpPr>
        <p:spPr>
          <a:xfrm>
            <a:off x="395536" y="1268760"/>
            <a:ext cx="5460149" cy="584775"/>
          </a:xfrm>
          <a:prstGeom prst="rect">
            <a:avLst/>
          </a:prstGeom>
          <a:noFill/>
        </p:spPr>
        <p:txBody>
          <a:bodyPr wrap="none" rtlCol="0">
            <a:spAutoFit/>
          </a:bodyPr>
          <a:lstStyle/>
          <a:p>
            <a:r>
              <a:rPr lang="zh-CN" altLang="en-US" sz="3200" b="1" dirty="0" smtClean="0">
                <a:solidFill>
                  <a:schemeClr val="accent3">
                    <a:lumMod val="50000"/>
                  </a:schemeClr>
                </a:solidFill>
              </a:rPr>
              <a:t>实例</a:t>
            </a:r>
            <a:r>
              <a:rPr lang="en-US" altLang="zh-CN" sz="3200" b="1" dirty="0" smtClean="0">
                <a:solidFill>
                  <a:schemeClr val="accent3">
                    <a:lumMod val="50000"/>
                  </a:schemeClr>
                </a:solidFill>
              </a:rPr>
              <a:t>——</a:t>
            </a:r>
            <a:r>
              <a:rPr lang="zh-CN" altLang="en-US" sz="3200" b="1" dirty="0">
                <a:solidFill>
                  <a:schemeClr val="accent3">
                    <a:lumMod val="50000"/>
                  </a:schemeClr>
                </a:solidFill>
              </a:rPr>
              <a:t>车载互联网路由优化</a:t>
            </a:r>
          </a:p>
        </p:txBody>
      </p:sp>
      <p:sp>
        <p:nvSpPr>
          <p:cNvPr id="2" name="文本框 1"/>
          <p:cNvSpPr txBox="1"/>
          <p:nvPr/>
        </p:nvSpPr>
        <p:spPr>
          <a:xfrm>
            <a:off x="395536" y="2862809"/>
            <a:ext cx="2880320" cy="3139321"/>
          </a:xfrm>
          <a:prstGeom prst="rect">
            <a:avLst/>
          </a:prstGeom>
          <a:noFill/>
        </p:spPr>
        <p:txBody>
          <a:bodyPr wrap="square" rtlCol="0">
            <a:spAutoFit/>
          </a:bodyPr>
          <a:lstStyle/>
          <a:p>
            <a:r>
              <a:rPr lang="en-US" altLang="zh-CN" dirty="0" smtClean="0"/>
              <a:t>         2012</a:t>
            </a:r>
            <a:r>
              <a:rPr lang="zh-CN" altLang="en-US" dirty="0"/>
              <a:t>年，一篇文章</a:t>
            </a:r>
            <a:r>
              <a:rPr lang="zh-CN" altLang="zh-CN" dirty="0"/>
              <a:t>应用了模糊控制的</a:t>
            </a:r>
            <a:r>
              <a:rPr lang="en-US" altLang="zh-CN" dirty="0"/>
              <a:t>Q</a:t>
            </a:r>
            <a:r>
              <a:rPr lang="zh-CN" altLang="zh-CN" dirty="0"/>
              <a:t>学习算法，建立了一个灵活、实用的远程协同路由机制。</a:t>
            </a:r>
            <a:r>
              <a:rPr lang="zh-CN" altLang="en-US" dirty="0"/>
              <a:t>其</a:t>
            </a:r>
            <a:r>
              <a:rPr lang="zh-CN" altLang="zh-CN" dirty="0"/>
              <a:t>利用了机器学习中的模糊函数，根据带宽、信道质量以及车节点运动速度，来评价一个链路的可靠性</a:t>
            </a:r>
            <a:r>
              <a:rPr lang="zh-CN" altLang="zh-CN" dirty="0" smtClean="0"/>
              <a:t>。</a:t>
            </a:r>
            <a:endParaRPr lang="en-US" altLang="zh-CN" dirty="0" smtClean="0"/>
          </a:p>
          <a:p>
            <a:r>
              <a:rPr lang="en-US" altLang="zh-CN" dirty="0"/>
              <a:t> </a:t>
            </a:r>
            <a:r>
              <a:rPr lang="en-US" altLang="zh-CN" dirty="0" smtClean="0"/>
              <a:t>        </a:t>
            </a:r>
            <a:r>
              <a:rPr lang="zh-CN" altLang="en-US" dirty="0" smtClean="0"/>
              <a:t>右图为该文章提出的算法模型。</a:t>
            </a:r>
            <a:endParaRPr lang="en-US" altLang="zh-CN" dirty="0"/>
          </a:p>
          <a:p>
            <a:endParaRPr lang="zh-CN" altLang="en-US" dirty="0"/>
          </a:p>
        </p:txBody>
      </p:sp>
      <p:pic>
        <p:nvPicPr>
          <p:cNvPr id="8" name="图片 7"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8683" y="2862809"/>
            <a:ext cx="5353797" cy="2810267"/>
          </a:xfrm>
          <a:prstGeom prst="rect">
            <a:avLst/>
          </a:prstGeom>
        </p:spPr>
      </p:pic>
    </p:spTree>
    <p:extLst>
      <p:ext uri="{BB962C8B-B14F-4D97-AF65-F5344CB8AC3E}">
        <p14:creationId xmlns:p14="http://schemas.microsoft.com/office/powerpoint/2010/main" val="3170543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课件\工科\最后的波纹\工作\ppt相关\上海交通大学校标PNG文件\校标-校徽.png"/>
          <p:cNvPicPr>
            <a:picLocks noChangeAspect="1" noChangeArrowheads="1"/>
          </p:cNvPicPr>
          <p:nvPr/>
        </p:nvPicPr>
        <p:blipFill>
          <a:blip r:embed="rId2" cstate="print"/>
          <a:srcRect/>
          <a:stretch>
            <a:fillRect/>
          </a:stretch>
        </p:blipFill>
        <p:spPr bwMode="auto">
          <a:xfrm>
            <a:off x="179512" y="0"/>
            <a:ext cx="936104" cy="936452"/>
          </a:xfrm>
          <a:prstGeom prst="rect">
            <a:avLst/>
          </a:prstGeom>
          <a:noFill/>
        </p:spPr>
      </p:pic>
      <p:sp>
        <p:nvSpPr>
          <p:cNvPr id="5" name="矩形 4"/>
          <p:cNvSpPr/>
          <p:nvPr/>
        </p:nvSpPr>
        <p:spPr>
          <a:xfrm>
            <a:off x="0" y="980728"/>
            <a:ext cx="91440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03648" y="188640"/>
            <a:ext cx="4320480" cy="646331"/>
          </a:xfrm>
          <a:prstGeom prst="rect">
            <a:avLst/>
          </a:prstGeom>
          <a:noFill/>
        </p:spPr>
        <p:txBody>
          <a:bodyPr wrap="square" rtlCol="0">
            <a:spAutoFit/>
          </a:bodyPr>
          <a:lstStyle/>
          <a:p>
            <a:r>
              <a:rPr lang="zh-CN" altLang="en-US" sz="3600" b="1" dirty="0">
                <a:latin typeface="+mj-ea"/>
                <a:ea typeface="+mj-ea"/>
              </a:rPr>
              <a:t>移动互联网的计算</a:t>
            </a:r>
            <a:endParaRPr lang="en-US" sz="3600" b="1" dirty="0">
              <a:latin typeface="+mj-ea"/>
              <a:ea typeface="+mj-ea"/>
            </a:endParaRPr>
          </a:p>
        </p:txBody>
      </p:sp>
      <p:sp>
        <p:nvSpPr>
          <p:cNvPr id="6" name="TextBox 5"/>
          <p:cNvSpPr txBox="1"/>
          <p:nvPr/>
        </p:nvSpPr>
        <p:spPr>
          <a:xfrm>
            <a:off x="323528" y="1988840"/>
            <a:ext cx="8568952" cy="4247317"/>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solidFill>
                  <a:schemeClr val="bg2">
                    <a:lumMod val="50000"/>
                  </a:schemeClr>
                </a:solidFill>
              </a:rPr>
              <a:t>实验</a:t>
            </a:r>
            <a:r>
              <a:rPr lang="zh-CN" altLang="en-US" sz="2400" dirty="0" smtClean="0">
                <a:solidFill>
                  <a:schemeClr val="bg2">
                    <a:lumMod val="50000"/>
                  </a:schemeClr>
                </a:solidFill>
              </a:rPr>
              <a:t>一</a:t>
            </a:r>
            <a:endParaRPr lang="en-US" altLang="zh-CN" sz="2400" dirty="0" smtClean="0">
              <a:solidFill>
                <a:schemeClr val="bg2">
                  <a:lumMod val="50000"/>
                </a:schemeClr>
              </a:solidFill>
            </a:endParaRPr>
          </a:p>
          <a:p>
            <a:pPr marL="742950" lvl="1" indent="-285750">
              <a:buFont typeface="Arial" panose="020B0604020202020204" pitchFamily="34" charset="0"/>
              <a:buChar char="•"/>
            </a:pPr>
            <a:r>
              <a:rPr lang="zh-CN" altLang="zh-CN" dirty="0"/>
              <a:t>作者利用</a:t>
            </a:r>
            <a:r>
              <a:rPr lang="en-US" altLang="zh-CN" dirty="0"/>
              <a:t>10</a:t>
            </a:r>
            <a:r>
              <a:rPr lang="zh-CN" altLang="zh-CN" dirty="0"/>
              <a:t>辆汽车搭建了一个局域车联网，并在单方向、双相反方向以及田字方向等不同行驶场景下进行了测试</a:t>
            </a:r>
            <a:r>
              <a:rPr lang="zh-CN" altLang="zh-CN" dirty="0" smtClean="0"/>
              <a:t>。</a:t>
            </a:r>
            <a:endParaRPr lang="en-US" altLang="zh-CN" dirty="0" smtClean="0"/>
          </a:p>
          <a:p>
            <a:pPr marL="742950" lvl="1" indent="-285750">
              <a:buFont typeface="Arial" panose="020B0604020202020204" pitchFamily="34" charset="0"/>
              <a:buChar char="•"/>
            </a:pPr>
            <a:r>
              <a:rPr lang="zh-CN" altLang="zh-CN" dirty="0"/>
              <a:t>在收集了车速从</a:t>
            </a:r>
            <a:r>
              <a:rPr lang="en-US" altLang="zh-CN" dirty="0"/>
              <a:t>10km/h</a:t>
            </a:r>
            <a:r>
              <a:rPr lang="zh-CN" altLang="zh-CN" dirty="0"/>
              <a:t>到</a:t>
            </a:r>
            <a:r>
              <a:rPr lang="en-US" altLang="zh-CN" dirty="0"/>
              <a:t>60km/h</a:t>
            </a:r>
            <a:r>
              <a:rPr lang="zh-CN" altLang="zh-CN" dirty="0"/>
              <a:t>以及联网节点数从</a:t>
            </a:r>
            <a:r>
              <a:rPr lang="en-US" altLang="zh-CN" dirty="0"/>
              <a:t>5</a:t>
            </a:r>
            <a:r>
              <a:rPr lang="zh-CN" altLang="zh-CN" dirty="0"/>
              <a:t>到</a:t>
            </a:r>
            <a:r>
              <a:rPr lang="en-US" altLang="zh-CN" dirty="0"/>
              <a:t>10</a:t>
            </a:r>
            <a:r>
              <a:rPr lang="zh-CN" altLang="zh-CN" dirty="0"/>
              <a:t>的数据传输成功率、点对点延迟率还有平均路径距离后，其模糊函数</a:t>
            </a:r>
            <a:r>
              <a:rPr lang="en-US" altLang="zh-CN" dirty="0"/>
              <a:t>Q</a:t>
            </a:r>
            <a:r>
              <a:rPr lang="zh-CN" altLang="zh-CN" dirty="0"/>
              <a:t>学习算法路由机制的性能最</a:t>
            </a:r>
            <a:r>
              <a:rPr lang="zh-CN" altLang="zh-CN" dirty="0" smtClean="0"/>
              <a:t>优</a:t>
            </a:r>
            <a:r>
              <a:rPr lang="zh-CN" altLang="en-US" dirty="0" smtClean="0"/>
              <a:t>。</a:t>
            </a:r>
            <a:endParaRPr lang="en-US" altLang="zh-CN" dirty="0"/>
          </a:p>
          <a:p>
            <a:pPr marL="285750" indent="-285750">
              <a:buFont typeface="Arial" panose="020B0604020202020204" pitchFamily="34" charset="0"/>
              <a:buChar char="•"/>
            </a:pPr>
            <a:r>
              <a:rPr lang="zh-CN" altLang="en-US" sz="2400" dirty="0" smtClean="0">
                <a:solidFill>
                  <a:schemeClr val="bg2">
                    <a:lumMod val="50000"/>
                  </a:schemeClr>
                </a:solidFill>
              </a:rPr>
              <a:t>实验二</a:t>
            </a:r>
            <a:endParaRPr lang="en-US" altLang="zh-CN" sz="2400" dirty="0" smtClean="0">
              <a:solidFill>
                <a:schemeClr val="bg2">
                  <a:lumMod val="50000"/>
                </a:schemeClr>
              </a:solidFill>
            </a:endParaRPr>
          </a:p>
          <a:p>
            <a:pPr marL="742950" lvl="1" indent="-285750">
              <a:buFont typeface="Arial" panose="020B0604020202020204" pitchFamily="34" charset="0"/>
              <a:buChar char="•"/>
            </a:pPr>
            <a:r>
              <a:rPr lang="zh-CN" altLang="zh-CN" dirty="0"/>
              <a:t>模拟了曼哈顿</a:t>
            </a:r>
            <a:r>
              <a:rPr lang="zh-CN" altLang="zh-CN" dirty="0" smtClean="0"/>
              <a:t>市中心</a:t>
            </a:r>
            <a:r>
              <a:rPr lang="zh-CN" altLang="zh-CN" dirty="0"/>
              <a:t>车联网的信息传输情况，车速从 </a:t>
            </a:r>
            <a:r>
              <a:rPr lang="en-US" altLang="zh-CN" dirty="0"/>
              <a:t>10km/h</a:t>
            </a:r>
            <a:r>
              <a:rPr lang="zh-CN" altLang="zh-CN" dirty="0"/>
              <a:t>到</a:t>
            </a:r>
            <a:r>
              <a:rPr lang="en-US" altLang="zh-CN" dirty="0"/>
              <a:t>60km/h</a:t>
            </a:r>
            <a:r>
              <a:rPr lang="zh-CN" altLang="zh-CN" dirty="0"/>
              <a:t>，节点数从</a:t>
            </a:r>
            <a:r>
              <a:rPr lang="en-US" altLang="zh-CN" dirty="0"/>
              <a:t>100</a:t>
            </a:r>
            <a:r>
              <a:rPr lang="zh-CN" altLang="zh-CN" dirty="0"/>
              <a:t>到</a:t>
            </a:r>
            <a:r>
              <a:rPr lang="en-US" altLang="zh-CN" dirty="0" smtClean="0"/>
              <a:t>300</a:t>
            </a:r>
          </a:p>
          <a:p>
            <a:pPr marL="742950" lvl="1" indent="-285750">
              <a:buFont typeface="Arial" panose="020B0604020202020204" pitchFamily="34" charset="0"/>
              <a:buChar char="•"/>
            </a:pPr>
            <a:r>
              <a:rPr lang="zh-CN" altLang="zh-CN" dirty="0"/>
              <a:t>新的机制下，信息传输正确率可达</a:t>
            </a:r>
            <a:r>
              <a:rPr lang="en-US" altLang="zh-CN" dirty="0"/>
              <a:t>90</a:t>
            </a:r>
            <a:r>
              <a:rPr lang="zh-CN" altLang="zh-CN" dirty="0"/>
              <a:t>％以上，平均延迟</a:t>
            </a:r>
            <a:r>
              <a:rPr lang="zh-CN" altLang="zh-CN" dirty="0" smtClean="0"/>
              <a:t>在</a:t>
            </a:r>
            <a:r>
              <a:rPr lang="en-US" altLang="zh-CN" dirty="0" smtClean="0"/>
              <a:t>1s</a:t>
            </a:r>
            <a:r>
              <a:rPr lang="zh-CN" altLang="zh-CN" dirty="0"/>
              <a:t>以内，平均链路距离在</a:t>
            </a:r>
            <a:r>
              <a:rPr lang="en-US" altLang="zh-CN" dirty="0"/>
              <a:t>8hop</a:t>
            </a:r>
            <a:r>
              <a:rPr lang="zh-CN" altLang="zh-CN" dirty="0"/>
              <a:t>左右</a:t>
            </a:r>
            <a:r>
              <a:rPr lang="zh-CN" altLang="zh-CN" dirty="0" smtClean="0"/>
              <a:t>。</a:t>
            </a:r>
            <a:endParaRPr lang="en-US" altLang="zh-CN" dirty="0"/>
          </a:p>
          <a:p>
            <a:pPr marL="285750" indent="-285750">
              <a:buFont typeface="Arial" panose="020B0604020202020204" pitchFamily="34" charset="0"/>
              <a:buChar char="•"/>
            </a:pPr>
            <a:r>
              <a:rPr lang="zh-CN" altLang="en-US" sz="2400" dirty="0" smtClean="0">
                <a:solidFill>
                  <a:schemeClr val="bg2">
                    <a:lumMod val="50000"/>
                  </a:schemeClr>
                </a:solidFill>
              </a:rPr>
              <a:t>结论</a:t>
            </a:r>
            <a:endParaRPr lang="en-US" altLang="zh-CN" sz="2400" dirty="0" smtClean="0">
              <a:solidFill>
                <a:schemeClr val="bg2">
                  <a:lumMod val="50000"/>
                </a:schemeClr>
              </a:solidFill>
            </a:endParaRPr>
          </a:p>
          <a:p>
            <a:pPr marL="742950" lvl="1" indent="-285750">
              <a:buFont typeface="Arial" panose="020B0604020202020204" pitchFamily="34" charset="0"/>
              <a:buChar char="•"/>
            </a:pPr>
            <a:r>
              <a:rPr lang="en-US" altLang="zh-CN" dirty="0"/>
              <a:t>Q</a:t>
            </a:r>
            <a:r>
              <a:rPr lang="zh-CN" altLang="zh-CN" dirty="0"/>
              <a:t>学习算法对车辆网路由的优化有显著的效果</a:t>
            </a:r>
            <a:endParaRPr lang="en-US" altLang="zh-CN" dirty="0"/>
          </a:p>
          <a:p>
            <a:r>
              <a:rPr lang="en-US" altLang="zh-CN" dirty="0"/>
              <a:t> </a:t>
            </a:r>
            <a:r>
              <a:rPr lang="en-US" altLang="zh-CN" dirty="0" smtClean="0"/>
              <a:t>         </a:t>
            </a:r>
            <a:endParaRPr lang="en-US" altLang="zh-CN" dirty="0"/>
          </a:p>
        </p:txBody>
      </p:sp>
      <p:sp>
        <p:nvSpPr>
          <p:cNvPr id="7" name="TextBox 6"/>
          <p:cNvSpPr txBox="1"/>
          <p:nvPr/>
        </p:nvSpPr>
        <p:spPr>
          <a:xfrm>
            <a:off x="395536" y="1268760"/>
            <a:ext cx="5460149" cy="584775"/>
          </a:xfrm>
          <a:prstGeom prst="rect">
            <a:avLst/>
          </a:prstGeom>
          <a:noFill/>
        </p:spPr>
        <p:txBody>
          <a:bodyPr wrap="none" rtlCol="0">
            <a:spAutoFit/>
          </a:bodyPr>
          <a:lstStyle/>
          <a:p>
            <a:r>
              <a:rPr lang="zh-CN" altLang="en-US" sz="3200" b="1" dirty="0" smtClean="0">
                <a:solidFill>
                  <a:schemeClr val="accent3">
                    <a:lumMod val="50000"/>
                  </a:schemeClr>
                </a:solidFill>
              </a:rPr>
              <a:t>实例</a:t>
            </a:r>
            <a:r>
              <a:rPr lang="en-US" altLang="zh-CN" sz="3200" b="1" dirty="0" smtClean="0">
                <a:solidFill>
                  <a:schemeClr val="accent3">
                    <a:lumMod val="50000"/>
                  </a:schemeClr>
                </a:solidFill>
              </a:rPr>
              <a:t>——</a:t>
            </a:r>
            <a:r>
              <a:rPr lang="zh-CN" altLang="en-US" sz="3200" b="1" dirty="0">
                <a:solidFill>
                  <a:schemeClr val="accent3">
                    <a:lumMod val="50000"/>
                  </a:schemeClr>
                </a:solidFill>
              </a:rPr>
              <a:t>车载互联网路由优化</a:t>
            </a:r>
          </a:p>
        </p:txBody>
      </p:sp>
    </p:spTree>
    <p:extLst>
      <p:ext uri="{BB962C8B-B14F-4D97-AF65-F5344CB8AC3E}">
        <p14:creationId xmlns:p14="http://schemas.microsoft.com/office/powerpoint/2010/main" val="1846644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课件\工科\最后的波纹\工作\ppt相关\上海交通大学校标PNG文件\校标-校徽.png"/>
          <p:cNvPicPr>
            <a:picLocks noChangeAspect="1" noChangeArrowheads="1"/>
          </p:cNvPicPr>
          <p:nvPr/>
        </p:nvPicPr>
        <p:blipFill>
          <a:blip r:embed="rId2" cstate="print"/>
          <a:srcRect/>
          <a:stretch>
            <a:fillRect/>
          </a:stretch>
        </p:blipFill>
        <p:spPr bwMode="auto">
          <a:xfrm>
            <a:off x="179512" y="0"/>
            <a:ext cx="936104" cy="936452"/>
          </a:xfrm>
          <a:prstGeom prst="rect">
            <a:avLst/>
          </a:prstGeom>
          <a:noFill/>
        </p:spPr>
      </p:pic>
      <p:sp>
        <p:nvSpPr>
          <p:cNvPr id="5" name="矩形 4"/>
          <p:cNvSpPr/>
          <p:nvPr/>
        </p:nvSpPr>
        <p:spPr>
          <a:xfrm>
            <a:off x="0" y="980728"/>
            <a:ext cx="91440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03648" y="188640"/>
            <a:ext cx="3744416" cy="646331"/>
          </a:xfrm>
          <a:prstGeom prst="rect">
            <a:avLst/>
          </a:prstGeom>
          <a:noFill/>
        </p:spPr>
        <p:txBody>
          <a:bodyPr wrap="square" rtlCol="0">
            <a:spAutoFit/>
          </a:bodyPr>
          <a:lstStyle/>
          <a:p>
            <a:r>
              <a:rPr lang="zh-CN" altLang="en-US" sz="3600" b="1" dirty="0" smtClean="0">
                <a:latin typeface="+mj-ea"/>
                <a:ea typeface="+mj-ea"/>
              </a:rPr>
              <a:t>简介</a:t>
            </a:r>
            <a:endParaRPr lang="en-US" sz="3600" b="1" dirty="0">
              <a:latin typeface="+mj-ea"/>
              <a:ea typeface="+mj-ea"/>
            </a:endParaRPr>
          </a:p>
        </p:txBody>
      </p:sp>
      <p:sp>
        <p:nvSpPr>
          <p:cNvPr id="6" name="TextBox 5"/>
          <p:cNvSpPr txBox="1"/>
          <p:nvPr/>
        </p:nvSpPr>
        <p:spPr>
          <a:xfrm>
            <a:off x="611560" y="1340768"/>
            <a:ext cx="8136904" cy="707886"/>
          </a:xfrm>
          <a:prstGeom prst="rect">
            <a:avLst/>
          </a:prstGeom>
          <a:noFill/>
        </p:spPr>
        <p:txBody>
          <a:bodyPr wrap="square" rtlCol="0">
            <a:spAutoFit/>
          </a:bodyPr>
          <a:lstStyle/>
          <a:p>
            <a:pPr indent="457200"/>
            <a:r>
              <a:rPr lang="zh-CN" altLang="en-US" sz="2000" dirty="0"/>
              <a:t>移动互联网的接入方式包括蜂窝移动网络、无线个域网（</a:t>
            </a:r>
            <a:r>
              <a:rPr lang="en-US" altLang="zh-CN" sz="2000" dirty="0"/>
              <a:t>WPAN)</a:t>
            </a:r>
            <a:r>
              <a:rPr lang="zh-CN" altLang="en-US" sz="2000" dirty="0"/>
              <a:t>、无线局域网接入 </a:t>
            </a:r>
            <a:r>
              <a:rPr lang="en-US" altLang="zh-CN" sz="2000" dirty="0"/>
              <a:t>(WLAN)</a:t>
            </a:r>
            <a:r>
              <a:rPr lang="zh-CN" altLang="en-US" sz="2000" dirty="0"/>
              <a:t>、无线城域网（</a:t>
            </a:r>
            <a:r>
              <a:rPr lang="en-US" altLang="zh-CN" sz="2000" dirty="0"/>
              <a:t>WMAN</a:t>
            </a:r>
            <a:r>
              <a:rPr lang="zh-CN" altLang="en-US" sz="2000" dirty="0"/>
              <a:t>）和卫星通信网</a:t>
            </a:r>
            <a:r>
              <a:rPr lang="zh-CN" altLang="en-US" sz="2000" dirty="0" smtClean="0"/>
              <a:t>络</a:t>
            </a:r>
            <a:r>
              <a:rPr lang="zh-CN" altLang="en-US" sz="2000" dirty="0"/>
              <a:t>。</a:t>
            </a:r>
            <a:endParaRPr lang="en-US" sz="2000" dirty="0"/>
          </a:p>
        </p:txBody>
      </p:sp>
      <p:pic>
        <p:nvPicPr>
          <p:cNvPr id="7" name="图片 6" descr="2017-09-22_210805.png"/>
          <p:cNvPicPr>
            <a:picLocks noChangeAspect="1"/>
          </p:cNvPicPr>
          <p:nvPr/>
        </p:nvPicPr>
        <p:blipFill>
          <a:blip r:embed="rId3" cstate="print"/>
          <a:stretch>
            <a:fillRect/>
          </a:stretch>
        </p:blipFill>
        <p:spPr>
          <a:xfrm>
            <a:off x="518112" y="2362975"/>
            <a:ext cx="8323800" cy="350026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课件\工科\最后的波纹\工作\ppt相关\上海交通大学校标PNG文件\校标-校徽.png"/>
          <p:cNvPicPr>
            <a:picLocks noChangeAspect="1" noChangeArrowheads="1"/>
          </p:cNvPicPr>
          <p:nvPr/>
        </p:nvPicPr>
        <p:blipFill>
          <a:blip r:embed="rId2" cstate="print"/>
          <a:srcRect/>
          <a:stretch>
            <a:fillRect/>
          </a:stretch>
        </p:blipFill>
        <p:spPr bwMode="auto">
          <a:xfrm>
            <a:off x="179512" y="0"/>
            <a:ext cx="936104" cy="936452"/>
          </a:xfrm>
          <a:prstGeom prst="rect">
            <a:avLst/>
          </a:prstGeom>
          <a:noFill/>
        </p:spPr>
      </p:pic>
      <p:sp>
        <p:nvSpPr>
          <p:cNvPr id="5" name="矩形 4"/>
          <p:cNvSpPr/>
          <p:nvPr/>
        </p:nvSpPr>
        <p:spPr>
          <a:xfrm>
            <a:off x="0" y="980728"/>
            <a:ext cx="91440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03648" y="188640"/>
            <a:ext cx="3744416" cy="646331"/>
          </a:xfrm>
          <a:prstGeom prst="rect">
            <a:avLst/>
          </a:prstGeom>
          <a:noFill/>
        </p:spPr>
        <p:txBody>
          <a:bodyPr wrap="square" rtlCol="0">
            <a:spAutoFit/>
          </a:bodyPr>
          <a:lstStyle/>
          <a:p>
            <a:r>
              <a:rPr lang="zh-CN" altLang="en-US" sz="3600" b="1" dirty="0" smtClean="0">
                <a:latin typeface="+mj-ea"/>
              </a:rPr>
              <a:t>智能移动互联网</a:t>
            </a:r>
            <a:endParaRPr lang="en-US" sz="3600" b="1" dirty="0">
              <a:latin typeface="+mj-ea"/>
            </a:endParaRPr>
          </a:p>
        </p:txBody>
      </p:sp>
      <p:sp>
        <p:nvSpPr>
          <p:cNvPr id="6" name="TextBox 5"/>
          <p:cNvSpPr txBox="1"/>
          <p:nvPr/>
        </p:nvSpPr>
        <p:spPr>
          <a:xfrm>
            <a:off x="323528" y="1988840"/>
            <a:ext cx="8568952" cy="646331"/>
          </a:xfrm>
          <a:prstGeom prst="rect">
            <a:avLst/>
          </a:prstGeom>
          <a:noFill/>
        </p:spPr>
        <p:txBody>
          <a:bodyPr wrap="square" rtlCol="0">
            <a:spAutoFit/>
          </a:bodyPr>
          <a:lstStyle/>
          <a:p>
            <a:pPr indent="457200"/>
            <a:r>
              <a:rPr lang="zh-CN" altLang="en-US" dirty="0"/>
              <a:t>移动互联网已经渗透人们生活的方方面面，那么不可忽视的问题就是，如何使移动互联网更智能化，从而更加方便人们的</a:t>
            </a:r>
            <a:r>
              <a:rPr lang="zh-CN" altLang="en-US" dirty="0" smtClean="0"/>
              <a:t>生活？</a:t>
            </a:r>
            <a:endParaRPr lang="en-US" dirty="0"/>
          </a:p>
        </p:txBody>
      </p:sp>
      <p:sp>
        <p:nvSpPr>
          <p:cNvPr id="7" name="TextBox 6"/>
          <p:cNvSpPr txBox="1"/>
          <p:nvPr/>
        </p:nvSpPr>
        <p:spPr>
          <a:xfrm>
            <a:off x="395536" y="1268760"/>
            <a:ext cx="1008609" cy="584775"/>
          </a:xfrm>
          <a:prstGeom prst="rect">
            <a:avLst/>
          </a:prstGeom>
          <a:noFill/>
        </p:spPr>
        <p:txBody>
          <a:bodyPr wrap="none" rtlCol="0">
            <a:spAutoFit/>
          </a:bodyPr>
          <a:lstStyle/>
          <a:p>
            <a:r>
              <a:rPr lang="zh-CN" altLang="en-US" sz="3200" b="1" dirty="0" smtClean="0">
                <a:solidFill>
                  <a:schemeClr val="accent3">
                    <a:lumMod val="50000"/>
                  </a:schemeClr>
                </a:solidFill>
              </a:rPr>
              <a:t>简介</a:t>
            </a:r>
            <a:endParaRPr lang="en-US" sz="3200" b="1" dirty="0">
              <a:solidFill>
                <a:schemeClr val="accent3">
                  <a:lumMod val="50000"/>
                </a:schemeClr>
              </a:solidFill>
            </a:endParaRPr>
          </a:p>
        </p:txBody>
      </p:sp>
      <p:graphicFrame>
        <p:nvGraphicFramePr>
          <p:cNvPr id="12" name="图示 11"/>
          <p:cNvGraphicFramePr/>
          <p:nvPr/>
        </p:nvGraphicFramePr>
        <p:xfrm>
          <a:off x="1403648" y="2564904"/>
          <a:ext cx="6552728" cy="3528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课件\工科\最后的波纹\工作\ppt相关\上海交通大学校标PNG文件\校标-校徽.png"/>
          <p:cNvPicPr>
            <a:picLocks noChangeAspect="1" noChangeArrowheads="1"/>
          </p:cNvPicPr>
          <p:nvPr/>
        </p:nvPicPr>
        <p:blipFill>
          <a:blip r:embed="rId2" cstate="print"/>
          <a:srcRect/>
          <a:stretch>
            <a:fillRect/>
          </a:stretch>
        </p:blipFill>
        <p:spPr bwMode="auto">
          <a:xfrm>
            <a:off x="179512" y="0"/>
            <a:ext cx="936104" cy="936452"/>
          </a:xfrm>
          <a:prstGeom prst="rect">
            <a:avLst/>
          </a:prstGeom>
          <a:noFill/>
        </p:spPr>
      </p:pic>
      <p:sp>
        <p:nvSpPr>
          <p:cNvPr id="5" name="矩形 4"/>
          <p:cNvSpPr/>
          <p:nvPr/>
        </p:nvSpPr>
        <p:spPr>
          <a:xfrm>
            <a:off x="0" y="980728"/>
            <a:ext cx="91440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03648" y="188640"/>
            <a:ext cx="3744416" cy="646331"/>
          </a:xfrm>
          <a:prstGeom prst="rect">
            <a:avLst/>
          </a:prstGeom>
          <a:noFill/>
        </p:spPr>
        <p:txBody>
          <a:bodyPr wrap="square" rtlCol="0">
            <a:spAutoFit/>
          </a:bodyPr>
          <a:lstStyle/>
          <a:p>
            <a:r>
              <a:rPr lang="zh-CN" altLang="en-US" sz="3600" b="1" dirty="0" smtClean="0">
                <a:latin typeface="+mj-ea"/>
              </a:rPr>
              <a:t>智能移动互联网</a:t>
            </a:r>
            <a:endParaRPr lang="en-US" sz="3600" b="1" dirty="0">
              <a:latin typeface="+mj-ea"/>
            </a:endParaRPr>
          </a:p>
        </p:txBody>
      </p:sp>
      <p:sp>
        <p:nvSpPr>
          <p:cNvPr id="6" name="TextBox 5"/>
          <p:cNvSpPr txBox="1"/>
          <p:nvPr/>
        </p:nvSpPr>
        <p:spPr>
          <a:xfrm>
            <a:off x="251520" y="3140968"/>
            <a:ext cx="8568952" cy="230832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smtClean="0"/>
              <a:t>社交网络时间演变过程</a:t>
            </a:r>
            <a:endParaRPr lang="en-US" altLang="zh-CN" sz="2400" dirty="0" smtClean="0"/>
          </a:p>
          <a:p>
            <a:pPr marL="800100" lvl="1" indent="-342900">
              <a:lnSpc>
                <a:spcPct val="150000"/>
              </a:lnSpc>
              <a:buFont typeface="Arial" panose="020B0604020202020204" pitchFamily="34" charset="0"/>
              <a:buChar char="•"/>
            </a:pPr>
            <a:r>
              <a:rPr lang="zh-CN" altLang="en-US" sz="2400" dirty="0" smtClean="0"/>
              <a:t>利用生存模型等描述社交网络中相互关系的时间演变</a:t>
            </a:r>
            <a:endParaRPr lang="en-US" altLang="zh-CN" sz="2400" dirty="0" smtClean="0"/>
          </a:p>
          <a:p>
            <a:pPr marL="742950" lvl="1" indent="-285750">
              <a:buFont typeface="Arial" panose="020B0604020202020204" pitchFamily="34" charset="0"/>
              <a:buChar char="•"/>
            </a:pPr>
            <a:r>
              <a:rPr lang="zh-CN" altLang="en-US" dirty="0" smtClean="0"/>
              <a:t>生存分析（</a:t>
            </a:r>
            <a:r>
              <a:rPr lang="en-US" dirty="0" smtClean="0"/>
              <a:t>survival analysis）</a:t>
            </a:r>
            <a:r>
              <a:rPr lang="zh-CN" altLang="en-US" dirty="0" smtClean="0"/>
              <a:t>是将事件的结果和出现这一结果所经历的时间结合起来分析的一类统计分析方法</a:t>
            </a:r>
            <a:endParaRPr lang="en-US" altLang="zh-CN" dirty="0" smtClean="0"/>
          </a:p>
          <a:p>
            <a:pPr marL="800100" lvl="1" indent="-342900">
              <a:lnSpc>
                <a:spcPct val="150000"/>
              </a:lnSpc>
              <a:buFont typeface="Arial" panose="020B0604020202020204" pitchFamily="34" charset="0"/>
              <a:buChar char="•"/>
            </a:pPr>
            <a:r>
              <a:rPr lang="zh-CN" altLang="en-US" sz="2400" dirty="0" smtClean="0"/>
              <a:t>用于用户数量、关系演变、信息传播等预测</a:t>
            </a:r>
            <a:endParaRPr lang="en-US" altLang="zh-CN" sz="2400" dirty="0" smtClean="0"/>
          </a:p>
        </p:txBody>
      </p:sp>
      <p:sp>
        <p:nvSpPr>
          <p:cNvPr id="7" name="TextBox 6"/>
          <p:cNvSpPr txBox="1"/>
          <p:nvPr/>
        </p:nvSpPr>
        <p:spPr>
          <a:xfrm>
            <a:off x="395536" y="1268760"/>
            <a:ext cx="2656496" cy="584775"/>
          </a:xfrm>
          <a:prstGeom prst="rect">
            <a:avLst/>
          </a:prstGeom>
          <a:noFill/>
        </p:spPr>
        <p:txBody>
          <a:bodyPr wrap="none" rtlCol="0">
            <a:spAutoFit/>
          </a:bodyPr>
          <a:lstStyle/>
          <a:p>
            <a:r>
              <a:rPr lang="zh-CN" altLang="en-US" sz="3200" b="1" dirty="0" smtClean="0">
                <a:solidFill>
                  <a:schemeClr val="accent3">
                    <a:lumMod val="50000"/>
                  </a:schemeClr>
                </a:solidFill>
              </a:rPr>
              <a:t>移动社交网络</a:t>
            </a:r>
            <a:endParaRPr lang="en-US" sz="3200" b="1" dirty="0">
              <a:solidFill>
                <a:schemeClr val="accent3">
                  <a:lumMod val="50000"/>
                </a:schemeClr>
              </a:solidFill>
            </a:endParaRPr>
          </a:p>
        </p:txBody>
      </p:sp>
      <p:sp>
        <p:nvSpPr>
          <p:cNvPr id="8" name="TextBox 7"/>
          <p:cNvSpPr txBox="1"/>
          <p:nvPr/>
        </p:nvSpPr>
        <p:spPr>
          <a:xfrm>
            <a:off x="395536" y="2132856"/>
            <a:ext cx="8352928"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社交网络中蕴含着诸多社会现象（小世界理论、指数分布模型等）</a:t>
            </a:r>
            <a:endParaRPr lang="en-US" altLang="zh-CN" dirty="0" smtClean="0"/>
          </a:p>
          <a:p>
            <a:pPr marL="285750" indent="-285750">
              <a:buFont typeface="Arial" panose="020B0604020202020204" pitchFamily="34" charset="0"/>
              <a:buChar char="•"/>
            </a:pPr>
            <a:r>
              <a:rPr lang="zh-CN" altLang="en-US" dirty="0" smtClean="0"/>
              <a:t>信息传播效率依赖网络结构和用户策略</a:t>
            </a:r>
            <a:endParaRPr lang="en-US" altLang="zh-CN" dirty="0" smtClean="0"/>
          </a:p>
          <a:p>
            <a:pPr marL="285750" indent="-285750">
              <a:buFont typeface="Arial" panose="020B0604020202020204" pitchFamily="34" charset="0"/>
              <a:buChar char="•"/>
            </a:pPr>
            <a:r>
              <a:rPr lang="zh-CN" altLang="en-US" dirty="0" smtClean="0"/>
              <a:t>可以预测未来数据，聚类分析社交网络中的群体</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课件\工科\最后的波纹\工作\ppt相关\上海交通大学校标PNG文件\校标-校徽.png"/>
          <p:cNvPicPr>
            <a:picLocks noChangeAspect="1" noChangeArrowheads="1"/>
          </p:cNvPicPr>
          <p:nvPr/>
        </p:nvPicPr>
        <p:blipFill>
          <a:blip r:embed="rId2" cstate="print"/>
          <a:srcRect/>
          <a:stretch>
            <a:fillRect/>
          </a:stretch>
        </p:blipFill>
        <p:spPr bwMode="auto">
          <a:xfrm>
            <a:off x="179512" y="0"/>
            <a:ext cx="936104" cy="936452"/>
          </a:xfrm>
          <a:prstGeom prst="rect">
            <a:avLst/>
          </a:prstGeom>
          <a:noFill/>
        </p:spPr>
      </p:pic>
      <p:sp>
        <p:nvSpPr>
          <p:cNvPr id="5" name="矩形 4"/>
          <p:cNvSpPr/>
          <p:nvPr/>
        </p:nvSpPr>
        <p:spPr>
          <a:xfrm>
            <a:off x="0" y="980728"/>
            <a:ext cx="91440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03648" y="188640"/>
            <a:ext cx="3744416" cy="646331"/>
          </a:xfrm>
          <a:prstGeom prst="rect">
            <a:avLst/>
          </a:prstGeom>
          <a:noFill/>
        </p:spPr>
        <p:txBody>
          <a:bodyPr wrap="square" rtlCol="0">
            <a:spAutoFit/>
          </a:bodyPr>
          <a:lstStyle/>
          <a:p>
            <a:r>
              <a:rPr lang="zh-CN" altLang="en-US" sz="3600" b="1" dirty="0" smtClean="0">
                <a:latin typeface="+mj-ea"/>
              </a:rPr>
              <a:t>智能移动互联网</a:t>
            </a:r>
            <a:endParaRPr lang="en-US" sz="3600" b="1" dirty="0">
              <a:latin typeface="+mj-ea"/>
            </a:endParaRPr>
          </a:p>
        </p:txBody>
      </p:sp>
      <p:sp>
        <p:nvSpPr>
          <p:cNvPr id="6" name="TextBox 5"/>
          <p:cNvSpPr txBox="1"/>
          <p:nvPr/>
        </p:nvSpPr>
        <p:spPr>
          <a:xfrm>
            <a:off x="323528" y="1988840"/>
            <a:ext cx="8568952" cy="230832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smtClean="0"/>
              <a:t>群体识别</a:t>
            </a:r>
            <a:endParaRPr lang="en-US" altLang="zh-CN" sz="2400" dirty="0" smtClean="0"/>
          </a:p>
          <a:p>
            <a:pPr marL="800100" lvl="1" indent="-342900">
              <a:lnSpc>
                <a:spcPct val="150000"/>
              </a:lnSpc>
              <a:buFont typeface="Arial" panose="020B0604020202020204" pitchFamily="34" charset="0"/>
              <a:buChar char="•"/>
            </a:pPr>
            <a:r>
              <a:rPr lang="zh-CN" altLang="en-US" sz="2400" dirty="0" smtClean="0"/>
              <a:t>提取社交群体，分析信息流动</a:t>
            </a:r>
            <a:endParaRPr lang="en-US" altLang="zh-CN" sz="2400" dirty="0" smtClean="0"/>
          </a:p>
          <a:p>
            <a:pPr marL="800100" lvl="1" indent="-342900">
              <a:lnSpc>
                <a:spcPct val="150000"/>
              </a:lnSpc>
              <a:buFont typeface="Arial" panose="020B0604020202020204" pitchFamily="34" charset="0"/>
              <a:buChar char="•"/>
            </a:pPr>
            <a:r>
              <a:rPr lang="zh-CN" altLang="en-US" sz="2400" dirty="0" smtClean="0"/>
              <a:t>对于信息传播有显著影响（广告推送、信息流控制）</a:t>
            </a:r>
            <a:endParaRPr lang="en-US" altLang="zh-CN" sz="2400" dirty="0" smtClean="0"/>
          </a:p>
          <a:p>
            <a:pPr marL="342900" indent="-342900">
              <a:lnSpc>
                <a:spcPct val="150000"/>
              </a:lnSpc>
              <a:buFont typeface="Arial" panose="020B0604020202020204" pitchFamily="34" charset="0"/>
              <a:buChar char="•"/>
            </a:pPr>
            <a:endParaRPr lang="en-US" altLang="zh-CN" sz="2400" dirty="0" smtClean="0"/>
          </a:p>
        </p:txBody>
      </p:sp>
      <p:sp>
        <p:nvSpPr>
          <p:cNvPr id="7" name="TextBox 6"/>
          <p:cNvSpPr txBox="1"/>
          <p:nvPr/>
        </p:nvSpPr>
        <p:spPr>
          <a:xfrm>
            <a:off x="395536" y="1268760"/>
            <a:ext cx="2656496" cy="584775"/>
          </a:xfrm>
          <a:prstGeom prst="rect">
            <a:avLst/>
          </a:prstGeom>
          <a:noFill/>
        </p:spPr>
        <p:txBody>
          <a:bodyPr wrap="none" rtlCol="0">
            <a:spAutoFit/>
          </a:bodyPr>
          <a:lstStyle/>
          <a:p>
            <a:r>
              <a:rPr lang="zh-CN" altLang="en-US" sz="3200" b="1" dirty="0" smtClean="0">
                <a:solidFill>
                  <a:schemeClr val="accent3">
                    <a:lumMod val="50000"/>
                  </a:schemeClr>
                </a:solidFill>
              </a:rPr>
              <a:t>移动社交网络</a:t>
            </a:r>
            <a:endParaRPr lang="en-US" sz="3200" b="1" dirty="0">
              <a:solidFill>
                <a:schemeClr val="accent3">
                  <a:lumMod val="50000"/>
                </a:schemeClr>
              </a:solidFill>
            </a:endParaRPr>
          </a:p>
        </p:txBody>
      </p:sp>
      <p:pic>
        <p:nvPicPr>
          <p:cNvPr id="8" name="图片 7" descr="behance.png"/>
          <p:cNvPicPr>
            <a:picLocks noChangeAspect="1"/>
          </p:cNvPicPr>
          <p:nvPr/>
        </p:nvPicPr>
        <p:blipFill>
          <a:blip r:embed="rId3" cstate="print"/>
          <a:stretch>
            <a:fillRect/>
          </a:stretch>
        </p:blipFill>
        <p:spPr>
          <a:xfrm>
            <a:off x="2627784" y="3861048"/>
            <a:ext cx="6516216" cy="2858554"/>
          </a:xfrm>
          <a:prstGeom prst="rect">
            <a:avLst/>
          </a:prstGeom>
        </p:spPr>
      </p:pic>
      <p:sp>
        <p:nvSpPr>
          <p:cNvPr id="9" name="TextBox 8"/>
          <p:cNvSpPr txBox="1"/>
          <p:nvPr/>
        </p:nvSpPr>
        <p:spPr>
          <a:xfrm>
            <a:off x="251520" y="5589240"/>
            <a:ext cx="2232248" cy="923330"/>
          </a:xfrm>
          <a:prstGeom prst="rect">
            <a:avLst/>
          </a:prstGeom>
          <a:noFill/>
        </p:spPr>
        <p:txBody>
          <a:bodyPr wrap="square" rtlCol="0">
            <a:spAutoFit/>
          </a:bodyPr>
          <a:lstStyle/>
          <a:p>
            <a:r>
              <a:rPr lang="zh-CN" altLang="en-US" dirty="0" smtClean="0"/>
              <a:t>图：</a:t>
            </a:r>
            <a:r>
              <a:rPr lang="en-US" altLang="zh-CN" dirty="0" smtClean="0"/>
              <a:t>Behance</a:t>
            </a:r>
            <a:r>
              <a:rPr lang="zh-CN" altLang="en-US" dirty="0" smtClean="0"/>
              <a:t>的几个群体的云词（</a:t>
            </a:r>
            <a:r>
              <a:rPr lang="en-US" altLang="zh-CN" dirty="0" smtClean="0"/>
              <a:t>word cloud</a:t>
            </a:r>
            <a:r>
              <a:rPr lang="zh-CN" alt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课件\工科\最后的波纹\工作\ppt相关\上海交通大学校标PNG文件\校标-校徽.png"/>
          <p:cNvPicPr>
            <a:picLocks noChangeAspect="1" noChangeArrowheads="1"/>
          </p:cNvPicPr>
          <p:nvPr/>
        </p:nvPicPr>
        <p:blipFill>
          <a:blip r:embed="rId2" cstate="print"/>
          <a:srcRect/>
          <a:stretch>
            <a:fillRect/>
          </a:stretch>
        </p:blipFill>
        <p:spPr bwMode="auto">
          <a:xfrm>
            <a:off x="179512" y="0"/>
            <a:ext cx="936104" cy="936452"/>
          </a:xfrm>
          <a:prstGeom prst="rect">
            <a:avLst/>
          </a:prstGeom>
          <a:noFill/>
        </p:spPr>
      </p:pic>
      <p:sp>
        <p:nvSpPr>
          <p:cNvPr id="5" name="矩形 4"/>
          <p:cNvSpPr/>
          <p:nvPr/>
        </p:nvSpPr>
        <p:spPr>
          <a:xfrm>
            <a:off x="0" y="980728"/>
            <a:ext cx="91440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03648" y="188640"/>
            <a:ext cx="3744416" cy="646331"/>
          </a:xfrm>
          <a:prstGeom prst="rect">
            <a:avLst/>
          </a:prstGeom>
          <a:noFill/>
        </p:spPr>
        <p:txBody>
          <a:bodyPr wrap="square" rtlCol="0">
            <a:spAutoFit/>
          </a:bodyPr>
          <a:lstStyle/>
          <a:p>
            <a:r>
              <a:rPr lang="zh-CN" altLang="en-US" sz="3600" b="1" dirty="0" smtClean="0">
                <a:latin typeface="+mj-ea"/>
              </a:rPr>
              <a:t>智能移动互联网</a:t>
            </a:r>
            <a:endParaRPr lang="en-US" sz="3600" b="1" dirty="0">
              <a:latin typeface="+mj-ea"/>
            </a:endParaRPr>
          </a:p>
        </p:txBody>
      </p:sp>
      <p:sp>
        <p:nvSpPr>
          <p:cNvPr id="6" name="TextBox 5"/>
          <p:cNvSpPr txBox="1"/>
          <p:nvPr/>
        </p:nvSpPr>
        <p:spPr>
          <a:xfrm>
            <a:off x="323528" y="1988840"/>
            <a:ext cx="8820472"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视频图像占有大部分网络流量</a:t>
            </a:r>
            <a:endParaRPr lang="en-US" altLang="zh-CN" sz="2400" dirty="0" smtClean="0"/>
          </a:p>
          <a:p>
            <a:pPr marL="342900" indent="-342900">
              <a:buFont typeface="Arial" panose="020B0604020202020204" pitchFamily="34" charset="0"/>
              <a:buChar char="•"/>
            </a:pPr>
            <a:r>
              <a:rPr lang="zh-CN" altLang="en-US" sz="2400" dirty="0" smtClean="0"/>
              <a:t>如何处理海量数据传输</a:t>
            </a:r>
            <a:endParaRPr lang="en-US" altLang="zh-CN" sz="2400" dirty="0" smtClean="0"/>
          </a:p>
          <a:p>
            <a:pPr marL="342900" indent="-342900">
              <a:buFont typeface="Arial" panose="020B0604020202020204" pitchFamily="34" charset="0"/>
              <a:buChar char="•"/>
            </a:pPr>
            <a:r>
              <a:rPr lang="zh-CN" altLang="en-US" sz="2400" dirty="0" smtClean="0"/>
              <a:t>移动互联网下，需要考虑节点的移动性</a:t>
            </a:r>
            <a:endParaRPr lang="en-US" sz="2400" dirty="0"/>
          </a:p>
        </p:txBody>
      </p:sp>
      <p:sp>
        <p:nvSpPr>
          <p:cNvPr id="7" name="TextBox 6"/>
          <p:cNvSpPr txBox="1"/>
          <p:nvPr/>
        </p:nvSpPr>
        <p:spPr>
          <a:xfrm>
            <a:off x="395536" y="1268760"/>
            <a:ext cx="6776214" cy="584775"/>
          </a:xfrm>
          <a:prstGeom prst="rect">
            <a:avLst/>
          </a:prstGeom>
          <a:noFill/>
        </p:spPr>
        <p:txBody>
          <a:bodyPr wrap="none" rtlCol="0">
            <a:spAutoFit/>
          </a:bodyPr>
          <a:lstStyle/>
          <a:p>
            <a:r>
              <a:rPr lang="zh-CN" altLang="en-US" sz="3200" b="1" dirty="0" smtClean="0">
                <a:solidFill>
                  <a:schemeClr val="accent3">
                    <a:lumMod val="50000"/>
                  </a:schemeClr>
                </a:solidFill>
              </a:rPr>
              <a:t>基于大规模视频流的实时分析与处理</a:t>
            </a:r>
            <a:endParaRPr lang="en-US" sz="3200" b="1" dirty="0">
              <a:solidFill>
                <a:schemeClr val="accent3">
                  <a:lumMod val="50000"/>
                </a:schemeClr>
              </a:solidFill>
            </a:endParaRPr>
          </a:p>
        </p:txBody>
      </p:sp>
      <p:pic>
        <p:nvPicPr>
          <p:cNvPr id="8" name="图片 7" descr="youtube.png"/>
          <p:cNvPicPr>
            <a:picLocks noChangeAspect="1"/>
          </p:cNvPicPr>
          <p:nvPr/>
        </p:nvPicPr>
        <p:blipFill>
          <a:blip r:embed="rId3" cstate="print"/>
          <a:stretch>
            <a:fillRect/>
          </a:stretch>
        </p:blipFill>
        <p:spPr>
          <a:xfrm>
            <a:off x="3287389" y="3212976"/>
            <a:ext cx="5856612" cy="3645024"/>
          </a:xfrm>
          <a:prstGeom prst="rect">
            <a:avLst/>
          </a:prstGeom>
        </p:spPr>
      </p:pic>
      <p:sp>
        <p:nvSpPr>
          <p:cNvPr id="9" name="TextBox 8"/>
          <p:cNvSpPr txBox="1"/>
          <p:nvPr/>
        </p:nvSpPr>
        <p:spPr>
          <a:xfrm>
            <a:off x="395536" y="5661248"/>
            <a:ext cx="2664296" cy="923330"/>
          </a:xfrm>
          <a:prstGeom prst="rect">
            <a:avLst/>
          </a:prstGeom>
          <a:noFill/>
        </p:spPr>
        <p:txBody>
          <a:bodyPr wrap="square" rtlCol="0">
            <a:spAutoFit/>
          </a:bodyPr>
          <a:lstStyle/>
          <a:p>
            <a:r>
              <a:rPr lang="zh-CN" altLang="en-US" dirty="0" smtClean="0"/>
              <a:t>图：</a:t>
            </a:r>
            <a:r>
              <a:rPr lang="en-US" altLang="zh-CN" dirty="0" smtClean="0"/>
              <a:t>2007</a:t>
            </a:r>
            <a:r>
              <a:rPr lang="zh-CN" altLang="en-US" dirty="0" smtClean="0"/>
              <a:t>年至</a:t>
            </a:r>
            <a:r>
              <a:rPr lang="en-US" altLang="zh-CN" dirty="0" smtClean="0"/>
              <a:t>2015</a:t>
            </a:r>
            <a:r>
              <a:rPr lang="zh-CN" altLang="en-US" dirty="0" smtClean="0"/>
              <a:t>年</a:t>
            </a:r>
            <a:r>
              <a:rPr lang="en-US" altLang="zh-CN" dirty="0" smtClean="0"/>
              <a:t>youtube</a:t>
            </a:r>
            <a:r>
              <a:rPr lang="zh-CN" altLang="en-US" dirty="0" smtClean="0"/>
              <a:t>每分钟上传视频小时数柱状图对比</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课件\工科\最后的波纹\工作\ppt相关\上海交通大学校标PNG文件\校标-校徽.png"/>
          <p:cNvPicPr>
            <a:picLocks noChangeAspect="1" noChangeArrowheads="1"/>
          </p:cNvPicPr>
          <p:nvPr/>
        </p:nvPicPr>
        <p:blipFill>
          <a:blip r:embed="rId2" cstate="print"/>
          <a:srcRect/>
          <a:stretch>
            <a:fillRect/>
          </a:stretch>
        </p:blipFill>
        <p:spPr bwMode="auto">
          <a:xfrm>
            <a:off x="179512" y="0"/>
            <a:ext cx="936104" cy="936452"/>
          </a:xfrm>
          <a:prstGeom prst="rect">
            <a:avLst/>
          </a:prstGeom>
          <a:noFill/>
        </p:spPr>
      </p:pic>
      <p:sp>
        <p:nvSpPr>
          <p:cNvPr id="5" name="矩形 4"/>
          <p:cNvSpPr/>
          <p:nvPr/>
        </p:nvSpPr>
        <p:spPr>
          <a:xfrm>
            <a:off x="0" y="980728"/>
            <a:ext cx="91440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03648" y="188640"/>
            <a:ext cx="3744416" cy="646331"/>
          </a:xfrm>
          <a:prstGeom prst="rect">
            <a:avLst/>
          </a:prstGeom>
          <a:noFill/>
        </p:spPr>
        <p:txBody>
          <a:bodyPr wrap="square" rtlCol="0">
            <a:spAutoFit/>
          </a:bodyPr>
          <a:lstStyle/>
          <a:p>
            <a:r>
              <a:rPr lang="zh-CN" altLang="en-US" sz="3600" b="1" dirty="0" smtClean="0">
                <a:latin typeface="+mj-ea"/>
              </a:rPr>
              <a:t>智能移动互联网</a:t>
            </a:r>
            <a:endParaRPr lang="en-US" sz="3600" b="1" dirty="0">
              <a:latin typeface="+mj-ea"/>
            </a:endParaRPr>
          </a:p>
        </p:txBody>
      </p:sp>
      <p:sp>
        <p:nvSpPr>
          <p:cNvPr id="6" name="TextBox 5"/>
          <p:cNvSpPr txBox="1"/>
          <p:nvPr/>
        </p:nvSpPr>
        <p:spPr>
          <a:xfrm>
            <a:off x="323528" y="1916832"/>
            <a:ext cx="8568952"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利用城市每日的海量数据进行智能规划与管理</a:t>
            </a:r>
            <a:endParaRPr lang="en-US" altLang="zh-CN" sz="2400" dirty="0" smtClean="0"/>
          </a:p>
          <a:p>
            <a:pPr marL="342900" indent="-342900">
              <a:buFont typeface="Arial" panose="020B0604020202020204" pitchFamily="34" charset="0"/>
              <a:buChar char="•"/>
            </a:pPr>
            <a:r>
              <a:rPr lang="zh-CN" altLang="en-US" sz="2400" dirty="0" smtClean="0"/>
              <a:t>交通大数据，智慧出行</a:t>
            </a:r>
            <a:endParaRPr lang="en-US" altLang="zh-CN" sz="2400" dirty="0" smtClean="0"/>
          </a:p>
          <a:p>
            <a:pPr marL="342900" indent="-342900">
              <a:buFont typeface="Arial" panose="020B0604020202020204" pitchFamily="34" charset="0"/>
              <a:buChar char="•"/>
            </a:pPr>
            <a:endParaRPr lang="en-US" sz="2400" dirty="0"/>
          </a:p>
        </p:txBody>
      </p:sp>
      <p:sp>
        <p:nvSpPr>
          <p:cNvPr id="7" name="TextBox 6"/>
          <p:cNvSpPr txBox="1"/>
          <p:nvPr/>
        </p:nvSpPr>
        <p:spPr>
          <a:xfrm>
            <a:off x="395536" y="1268760"/>
            <a:ext cx="1832553" cy="584775"/>
          </a:xfrm>
          <a:prstGeom prst="rect">
            <a:avLst/>
          </a:prstGeom>
          <a:noFill/>
        </p:spPr>
        <p:txBody>
          <a:bodyPr wrap="none" rtlCol="0">
            <a:spAutoFit/>
          </a:bodyPr>
          <a:lstStyle/>
          <a:p>
            <a:r>
              <a:rPr lang="zh-CN" altLang="en-US" sz="3200" b="1" dirty="0" smtClean="0">
                <a:solidFill>
                  <a:schemeClr val="accent3">
                    <a:lumMod val="50000"/>
                  </a:schemeClr>
                </a:solidFill>
              </a:rPr>
              <a:t>智慧城市</a:t>
            </a:r>
            <a:endParaRPr lang="en-US" sz="3200" b="1" dirty="0">
              <a:solidFill>
                <a:schemeClr val="accent3">
                  <a:lumMod val="50000"/>
                </a:schemeClr>
              </a:solidFill>
            </a:endParaRPr>
          </a:p>
        </p:txBody>
      </p:sp>
      <p:pic>
        <p:nvPicPr>
          <p:cNvPr id="9" name="图片 8" descr="smart city copy.jpg"/>
          <p:cNvPicPr>
            <a:picLocks noChangeAspect="1"/>
          </p:cNvPicPr>
          <p:nvPr/>
        </p:nvPicPr>
        <p:blipFill>
          <a:blip r:embed="rId3" cstate="print"/>
          <a:stretch>
            <a:fillRect/>
          </a:stretch>
        </p:blipFill>
        <p:spPr>
          <a:xfrm>
            <a:off x="0" y="2889115"/>
            <a:ext cx="9144000" cy="39688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课件\工科\最后的波纹\工作\ppt相关\上海交通大学校标PNG文件\校标-校徽.png"/>
          <p:cNvPicPr>
            <a:picLocks noChangeAspect="1" noChangeArrowheads="1"/>
          </p:cNvPicPr>
          <p:nvPr/>
        </p:nvPicPr>
        <p:blipFill>
          <a:blip r:embed="rId2" cstate="print"/>
          <a:srcRect/>
          <a:stretch>
            <a:fillRect/>
          </a:stretch>
        </p:blipFill>
        <p:spPr bwMode="auto">
          <a:xfrm>
            <a:off x="179512" y="0"/>
            <a:ext cx="936104" cy="936452"/>
          </a:xfrm>
          <a:prstGeom prst="rect">
            <a:avLst/>
          </a:prstGeom>
          <a:noFill/>
        </p:spPr>
      </p:pic>
      <p:sp>
        <p:nvSpPr>
          <p:cNvPr id="5" name="矩形 4"/>
          <p:cNvSpPr/>
          <p:nvPr/>
        </p:nvSpPr>
        <p:spPr>
          <a:xfrm>
            <a:off x="0" y="980728"/>
            <a:ext cx="91440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03648" y="188640"/>
            <a:ext cx="3744416" cy="646331"/>
          </a:xfrm>
          <a:prstGeom prst="rect">
            <a:avLst/>
          </a:prstGeom>
          <a:noFill/>
        </p:spPr>
        <p:txBody>
          <a:bodyPr wrap="square" rtlCol="0">
            <a:spAutoFit/>
          </a:bodyPr>
          <a:lstStyle/>
          <a:p>
            <a:r>
              <a:rPr lang="zh-CN" altLang="en-US" sz="3600" b="1" dirty="0" smtClean="0">
                <a:latin typeface="+mj-ea"/>
              </a:rPr>
              <a:t>智能移动互联网</a:t>
            </a:r>
            <a:endParaRPr lang="en-US" sz="3600" b="1" dirty="0">
              <a:latin typeface="+mj-ea"/>
            </a:endParaRPr>
          </a:p>
        </p:txBody>
      </p:sp>
      <p:sp>
        <p:nvSpPr>
          <p:cNvPr id="6" name="TextBox 5"/>
          <p:cNvSpPr txBox="1"/>
          <p:nvPr/>
        </p:nvSpPr>
        <p:spPr>
          <a:xfrm>
            <a:off x="323528" y="1988840"/>
            <a:ext cx="8568952" cy="17543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smtClean="0"/>
              <a:t>传统医疗图像分析技术的不足（人力成本、错误判别）</a:t>
            </a:r>
            <a:endParaRPr lang="en-US" altLang="zh-CN" sz="2400" dirty="0" smtClean="0"/>
          </a:p>
          <a:p>
            <a:pPr marL="342900" indent="-342900">
              <a:lnSpc>
                <a:spcPct val="150000"/>
              </a:lnSpc>
              <a:buFont typeface="Arial" panose="020B0604020202020204" pitchFamily="34" charset="0"/>
              <a:buChar char="•"/>
            </a:pPr>
            <a:r>
              <a:rPr lang="zh-CN" altLang="en-US" sz="2400" dirty="0" smtClean="0"/>
              <a:t>利用大数据技术，实现医疗图像分析自动化，精确判别</a:t>
            </a:r>
            <a:endParaRPr lang="en-US" altLang="zh-CN" sz="2400" dirty="0" smtClean="0"/>
          </a:p>
          <a:p>
            <a:pPr marL="800100" lvl="1" indent="-342900">
              <a:lnSpc>
                <a:spcPct val="150000"/>
              </a:lnSpc>
              <a:buFont typeface="Arial" panose="020B0604020202020204" pitchFamily="34" charset="0"/>
              <a:buChar char="•"/>
            </a:pPr>
            <a:r>
              <a:rPr lang="zh-CN" altLang="en-US" sz="2400" dirty="0" smtClean="0"/>
              <a:t>机器学习算法，分布式计算集群</a:t>
            </a:r>
            <a:endParaRPr lang="en-US" altLang="zh-CN" sz="2400" dirty="0" smtClean="0"/>
          </a:p>
        </p:txBody>
      </p:sp>
      <p:sp>
        <p:nvSpPr>
          <p:cNvPr id="7" name="TextBox 6"/>
          <p:cNvSpPr txBox="1"/>
          <p:nvPr/>
        </p:nvSpPr>
        <p:spPr>
          <a:xfrm>
            <a:off x="395536" y="1268760"/>
            <a:ext cx="3480440" cy="584775"/>
          </a:xfrm>
          <a:prstGeom prst="rect">
            <a:avLst/>
          </a:prstGeom>
          <a:noFill/>
        </p:spPr>
        <p:txBody>
          <a:bodyPr wrap="none" rtlCol="0">
            <a:spAutoFit/>
          </a:bodyPr>
          <a:lstStyle/>
          <a:p>
            <a:r>
              <a:rPr lang="zh-CN" altLang="en-US" sz="3200" b="1" dirty="0" smtClean="0">
                <a:solidFill>
                  <a:schemeClr val="accent3">
                    <a:lumMod val="50000"/>
                  </a:schemeClr>
                </a:solidFill>
              </a:rPr>
              <a:t>医疗图像分析系统</a:t>
            </a:r>
            <a:endParaRPr lang="en-US" sz="3200" b="1" dirty="0">
              <a:solidFill>
                <a:schemeClr val="accent3">
                  <a:lumMod val="50000"/>
                </a:schemeClr>
              </a:solidFill>
            </a:endParaRPr>
          </a:p>
        </p:txBody>
      </p:sp>
      <p:pic>
        <p:nvPicPr>
          <p:cNvPr id="8" name="图片 7" descr="谷歌.jpg"/>
          <p:cNvPicPr>
            <a:picLocks noChangeAspect="1"/>
          </p:cNvPicPr>
          <p:nvPr/>
        </p:nvPicPr>
        <p:blipFill>
          <a:blip r:embed="rId3" cstate="print"/>
          <a:stretch>
            <a:fillRect/>
          </a:stretch>
        </p:blipFill>
        <p:spPr>
          <a:xfrm>
            <a:off x="3995936" y="3861048"/>
            <a:ext cx="5064167" cy="2808312"/>
          </a:xfrm>
          <a:prstGeom prst="rect">
            <a:avLst/>
          </a:prstGeom>
        </p:spPr>
      </p:pic>
      <p:sp>
        <p:nvSpPr>
          <p:cNvPr id="9" name="TextBox 8"/>
          <p:cNvSpPr txBox="1"/>
          <p:nvPr/>
        </p:nvSpPr>
        <p:spPr>
          <a:xfrm>
            <a:off x="395536" y="6021288"/>
            <a:ext cx="3312368" cy="646331"/>
          </a:xfrm>
          <a:prstGeom prst="rect">
            <a:avLst/>
          </a:prstGeom>
          <a:noFill/>
        </p:spPr>
        <p:txBody>
          <a:bodyPr wrap="square" rtlCol="0">
            <a:spAutoFit/>
          </a:bodyPr>
          <a:lstStyle/>
          <a:p>
            <a:r>
              <a:rPr lang="zh-CN" altLang="en-US" dirty="0" smtClean="0"/>
              <a:t>图：</a:t>
            </a:r>
            <a:r>
              <a:rPr lang="en-US" altLang="zh-CN" dirty="0" smtClean="0"/>
              <a:t>google</a:t>
            </a:r>
            <a:r>
              <a:rPr lang="zh-CN" altLang="en-US" dirty="0" smtClean="0"/>
              <a:t>通过深度学习方法诊断糖尿病视网膜病变</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TotalTime>
  <Words>1446</Words>
  <Application>Microsoft Office PowerPoint</Application>
  <PresentationFormat>全屏显示(4:3)</PresentationFormat>
  <Paragraphs>142</Paragraphs>
  <Slides>23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23</vt:i4>
      </vt:variant>
    </vt:vector>
  </HeadingPairs>
  <TitlesOfParts>
    <vt:vector size="27" baseType="lpstr">
      <vt:lpstr>宋体</vt:lpstr>
      <vt:lpstr>Arial</vt:lpstr>
      <vt:lpstr>Calibri</vt:lpstr>
      <vt:lpstr>Office 主题</vt:lpstr>
      <vt:lpstr>移动互联网智能化和算法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移动互联网智能化和算法</dc:title>
  <dc:creator>dreamsummit</dc:creator>
  <cp:lastModifiedBy>ZT Todd</cp:lastModifiedBy>
  <cp:revision>33</cp:revision>
  <dcterms:created xsi:type="dcterms:W3CDTF">2017-09-20T05:41:59Z</dcterms:created>
  <dcterms:modified xsi:type="dcterms:W3CDTF">2019-12-13T01:49:31Z</dcterms:modified>
</cp:coreProperties>
</file>