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亚龙 吕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3767" autoAdjust="0"/>
  </p:normalViewPr>
  <p:slideViewPr>
    <p:cSldViewPr>
      <p:cViewPr varScale="1">
        <p:scale>
          <a:sx n="66" d="100"/>
          <a:sy n="66" d="100"/>
        </p:scale>
        <p:origin x="13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697995-4EF3-4E71-A4FE-F34B9B6BA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46FEA-E843-4139-9364-E9CA2B7F3A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5DF777-3D18-47E4-92F6-3BEA9A4753D0}" type="datetimeFigureOut">
              <a:rPr lang="zh-CN" altLang="en-US"/>
              <a:pPr>
                <a:defRPr/>
              </a:pPr>
              <a:t>2019/12/18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8920EB8-F7C4-41AF-B30C-39E13FE40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65BC5E1-DA69-4C96-A2B1-5E338F92A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ADA43-E5B4-4411-8AFA-456B752D8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63B7F-9A36-4FAA-A813-4429A6BAF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7C1D3B-BA26-4B7A-BDBC-00D86D3B1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7FCA0749-0414-44F7-A551-24E58E2DC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656587A-A46F-4B49-93E1-AD699AFDD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993192-2624-4FC3-AD27-86EE6B2B6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DAD4FC-D13D-4DB3-883C-25E7C8088CD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9E87B3E1-DD37-4586-B840-DF400AB78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0AF45AC-CF96-401F-8904-17EB8A486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996D863-CE2A-4F96-B25C-5294EB9B1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3B56C4-4349-44AC-A993-1BB55D10E5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357D7C-8776-4BEC-9716-4F479D370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7AB512-0466-4D61-B529-CADED7D70E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841F25-A51D-42BD-92A2-1F5003989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2283A-0ED4-45AB-AD9B-3AFFDD379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3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A76450-06D2-4DA4-856E-DE1A035B7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426F1-33A6-4671-9BDC-E99C01A7C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57EF3C-3CFB-4EFE-B970-D4BEF4030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C2C93-9CF9-4743-8E8C-886EDD0FB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1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248926-02E4-4F2B-A037-365996328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CE3E0-0776-428A-A4A1-FC180A5A0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81AA2F-ADAF-42C8-A610-054CE009C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50970-797C-4903-81A5-63D1BF3DA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3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5F2D4-0FAB-4EE2-884A-78205C590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E931E9-0B51-4C69-83B2-83FB29F6F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F6718B-D315-426A-9EE5-364668542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3B48E-6F53-4A50-BB56-690A8522A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9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F0AC8F-6263-48C1-922B-116F40279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15CD44-3DB0-43D1-B624-D0D73F86F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09282-B43F-470D-A006-8CC7C6B1D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FF0E8-494B-4031-9B8E-FC62015E6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9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E3659-AF6F-4B61-A939-80E4BAA0B9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23BF-5551-4429-9445-F6DA68E93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74CDF-31B7-4015-8E9B-18D735B4B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6E941-3B67-417C-B800-B36F9544C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14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DD42EC-E945-46AA-A2D1-BB602EBE8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D5CDDA-1022-47B6-9BC6-7F7377FEA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6E3CB7-7E70-43F6-927C-1DB9B244F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3946-E620-4B97-AD11-DB95B4D59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9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A9CB5E-CAE1-4309-B9C1-B50A81507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DE3C05-2D38-4A7C-AA82-98201E05B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7B0765-5D97-4A88-87D6-797633268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086B-05E0-4913-8D0E-B697945C5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7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976907-BCB8-4D96-90D0-438BA4CD4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FCAFA9-0F6A-4FC6-A1E0-2CCE450D0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1AE679-F09D-469F-A8D1-3811E4D38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3D2AA-26DB-40AA-A406-744B7E466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09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B18D5-B842-4E24-AD28-1BEF43CDA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72447-BE8B-482A-8667-9692A84F2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60A4C-2C0C-4BE0-9267-A1624E629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9D51-3196-4AAC-915E-09910BE9F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8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F9DB9-B230-4447-80F3-E314A034B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CAF63-6311-4714-AF81-F00E79B39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F5C9E-71B0-4936-98A1-D0193DB40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2A32C-B012-4286-AAD6-09F5A418C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5ADEAF-8166-442E-B0AB-3B5279249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AB9AD9-1721-409F-9B3F-66006620C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7B31E4-DBBD-4F3A-A16A-E468D44528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5661C5-198F-410A-BA68-A559D18E3C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B2E74F-9A70-49AE-BF5B-97450ABE18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D94552F-D785-4FB3-B231-261FF828C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a1">
            <a:extLst>
              <a:ext uri="{FF2B5EF4-FFF2-40B4-BE49-F238E27FC236}">
                <a16:creationId xmlns:a16="http://schemas.microsoft.com/office/drawing/2014/main" id="{AC1CC59E-37C7-4BA9-B2B7-7E3058C2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7C436DA4-14C0-4DF0-A9B0-31D401187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349500"/>
            <a:ext cx="76327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基于全局引导图像滤波的单幅图像去模糊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6" name="文本框 1">
            <a:extLst>
              <a:ext uri="{FF2B5EF4-FFF2-40B4-BE49-F238E27FC236}">
                <a16:creationId xmlns:a16="http://schemas.microsoft.com/office/drawing/2014/main" id="{507C17FA-4E62-4912-A41C-D15E1254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373688"/>
            <a:ext cx="2232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吕亚龙</a:t>
            </a:r>
            <a:endParaRPr lang="en-US" altLang="zh-CN" sz="2400" dirty="0"/>
          </a:p>
          <a:p>
            <a:r>
              <a:rPr lang="en-US" altLang="zh-CN" sz="2400" dirty="0"/>
              <a:t>19031211696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748425A2-B703-48BC-8C31-380C5DCD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33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7AE8B799-930E-4CED-B9EF-56A93D63F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4340" name="文本框 1">
            <a:extLst>
              <a:ext uri="{FF2B5EF4-FFF2-40B4-BE49-F238E27FC236}">
                <a16:creationId xmlns:a16="http://schemas.microsoft.com/office/drawing/2014/main" id="{B188CE29-71EB-4C46-A7D3-CF7AFA7E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4341" name="文本框 4">
            <a:extLst>
              <a:ext uri="{FF2B5EF4-FFF2-40B4-BE49-F238E27FC236}">
                <a16:creationId xmlns:a16="http://schemas.microsoft.com/office/drawing/2014/main" id="{ECF054B8-64DC-4736-9577-C73B1801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原理：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39F6AD-1BB0-4DC6-AEC9-027A3DA588B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533" y="2430258"/>
            <a:ext cx="8229600" cy="2628348"/>
          </a:xfrm>
          <a:prstGeom prst="rect">
            <a:avLst/>
          </a:prstGeom>
          <a:blipFill>
            <a:blip r:embed="rId3"/>
            <a:stretch>
              <a:fillRect l="-593" t="-1856" b="-232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6B3D1A-A671-40C9-A939-138D9E57A0D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533" y="5174217"/>
            <a:ext cx="8229599" cy="923330"/>
          </a:xfrm>
          <a:prstGeom prst="rect">
            <a:avLst/>
          </a:prstGeom>
          <a:blipFill>
            <a:blip r:embed="rId4"/>
            <a:stretch>
              <a:fillRect l="-593" t="-5298" b="-860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344" name="矩形 9">
            <a:extLst>
              <a:ext uri="{FF2B5EF4-FFF2-40B4-BE49-F238E27FC236}">
                <a16:creationId xmlns:a16="http://schemas.microsoft.com/office/drawing/2014/main" id="{157EF872-303C-43AD-BBAA-17FE302F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2551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800">
                <a:cs typeface="Times New Roman" panose="02020603050405020304" pitchFamily="18" charset="0"/>
              </a:rPr>
              <a:t>全局结构</a:t>
            </a:r>
            <a:r>
              <a:rPr lang="zh-CN" altLang="en-US" sz="1800">
                <a:cs typeface="Times New Roman" panose="02020603050405020304" pitchFamily="18" charset="0"/>
              </a:rPr>
              <a:t>传递</a:t>
            </a:r>
            <a:r>
              <a:rPr lang="zh-CN" altLang="zh-CN" sz="1800">
                <a:cs typeface="Times New Roman" panose="02020603050405020304" pitchFamily="18" charset="0"/>
              </a:rPr>
              <a:t>滤波器</a:t>
            </a:r>
            <a:endParaRPr lang="en-US" altLang="zh-CN" sz="1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35C120FD-779A-4C70-ACE0-F593AE83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1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83DEB578-B261-4F68-9995-0FFDE536C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5364" name="文本框 1">
            <a:extLst>
              <a:ext uri="{FF2B5EF4-FFF2-40B4-BE49-F238E27FC236}">
                <a16:creationId xmlns:a16="http://schemas.microsoft.com/office/drawing/2014/main" id="{B60310E2-8AAA-4D5D-832B-9138BD8F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5365" name="文本框 4">
            <a:extLst>
              <a:ext uri="{FF2B5EF4-FFF2-40B4-BE49-F238E27FC236}">
                <a16:creationId xmlns:a16="http://schemas.microsoft.com/office/drawing/2014/main" id="{B535FE9E-D421-4748-A5D3-EE2233B4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原理：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2C3688-8353-4002-B094-4487D08C568E}"/>
              </a:ext>
            </a:extLst>
          </p:cNvPr>
          <p:cNvSpPr/>
          <p:nvPr/>
        </p:nvSpPr>
        <p:spPr>
          <a:xfrm>
            <a:off x="457200" y="5229225"/>
            <a:ext cx="82296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cs typeface="Times New Roman" panose="02020603050405020304" pitchFamily="18" charset="0"/>
              </a:rPr>
              <a:t>全局</a:t>
            </a:r>
            <a:r>
              <a:rPr lang="zh-CN" altLang="en-US" dirty="0">
                <a:cs typeface="Times New Roman" panose="02020603050405020304" pitchFamily="18" charset="0"/>
              </a:rPr>
              <a:t>保边平滑</a:t>
            </a:r>
            <a:r>
              <a:rPr lang="zh-CN" altLang="zh-CN" dirty="0">
                <a:cs typeface="Times New Roman" panose="02020603050405020304" pitchFamily="18" charset="0"/>
              </a:rPr>
              <a:t>滤波器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功能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cs typeface="Times New Roman" panose="02020603050405020304" pitchFamily="18" charset="0"/>
              </a:rPr>
              <a:t>对传递</a:t>
            </a:r>
            <a:r>
              <a:rPr lang="zh-CN" altLang="en-US" dirty="0">
                <a:cs typeface="Times New Roman" panose="02020603050405020304" pitchFamily="18" charset="0"/>
              </a:rPr>
              <a:t>后得到</a:t>
            </a:r>
            <a:r>
              <a:rPr lang="zh-CN" altLang="zh-CN" dirty="0">
                <a:cs typeface="Times New Roman" panose="02020603050405020304" pitchFamily="18" charset="0"/>
              </a:rPr>
              <a:t>的图像进行平滑，从而产生输出图像。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en-US" dirty="0">
                <a:cs typeface="Times New Roman" panose="02020603050405020304" pitchFamily="18" charset="0"/>
              </a:rPr>
              <a:t>：全局结构传递滤波器的输出图像和</a:t>
            </a:r>
            <a:r>
              <a:rPr lang="zh-CN" altLang="zh-CN" dirty="0"/>
              <a:t>矢量场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pic>
        <p:nvPicPr>
          <p:cNvPr id="15367" name="图片 6">
            <a:extLst>
              <a:ext uri="{FF2B5EF4-FFF2-40B4-BE49-F238E27FC236}">
                <a16:creationId xmlns:a16="http://schemas.microsoft.com/office/drawing/2014/main" id="{87211964-4AFC-4C66-989B-4B4DDCF5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617788"/>
            <a:ext cx="54006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B4600B-A841-4C40-A5F2-EA98684DBB6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5022" y="1979628"/>
            <a:ext cx="8075240" cy="646331"/>
          </a:xfrm>
          <a:prstGeom prst="rect">
            <a:avLst/>
          </a:prstGeom>
          <a:blipFill>
            <a:blip r:embed="rId4"/>
            <a:stretch>
              <a:fillRect l="-680" t="-7547" r="-302" b="-1509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33A6E855-AD4F-4525-ADF1-F0760AAD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69461FC6-7764-4094-9459-C391271D4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6388" name="文本框 1">
            <a:extLst>
              <a:ext uri="{FF2B5EF4-FFF2-40B4-BE49-F238E27FC236}">
                <a16:creationId xmlns:a16="http://schemas.microsoft.com/office/drawing/2014/main" id="{35C34D17-6008-41F8-9668-03996F86D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6389" name="文本框 4">
            <a:extLst>
              <a:ext uri="{FF2B5EF4-FFF2-40B4-BE49-F238E27FC236}">
                <a16:creationId xmlns:a16="http://schemas.microsoft.com/office/drawing/2014/main" id="{EC7A3C6F-9149-447A-97A9-456BB912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原理：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E13FC-2331-40F8-9E18-C5E9C65EB20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533" y="2404408"/>
            <a:ext cx="8229600" cy="3653949"/>
          </a:xfrm>
          <a:prstGeom prst="rect">
            <a:avLst/>
          </a:prstGeom>
          <a:blipFill>
            <a:blip r:embed="rId3"/>
            <a:stretch>
              <a:fillRect l="-593" t="-11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91" name="矩形 8">
            <a:extLst>
              <a:ext uri="{FF2B5EF4-FFF2-40B4-BE49-F238E27FC236}">
                <a16:creationId xmlns:a16="http://schemas.microsoft.com/office/drawing/2014/main" id="{159C1B85-7648-488F-9947-A8D505F2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2551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800">
                <a:cs typeface="Times New Roman" panose="02020603050405020304" pitchFamily="18" charset="0"/>
              </a:rPr>
              <a:t>全局</a:t>
            </a:r>
            <a:r>
              <a:rPr lang="zh-CN" altLang="en-US" sz="1800">
                <a:cs typeface="Times New Roman" panose="02020603050405020304" pitchFamily="18" charset="0"/>
              </a:rPr>
              <a:t>保边平滑</a:t>
            </a:r>
            <a:r>
              <a:rPr lang="zh-CN" altLang="zh-CN" sz="1800">
                <a:cs typeface="Times New Roman" panose="02020603050405020304" pitchFamily="18" charset="0"/>
              </a:rPr>
              <a:t>滤波器</a:t>
            </a:r>
            <a:endParaRPr lang="en-US" altLang="zh-CN" sz="1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FFFA4323-0158-45DC-B43D-A9A44EC6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C824451C-17A6-4CA4-9DF6-1390946A9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FEC1025E-1C5A-43AD-B3F5-D985D717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7413" name="文本框 4">
            <a:extLst>
              <a:ext uri="{FF2B5EF4-FFF2-40B4-BE49-F238E27FC236}">
                <a16:creationId xmlns:a16="http://schemas.microsoft.com/office/drawing/2014/main" id="{C89B84E3-018E-4A6A-8F7F-D17C8B1DC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实验结果 ：</a:t>
            </a:r>
          </a:p>
        </p:txBody>
      </p:sp>
      <p:sp>
        <p:nvSpPr>
          <p:cNvPr id="17414" name="矩形 8">
            <a:extLst>
              <a:ext uri="{FF2B5EF4-FFF2-40B4-BE49-F238E27FC236}">
                <a16:creationId xmlns:a16="http://schemas.microsoft.com/office/drawing/2014/main" id="{46E16E7C-6BA6-4E1E-9556-CA1BB6F5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820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17415" name="文本框 2">
            <a:extLst>
              <a:ext uri="{FF2B5EF4-FFF2-40B4-BE49-F238E27FC236}">
                <a16:creationId xmlns:a16="http://schemas.microsoft.com/office/drawing/2014/main" id="{A27A619D-5A46-41AE-B51B-078A6C1B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854200"/>
            <a:ext cx="3652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修改不同的参数值来测试</a:t>
            </a:r>
            <a:r>
              <a:rPr lang="en-US" altLang="zh-CN" sz="1800"/>
              <a:t>G-GIF</a:t>
            </a:r>
            <a:endParaRPr lang="zh-CN" altLang="en-US" sz="180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378677-39BA-4CE2-9247-962EA5383A5A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2425700"/>
            <a:ext cx="7473950" cy="1833563"/>
            <a:chOff x="452833" y="2426433"/>
            <a:chExt cx="7473826" cy="1833530"/>
          </a:xfrm>
        </p:grpSpPr>
        <p:pic>
          <p:nvPicPr>
            <p:cNvPr id="17420" name="图片 5">
              <a:extLst>
                <a:ext uri="{FF2B5EF4-FFF2-40B4-BE49-F238E27FC236}">
                  <a16:creationId xmlns:a16="http://schemas.microsoft.com/office/drawing/2014/main" id="{70FEB032-8068-4729-BA3D-1D3C86A9C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33" y="2426433"/>
              <a:ext cx="5867293" cy="183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文本框 9">
              <a:extLst>
                <a:ext uri="{FF2B5EF4-FFF2-40B4-BE49-F238E27FC236}">
                  <a16:creationId xmlns:a16="http://schemas.microsoft.com/office/drawing/2014/main" id="{B243231E-DA59-4DA4-9B5A-3620C76D7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475" y="2657068"/>
              <a:ext cx="142218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不同的</a:t>
              </a:r>
              <a:r>
                <a:rPr lang="en-US" altLang="zh-CN" sz="1800"/>
                <a:t>λ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(a)λ=1/2048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(b)λ=1/512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(c)λ=1/8192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4BBF86-BE4E-430C-A119-0299563CAC1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502150"/>
            <a:ext cx="7307262" cy="1804988"/>
            <a:chOff x="423230" y="4502935"/>
            <a:chExt cx="7308441" cy="1803477"/>
          </a:xfrm>
        </p:grpSpPr>
        <p:pic>
          <p:nvPicPr>
            <p:cNvPr id="17418" name="图片 6">
              <a:extLst>
                <a:ext uri="{FF2B5EF4-FFF2-40B4-BE49-F238E27FC236}">
                  <a16:creationId xmlns:a16="http://schemas.microsoft.com/office/drawing/2014/main" id="{C15398C1-9910-4C65-9D9A-C68E81C7A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30" y="4502935"/>
              <a:ext cx="5896895" cy="180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文本框 13">
              <a:extLst>
                <a:ext uri="{FF2B5EF4-FFF2-40B4-BE49-F238E27FC236}">
                  <a16:creationId xmlns:a16="http://schemas.microsoft.com/office/drawing/2014/main" id="{C5D861A9-A144-4A7A-8BC8-3342076C8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847" y="4653136"/>
              <a:ext cx="122982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不同的</a:t>
              </a:r>
              <a:r>
                <a:rPr lang="en-US" altLang="zh-CN" sz="1800"/>
                <a:t>γ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(d)γ=512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(e)γ=1024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(f)γ=8192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84F14FA9-F213-409C-AB31-7AA850E4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96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97A759DE-BB0C-4381-A782-6E32C3937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8436" name="文本框 1">
            <a:extLst>
              <a:ext uri="{FF2B5EF4-FFF2-40B4-BE49-F238E27FC236}">
                <a16:creationId xmlns:a16="http://schemas.microsoft.com/office/drawing/2014/main" id="{E0C54EA9-F013-4829-8BD1-35FAD9C5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8437" name="文本框 4">
            <a:extLst>
              <a:ext uri="{FF2B5EF4-FFF2-40B4-BE49-F238E27FC236}">
                <a16:creationId xmlns:a16="http://schemas.microsoft.com/office/drawing/2014/main" id="{CBA33D74-8A6F-4EAC-9CFA-4A223B548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实验结果 ：</a:t>
            </a:r>
          </a:p>
        </p:txBody>
      </p:sp>
      <p:sp>
        <p:nvSpPr>
          <p:cNvPr id="18438" name="矩形 8">
            <a:extLst>
              <a:ext uri="{FF2B5EF4-FFF2-40B4-BE49-F238E27FC236}">
                <a16:creationId xmlns:a16="http://schemas.microsoft.com/office/drawing/2014/main" id="{4EFF0C86-3B03-461F-A801-B3DE9BD8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820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18439" name="文本框 2">
            <a:extLst>
              <a:ext uri="{FF2B5EF4-FFF2-40B4-BE49-F238E27FC236}">
                <a16:creationId xmlns:a16="http://schemas.microsoft.com/office/drawing/2014/main" id="{69A3DF66-3FAF-4A5D-A37B-822B52B8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854200"/>
            <a:ext cx="3652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修改不同的参数值来测试</a:t>
            </a:r>
            <a:r>
              <a:rPr lang="en-US" altLang="zh-CN" sz="1800"/>
              <a:t>G-GIF</a:t>
            </a:r>
            <a:endParaRPr lang="zh-CN" altLang="en-US" sz="18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28879A-EAB4-43B5-B10C-EFD35E8E12B2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2382838"/>
            <a:ext cx="7175500" cy="1774825"/>
            <a:chOff x="482533" y="2382291"/>
            <a:chExt cx="7174822" cy="1776144"/>
          </a:xfrm>
        </p:grpSpPr>
        <p:sp>
          <p:nvSpPr>
            <p:cNvPr id="18444" name="文本框 9">
              <a:extLst>
                <a:ext uri="{FF2B5EF4-FFF2-40B4-BE49-F238E27FC236}">
                  <a16:creationId xmlns:a16="http://schemas.microsoft.com/office/drawing/2014/main" id="{2D11CAD5-8CD0-4A26-8D52-EF0721CF5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475" y="2657068"/>
              <a:ext cx="115288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不同的</a:t>
              </a:r>
              <a:r>
                <a:rPr lang="en-US" altLang="zh-CN" sz="1800"/>
                <a:t>θ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(g)θ=1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(H)θ=1.5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(I)θ=2</a:t>
              </a:r>
            </a:p>
          </p:txBody>
        </p:sp>
        <p:pic>
          <p:nvPicPr>
            <p:cNvPr id="18445" name="图片 3">
              <a:extLst>
                <a:ext uri="{FF2B5EF4-FFF2-40B4-BE49-F238E27FC236}">
                  <a16:creationId xmlns:a16="http://schemas.microsoft.com/office/drawing/2014/main" id="{C12481E2-2AF6-4B7E-9E77-450C609A4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33" y="2382291"/>
              <a:ext cx="5837592" cy="177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9B4A2F-F8AB-4D99-B109-1E3EE31FBBD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65625"/>
            <a:ext cx="7466013" cy="1798638"/>
            <a:chOff x="457200" y="4365104"/>
            <a:chExt cx="7466126" cy="179939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EE7CAC-3152-4658-985C-7EE4D8CCA85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01847" y="4653136"/>
              <a:ext cx="1421479" cy="1200329"/>
            </a:xfrm>
            <a:prstGeom prst="rect">
              <a:avLst/>
            </a:prstGeom>
            <a:blipFill>
              <a:blip r:embed="rId4"/>
              <a:stretch>
                <a:fillRect l="-3863" t="-3553" r="-3433" b="-710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pic>
          <p:nvPicPr>
            <p:cNvPr id="18443" name="图片 12">
              <a:extLst>
                <a:ext uri="{FF2B5EF4-FFF2-40B4-BE49-F238E27FC236}">
                  <a16:creationId xmlns:a16="http://schemas.microsoft.com/office/drawing/2014/main" id="{134F6B82-FA3A-4D5A-BFFC-01176CA56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365104"/>
              <a:ext cx="5862925" cy="179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405CC1D9-29AF-4C2B-9A9C-548463ED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96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E651FC91-B906-4F9F-83F4-DC6127EC6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9460" name="文本框 1">
            <a:extLst>
              <a:ext uri="{FF2B5EF4-FFF2-40B4-BE49-F238E27FC236}">
                <a16:creationId xmlns:a16="http://schemas.microsoft.com/office/drawing/2014/main" id="{2BFB2A32-D240-4CAD-96FF-6D4C3553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9461" name="文本框 4">
            <a:extLst>
              <a:ext uri="{FF2B5EF4-FFF2-40B4-BE49-F238E27FC236}">
                <a16:creationId xmlns:a16="http://schemas.microsoft.com/office/drawing/2014/main" id="{9860F00C-F056-47AA-A63B-92869F7A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实验结果 ：</a:t>
            </a:r>
          </a:p>
        </p:txBody>
      </p:sp>
      <p:sp>
        <p:nvSpPr>
          <p:cNvPr id="19462" name="矩形 8">
            <a:extLst>
              <a:ext uri="{FF2B5EF4-FFF2-40B4-BE49-F238E27FC236}">
                <a16:creationId xmlns:a16="http://schemas.microsoft.com/office/drawing/2014/main" id="{78945535-51BE-4113-AAAD-7C966F61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820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19463" name="文本框 2">
            <a:extLst>
              <a:ext uri="{FF2B5EF4-FFF2-40B4-BE49-F238E27FC236}">
                <a16:creationId xmlns:a16="http://schemas.microsoft.com/office/drawing/2014/main" id="{9A71912E-9BD8-40E7-B386-A7E7E7378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854200"/>
            <a:ext cx="348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/>
              <a:t>G-GIF</a:t>
            </a:r>
            <a:r>
              <a:rPr lang="zh-CN" altLang="en-US" sz="1800"/>
              <a:t>与</a:t>
            </a:r>
            <a:r>
              <a:rPr lang="en-US" altLang="zh-CN" sz="1800"/>
              <a:t>GIF</a:t>
            </a:r>
            <a:r>
              <a:rPr lang="zh-CN" altLang="en-US" sz="1800"/>
              <a:t>、</a:t>
            </a:r>
            <a:r>
              <a:rPr lang="en-US" altLang="zh-CN" sz="1800"/>
              <a:t>WGIF</a:t>
            </a:r>
            <a:r>
              <a:rPr lang="zh-CN" altLang="en-US" sz="1800"/>
              <a:t>进行比较</a:t>
            </a:r>
          </a:p>
        </p:txBody>
      </p:sp>
      <p:pic>
        <p:nvPicPr>
          <p:cNvPr id="19464" name="图片 6">
            <a:extLst>
              <a:ext uri="{FF2B5EF4-FFF2-40B4-BE49-F238E27FC236}">
                <a16:creationId xmlns:a16="http://schemas.microsoft.com/office/drawing/2014/main" id="{A2E249A4-4534-49EC-BD6C-028A1F45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54250"/>
            <a:ext cx="52578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图片 10">
            <a:extLst>
              <a:ext uri="{FF2B5EF4-FFF2-40B4-BE49-F238E27FC236}">
                <a16:creationId xmlns:a16="http://schemas.microsoft.com/office/drawing/2014/main" id="{74F52B95-68FD-41AB-8242-6DCDA884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1363"/>
            <a:ext cx="52578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文本框 11">
            <a:extLst>
              <a:ext uri="{FF2B5EF4-FFF2-40B4-BE49-F238E27FC236}">
                <a16:creationId xmlns:a16="http://schemas.microsoft.com/office/drawing/2014/main" id="{03DC9458-918F-44EC-BC4B-F765710E2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3068638"/>
            <a:ext cx="3240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(a)</a:t>
            </a:r>
            <a:r>
              <a:rPr lang="zh-CN" altLang="zh-CN" sz="1800"/>
              <a:t>模糊图像 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(b)</a:t>
            </a:r>
            <a:r>
              <a:rPr lang="zh-CN" altLang="en-US" sz="1800"/>
              <a:t>使用</a:t>
            </a:r>
            <a:r>
              <a:rPr lang="en-US" altLang="zh-CN" sz="1800"/>
              <a:t>GIF</a:t>
            </a:r>
            <a:r>
              <a:rPr lang="zh-CN" altLang="zh-CN" sz="1800"/>
              <a:t>去模糊图像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(c)</a:t>
            </a:r>
            <a:r>
              <a:rPr lang="zh-CN" altLang="en-US" sz="1800"/>
              <a:t>使用</a:t>
            </a:r>
            <a:r>
              <a:rPr lang="en-US" altLang="zh-CN" sz="1800"/>
              <a:t>WGIF</a:t>
            </a:r>
            <a:r>
              <a:rPr lang="zh-CN" altLang="zh-CN" sz="1800"/>
              <a:t>去模糊图像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(d)</a:t>
            </a:r>
            <a:r>
              <a:rPr lang="zh-CN" altLang="en-US" sz="1800"/>
              <a:t>使用</a:t>
            </a:r>
            <a:r>
              <a:rPr lang="en-US" altLang="zh-CN" sz="1800"/>
              <a:t>G-GIF</a:t>
            </a:r>
            <a:r>
              <a:rPr lang="zh-CN" altLang="zh-CN" sz="1800"/>
              <a:t>的去模糊图像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C086DBC4-64F2-4805-8318-135171AF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7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865E0877-25AB-468D-8393-42F574FD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20484" name="文本框 1">
            <a:extLst>
              <a:ext uri="{FF2B5EF4-FFF2-40B4-BE49-F238E27FC236}">
                <a16:creationId xmlns:a16="http://schemas.microsoft.com/office/drawing/2014/main" id="{D17763BC-1355-4F7C-BDB0-28C5092A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20485" name="文本框 4">
            <a:extLst>
              <a:ext uri="{FF2B5EF4-FFF2-40B4-BE49-F238E27FC236}">
                <a16:creationId xmlns:a16="http://schemas.microsoft.com/office/drawing/2014/main" id="{27CE8141-611C-47AF-B6F6-656A2784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实验结果 ：</a:t>
            </a:r>
          </a:p>
        </p:txBody>
      </p:sp>
      <p:sp>
        <p:nvSpPr>
          <p:cNvPr id="20486" name="矩形 8">
            <a:extLst>
              <a:ext uri="{FF2B5EF4-FFF2-40B4-BE49-F238E27FC236}">
                <a16:creationId xmlns:a16="http://schemas.microsoft.com/office/drawing/2014/main" id="{59E37E61-5BF9-4020-AB1B-C1366A41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44688"/>
            <a:ext cx="820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20487" name="文本框 2">
            <a:extLst>
              <a:ext uri="{FF2B5EF4-FFF2-40B4-BE49-F238E27FC236}">
                <a16:creationId xmlns:a16="http://schemas.microsoft.com/office/drawing/2014/main" id="{F9774A91-0B33-4410-AA2F-85D52279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854200"/>
            <a:ext cx="348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/>
              <a:t>G-GIF</a:t>
            </a:r>
            <a:r>
              <a:rPr lang="zh-CN" altLang="en-US" sz="1800"/>
              <a:t>与</a:t>
            </a:r>
            <a:r>
              <a:rPr lang="en-US" altLang="zh-CN" sz="1800"/>
              <a:t>GIF</a:t>
            </a:r>
            <a:r>
              <a:rPr lang="zh-CN" altLang="en-US" sz="1800"/>
              <a:t>、</a:t>
            </a:r>
            <a:r>
              <a:rPr lang="en-US" altLang="zh-CN" sz="1800"/>
              <a:t>WGIF</a:t>
            </a:r>
            <a:r>
              <a:rPr lang="zh-CN" altLang="en-US" sz="1800"/>
              <a:t>进行比较</a:t>
            </a:r>
          </a:p>
        </p:txBody>
      </p:sp>
      <p:sp>
        <p:nvSpPr>
          <p:cNvPr id="20488" name="文本框 11">
            <a:extLst>
              <a:ext uri="{FF2B5EF4-FFF2-40B4-BE49-F238E27FC236}">
                <a16:creationId xmlns:a16="http://schemas.microsoft.com/office/drawing/2014/main" id="{4BF528F7-8828-45DC-9438-34899550D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3068638"/>
            <a:ext cx="3240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(a)</a:t>
            </a:r>
            <a:r>
              <a:rPr lang="zh-CN" altLang="zh-CN" sz="1800" dirty="0"/>
              <a:t>模糊图像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(b)</a:t>
            </a:r>
            <a:r>
              <a:rPr lang="zh-CN" altLang="en-US" sz="1800" dirty="0"/>
              <a:t>使用</a:t>
            </a:r>
            <a:r>
              <a:rPr lang="en-US" altLang="zh-CN" sz="1800" dirty="0"/>
              <a:t>GIF</a:t>
            </a:r>
            <a:r>
              <a:rPr lang="zh-CN" altLang="zh-CN" sz="1800" dirty="0"/>
              <a:t>去模糊图像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(c)</a:t>
            </a:r>
            <a:r>
              <a:rPr lang="zh-CN" altLang="en-US" sz="1800" dirty="0"/>
              <a:t>使用</a:t>
            </a:r>
            <a:r>
              <a:rPr lang="en-US" altLang="zh-CN" sz="1800" dirty="0"/>
              <a:t>WGIF</a:t>
            </a:r>
            <a:r>
              <a:rPr lang="zh-CN" altLang="zh-CN" sz="1800" dirty="0"/>
              <a:t>去模糊图像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(d)</a:t>
            </a:r>
            <a:r>
              <a:rPr lang="zh-CN" altLang="en-US" sz="1800" dirty="0"/>
              <a:t>使用</a:t>
            </a:r>
            <a:r>
              <a:rPr lang="en-US" altLang="zh-CN" sz="1800" dirty="0"/>
              <a:t>G-GIF</a:t>
            </a:r>
            <a:r>
              <a:rPr lang="zh-CN" altLang="zh-CN" sz="1800" dirty="0"/>
              <a:t>的去模糊图像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pic>
        <p:nvPicPr>
          <p:cNvPr id="20489" name="图片 5">
            <a:extLst>
              <a:ext uri="{FF2B5EF4-FFF2-40B4-BE49-F238E27FC236}">
                <a16:creationId xmlns:a16="http://schemas.microsoft.com/office/drawing/2014/main" id="{2A69F20D-446C-4FC8-A349-346ED17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16163"/>
            <a:ext cx="5257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图片 9">
            <a:extLst>
              <a:ext uri="{FF2B5EF4-FFF2-40B4-BE49-F238E27FC236}">
                <a16:creationId xmlns:a16="http://schemas.microsoft.com/office/drawing/2014/main" id="{32ACBD55-B4E1-4930-B642-623A9224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449763"/>
            <a:ext cx="53308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921BA006-DF81-4A9C-8904-C5AEE1EF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2DAA9D0F-E1DE-4133-8783-66029B6FD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5AB77E4-C58D-44A3-B6E5-D14708867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30513"/>
            <a:ext cx="8229600" cy="1828800"/>
          </a:xfrm>
        </p:spPr>
        <p:txBody>
          <a:bodyPr/>
          <a:lstStyle/>
          <a:p>
            <a:pPr eaLnBrk="1" hangingPunct="1"/>
            <a:r>
              <a:rPr lang="zh-CN" altLang="en-US"/>
              <a:t>引导图滤波</a:t>
            </a:r>
            <a:r>
              <a:rPr lang="en-US" altLang="zh-CN"/>
              <a:t>(GIF)</a:t>
            </a:r>
          </a:p>
          <a:p>
            <a:pPr eaLnBrk="1" hangingPunct="1"/>
            <a:r>
              <a:rPr lang="zh-CN" altLang="en-US"/>
              <a:t>加权导图滤波</a:t>
            </a:r>
            <a:r>
              <a:rPr lang="en-US" altLang="zh-CN"/>
              <a:t>(WGIF)</a:t>
            </a:r>
          </a:p>
          <a:p>
            <a:pPr eaLnBrk="1" hangingPunct="1"/>
            <a:r>
              <a:rPr lang="zh-CN" altLang="en-US"/>
              <a:t>全局引导图滤波</a:t>
            </a:r>
            <a:r>
              <a:rPr lang="en-US" altLang="zh-CN"/>
              <a:t>(G-GIF)</a:t>
            </a:r>
          </a:p>
        </p:txBody>
      </p:sp>
      <p:sp>
        <p:nvSpPr>
          <p:cNvPr id="4101" name="文本框 1">
            <a:extLst>
              <a:ext uri="{FF2B5EF4-FFF2-40B4-BE49-F238E27FC236}">
                <a16:creationId xmlns:a16="http://schemas.microsoft.com/office/drawing/2014/main" id="{E5472F53-BEC4-4EB7-84E8-339B76B9A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274763"/>
            <a:ext cx="1584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A2782DE8-E9C5-49E3-A7CA-B3A08041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D6A34BA3-C04E-40F1-B096-899EBD98B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5124" name="文本框 1">
            <a:extLst>
              <a:ext uri="{FF2B5EF4-FFF2-40B4-BE49-F238E27FC236}">
                <a16:creationId xmlns:a16="http://schemas.microsoft.com/office/drawing/2014/main" id="{AC1B5D4D-B8CB-49D1-AA30-7C60451B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一、引导图滤波</a:t>
            </a:r>
            <a:r>
              <a:rPr lang="en-US" altLang="zh-CN" sz="2800" b="1" dirty="0"/>
              <a:t>(GIF)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D93D4E6-BD40-45F3-BE59-C7E3A7B9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2" y="2037929"/>
            <a:ext cx="37877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DAB52C-A45C-4EC3-BD65-E5EACF7E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847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流程图如上</a:t>
            </a:r>
          </a:p>
        </p:txBody>
      </p:sp>
      <p:sp>
        <p:nvSpPr>
          <p:cNvPr id="5128" name="文本框 5">
            <a:extLst>
              <a:ext uri="{FF2B5EF4-FFF2-40B4-BE49-F238E27FC236}">
                <a16:creationId xmlns:a16="http://schemas.microsoft.com/office/drawing/2014/main" id="{83F8407F-BD87-42B3-A3E3-6BB799E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原理：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AADB63-F268-4679-AD88-203089061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3517"/>
            <a:ext cx="5289822" cy="45976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5A6D1928-446E-4E9A-B92D-01734CC1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4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1AA4A526-DB1E-4F0E-8A13-B1616668A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052EFE46-005C-4FA2-BE02-C52CA5D8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一、引导图滤波</a:t>
            </a:r>
            <a:r>
              <a:rPr lang="en-US" altLang="zh-CN" sz="2800" b="1"/>
              <a:t>(GIF)</a:t>
            </a:r>
          </a:p>
        </p:txBody>
      </p:sp>
      <p:sp>
        <p:nvSpPr>
          <p:cNvPr id="7173" name="文本框 5">
            <a:extLst>
              <a:ext uri="{FF2B5EF4-FFF2-40B4-BE49-F238E27FC236}">
                <a16:creationId xmlns:a16="http://schemas.microsoft.com/office/drawing/2014/main" id="{931BA9CE-B43E-46E7-A9BA-37BB3849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效果图：</a:t>
            </a:r>
          </a:p>
        </p:txBody>
      </p:sp>
      <p:grpSp>
        <p:nvGrpSpPr>
          <p:cNvPr id="7174" name="组合 12">
            <a:extLst>
              <a:ext uri="{FF2B5EF4-FFF2-40B4-BE49-F238E27FC236}">
                <a16:creationId xmlns:a16="http://schemas.microsoft.com/office/drawing/2014/main" id="{97B41D9D-060C-42A2-AC3B-D7196A9365D2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1895475"/>
            <a:ext cx="3182938" cy="4576763"/>
            <a:chOff x="298392" y="1895286"/>
            <a:chExt cx="3183531" cy="4577690"/>
          </a:xfrm>
        </p:grpSpPr>
        <p:pic>
          <p:nvPicPr>
            <p:cNvPr id="7179" name="图片 2">
              <a:extLst>
                <a:ext uri="{FF2B5EF4-FFF2-40B4-BE49-F238E27FC236}">
                  <a16:creationId xmlns:a16="http://schemas.microsoft.com/office/drawing/2014/main" id="{C214FB07-8087-4A44-83B9-C57E29481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05" y="1895286"/>
              <a:ext cx="3071867" cy="208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文本框 6">
              <a:extLst>
                <a:ext uri="{FF2B5EF4-FFF2-40B4-BE49-F238E27FC236}">
                  <a16:creationId xmlns:a16="http://schemas.microsoft.com/office/drawing/2014/main" id="{D93643A0-671E-403E-B656-342768F6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356" y="610364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去雾前</a:t>
              </a:r>
            </a:p>
          </p:txBody>
        </p:sp>
        <p:pic>
          <p:nvPicPr>
            <p:cNvPr id="7181" name="图片 10">
              <a:extLst>
                <a:ext uri="{FF2B5EF4-FFF2-40B4-BE49-F238E27FC236}">
                  <a16:creationId xmlns:a16="http://schemas.microsoft.com/office/drawing/2014/main" id="{B0B46E07-5766-43FF-97A7-2CED75374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92" y="3927203"/>
              <a:ext cx="3183531" cy="207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7EAD8D-4137-4A3D-8B2A-E81F1FB2D627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1890713"/>
            <a:ext cx="3124200" cy="4573587"/>
            <a:chOff x="4231297" y="1793564"/>
            <a:chExt cx="3124855" cy="4574110"/>
          </a:xfrm>
        </p:grpSpPr>
        <p:pic>
          <p:nvPicPr>
            <p:cNvPr id="7176" name="图片 7">
              <a:extLst>
                <a:ext uri="{FF2B5EF4-FFF2-40B4-BE49-F238E27FC236}">
                  <a16:creationId xmlns:a16="http://schemas.microsoft.com/office/drawing/2014/main" id="{72772AA2-091E-4190-AEDF-882C3D930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285" y="1793564"/>
              <a:ext cx="3071867" cy="2108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文本框 11">
              <a:extLst>
                <a:ext uri="{FF2B5EF4-FFF2-40B4-BE49-F238E27FC236}">
                  <a16:creationId xmlns:a16="http://schemas.microsoft.com/office/drawing/2014/main" id="{FB64F8D0-864E-45A3-B786-A3ED4523B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798" y="5998342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去雾后</a:t>
              </a:r>
            </a:p>
          </p:txBody>
        </p:sp>
        <p:pic>
          <p:nvPicPr>
            <p:cNvPr id="7178" name="图片 13">
              <a:extLst>
                <a:ext uri="{FF2B5EF4-FFF2-40B4-BE49-F238E27FC236}">
                  <a16:creationId xmlns:a16="http://schemas.microsoft.com/office/drawing/2014/main" id="{A292654F-5992-44F5-90ED-E7293E81B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297" y="3866811"/>
              <a:ext cx="3124039" cy="201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6B12FEE3-8E1F-4803-A53C-C19F9CC1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2B145A44-6546-42AD-868A-E2BEFCA97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9220" name="文本框 1">
            <a:extLst>
              <a:ext uri="{FF2B5EF4-FFF2-40B4-BE49-F238E27FC236}">
                <a16:creationId xmlns:a16="http://schemas.microsoft.com/office/drawing/2014/main" id="{DF4C3915-EC11-4C5E-A497-AA0A9A07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二、加权导图滤波</a:t>
            </a:r>
            <a:r>
              <a:rPr lang="en-US" altLang="zh-CN" sz="2800" b="1"/>
              <a:t>(WGIF)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293836-C274-433D-BE54-EEBF83D852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881" y="1979628"/>
            <a:ext cx="8135882" cy="3720121"/>
          </a:xfrm>
          <a:prstGeom prst="rect">
            <a:avLst/>
          </a:prstGeom>
          <a:blipFill>
            <a:blip r:embed="rId3"/>
            <a:stretch>
              <a:fillRect l="-599" t="-1311" r="-52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9222" name="文本框 5">
            <a:extLst>
              <a:ext uri="{FF2B5EF4-FFF2-40B4-BE49-F238E27FC236}">
                <a16:creationId xmlns:a16="http://schemas.microsoft.com/office/drawing/2014/main" id="{6FF16D7F-52F5-4657-BA98-89C6C7CC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原理：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77F8D4B9-CEE0-431D-98AA-52521553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5948E126-2157-415C-9807-2C7E71761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0244" name="文本框 1">
            <a:extLst>
              <a:ext uri="{FF2B5EF4-FFF2-40B4-BE49-F238E27FC236}">
                <a16:creationId xmlns:a16="http://schemas.microsoft.com/office/drawing/2014/main" id="{BB13E02B-E940-432B-A39D-6061E0710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二、加权导图滤波</a:t>
            </a:r>
            <a:r>
              <a:rPr lang="en-US" altLang="zh-CN" sz="2800" b="1"/>
              <a:t>(WGIF)</a:t>
            </a:r>
          </a:p>
        </p:txBody>
      </p:sp>
      <p:sp>
        <p:nvSpPr>
          <p:cNvPr id="10245" name="文本框 5">
            <a:extLst>
              <a:ext uri="{FF2B5EF4-FFF2-40B4-BE49-F238E27FC236}">
                <a16:creationId xmlns:a16="http://schemas.microsoft.com/office/drawing/2014/main" id="{371C6C1A-B324-4C74-B91F-0883BDE4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效果图：</a:t>
            </a:r>
          </a:p>
        </p:txBody>
      </p:sp>
      <p:pic>
        <p:nvPicPr>
          <p:cNvPr id="10246" name="图片 4">
            <a:extLst>
              <a:ext uri="{FF2B5EF4-FFF2-40B4-BE49-F238E27FC236}">
                <a16:creationId xmlns:a16="http://schemas.microsoft.com/office/drawing/2014/main" id="{A4BE62D0-1991-4972-9515-8D1B9700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797050"/>
            <a:ext cx="653097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6">
            <a:extLst>
              <a:ext uri="{FF2B5EF4-FFF2-40B4-BE49-F238E27FC236}">
                <a16:creationId xmlns:a16="http://schemas.microsoft.com/office/drawing/2014/main" id="{FE8B5FB9-DD3D-4EA4-96A6-9912FD61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3865563"/>
            <a:ext cx="64611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文本框 7">
            <a:extLst>
              <a:ext uri="{FF2B5EF4-FFF2-40B4-BE49-F238E27FC236}">
                <a16:creationId xmlns:a16="http://schemas.microsoft.com/office/drawing/2014/main" id="{AF913A4D-9A67-4FA1-BDD8-6593D284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959475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(a)</a:t>
            </a:r>
            <a:r>
              <a:rPr lang="zh-CN" altLang="en-US" sz="1800"/>
              <a:t>去雾前</a:t>
            </a:r>
          </a:p>
        </p:txBody>
      </p:sp>
      <p:sp>
        <p:nvSpPr>
          <p:cNvPr id="10249" name="文本框 10">
            <a:extLst>
              <a:ext uri="{FF2B5EF4-FFF2-40B4-BE49-F238E27FC236}">
                <a16:creationId xmlns:a16="http://schemas.microsoft.com/office/drawing/2014/main" id="{D1541A9B-D45D-4E9C-89C3-CB6BEA99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5949950"/>
            <a:ext cx="177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(b)</a:t>
            </a:r>
            <a:r>
              <a:rPr lang="zh-CN" altLang="en-US" sz="1800"/>
              <a:t>使用</a:t>
            </a:r>
            <a:r>
              <a:rPr lang="en-US" altLang="zh-CN" sz="1800"/>
              <a:t>GIF</a:t>
            </a:r>
            <a:r>
              <a:rPr lang="zh-CN" altLang="en-US" sz="1800"/>
              <a:t>去雾</a:t>
            </a:r>
          </a:p>
        </p:txBody>
      </p:sp>
      <p:sp>
        <p:nvSpPr>
          <p:cNvPr id="10250" name="文本框 11">
            <a:extLst>
              <a:ext uri="{FF2B5EF4-FFF2-40B4-BE49-F238E27FC236}">
                <a16:creationId xmlns:a16="http://schemas.microsoft.com/office/drawing/2014/main" id="{25B2015B-8AD2-4FA7-9D83-DD7E213D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5959475"/>
            <a:ext cx="197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(c)</a:t>
            </a:r>
            <a:r>
              <a:rPr lang="zh-CN" altLang="en-US" sz="1800"/>
              <a:t>使用</a:t>
            </a:r>
            <a:r>
              <a:rPr lang="en-US" altLang="zh-CN" sz="1800"/>
              <a:t>WGIF</a:t>
            </a:r>
            <a:r>
              <a:rPr lang="zh-CN" altLang="en-US" sz="1800"/>
              <a:t>去雾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689DB4A3-2A8E-4E0C-8FD8-46B42384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408A5D47-DD74-43C2-A891-DD8F03B92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1268" name="文本框 1">
            <a:extLst>
              <a:ext uri="{FF2B5EF4-FFF2-40B4-BE49-F238E27FC236}">
                <a16:creationId xmlns:a16="http://schemas.microsoft.com/office/drawing/2014/main" id="{45C65E18-467E-40F4-8363-FB2EE45D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526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GIF</a:t>
            </a:r>
            <a:r>
              <a:rPr lang="zh-CN" altLang="en-US" sz="2800" b="1"/>
              <a:t>和</a:t>
            </a:r>
            <a:r>
              <a:rPr lang="en-US" altLang="zh-CN" sz="2800" b="1"/>
              <a:t>WGIF</a:t>
            </a:r>
            <a:r>
              <a:rPr lang="zh-CN" altLang="en-US" sz="2800" b="1"/>
              <a:t>的不足</a:t>
            </a:r>
            <a:endParaRPr lang="en-US" altLang="zh-CN" sz="2800" b="1"/>
          </a:p>
        </p:txBody>
      </p:sp>
      <p:sp>
        <p:nvSpPr>
          <p:cNvPr id="11269" name="文本框 3">
            <a:extLst>
              <a:ext uri="{FF2B5EF4-FFF2-40B4-BE49-F238E27FC236}">
                <a16:creationId xmlns:a16="http://schemas.microsoft.com/office/drawing/2014/main" id="{741CE469-A85E-4469-B10D-D70A64255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209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270" name="图片 4">
            <a:extLst>
              <a:ext uri="{FF2B5EF4-FFF2-40B4-BE49-F238E27FC236}">
                <a16:creationId xmlns:a16="http://schemas.microsoft.com/office/drawing/2014/main" id="{8F8197B2-BEB5-4EC1-A542-FEF92A66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500438"/>
            <a:ext cx="79581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5">
            <a:extLst>
              <a:ext uri="{FF2B5EF4-FFF2-40B4-BE49-F238E27FC236}">
                <a16:creationId xmlns:a16="http://schemas.microsoft.com/office/drawing/2014/main" id="{40E7686C-71D3-45C4-AB63-628F1E40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55738"/>
            <a:ext cx="80406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7FFD19-AD80-47CC-8315-5C00021DD5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5811" y="3200652"/>
            <a:ext cx="3105466" cy="276999"/>
          </a:xfrm>
          <a:prstGeom prst="rect">
            <a:avLst/>
          </a:prstGeom>
          <a:blipFill>
            <a:blip r:embed="rId5"/>
            <a:stretch>
              <a:fillRect l="-196"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A9A3A4-F00C-476A-A7EA-1AEB34795D0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5811" y="5251178"/>
            <a:ext cx="3251339" cy="276999"/>
          </a:xfrm>
          <a:prstGeom prst="rect">
            <a:avLst/>
          </a:prstGeom>
          <a:blipFill>
            <a:blip r:embed="rId6"/>
            <a:stretch>
              <a:fillRect l="-188" b="-1521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304478-013A-4A92-8F1F-7FF98D7178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912" y="5626114"/>
            <a:ext cx="8291264" cy="923330"/>
          </a:xfrm>
          <a:prstGeom prst="rect">
            <a:avLst/>
          </a:prstGeom>
          <a:blipFill>
            <a:blip r:embed="rId7"/>
            <a:stretch>
              <a:fillRect l="-588" t="-5298" r="-2059" b="-1059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A83D6372-63DD-42FF-8902-44E06089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822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C21676F1-7041-47E5-904B-245B5DCF6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2292" name="文本框 1">
            <a:extLst>
              <a:ext uri="{FF2B5EF4-FFF2-40B4-BE49-F238E27FC236}">
                <a16:creationId xmlns:a16="http://schemas.microsoft.com/office/drawing/2014/main" id="{5689DA8C-FD8A-4228-B715-DA87545B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2293" name="矩形 6">
            <a:extLst>
              <a:ext uri="{FF2B5EF4-FFF2-40B4-BE49-F238E27FC236}">
                <a16:creationId xmlns:a16="http://schemas.microsoft.com/office/drawing/2014/main" id="{5367AF49-B16A-4B5D-8F49-0D6B76A0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33788"/>
            <a:ext cx="81470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cs typeface="Times New Roman" panose="02020603050405020304" pitchFamily="18" charset="0"/>
              </a:rPr>
              <a:t>滤波器：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GIF</a:t>
            </a:r>
            <a:r>
              <a:rPr lang="zh-CN" altLang="en-US" sz="1800" dirty="0"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cs typeface="Times New Roman" panose="02020603050405020304" pitchFamily="18" charset="0"/>
              </a:rPr>
              <a:t>WGIF</a:t>
            </a:r>
            <a:r>
              <a:rPr lang="zh-CN" altLang="en-US" sz="1800" dirty="0">
                <a:cs typeface="Times New Roman" panose="02020603050405020304" pitchFamily="18" charset="0"/>
              </a:rPr>
              <a:t>使用的是局部滤波器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G-GIF</a:t>
            </a:r>
            <a:r>
              <a:rPr lang="zh-CN" altLang="en-US" sz="1800" dirty="0">
                <a:cs typeface="Times New Roman" panose="02020603050405020304" pitchFamily="18" charset="0"/>
              </a:rPr>
              <a:t>使用的是</a:t>
            </a:r>
            <a:r>
              <a:rPr lang="zh-CN" altLang="zh-CN" sz="1800" dirty="0">
                <a:cs typeface="Times New Roman" panose="02020603050405020304" pitchFamily="18" charset="0"/>
              </a:rPr>
              <a:t>全局滤波器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cs typeface="Times New Roman" panose="02020603050405020304" pitchFamily="18" charset="0"/>
              </a:rPr>
              <a:t>输入不同：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GIF</a:t>
            </a:r>
            <a:r>
              <a:rPr lang="zh-CN" altLang="zh-CN" sz="1800" dirty="0"/>
              <a:t>和</a:t>
            </a:r>
            <a:r>
              <a:rPr lang="en-US" altLang="zh-CN" sz="1800" dirty="0"/>
              <a:t>WGIF</a:t>
            </a:r>
            <a:r>
              <a:rPr lang="zh-CN" altLang="zh-CN" sz="1800" dirty="0"/>
              <a:t>的输入是要滤波的图像和制导图像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G-GIF</a:t>
            </a:r>
            <a:r>
              <a:rPr lang="zh-CN" altLang="zh-CN" sz="1800" dirty="0"/>
              <a:t>的输入是要滤波的图像和制导向量场</a:t>
            </a:r>
            <a:endParaRPr lang="zh-CN" altLang="en-US" sz="1800" dirty="0"/>
          </a:p>
        </p:txBody>
      </p:sp>
      <p:sp>
        <p:nvSpPr>
          <p:cNvPr id="12294" name="文本框 7">
            <a:extLst>
              <a:ext uri="{FF2B5EF4-FFF2-40B4-BE49-F238E27FC236}">
                <a16:creationId xmlns:a16="http://schemas.microsoft.com/office/drawing/2014/main" id="{7515A49C-60F7-4A6A-9A3E-40D5860C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3100388"/>
            <a:ext cx="297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与</a:t>
            </a:r>
            <a:r>
              <a:rPr lang="en-US" altLang="zh-CN" sz="2000"/>
              <a:t>GIF</a:t>
            </a:r>
            <a:r>
              <a:rPr lang="zh-CN" altLang="en-US" sz="2000"/>
              <a:t>和</a:t>
            </a:r>
            <a:r>
              <a:rPr lang="en-US" altLang="zh-CN" sz="2000"/>
              <a:t>WGIF</a:t>
            </a:r>
            <a:r>
              <a:rPr lang="zh-CN" altLang="en-US" sz="2000"/>
              <a:t>比较 ：</a:t>
            </a:r>
          </a:p>
        </p:txBody>
      </p:sp>
      <p:sp>
        <p:nvSpPr>
          <p:cNvPr id="12295" name="文本框 8">
            <a:extLst>
              <a:ext uri="{FF2B5EF4-FFF2-40B4-BE49-F238E27FC236}">
                <a16:creationId xmlns:a16="http://schemas.microsoft.com/office/drawing/2014/main" id="{1B13B722-0B30-496A-B932-6C55FB4A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655763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灵感来源 ：</a:t>
            </a:r>
          </a:p>
        </p:txBody>
      </p:sp>
      <p:sp>
        <p:nvSpPr>
          <p:cNvPr id="12296" name="矩形 3">
            <a:extLst>
              <a:ext uri="{FF2B5EF4-FFF2-40B4-BE49-F238E27FC236}">
                <a16:creationId xmlns:a16="http://schemas.microsoft.com/office/drawing/2014/main" id="{85A3CC7A-0B31-4797-8BF1-2D4179E5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68525"/>
            <a:ext cx="814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cs typeface="Times New Roman" panose="02020603050405020304" pitchFamily="18" charset="0"/>
              </a:rPr>
              <a:t>受到</a:t>
            </a:r>
            <a:r>
              <a:rPr lang="en-US" altLang="zh-CN" sz="1800" dirty="0">
                <a:cs typeface="Times New Roman" panose="02020603050405020304" pitchFamily="18" charset="0"/>
              </a:rPr>
              <a:t>GIF</a:t>
            </a:r>
            <a:r>
              <a:rPr lang="zh-CN" altLang="zh-CN" sz="1800" dirty="0"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cs typeface="Times New Roman" panose="02020603050405020304" pitchFamily="18" charset="0"/>
              </a:rPr>
              <a:t>WGIF</a:t>
            </a:r>
            <a:r>
              <a:rPr lang="zh-CN" altLang="zh-CN" sz="1800" dirty="0">
                <a:cs typeface="Times New Roman" panose="02020603050405020304" pitchFamily="18" charset="0"/>
              </a:rPr>
              <a:t>、梯度域图像处理算法、</a:t>
            </a:r>
            <a:r>
              <a:rPr lang="en-US" altLang="zh-CN" sz="1800" dirty="0">
                <a:cs typeface="Times New Roman" panose="02020603050405020304" pitchFamily="18" charset="0"/>
              </a:rPr>
              <a:t>WLS</a:t>
            </a:r>
            <a:r>
              <a:rPr lang="zh-CN" altLang="zh-CN" sz="1800" dirty="0">
                <a:cs typeface="Times New Roman" panose="02020603050405020304" pitchFamily="18" charset="0"/>
              </a:rPr>
              <a:t>滤波器和二次优化问题的启发，</a:t>
            </a:r>
            <a:r>
              <a:rPr lang="zh-CN" altLang="en-US" sz="1800" dirty="0">
                <a:cs typeface="Times New Roman" panose="02020603050405020304" pitchFamily="18" charset="0"/>
              </a:rPr>
              <a:t>作者</a:t>
            </a:r>
            <a:r>
              <a:rPr lang="zh-CN" altLang="zh-CN" sz="1800" dirty="0">
                <a:cs typeface="Times New Roman" panose="02020603050405020304" pitchFamily="18" charset="0"/>
              </a:rPr>
              <a:t>提出了一种新型的</a:t>
            </a:r>
            <a:r>
              <a:rPr lang="en-US" altLang="zh-CN" sz="1800" dirty="0">
                <a:cs typeface="Times New Roman" panose="02020603050405020304" pitchFamily="18" charset="0"/>
              </a:rPr>
              <a:t>GIF</a:t>
            </a:r>
            <a:r>
              <a:rPr lang="zh-CN" altLang="zh-CN" sz="1800" dirty="0">
                <a:cs typeface="Times New Roman" panose="02020603050405020304" pitchFamily="18" charset="0"/>
              </a:rPr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2">
            <a:extLst>
              <a:ext uri="{FF2B5EF4-FFF2-40B4-BE49-F238E27FC236}">
                <a16:creationId xmlns:a16="http://schemas.microsoft.com/office/drawing/2014/main" id="{D99EF385-11F0-41AF-A13E-BA8EF505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37C86C91-2726-4179-890B-53EB9DFAA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幻灯标题</a:t>
            </a:r>
          </a:p>
        </p:txBody>
      </p:sp>
      <p:sp>
        <p:nvSpPr>
          <p:cNvPr id="13316" name="文本框 1">
            <a:extLst>
              <a:ext uri="{FF2B5EF4-FFF2-40B4-BE49-F238E27FC236}">
                <a16:creationId xmlns:a16="http://schemas.microsoft.com/office/drawing/2014/main" id="{BCBCDA70-20DD-4953-B497-7B7111597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三、全局引导图滤波</a:t>
            </a:r>
            <a:endParaRPr lang="en-US" altLang="zh-CN" sz="2800" b="1"/>
          </a:p>
        </p:txBody>
      </p:sp>
      <p:sp>
        <p:nvSpPr>
          <p:cNvPr id="13317" name="文本框 4">
            <a:extLst>
              <a:ext uri="{FF2B5EF4-FFF2-40B4-BE49-F238E27FC236}">
                <a16:creationId xmlns:a16="http://schemas.microsoft.com/office/drawing/2014/main" id="{15CDBDDA-BA5A-4AC2-A4BD-D9ADB4660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431925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000"/>
              <a:t>原理：</a:t>
            </a:r>
          </a:p>
        </p:txBody>
      </p:sp>
      <p:sp>
        <p:nvSpPr>
          <p:cNvPr id="13318" name="矩形 2">
            <a:extLst>
              <a:ext uri="{FF2B5EF4-FFF2-40B4-BE49-F238E27FC236}">
                <a16:creationId xmlns:a16="http://schemas.microsoft.com/office/drawing/2014/main" id="{1676C47D-F08E-47E9-BAF6-33F0BEA7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675"/>
            <a:ext cx="800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cs typeface="Times New Roman" panose="02020603050405020304" pitchFamily="18" charset="0"/>
              </a:rPr>
              <a:t>提出的</a:t>
            </a:r>
            <a:r>
              <a:rPr lang="en-US" altLang="zh-CN" sz="1800">
                <a:cs typeface="Times New Roman" panose="02020603050405020304" pitchFamily="18" charset="0"/>
              </a:rPr>
              <a:t>G-GIF</a:t>
            </a:r>
            <a:r>
              <a:rPr lang="zh-CN" altLang="zh-CN" sz="1800">
                <a:cs typeface="Times New Roman" panose="02020603050405020304" pitchFamily="18" charset="0"/>
              </a:rPr>
              <a:t>由全局结构</a:t>
            </a:r>
            <a:r>
              <a:rPr lang="zh-CN" altLang="en-US" sz="1800">
                <a:cs typeface="Times New Roman" panose="02020603050405020304" pitchFamily="18" charset="0"/>
              </a:rPr>
              <a:t>传递</a:t>
            </a:r>
            <a:r>
              <a:rPr lang="zh-CN" altLang="zh-CN" sz="1800">
                <a:cs typeface="Times New Roman" panose="02020603050405020304" pitchFamily="18" charset="0"/>
              </a:rPr>
              <a:t>滤波器和全局保边平滑滤波器组成。</a:t>
            </a: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90E3D7-CBFC-4559-B362-1843C355D7F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318881"/>
            <a:ext cx="8229600" cy="4033027"/>
          </a:xfrm>
          <a:prstGeom prst="rect">
            <a:avLst/>
          </a:prstGeom>
          <a:blipFill>
            <a:blip r:embed="rId3"/>
            <a:stretch>
              <a:fillRect l="-593" t="-1057" r="-370" b="-10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524</Words>
  <Application>Microsoft Office PowerPoint</Application>
  <PresentationFormat>全屏显示(4:3)</PresentationFormat>
  <Paragraphs>111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Wingdings</vt:lpstr>
      <vt:lpstr>默认设计模板</vt:lpstr>
      <vt:lpstr>基于全局引导图像滤波的单幅图像去模糊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  <vt:lpstr>幻灯标题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亚龙 吕</cp:lastModifiedBy>
  <cp:revision>56</cp:revision>
  <dcterms:created xsi:type="dcterms:W3CDTF">2014-03-21T03:02:44Z</dcterms:created>
  <dcterms:modified xsi:type="dcterms:W3CDTF">2019-12-18T04:10:13Z</dcterms:modified>
</cp:coreProperties>
</file>