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94" r:id="rId4"/>
    <p:sldId id="298" r:id="rId5"/>
    <p:sldId id="299" r:id="rId6"/>
    <p:sldId id="30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93" r:id="rId29"/>
    <p:sldId id="279" r:id="rId30"/>
    <p:sldId id="280" r:id="rId31"/>
    <p:sldId id="302" r:id="rId32"/>
    <p:sldId id="303" r:id="rId33"/>
    <p:sldId id="304" r:id="rId34"/>
    <p:sldId id="305" r:id="rId35"/>
    <p:sldId id="306" r:id="rId36"/>
    <p:sldId id="287" r:id="rId37"/>
    <p:sldId id="307" r:id="rId38"/>
    <p:sldId id="288" r:id="rId39"/>
    <p:sldId id="289" r:id="rId40"/>
    <p:sldId id="290" r:id="rId41"/>
    <p:sldId id="291" r:id="rId42"/>
  </p:sldIdLst>
  <p:sldSz cx="9144000" cy="5143500" type="screen16x9"/>
  <p:notesSz cx="6858000" cy="9144000"/>
  <p:defaultTextStyle>
    <a:defPPr>
      <a:defRPr lang="en-US"/>
    </a:defPPr>
    <a:lvl1pPr algn="l" rtl="0" eaLnBrk="0" fontAlgn="base" hangingPunct="0">
      <a:spcBef>
        <a:spcPct val="0"/>
      </a:spcBef>
      <a:spcAft>
        <a:spcPct val="0"/>
      </a:spcAft>
      <a:defRPr kern="1200">
        <a:solidFill>
          <a:srgbClr val="000000"/>
        </a:solidFill>
        <a:latin typeface="Corbel" charset="0"/>
        <a:ea typeface="ＭＳ Ｐゴシック" charset="0"/>
        <a:cs typeface="Corbel" charset="0"/>
        <a:sym typeface="Corbel" charset="0"/>
      </a:defRPr>
    </a:lvl1pPr>
    <a:lvl2pPr marL="457200" algn="l" rtl="0" eaLnBrk="0" fontAlgn="base" hangingPunct="0">
      <a:spcBef>
        <a:spcPct val="0"/>
      </a:spcBef>
      <a:spcAft>
        <a:spcPct val="0"/>
      </a:spcAft>
      <a:defRPr kern="1200">
        <a:solidFill>
          <a:srgbClr val="000000"/>
        </a:solidFill>
        <a:latin typeface="Corbel" charset="0"/>
        <a:ea typeface="ＭＳ Ｐゴシック" charset="0"/>
        <a:cs typeface="Corbel" charset="0"/>
        <a:sym typeface="Corbel" charset="0"/>
      </a:defRPr>
    </a:lvl2pPr>
    <a:lvl3pPr marL="914400" algn="l" rtl="0" eaLnBrk="0" fontAlgn="base" hangingPunct="0">
      <a:spcBef>
        <a:spcPct val="0"/>
      </a:spcBef>
      <a:spcAft>
        <a:spcPct val="0"/>
      </a:spcAft>
      <a:defRPr kern="1200">
        <a:solidFill>
          <a:srgbClr val="000000"/>
        </a:solidFill>
        <a:latin typeface="Corbel" charset="0"/>
        <a:ea typeface="ＭＳ Ｐゴシック" charset="0"/>
        <a:cs typeface="Corbel" charset="0"/>
        <a:sym typeface="Corbel" charset="0"/>
      </a:defRPr>
    </a:lvl3pPr>
    <a:lvl4pPr marL="1371600" algn="l" rtl="0" eaLnBrk="0" fontAlgn="base" hangingPunct="0">
      <a:spcBef>
        <a:spcPct val="0"/>
      </a:spcBef>
      <a:spcAft>
        <a:spcPct val="0"/>
      </a:spcAft>
      <a:defRPr kern="1200">
        <a:solidFill>
          <a:srgbClr val="000000"/>
        </a:solidFill>
        <a:latin typeface="Corbel" charset="0"/>
        <a:ea typeface="ＭＳ Ｐゴシック" charset="0"/>
        <a:cs typeface="Corbel" charset="0"/>
        <a:sym typeface="Corbel" charset="0"/>
      </a:defRPr>
    </a:lvl4pPr>
    <a:lvl5pPr marL="1828800" algn="l" rtl="0" eaLnBrk="0" fontAlgn="base" hangingPunct="0">
      <a:spcBef>
        <a:spcPct val="0"/>
      </a:spcBef>
      <a:spcAft>
        <a:spcPct val="0"/>
      </a:spcAft>
      <a:defRPr kern="1200">
        <a:solidFill>
          <a:srgbClr val="000000"/>
        </a:solidFill>
        <a:latin typeface="Corbel" charset="0"/>
        <a:ea typeface="ＭＳ Ｐゴシック" charset="0"/>
        <a:cs typeface="Corbel" charset="0"/>
        <a:sym typeface="Corbel" charset="0"/>
      </a:defRPr>
    </a:lvl5pPr>
    <a:lvl6pPr marL="2286000" algn="l" defTabSz="457200" rtl="0" eaLnBrk="1" latinLnBrk="0" hangingPunct="1">
      <a:defRPr kern="1200">
        <a:solidFill>
          <a:srgbClr val="000000"/>
        </a:solidFill>
        <a:latin typeface="Corbel" charset="0"/>
        <a:ea typeface="ＭＳ Ｐゴシック" charset="0"/>
        <a:cs typeface="Corbel" charset="0"/>
        <a:sym typeface="Corbel" charset="0"/>
      </a:defRPr>
    </a:lvl6pPr>
    <a:lvl7pPr marL="2743200" algn="l" defTabSz="457200" rtl="0" eaLnBrk="1" latinLnBrk="0" hangingPunct="1">
      <a:defRPr kern="1200">
        <a:solidFill>
          <a:srgbClr val="000000"/>
        </a:solidFill>
        <a:latin typeface="Corbel" charset="0"/>
        <a:ea typeface="ＭＳ Ｐゴシック" charset="0"/>
        <a:cs typeface="Corbel" charset="0"/>
        <a:sym typeface="Corbel" charset="0"/>
      </a:defRPr>
    </a:lvl7pPr>
    <a:lvl8pPr marL="3200400" algn="l" defTabSz="457200" rtl="0" eaLnBrk="1" latinLnBrk="0" hangingPunct="1">
      <a:defRPr kern="1200">
        <a:solidFill>
          <a:srgbClr val="000000"/>
        </a:solidFill>
        <a:latin typeface="Corbel" charset="0"/>
        <a:ea typeface="ＭＳ Ｐゴシック" charset="0"/>
        <a:cs typeface="Corbel" charset="0"/>
        <a:sym typeface="Corbel" charset="0"/>
      </a:defRPr>
    </a:lvl8pPr>
    <a:lvl9pPr marL="3657600" algn="l" defTabSz="457200" rtl="0" eaLnBrk="1" latinLnBrk="0" hangingPunct="1">
      <a:defRPr kern="1200">
        <a:solidFill>
          <a:srgbClr val="000000"/>
        </a:solidFill>
        <a:latin typeface="Corbel" charset="0"/>
        <a:ea typeface="ＭＳ Ｐゴシック" charset="0"/>
        <a:cs typeface="Corbel" charset="0"/>
        <a:sym typeface="Corbe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vd" initials="a" lastIdx="4" clrIdx="0"/>
  <p:cmAuthor id="1" name="Guest" initials="Gu" lastIdx="6"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A1B9D-29D9-4E85-98FA-EE5FD214FBFA}" v="4" dt="2018-10-29T20:16:44.60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564" autoAdjust="0"/>
  </p:normalViewPr>
  <p:slideViewPr>
    <p:cSldViewPr snapToGrid="0">
      <p:cViewPr>
        <p:scale>
          <a:sx n="131" d="100"/>
          <a:sy n="131" d="100"/>
        </p:scale>
        <p:origin x="-84" y="-642"/>
      </p:cViewPr>
      <p:guideLst>
        <p:guide orient="horz" pos="1620"/>
        <p:guide pos="2880"/>
      </p:guideLst>
    </p:cSldViewPr>
  </p:slideViewPr>
  <p:outlineViewPr>
    <p:cViewPr>
      <p:scale>
        <a:sx n="33" d="100"/>
        <a:sy n="33" d="100"/>
      </p:scale>
      <p:origin x="0" y="69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Header Placeholder 1"/>
          <p:cNvSpPr>
            <a:spLocks noGrp="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a:defRPr sz="1200"/>
            </a:lvl1pPr>
          </a:lstStyle>
          <a:p>
            <a:endParaRPr lang="en-US"/>
          </a:p>
        </p:txBody>
      </p:sp>
      <p:sp>
        <p:nvSpPr>
          <p:cNvPr id="8195" name="Date Placeholder 2"/>
          <p:cNvSpPr>
            <a:spLocks noGrp="1"/>
          </p:cNvSpPr>
          <p:nvPr>
            <p:ph type="dt" sz="quarter"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a:defRPr sz="1200"/>
            </a:lvl1pPr>
          </a:lstStyle>
          <a:p>
            <a:fld id="{B6DF78B3-CDAA-C743-B3F4-0C8F04C278E0}" type="datetimeFigureOut">
              <a:rPr lang="en-US"/>
              <a:pPr/>
              <a:t>12/4/2018</a:t>
            </a:fld>
            <a:endParaRPr lang="en-US"/>
          </a:p>
        </p:txBody>
      </p:sp>
      <p:sp>
        <p:nvSpPr>
          <p:cNvPr id="8196" name="Footer Placeholder 3"/>
          <p:cNvSpPr>
            <a:spLocks noGrp="1"/>
          </p:cNvSpPr>
          <p:nvPr>
            <p:ph type="ftr" sz="quarter" idx="2"/>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1">
              <a:defRPr sz="1200"/>
            </a:lvl1pPr>
          </a:lstStyle>
          <a:p>
            <a:endParaRPr lang="en-US"/>
          </a:p>
        </p:txBody>
      </p:sp>
      <p:sp>
        <p:nvSpPr>
          <p:cNvPr id="8197" name="Slide Number Placeholder 4"/>
          <p:cNvSpPr>
            <a:spLocks noGrp="1"/>
          </p:cNvSpPr>
          <p:nvPr>
            <p:ph type="sldNum" sz="quarter" idx="3"/>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a:defRPr sz="1200"/>
            </a:lvl1pPr>
          </a:lstStyle>
          <a:p>
            <a:fld id="{EC1FE67B-16DB-0E41-BBDB-9AD7432CE87D}" type="slidenum">
              <a:rPr lang="en-US"/>
              <a:pPr/>
              <a:t>‹#›</a:t>
            </a:fld>
            <a:endParaRPr lang="en-US"/>
          </a:p>
        </p:txBody>
      </p:sp>
    </p:spTree>
    <p:extLst>
      <p:ext uri="{BB962C8B-B14F-4D97-AF65-F5344CB8AC3E}">
        <p14:creationId xmlns:p14="http://schemas.microsoft.com/office/powerpoint/2010/main" val="2388571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Shape 119"/>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1267" name="Shape 120"/>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endParaRPr lang="en-US">
              <a:sym typeface="Calibri" charset="0"/>
            </a:endParaRPr>
          </a:p>
        </p:txBody>
      </p:sp>
    </p:spTree>
    <p:extLst>
      <p:ext uri="{BB962C8B-B14F-4D97-AF65-F5344CB8AC3E}">
        <p14:creationId xmlns:p14="http://schemas.microsoft.com/office/powerpoint/2010/main" val="359368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j-lt"/>
        <a:ea typeface="ＭＳ Ｐゴシック" charset="0"/>
        <a:cs typeface="+mj-cs"/>
        <a:sym typeface="Calibri" charset="0"/>
      </a:defRPr>
    </a:lvl1pPr>
    <a:lvl2pPr marL="742950" indent="-285750" algn="l" rtl="0" eaLnBrk="0" fontAlgn="base" hangingPunct="0">
      <a:spcBef>
        <a:spcPct val="30000"/>
      </a:spcBef>
      <a:spcAft>
        <a:spcPct val="0"/>
      </a:spcAft>
      <a:defRPr sz="1200">
        <a:solidFill>
          <a:schemeClr val="tx1"/>
        </a:solidFill>
        <a:latin typeface="+mj-lt"/>
        <a:ea typeface="+mj-ea"/>
        <a:cs typeface="+mj-cs"/>
        <a:sym typeface="Calibri" charset="0"/>
      </a:defRPr>
    </a:lvl2pPr>
    <a:lvl3pPr marL="1143000" indent="-228600" algn="l" rtl="0" eaLnBrk="0" fontAlgn="base" hangingPunct="0">
      <a:spcBef>
        <a:spcPct val="30000"/>
      </a:spcBef>
      <a:spcAft>
        <a:spcPct val="0"/>
      </a:spcAft>
      <a:defRPr sz="1200">
        <a:solidFill>
          <a:schemeClr val="tx1"/>
        </a:solidFill>
        <a:latin typeface="+mj-lt"/>
        <a:ea typeface="+mj-ea"/>
        <a:cs typeface="+mj-cs"/>
        <a:sym typeface="Calibri" charset="0"/>
      </a:defRPr>
    </a:lvl3pPr>
    <a:lvl4pPr marL="1600200" indent="-228600" algn="l" rtl="0" eaLnBrk="0" fontAlgn="base" hangingPunct="0">
      <a:spcBef>
        <a:spcPct val="30000"/>
      </a:spcBef>
      <a:spcAft>
        <a:spcPct val="0"/>
      </a:spcAft>
      <a:defRPr sz="1200">
        <a:solidFill>
          <a:schemeClr val="tx1"/>
        </a:solidFill>
        <a:latin typeface="+mj-lt"/>
        <a:ea typeface="+mj-ea"/>
        <a:cs typeface="+mj-cs"/>
        <a:sym typeface="Calibri" charset="0"/>
      </a:defRPr>
    </a:lvl4pPr>
    <a:lvl5pPr marL="2057400" indent="-228600" algn="l" rtl="0" eaLnBrk="0" fontAlgn="base" hangingPunct="0">
      <a:spcBef>
        <a:spcPct val="30000"/>
      </a:spcBef>
      <a:spcAft>
        <a:spcPct val="0"/>
      </a:spcAft>
      <a:defRPr sz="1200">
        <a:solidFill>
          <a:schemeClr val="tx1"/>
        </a:solidFill>
        <a:latin typeface="+mj-lt"/>
        <a:ea typeface="+mj-ea"/>
        <a:cs typeface="+mj-cs"/>
        <a:sym typeface="Calibri" charset="0"/>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2662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01E5BBCC-2F96-410D-813E-1DBFEA1F110C}" type="slidenum">
              <a:rPr lang="en-US" altLang="zh-CN" smtClean="0">
                <a:latin typeface="Calibri" pitchFamily="34" charset="0"/>
              </a:rPr>
              <a:pPr eaLnBrk="1" fontAlgn="base" hangingPunct="1">
                <a:spcBef>
                  <a:spcPct val="0"/>
                </a:spcBef>
                <a:spcAft>
                  <a:spcPct val="0"/>
                </a:spcAft>
              </a:pPr>
              <a:t>4</a:t>
            </a:fld>
            <a:endParaRPr lang="en-US" altLang="zh-CN"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765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8FF5C24C-DF23-461B-BB6A-6C860137D992}" type="slidenum">
              <a:rPr lang="en-US" altLang="zh-CN" smtClean="0">
                <a:latin typeface="Calibri" pitchFamily="34" charset="0"/>
              </a:rPr>
              <a:pPr eaLnBrk="1" fontAlgn="base" hangingPunct="1">
                <a:spcBef>
                  <a:spcPct val="0"/>
                </a:spcBef>
                <a:spcAft>
                  <a:spcPct val="0"/>
                </a:spcAft>
              </a:pPr>
              <a:t>5</a:t>
            </a:fld>
            <a:endParaRPr lang="en-US" altLang="zh-CN"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Panorama: </a:t>
            </a:r>
            <a:r>
              <a:rPr lang="zh-CN" altLang="en-US" smtClean="0"/>
              <a:t>全景画</a:t>
            </a:r>
            <a:r>
              <a:rPr lang="en-US" altLang="zh-CN" smtClean="0"/>
              <a:t>; </a:t>
            </a:r>
            <a:r>
              <a:rPr lang="zh-CN" altLang="en-US" smtClean="0"/>
              <a:t>全景照片</a:t>
            </a:r>
          </a:p>
        </p:txBody>
      </p:sp>
      <p:sp>
        <p:nvSpPr>
          <p:cNvPr id="2867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D273B8D4-8806-46C6-AFC7-14C359A9564E}" type="slidenum">
              <a:rPr lang="en-US" altLang="zh-CN" smtClean="0">
                <a:latin typeface="Calibri" pitchFamily="34" charset="0"/>
              </a:rPr>
              <a:pPr eaLnBrk="1" fontAlgn="base" hangingPunct="1">
                <a:spcBef>
                  <a:spcPct val="0"/>
                </a:spcBef>
                <a:spcAft>
                  <a:spcPct val="0"/>
                </a:spcAft>
              </a:pPr>
              <a:t>6</a:t>
            </a:fld>
            <a:endParaRPr lang="en-US" altLang="zh-CN"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8880F8C4-19C7-47E9-A376-ACFC5F6C984F}" type="slidenum">
              <a:rPr lang="en-US" altLang="zh-CN" smtClean="0">
                <a:latin typeface="Calibri" pitchFamily="34" charset="0"/>
              </a:rPr>
              <a:pPr eaLnBrk="1" fontAlgn="base" hangingPunct="1">
                <a:spcBef>
                  <a:spcPct val="0"/>
                </a:spcBef>
                <a:spcAft>
                  <a:spcPct val="0"/>
                </a:spcAft>
              </a:pPr>
              <a:t>31</a:t>
            </a:fld>
            <a:endParaRPr lang="en-US" altLang="zh-CN"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721F3C34-38BC-47C4-871E-555C68C48967}" type="slidenum">
              <a:rPr lang="en-US" altLang="zh-CN" smtClean="0">
                <a:latin typeface="Calibri" pitchFamily="34" charset="0"/>
              </a:rPr>
              <a:pPr eaLnBrk="1" fontAlgn="base" hangingPunct="1">
                <a:spcBef>
                  <a:spcPct val="0"/>
                </a:spcBef>
                <a:spcAft>
                  <a:spcPct val="0"/>
                </a:spcAft>
              </a:pPr>
              <a:t>32</a:t>
            </a:fld>
            <a:endParaRPr lang="en-US" altLang="zh-CN"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C4C2438D-B668-4C7A-96F2-2987A71D5A0B}" type="slidenum">
              <a:rPr lang="en-US" altLang="zh-CN" smtClean="0">
                <a:latin typeface="Calibri" pitchFamily="34" charset="0"/>
              </a:rPr>
              <a:pPr eaLnBrk="1" fontAlgn="base" hangingPunct="1">
                <a:spcBef>
                  <a:spcPct val="0"/>
                </a:spcBef>
                <a:spcAft>
                  <a:spcPct val="0"/>
                </a:spcAft>
              </a:pPr>
              <a:t>33</a:t>
            </a:fld>
            <a:endParaRPr lang="en-US" altLang="zh-CN"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4CFF33C4-E578-4732-88AB-A93E98AD6A6D}" type="slidenum">
              <a:rPr lang="en-US" altLang="zh-CN" smtClean="0">
                <a:latin typeface="Calibri" pitchFamily="34" charset="0"/>
              </a:rPr>
              <a:pPr eaLnBrk="1" fontAlgn="base" hangingPunct="1">
                <a:spcBef>
                  <a:spcPct val="0"/>
                </a:spcBef>
                <a:spcAft>
                  <a:spcPct val="0"/>
                </a:spcAft>
              </a:pPr>
              <a:t>34</a:t>
            </a:fld>
            <a:endParaRPr lang="en-US" altLang="zh-CN"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03516E1A-7710-4A71-88E0-0871EBC60272}" type="slidenum">
              <a:rPr lang="en-US" altLang="zh-CN" smtClean="0">
                <a:latin typeface="Calibri" pitchFamily="34" charset="0"/>
              </a:rPr>
              <a:pPr eaLnBrk="1" fontAlgn="base" hangingPunct="1">
                <a:spcBef>
                  <a:spcPct val="0"/>
                </a:spcBef>
                <a:spcAft>
                  <a:spcPct val="0"/>
                </a:spcAft>
              </a:pPr>
              <a:t>35</a:t>
            </a:fld>
            <a:endParaRPr lang="en-US" altLang="zh-CN"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Shape 18"/>
          <p:cNvSpPr>
            <a:spLocks noChangeArrowheads="1"/>
          </p:cNvSpPr>
          <p:nvPr/>
        </p:nvSpPr>
        <p:spPr bwMode="auto">
          <a:xfrm>
            <a:off x="457200" y="3786188"/>
            <a:ext cx="8242300" cy="514350"/>
          </a:xfrm>
          <a:prstGeom prst="rect">
            <a:avLst/>
          </a:prstGeom>
          <a:solidFill>
            <a:srgbClr val="FFFFFF">
              <a:alpha val="50195"/>
            </a:srgbClr>
          </a:solidFill>
          <a:ln w="6350" cap="rnd">
            <a:solidFill>
              <a:schemeClr val="accent2"/>
            </a:solidFill>
            <a:miter lim="800000"/>
            <a:headEnd/>
            <a:tailEnd/>
          </a:ln>
        </p:spPr>
        <p:txBody>
          <a:bodyPr lIns="45719" rIns="45719" anchor="ctr"/>
          <a:lstStyle/>
          <a:p>
            <a:pPr algn="ctr" eaLnBrk="1"/>
            <a:endParaRPr lang="en-US">
              <a:solidFill>
                <a:srgbClr val="FFFFFF"/>
              </a:solidFill>
            </a:endParaRPr>
          </a:p>
        </p:txBody>
      </p:sp>
      <p:sp>
        <p:nvSpPr>
          <p:cNvPr id="5" name="Shape 19"/>
          <p:cNvSpPr>
            <a:spLocks noChangeArrowheads="1"/>
          </p:cNvSpPr>
          <p:nvPr/>
        </p:nvSpPr>
        <p:spPr bwMode="auto">
          <a:xfrm>
            <a:off x="457200" y="2735263"/>
            <a:ext cx="8229600" cy="960437"/>
          </a:xfrm>
          <a:prstGeom prst="rect">
            <a:avLst/>
          </a:prstGeom>
          <a:solidFill>
            <a:srgbClr val="FFFFFF">
              <a:alpha val="50195"/>
            </a:srgbClr>
          </a:solidFill>
          <a:ln w="6350" cap="rnd">
            <a:solidFill>
              <a:schemeClr val="accent1"/>
            </a:solidFill>
            <a:miter lim="800000"/>
            <a:headEnd/>
            <a:tailEnd/>
          </a:ln>
        </p:spPr>
        <p:txBody>
          <a:bodyPr lIns="45719" rIns="45719" anchor="ctr"/>
          <a:lstStyle/>
          <a:p>
            <a:pPr algn="ctr" eaLnBrk="1"/>
            <a:endParaRPr lang="en-US">
              <a:solidFill>
                <a:srgbClr val="FFFFFF"/>
              </a:solidFill>
            </a:endParaRPr>
          </a:p>
        </p:txBody>
      </p:sp>
      <p:sp>
        <p:nvSpPr>
          <p:cNvPr id="6" name="Shape 22"/>
          <p:cNvSpPr>
            <a:spLocks noChangeArrowheads="1"/>
          </p:cNvSpPr>
          <p:nvPr/>
        </p:nvSpPr>
        <p:spPr bwMode="auto">
          <a:xfrm>
            <a:off x="457200" y="2735263"/>
            <a:ext cx="228600" cy="960437"/>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solidFill>
                <a:srgbClr val="FFFFFF"/>
              </a:solidFill>
            </a:endParaRPr>
          </a:p>
        </p:txBody>
      </p:sp>
      <p:sp>
        <p:nvSpPr>
          <p:cNvPr id="7" name="Shape 23"/>
          <p:cNvSpPr>
            <a:spLocks noChangeArrowheads="1"/>
          </p:cNvSpPr>
          <p:nvPr/>
        </p:nvSpPr>
        <p:spPr bwMode="auto">
          <a:xfrm>
            <a:off x="457200" y="3786188"/>
            <a:ext cx="228600" cy="514350"/>
          </a:xfrm>
          <a:prstGeom prst="rect">
            <a:avLst/>
          </a:pr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solidFill>
                <a:srgbClr val="FFFFFF"/>
              </a:solidFill>
            </a:endParaRPr>
          </a:p>
        </p:txBody>
      </p:sp>
      <p:sp>
        <p:nvSpPr>
          <p:cNvPr id="8" name="Shape 24"/>
          <p:cNvSpPr>
            <a:spLocks noChangeArrowheads="1"/>
          </p:cNvSpPr>
          <p:nvPr/>
        </p:nvSpPr>
        <p:spPr bwMode="auto">
          <a:xfrm>
            <a:off x="457200" y="514350"/>
            <a:ext cx="8242300" cy="400050"/>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solidFill>
                <a:srgbClr val="FFFFFF"/>
              </a:solidFill>
            </a:endParaRPr>
          </a:p>
        </p:txBody>
      </p:sp>
      <p:sp>
        <p:nvSpPr>
          <p:cNvPr id="20" name="Shape 20"/>
          <p:cNvSpPr>
            <a:spLocks noGrp="1"/>
          </p:cNvSpPr>
          <p:nvPr>
            <p:ph type="title"/>
          </p:nvPr>
        </p:nvSpPr>
        <p:spPr>
          <a:xfrm>
            <a:off x="685801" y="2736056"/>
            <a:ext cx="8001001" cy="960121"/>
          </a:xfrm>
          <a:prstGeom prst="rect">
            <a:avLst/>
          </a:prstGeom>
        </p:spPr>
        <p:txBody>
          <a:bodyPr anchor="t"/>
          <a:lstStyle>
            <a:lvl1pPr algn="r">
              <a:defRPr sz="3200">
                <a:solidFill>
                  <a:srgbClr val="000000"/>
                </a:solidFill>
              </a:defRPr>
            </a:lvl1pPr>
          </a:lstStyle>
          <a:p>
            <a:r>
              <a:t>Title Text</a:t>
            </a:r>
          </a:p>
        </p:txBody>
      </p:sp>
      <p:sp>
        <p:nvSpPr>
          <p:cNvPr id="21" name="Shape 21"/>
          <p:cNvSpPr>
            <a:spLocks noGrp="1"/>
          </p:cNvSpPr>
          <p:nvPr>
            <p:ph type="body" sz="quarter" idx="1"/>
          </p:nvPr>
        </p:nvSpPr>
        <p:spPr>
          <a:xfrm>
            <a:off x="685800" y="3786187"/>
            <a:ext cx="8001001" cy="514351"/>
          </a:xfrm>
          <a:prstGeom prst="rect">
            <a:avLst/>
          </a:prstGeom>
        </p:spPr>
        <p:txBody>
          <a:bodyPr/>
          <a:lstStyle>
            <a:lvl1pPr marL="0" indent="0" algn="r">
              <a:buClrTx/>
              <a:buSzTx/>
              <a:buFontTx/>
              <a:buNone/>
              <a:defRPr>
                <a:solidFill>
                  <a:schemeClr val="accent2"/>
                </a:solidFill>
                <a:latin typeface="Segoe UI"/>
                <a:ea typeface="Segoe UI"/>
                <a:cs typeface="Segoe UI"/>
                <a:sym typeface="Segoe UI"/>
              </a:defRPr>
            </a:lvl1pPr>
            <a:lvl2pPr marL="0" indent="457153" algn="r">
              <a:buClrTx/>
              <a:buSzTx/>
              <a:buFontTx/>
              <a:buNone/>
              <a:defRPr>
                <a:solidFill>
                  <a:schemeClr val="accent2"/>
                </a:solidFill>
                <a:latin typeface="Segoe UI"/>
                <a:ea typeface="Segoe UI"/>
                <a:cs typeface="Segoe UI"/>
                <a:sym typeface="Segoe UI"/>
              </a:defRPr>
            </a:lvl2pPr>
            <a:lvl3pPr marL="0" indent="914305" algn="r">
              <a:buClrTx/>
              <a:buSzTx/>
              <a:buFontTx/>
              <a:buNone/>
              <a:defRPr>
                <a:solidFill>
                  <a:schemeClr val="accent2"/>
                </a:solidFill>
                <a:latin typeface="Segoe UI"/>
                <a:ea typeface="Segoe UI"/>
                <a:cs typeface="Segoe UI"/>
                <a:sym typeface="Segoe UI"/>
              </a:defRPr>
            </a:lvl3pPr>
            <a:lvl4pPr marL="0" indent="1371457" algn="r">
              <a:buClrTx/>
              <a:buSzTx/>
              <a:buFontTx/>
              <a:buNone/>
              <a:defRPr>
                <a:solidFill>
                  <a:schemeClr val="accent2"/>
                </a:solidFill>
                <a:latin typeface="Segoe UI"/>
                <a:ea typeface="Segoe UI"/>
                <a:cs typeface="Segoe UI"/>
                <a:sym typeface="Segoe UI"/>
              </a:defRPr>
            </a:lvl4pPr>
            <a:lvl5pPr marL="0" indent="1828610" algn="r">
              <a:buClrTx/>
              <a:buSzTx/>
              <a:buFontTx/>
              <a:buNone/>
              <a:defRPr>
                <a:solidFill>
                  <a:schemeClr val="accent2"/>
                </a:solidFill>
                <a:latin typeface="Segoe UI"/>
                <a:ea typeface="Segoe UI"/>
                <a:cs typeface="Segoe UI"/>
                <a:sym typeface="Segoe UI"/>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30112858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2" name="Shape 3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title"/>
          </p:nvPr>
        </p:nvSpPr>
        <p:spPr>
          <a:prstGeom prst="rect">
            <a:avLst/>
          </a:prstGeom>
        </p:spPr>
        <p:txBody>
          <a:bodyPr/>
          <a:lstStyle/>
          <a:p>
            <a:r>
              <a:t>Title Text</a:t>
            </a:r>
          </a:p>
        </p:txBody>
      </p:sp>
      <p:sp>
        <p:nvSpPr>
          <p:cNvPr id="4" name="Shape 3"/>
          <p:cNvSpPr>
            <a:spLocks noGrp="1"/>
          </p:cNvSpPr>
          <p:nvPr>
            <p:ph type="sldNum" sz="quarter" idx="10"/>
          </p:nvPr>
        </p:nvSpPr>
        <p:spPr>
          <a:xfrm>
            <a:off x="8150432" y="4800600"/>
            <a:ext cx="537956" cy="307764"/>
          </a:xfrm>
          <a:prstGeom prst="rect">
            <a:avLst/>
          </a:prstGeom>
          <a:ln/>
        </p:spPr>
        <p:txBody>
          <a:bodyPr/>
          <a:lstStyle>
            <a:lvl1pPr>
              <a:defRPr/>
            </a:lvl1pPr>
          </a:lstStyle>
          <a:p>
            <a:fld id="{8A82FB38-A6AD-D344-B463-8BFE4F37B6C3}" type="slidenum">
              <a:rPr lang="en-US" smtClean="0"/>
              <a:pPr/>
              <a:t>‹#›</a:t>
            </a:fld>
            <a:r>
              <a:rPr lang="en-US" dirty="0"/>
              <a:t>/41</a:t>
            </a:r>
          </a:p>
        </p:txBody>
      </p:sp>
    </p:spTree>
    <p:extLst>
      <p:ext uri="{BB962C8B-B14F-4D97-AF65-F5344CB8AC3E}">
        <p14:creationId xmlns:p14="http://schemas.microsoft.com/office/powerpoint/2010/main" val="125063260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000000"/>
        </a:solidFill>
        <a:effectLst/>
      </p:bgPr>
    </p:bg>
    <p:spTree>
      <p:nvGrpSpPr>
        <p:cNvPr id="1" name=""/>
        <p:cNvGrpSpPr/>
        <p:nvPr/>
      </p:nvGrpSpPr>
      <p:grpSpPr>
        <a:xfrm>
          <a:off x="0" y="0"/>
          <a:ext cx="0" cy="0"/>
          <a:chOff x="0" y="0"/>
          <a:chExt cx="0" cy="0"/>
        </a:xfrm>
      </p:grpSpPr>
      <p:sp>
        <p:nvSpPr>
          <p:cNvPr id="9" name="Shape 46"/>
          <p:cNvSpPr>
            <a:spLocks noChangeShapeType="1"/>
          </p:cNvSpPr>
          <p:nvPr/>
        </p:nvSpPr>
        <p:spPr bwMode="auto">
          <a:xfrm>
            <a:off x="457200" y="4743450"/>
            <a:ext cx="8229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10" name="Shape 49"/>
          <p:cNvSpPr>
            <a:spLocks noChangeArrowheads="1"/>
          </p:cNvSpPr>
          <p:nvPr/>
        </p:nvSpPr>
        <p:spPr bwMode="auto">
          <a:xfrm>
            <a:off x="914400" y="2114550"/>
            <a:ext cx="7315200" cy="960438"/>
          </a:xfrm>
          <a:prstGeom prst="rect">
            <a:avLst/>
          </a:prstGeom>
          <a:noFill/>
          <a:ln w="6350" cap="rnd">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algn="ctr" eaLnBrk="1"/>
            <a:endParaRPr lang="en-US">
              <a:solidFill>
                <a:srgbClr val="FFFFFF"/>
              </a:solidFill>
            </a:endParaRPr>
          </a:p>
        </p:txBody>
      </p:sp>
      <p:sp>
        <p:nvSpPr>
          <p:cNvPr id="11" name="Shape 50"/>
          <p:cNvSpPr>
            <a:spLocks noChangeArrowheads="1"/>
          </p:cNvSpPr>
          <p:nvPr/>
        </p:nvSpPr>
        <p:spPr bwMode="auto">
          <a:xfrm>
            <a:off x="914400" y="2114550"/>
            <a:ext cx="228600" cy="960438"/>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solidFill>
                <a:srgbClr val="FFFFFF"/>
              </a:solidFill>
            </a:endParaRPr>
          </a:p>
        </p:txBody>
      </p:sp>
      <p:sp>
        <p:nvSpPr>
          <p:cNvPr id="47" name="Shape 47"/>
          <p:cNvSpPr>
            <a:spLocks noGrp="1"/>
          </p:cNvSpPr>
          <p:nvPr>
            <p:ph type="title"/>
          </p:nvPr>
        </p:nvSpPr>
        <p:spPr>
          <a:xfrm>
            <a:off x="1219200" y="2228850"/>
            <a:ext cx="6858000" cy="800100"/>
          </a:xfrm>
          <a:prstGeom prst="rect">
            <a:avLst/>
          </a:prstGeom>
        </p:spPr>
        <p:txBody>
          <a:bodyPr anchor="t"/>
          <a:lstStyle>
            <a:lvl1pPr algn="r">
              <a:defRPr sz="3200">
                <a:solidFill>
                  <a:srgbClr val="FFFFFF"/>
                </a:solidFill>
              </a:defRPr>
            </a:lvl1pPr>
          </a:lstStyle>
          <a:p>
            <a:r>
              <a:t>Title Text</a:t>
            </a:r>
          </a:p>
        </p:txBody>
      </p:sp>
      <p:sp>
        <p:nvSpPr>
          <p:cNvPr id="48" name="Shape 48"/>
          <p:cNvSpPr>
            <a:spLocks noGrp="1"/>
          </p:cNvSpPr>
          <p:nvPr>
            <p:ph type="body" sz="quarter" idx="1"/>
          </p:nvPr>
        </p:nvSpPr>
        <p:spPr>
          <a:xfrm>
            <a:off x="1295400" y="3200400"/>
            <a:ext cx="6781800" cy="857250"/>
          </a:xfrm>
          <a:prstGeom prst="rect">
            <a:avLst/>
          </a:prstGeom>
        </p:spPr>
        <p:txBody>
          <a:bodyPr/>
          <a:lstStyle>
            <a:lvl1pPr marL="0" indent="0" algn="r">
              <a:buClrTx/>
              <a:buSzTx/>
              <a:buFontTx/>
              <a:buNone/>
              <a:defRPr>
                <a:solidFill>
                  <a:srgbClr val="FFFFFF"/>
                </a:solidFill>
              </a:defRPr>
            </a:lvl1pPr>
            <a:lvl2pPr marL="0" indent="274290" algn="r">
              <a:buClrTx/>
              <a:buSzTx/>
              <a:buFontTx/>
              <a:buNone/>
              <a:defRPr>
                <a:solidFill>
                  <a:srgbClr val="FFFFFF"/>
                </a:solidFill>
              </a:defRPr>
            </a:lvl2pPr>
            <a:lvl3pPr marL="0" indent="594297" algn="r">
              <a:buClrTx/>
              <a:buSzTx/>
              <a:buFontTx/>
              <a:buNone/>
              <a:defRPr>
                <a:solidFill>
                  <a:srgbClr val="FFFFFF"/>
                </a:solidFill>
              </a:defRPr>
            </a:lvl3pPr>
            <a:lvl4pPr marL="0" indent="868588" algn="r">
              <a:buClrTx/>
              <a:buSzTx/>
              <a:buFontTx/>
              <a:buNone/>
              <a:defRPr>
                <a:solidFill>
                  <a:srgbClr val="FFFFFF"/>
                </a:solidFill>
              </a:defRPr>
            </a:lvl4pPr>
            <a:lvl5pPr marL="0" indent="1142880" algn="r">
              <a:buClrTx/>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 name="Shape 41"/>
          <p:cNvSpPr>
            <a:spLocks noGrp="1"/>
          </p:cNvSpPr>
          <p:nvPr>
            <p:ph type="sldNum" sz="quarter" idx="10"/>
          </p:nvPr>
        </p:nvSpPr>
        <p:spPr>
          <a:xfrm>
            <a:off x="8150432" y="4800600"/>
            <a:ext cx="537956" cy="307764"/>
          </a:xfrm>
          <a:prstGeom prst="rect">
            <a:avLst/>
          </a:prstGeom>
        </p:spPr>
        <p:txBody>
          <a:bodyPr/>
          <a:lstStyle>
            <a:lvl1pPr>
              <a:defRPr>
                <a:solidFill>
                  <a:srgbClr val="FFFFFF"/>
                </a:solidFill>
              </a:defRPr>
            </a:lvl1pPr>
          </a:lstStyle>
          <a:p>
            <a:fld id="{E2FAC566-CD99-1642-9625-A0A200E3D2C9}" type="slidenum">
              <a:rPr lang="en-US" smtClean="0"/>
              <a:pPr/>
              <a:t>‹#›</a:t>
            </a:fld>
            <a:r>
              <a:rPr lang="en-US" dirty="0"/>
              <a:t>/41</a:t>
            </a:r>
          </a:p>
        </p:txBody>
      </p:sp>
    </p:spTree>
    <p:extLst>
      <p:ext uri="{BB962C8B-B14F-4D97-AF65-F5344CB8AC3E}">
        <p14:creationId xmlns:p14="http://schemas.microsoft.com/office/powerpoint/2010/main" val="50520013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8" name="Shape 58"/>
          <p:cNvSpPr>
            <a:spLocks noGrp="1"/>
          </p:cNvSpPr>
          <p:nvPr>
            <p:ph type="body" sz="half" idx="1"/>
          </p:nvPr>
        </p:nvSpPr>
        <p:spPr>
          <a:xfrm>
            <a:off x="457200" y="1085850"/>
            <a:ext cx="4038600" cy="36004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71323406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7" name="Shape 67"/>
          <p:cNvSpPr>
            <a:spLocks noGrp="1"/>
          </p:cNvSpPr>
          <p:nvPr>
            <p:ph type="body" sz="quarter" idx="1"/>
          </p:nvPr>
        </p:nvSpPr>
        <p:spPr>
          <a:xfrm>
            <a:off x="457200" y="1085850"/>
            <a:ext cx="4038600" cy="285750"/>
          </a:xfrm>
          <a:prstGeom prst="rect">
            <a:avLst/>
          </a:prstGeom>
        </p:spPr>
        <p:txBody>
          <a:bodyPr anchor="b"/>
          <a:lstStyle>
            <a:lvl1pPr marL="0" indent="0">
              <a:buClrTx/>
              <a:buSzTx/>
              <a:buFontTx/>
              <a:buNone/>
              <a:defRPr>
                <a:solidFill>
                  <a:schemeClr val="accent2"/>
                </a:solidFill>
              </a:defRPr>
            </a:lvl1pPr>
            <a:lvl2pPr marL="0" indent="274290">
              <a:buClrTx/>
              <a:buSzTx/>
              <a:buFontTx/>
              <a:buNone/>
              <a:defRPr>
                <a:solidFill>
                  <a:schemeClr val="accent2"/>
                </a:solidFill>
              </a:defRPr>
            </a:lvl2pPr>
            <a:lvl3pPr marL="0" indent="594297">
              <a:buClrTx/>
              <a:buSzTx/>
              <a:buFontTx/>
              <a:buNone/>
              <a:defRPr>
                <a:solidFill>
                  <a:schemeClr val="accent2"/>
                </a:solidFill>
              </a:defRPr>
            </a:lvl3pPr>
            <a:lvl4pPr marL="0" indent="868588">
              <a:buClrTx/>
              <a:buSzTx/>
              <a:buFontTx/>
              <a:buNone/>
              <a:defRPr>
                <a:solidFill>
                  <a:schemeClr val="accent2"/>
                </a:solidFill>
              </a:defRPr>
            </a:lvl4pPr>
            <a:lvl5pPr marL="0" indent="1142880">
              <a:buClrTx/>
              <a:buSzTx/>
              <a:buFontTx/>
              <a:buNone/>
              <a:defRPr>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body" sz="quarter" idx="13"/>
          </p:nvPr>
        </p:nvSpPr>
        <p:spPr>
          <a:xfrm>
            <a:off x="4648201" y="1085850"/>
            <a:ext cx="4041778" cy="285750"/>
          </a:xfrm>
          <a:prstGeom prst="rect">
            <a:avLst/>
          </a:prstGeom>
        </p:spPr>
        <p:txBody>
          <a:bodyPr lIns="45719" tIns="45719" rIns="45719" bIns="45719" anchor="b"/>
          <a:lstStyle/>
          <a:p>
            <a:endParaRPr/>
          </a:p>
        </p:txBody>
      </p:sp>
      <p:sp>
        <p:nvSpPr>
          <p:cNvPr id="69" name="Shape 69"/>
          <p:cNvSpPr>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74783324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22392987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hape 85"/>
          <p:cNvSpPr>
            <a:spLocks noChangeShapeType="1"/>
          </p:cNvSpPr>
          <p:nvPr/>
        </p:nvSpPr>
        <p:spPr bwMode="auto">
          <a:xfrm>
            <a:off x="457200" y="4743450"/>
            <a:ext cx="8229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Tree>
    <p:extLst>
      <p:ext uri="{BB962C8B-B14F-4D97-AF65-F5344CB8AC3E}">
        <p14:creationId xmlns:p14="http://schemas.microsoft.com/office/powerpoint/2010/main" val="331727982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4" name="Shape 95"/>
          <p:cNvSpPr>
            <a:spLocks noChangeShapeType="1"/>
          </p:cNvSpPr>
          <p:nvPr/>
        </p:nvSpPr>
        <p:spPr bwMode="auto">
          <a:xfrm>
            <a:off x="457200" y="4743450"/>
            <a:ext cx="8229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5" name="Shape 96"/>
          <p:cNvSpPr>
            <a:spLocks noChangeShapeType="1"/>
          </p:cNvSpPr>
          <p:nvPr/>
        </p:nvSpPr>
        <p:spPr bwMode="auto">
          <a:xfrm flipH="1">
            <a:off x="6178550" y="217488"/>
            <a:ext cx="0" cy="452596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93" name="Shape 93"/>
          <p:cNvSpPr>
            <a:spLocks noGrp="1"/>
          </p:cNvSpPr>
          <p:nvPr>
            <p:ph type="title"/>
          </p:nvPr>
        </p:nvSpPr>
        <p:spPr>
          <a:xfrm>
            <a:off x="6324601" y="228600"/>
            <a:ext cx="2362201" cy="628650"/>
          </a:xfrm>
          <a:prstGeom prst="rect">
            <a:avLst/>
          </a:prstGeom>
        </p:spPr>
        <p:txBody>
          <a:bodyPr anchor="b"/>
          <a:lstStyle>
            <a:lvl1pPr>
              <a:defRPr sz="2000">
                <a:solidFill>
                  <a:srgbClr val="C00000"/>
                </a:solidFill>
                <a:latin typeface="Corbel"/>
                <a:ea typeface="Corbel"/>
                <a:cs typeface="Corbel"/>
                <a:sym typeface="Corbel"/>
              </a:defRPr>
            </a:lvl1pPr>
          </a:lstStyle>
          <a:p>
            <a:r>
              <a:t>Title Text</a:t>
            </a:r>
          </a:p>
        </p:txBody>
      </p:sp>
      <p:sp>
        <p:nvSpPr>
          <p:cNvPr id="94" name="Shape 94"/>
          <p:cNvSpPr>
            <a:spLocks noGrp="1"/>
          </p:cNvSpPr>
          <p:nvPr>
            <p:ph type="body" sz="quarter" idx="1"/>
          </p:nvPr>
        </p:nvSpPr>
        <p:spPr>
          <a:xfrm>
            <a:off x="6324601" y="914402"/>
            <a:ext cx="2362201" cy="3771899"/>
          </a:xfrm>
          <a:prstGeom prst="rect">
            <a:avLst/>
          </a:prstGeom>
        </p:spPr>
        <p:txBody>
          <a:bodyPr/>
          <a:lstStyle>
            <a:lvl1pPr marL="0" indent="0">
              <a:lnSpc>
                <a:spcPts val="2200"/>
              </a:lnSpc>
              <a:spcBef>
                <a:spcPts val="1000"/>
              </a:spcBef>
              <a:buClrTx/>
              <a:buSzTx/>
              <a:buFontTx/>
              <a:buNone/>
              <a:defRPr sz="1600">
                <a:solidFill>
                  <a:srgbClr val="1F497D"/>
                </a:solidFill>
              </a:defRPr>
            </a:lvl1pPr>
            <a:lvl2pPr marL="0" indent="274290">
              <a:lnSpc>
                <a:spcPts val="2200"/>
              </a:lnSpc>
              <a:spcBef>
                <a:spcPts val="1000"/>
              </a:spcBef>
              <a:buClrTx/>
              <a:buSzTx/>
              <a:buFontTx/>
              <a:buNone/>
              <a:defRPr sz="1600">
                <a:solidFill>
                  <a:srgbClr val="1F497D"/>
                </a:solidFill>
              </a:defRPr>
            </a:lvl2pPr>
            <a:lvl3pPr marL="0" indent="594297">
              <a:lnSpc>
                <a:spcPts val="2200"/>
              </a:lnSpc>
              <a:spcBef>
                <a:spcPts val="1000"/>
              </a:spcBef>
              <a:buClrTx/>
              <a:buSzTx/>
              <a:buFontTx/>
              <a:buNone/>
              <a:defRPr sz="1600">
                <a:solidFill>
                  <a:srgbClr val="1F497D"/>
                </a:solidFill>
              </a:defRPr>
            </a:lvl3pPr>
            <a:lvl4pPr marL="0" indent="868588">
              <a:lnSpc>
                <a:spcPts val="2200"/>
              </a:lnSpc>
              <a:spcBef>
                <a:spcPts val="1000"/>
              </a:spcBef>
              <a:buClrTx/>
              <a:buSzTx/>
              <a:buFontTx/>
              <a:buNone/>
              <a:defRPr sz="1600">
                <a:solidFill>
                  <a:srgbClr val="1F497D"/>
                </a:solidFill>
              </a:defRPr>
            </a:lvl4pPr>
            <a:lvl5pPr marL="0" indent="1142880">
              <a:lnSpc>
                <a:spcPts val="2200"/>
              </a:lnSpc>
              <a:spcBef>
                <a:spcPts val="1000"/>
              </a:spcBef>
              <a:buClrTx/>
              <a:buSzTx/>
              <a:buFontTx/>
              <a:buNone/>
              <a:defRPr sz="1600">
                <a:solidFill>
                  <a:srgbClr val="1F497D"/>
                </a:solidFill>
              </a:defRPr>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56726392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000000"/>
        </a:solidFill>
        <a:effectLst/>
      </p:bgPr>
    </p:bg>
    <p:spTree>
      <p:nvGrpSpPr>
        <p:cNvPr id="1" name=""/>
        <p:cNvGrpSpPr/>
        <p:nvPr/>
      </p:nvGrpSpPr>
      <p:grpSpPr>
        <a:xfrm>
          <a:off x="0" y="0"/>
          <a:ext cx="0" cy="0"/>
          <a:chOff x="0" y="0"/>
          <a:chExt cx="0" cy="0"/>
        </a:xfrm>
      </p:grpSpPr>
      <p:sp>
        <p:nvSpPr>
          <p:cNvPr id="10" name="Shape 109"/>
          <p:cNvSpPr>
            <a:spLocks noChangeShapeType="1"/>
          </p:cNvSpPr>
          <p:nvPr/>
        </p:nvSpPr>
        <p:spPr bwMode="auto">
          <a:xfrm>
            <a:off x="457200" y="4743450"/>
            <a:ext cx="8229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11" name="Shape 113"/>
          <p:cNvSpPr>
            <a:spLocks noChangeShapeType="1"/>
          </p:cNvSpPr>
          <p:nvPr/>
        </p:nvSpPr>
        <p:spPr bwMode="auto">
          <a:xfrm>
            <a:off x="457200" y="4764088"/>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110" name="Shape 110"/>
          <p:cNvSpPr>
            <a:spLocks noGrp="1"/>
          </p:cNvSpPr>
          <p:nvPr>
            <p:ph type="title"/>
          </p:nvPr>
        </p:nvSpPr>
        <p:spPr>
          <a:xfrm>
            <a:off x="457200" y="375643"/>
            <a:ext cx="8229600" cy="506017"/>
          </a:xfrm>
          <a:prstGeom prst="rect">
            <a:avLst/>
          </a:prstGeom>
        </p:spPr>
        <p:txBody>
          <a:bodyPr/>
          <a:lstStyle>
            <a:lvl1pPr algn="r">
              <a:defRPr sz="2000" cap="all">
                <a:solidFill>
                  <a:srgbClr val="FFFFFF"/>
                </a:solidFill>
              </a:defRPr>
            </a:lvl1pPr>
          </a:lstStyle>
          <a:p>
            <a:r>
              <a:t>Title Text</a:t>
            </a:r>
          </a:p>
        </p:txBody>
      </p:sp>
      <p:sp>
        <p:nvSpPr>
          <p:cNvPr id="111" name="Shape 111"/>
          <p:cNvSpPr>
            <a:spLocks noGrp="1"/>
          </p:cNvSpPr>
          <p:nvPr>
            <p:ph type="pic" idx="13"/>
          </p:nvPr>
        </p:nvSpPr>
        <p:spPr>
          <a:xfrm>
            <a:off x="457200" y="1428750"/>
            <a:ext cx="8229600" cy="3202686"/>
          </a:xfrm>
          <a:prstGeom prst="rect">
            <a:avLst/>
          </a:prstGeom>
        </p:spPr>
        <p:txBody>
          <a:bodyPr lIns="91439" tIns="45719" rIns="91439" bIns="45719">
            <a:noAutofit/>
          </a:bodyPr>
          <a:lstStyle/>
          <a:p>
            <a:pPr lvl="0"/>
            <a:endParaRPr noProof="0">
              <a:sym typeface="Corbel"/>
            </a:endParaRPr>
          </a:p>
        </p:txBody>
      </p:sp>
      <p:sp>
        <p:nvSpPr>
          <p:cNvPr id="112" name="Shape 112"/>
          <p:cNvSpPr>
            <a:spLocks noGrp="1"/>
          </p:cNvSpPr>
          <p:nvPr>
            <p:ph type="body" sz="quarter" idx="1"/>
          </p:nvPr>
        </p:nvSpPr>
        <p:spPr>
          <a:xfrm>
            <a:off x="457200" y="914400"/>
            <a:ext cx="8229600" cy="400050"/>
          </a:xfrm>
          <a:prstGeom prst="rect">
            <a:avLst/>
          </a:prstGeom>
        </p:spPr>
        <p:txBody>
          <a:bodyPr anchor="ctr"/>
          <a:lstStyle>
            <a:lvl1pPr marL="0" indent="0">
              <a:buClrTx/>
              <a:buSzTx/>
              <a:buFontTx/>
              <a:buNone/>
              <a:defRPr sz="1400">
                <a:solidFill>
                  <a:srgbClr val="FFFFFF"/>
                </a:solidFill>
              </a:defRPr>
            </a:lvl1pPr>
            <a:lvl2pPr marL="594298" indent="-320007">
              <a:buClrTx/>
              <a:buFontTx/>
              <a:defRPr sz="1400">
                <a:solidFill>
                  <a:srgbClr val="FFFFFF"/>
                </a:solidFill>
              </a:defRPr>
            </a:lvl2pPr>
            <a:lvl3pPr marL="914305" indent="-320007">
              <a:buClrTx/>
              <a:buFontTx/>
              <a:defRPr sz="1400">
                <a:solidFill>
                  <a:srgbClr val="FFFFFF"/>
                </a:solidFill>
              </a:defRPr>
            </a:lvl3pPr>
            <a:lvl4pPr marL="1224153" indent="-355564">
              <a:buClrTx/>
              <a:buFontTx/>
              <a:defRPr sz="1400">
                <a:solidFill>
                  <a:srgbClr val="FFFFFF"/>
                </a:solidFill>
              </a:defRPr>
            </a:lvl4pPr>
            <a:lvl5pPr marL="1498445" indent="-355564">
              <a:buClrTx/>
              <a:buFontTx/>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 name="Shape 104"/>
          <p:cNvSpPr>
            <a:spLocks noGrp="1"/>
          </p:cNvSpPr>
          <p:nvPr>
            <p:ph type="sldNum" sz="quarter" idx="14"/>
          </p:nvPr>
        </p:nvSpPr>
        <p:spPr>
          <a:xfrm>
            <a:off x="8150432" y="4800600"/>
            <a:ext cx="537956" cy="307764"/>
          </a:xfrm>
          <a:prstGeom prst="rect">
            <a:avLst/>
          </a:prstGeom>
        </p:spPr>
        <p:txBody>
          <a:bodyPr/>
          <a:lstStyle>
            <a:lvl1pPr>
              <a:defRPr>
                <a:solidFill>
                  <a:srgbClr val="FFFFFF"/>
                </a:solidFill>
              </a:defRPr>
            </a:lvl1pPr>
          </a:lstStyle>
          <a:p>
            <a:fld id="{671D0A1F-FA24-314C-BFB6-AE9602252EB8}" type="slidenum">
              <a:rPr lang="en-US"/>
              <a:pPr/>
              <a:t>‹#›</a:t>
            </a:fld>
            <a:endParaRPr lang="en-US"/>
          </a:p>
        </p:txBody>
      </p:sp>
    </p:spTree>
    <p:extLst>
      <p:ext uri="{BB962C8B-B14F-4D97-AF65-F5344CB8AC3E}">
        <p14:creationId xmlns:p14="http://schemas.microsoft.com/office/powerpoint/2010/main" val="152352414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p:nvPr/>
        </p:nvSpPr>
        <p:spPr bwMode="auto">
          <a:xfrm>
            <a:off x="457200" y="228600"/>
            <a:ext cx="8229600" cy="228600"/>
          </a:xfrm>
          <a:prstGeom prst="rect">
            <a:avLst/>
          </a:prstGeom>
          <a:solidFill>
            <a:srgbClr val="FFFFFF"/>
          </a:solidFill>
          <a:ln w="12700" cap="flat">
            <a:noFill/>
            <a:miter lim="400000"/>
          </a:ln>
          <a:effectLst/>
        </p:spPr>
        <p:txBody>
          <a:bodyPr lIns="45719" tIns="45719" rIns="45719" bIns="45719"/>
          <a:lstStyle/>
          <a:p>
            <a:pPr eaLnBrk="1"/>
            <a:endParaRPr lang="en-US" sz="1400">
              <a:solidFill>
                <a:srgbClr val="808080"/>
              </a:solidFill>
              <a:latin typeface="Segoe UI" charset="0"/>
              <a:cs typeface="Segoe UI" charset="0"/>
              <a:sym typeface="Segoe UI" charset="0"/>
            </a:endParaRPr>
          </a:p>
        </p:txBody>
      </p:sp>
      <p:sp>
        <p:nvSpPr>
          <p:cNvPr id="1030" name="Shape 8"/>
          <p:cNvSpPr>
            <a:spLocks noChangeShapeType="1"/>
          </p:cNvSpPr>
          <p:nvPr/>
        </p:nvSpPr>
        <p:spPr bwMode="auto">
          <a:xfrm>
            <a:off x="457200" y="4743450"/>
            <a:ext cx="8229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1031" name="Shape 9"/>
          <p:cNvSpPr>
            <a:spLocks noGrp="1"/>
          </p:cNvSpPr>
          <p:nvPr>
            <p:ph type="body" idx="1"/>
          </p:nvPr>
        </p:nvSpPr>
        <p:spPr bwMode="auto">
          <a:xfrm>
            <a:off x="457200" y="1085850"/>
            <a:ext cx="8229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xmlns="" val="1"/>
            </a:ext>
            <a:ext uri="{C572A759-6A51-4108-AA02-DFA0A04FC94B}">
              <ma14:wrappingTextBoxFlag xmlns:ma14="http://schemas.microsoft.com/office/mac/drawingml/2011/main" xmlns="" val="1"/>
            </a:ext>
          </a:extLst>
        </p:spPr>
        <p:txBody>
          <a:bodyPr vert="horz" wrap="square" lIns="45714" tIns="45714" rIns="45714" bIns="45714" numCol="1" anchor="t" anchorCtr="0" compatLnSpc="1">
            <a:prstTxWarp prst="textNoShape">
              <a:avLst/>
            </a:prstTxWarp>
          </a:bodyPr>
          <a:lstStyle/>
          <a:p>
            <a:pPr lvl="0"/>
            <a:r>
              <a:rPr lang="en-US">
                <a:sym typeface="Corbel" charset="0"/>
              </a:rPr>
              <a:t>Body Level One</a:t>
            </a:r>
          </a:p>
          <a:p>
            <a:pPr lvl="1"/>
            <a:r>
              <a:rPr lang="en-US">
                <a:sym typeface="Corbel" charset="0"/>
              </a:rPr>
              <a:t>Body Level Two</a:t>
            </a:r>
          </a:p>
          <a:p>
            <a:pPr lvl="2"/>
            <a:r>
              <a:rPr lang="en-US">
                <a:sym typeface="Corbel" charset="0"/>
              </a:rPr>
              <a:t>Body Level Three</a:t>
            </a:r>
          </a:p>
          <a:p>
            <a:pPr lvl="3"/>
            <a:r>
              <a:rPr lang="en-US">
                <a:sym typeface="Corbel" charset="0"/>
              </a:rPr>
              <a:t>Body Level Four</a:t>
            </a:r>
          </a:p>
          <a:p>
            <a:pPr lvl="4"/>
            <a:r>
              <a:rPr lang="en-US">
                <a:sym typeface="Corbel" charset="0"/>
              </a:rPr>
              <a:t>Body Level Five</a:t>
            </a:r>
          </a:p>
        </p:txBody>
      </p:sp>
      <p:sp>
        <p:nvSpPr>
          <p:cNvPr id="1032" name="Shape 10"/>
          <p:cNvSpPr>
            <a:spLocks noGrp="1"/>
          </p:cNvSpPr>
          <p:nvPr>
            <p:ph type="title"/>
          </p:nvPr>
        </p:nvSpPr>
        <p:spPr bwMode="auto">
          <a:xfrm>
            <a:off x="457200" y="5143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xmlns="" val="1"/>
            </a:ext>
            <a:ext uri="{C572A759-6A51-4108-AA02-DFA0A04FC94B}">
              <ma14:wrappingTextBoxFlag xmlns:ma14="http://schemas.microsoft.com/office/mac/drawingml/2011/main" xmlns="" val="1"/>
            </a:ext>
          </a:extLst>
        </p:spPr>
        <p:txBody>
          <a:bodyPr vert="horz" wrap="square" lIns="45714" tIns="45714" rIns="45714" bIns="45714" numCol="1" anchor="ctr" anchorCtr="0" compatLnSpc="1">
            <a:prstTxWarp prst="textNoShape">
              <a:avLst/>
            </a:prstTxWarp>
          </a:bodyPr>
          <a:lstStyle/>
          <a:p>
            <a:pPr lvl="0"/>
            <a:r>
              <a:rPr lang="en-US">
                <a:sym typeface="Segoe UI" charset="0"/>
              </a:rPr>
              <a:t>Title Text</a:t>
            </a:r>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2" r:id="rId4"/>
    <p:sldLayoutId id="2147483693" r:id="rId5"/>
    <p:sldLayoutId id="2147483694" r:id="rId6"/>
    <p:sldLayoutId id="2147483697" r:id="rId7"/>
    <p:sldLayoutId id="2147483698" r:id="rId8"/>
    <p:sldLayoutId id="2147483699" r:id="rId9"/>
  </p:sldLayoutIdLst>
  <p:transition spd="med"/>
  <p:txStyles>
    <p:titleStyle>
      <a:lvl1pPr algn="l" rtl="0" eaLnBrk="0" fontAlgn="base" hangingPunct="0">
        <a:spcBef>
          <a:spcPct val="0"/>
        </a:spcBef>
        <a:spcAft>
          <a:spcPct val="0"/>
        </a:spcAft>
        <a:defRPr sz="2800">
          <a:solidFill>
            <a:srgbClr val="920000"/>
          </a:solidFill>
          <a:latin typeface="Segoe UI"/>
          <a:ea typeface="ＭＳ Ｐゴシック" charset="0"/>
          <a:cs typeface="Segoe UI"/>
          <a:sym typeface="Segoe UI" charset="0"/>
        </a:defRPr>
      </a:lvl1pPr>
      <a:lvl2pPr algn="l" rtl="0" eaLnBrk="0" fontAlgn="base" hangingPunct="0">
        <a:spcBef>
          <a:spcPct val="0"/>
        </a:spcBef>
        <a:spcAft>
          <a:spcPct val="0"/>
        </a:spcAft>
        <a:defRPr sz="2800">
          <a:solidFill>
            <a:srgbClr val="920000"/>
          </a:solidFill>
          <a:latin typeface="Segoe UI"/>
          <a:ea typeface="ＭＳ Ｐゴシック" charset="0"/>
          <a:cs typeface="Segoe UI"/>
          <a:sym typeface="Segoe UI" charset="0"/>
        </a:defRPr>
      </a:lvl2pPr>
      <a:lvl3pPr algn="l" rtl="0" eaLnBrk="0" fontAlgn="base" hangingPunct="0">
        <a:spcBef>
          <a:spcPct val="0"/>
        </a:spcBef>
        <a:spcAft>
          <a:spcPct val="0"/>
        </a:spcAft>
        <a:defRPr sz="2800">
          <a:solidFill>
            <a:srgbClr val="920000"/>
          </a:solidFill>
          <a:latin typeface="Segoe UI"/>
          <a:ea typeface="ＭＳ Ｐゴシック" charset="0"/>
          <a:cs typeface="Segoe UI"/>
          <a:sym typeface="Segoe UI" charset="0"/>
        </a:defRPr>
      </a:lvl3pPr>
      <a:lvl4pPr algn="l" rtl="0" eaLnBrk="0" fontAlgn="base" hangingPunct="0">
        <a:spcBef>
          <a:spcPct val="0"/>
        </a:spcBef>
        <a:spcAft>
          <a:spcPct val="0"/>
        </a:spcAft>
        <a:defRPr sz="2800">
          <a:solidFill>
            <a:srgbClr val="920000"/>
          </a:solidFill>
          <a:latin typeface="Segoe UI"/>
          <a:ea typeface="ＭＳ Ｐゴシック" charset="0"/>
          <a:cs typeface="Segoe UI"/>
          <a:sym typeface="Segoe UI" charset="0"/>
        </a:defRPr>
      </a:lvl4pPr>
      <a:lvl5pPr algn="l" rtl="0" eaLnBrk="0" fontAlgn="base" hangingPunct="0">
        <a:spcBef>
          <a:spcPct val="0"/>
        </a:spcBef>
        <a:spcAft>
          <a:spcPct val="0"/>
        </a:spcAft>
        <a:defRPr sz="2800">
          <a:solidFill>
            <a:srgbClr val="920000"/>
          </a:solidFill>
          <a:latin typeface="Segoe UI"/>
          <a:ea typeface="ＭＳ Ｐゴシック" charset="0"/>
          <a:cs typeface="Segoe UI"/>
          <a:sym typeface="Segoe UI" charset="0"/>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920000"/>
          </a:solidFill>
          <a:uFillTx/>
          <a:latin typeface="Segoe UI"/>
          <a:ea typeface="Segoe UI"/>
          <a:cs typeface="Segoe UI"/>
          <a:sym typeface="Segoe UI"/>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920000"/>
          </a:solidFill>
          <a:uFillTx/>
          <a:latin typeface="Segoe UI"/>
          <a:ea typeface="Segoe UI"/>
          <a:cs typeface="Segoe UI"/>
          <a:sym typeface="Segoe UI"/>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920000"/>
          </a:solidFill>
          <a:uFillTx/>
          <a:latin typeface="Segoe UI"/>
          <a:ea typeface="Segoe UI"/>
          <a:cs typeface="Segoe UI"/>
          <a:sym typeface="Segoe UI"/>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920000"/>
          </a:solidFill>
          <a:uFillTx/>
          <a:latin typeface="Segoe UI"/>
          <a:ea typeface="Segoe UI"/>
          <a:cs typeface="Segoe UI"/>
          <a:sym typeface="Segoe UI"/>
        </a:defRPr>
      </a:lvl9pPr>
    </p:titleStyle>
    <p:bodyStyle>
      <a:lvl1pPr marL="273050" indent="-273050" algn="l" rtl="0" eaLnBrk="0" fontAlgn="base" hangingPunct="0">
        <a:spcBef>
          <a:spcPts val="600"/>
        </a:spcBef>
        <a:spcAft>
          <a:spcPct val="0"/>
        </a:spcAft>
        <a:buClr>
          <a:schemeClr val="accent1"/>
        </a:buClr>
        <a:buSzPct val="76000"/>
        <a:buFont typeface="Wingdings 3" charset="0"/>
        <a:buChar char=""/>
        <a:defRPr sz="2000">
          <a:solidFill>
            <a:srgbClr val="000000"/>
          </a:solidFill>
          <a:latin typeface="Corbel"/>
          <a:ea typeface="ＭＳ Ｐゴシック" charset="0"/>
          <a:cs typeface="Corbel"/>
          <a:sym typeface="Corbel" charset="0"/>
        </a:defRPr>
      </a:lvl1pPr>
      <a:lvl2pPr marL="577850" indent="-303213" algn="l" rtl="0" eaLnBrk="0" fontAlgn="base" hangingPunct="0">
        <a:spcBef>
          <a:spcPts val="600"/>
        </a:spcBef>
        <a:spcAft>
          <a:spcPct val="0"/>
        </a:spcAft>
        <a:buClr>
          <a:schemeClr val="accent1"/>
        </a:buClr>
        <a:buSzPct val="76000"/>
        <a:buFont typeface="Wingdings 3" charset="0"/>
        <a:buChar char=""/>
        <a:defRPr sz="2000">
          <a:solidFill>
            <a:srgbClr val="000000"/>
          </a:solidFill>
          <a:latin typeface="Corbel"/>
          <a:ea typeface="Corbel"/>
          <a:cs typeface="Corbel"/>
          <a:sym typeface="Corbel" charset="0"/>
        </a:defRPr>
      </a:lvl2pPr>
      <a:lvl3pPr marL="879475" indent="-284163" algn="l" rtl="0" eaLnBrk="0" fontAlgn="base" hangingPunct="0">
        <a:spcBef>
          <a:spcPts val="600"/>
        </a:spcBef>
        <a:spcAft>
          <a:spcPct val="0"/>
        </a:spcAft>
        <a:buClr>
          <a:schemeClr val="accent1"/>
        </a:buClr>
        <a:buSzPct val="76000"/>
        <a:buFont typeface="Wingdings 3" charset="0"/>
        <a:buChar char=""/>
        <a:defRPr sz="2000">
          <a:solidFill>
            <a:srgbClr val="000000"/>
          </a:solidFill>
          <a:latin typeface="Corbel"/>
          <a:ea typeface="Corbel"/>
          <a:cs typeface="Corbel"/>
          <a:sym typeface="Corbel" charset="0"/>
        </a:defRPr>
      </a:lvl3pPr>
      <a:lvl4pPr marL="1193800" indent="-325438" algn="l" rtl="0" eaLnBrk="0" fontAlgn="base" hangingPunct="0">
        <a:spcBef>
          <a:spcPts val="600"/>
        </a:spcBef>
        <a:spcAft>
          <a:spcPct val="0"/>
        </a:spcAft>
        <a:buClr>
          <a:schemeClr val="accent1"/>
        </a:buClr>
        <a:buSzPct val="70000"/>
        <a:buFont typeface="Wingdings 3" charset="0"/>
        <a:buChar char="◻"/>
        <a:defRPr sz="2000">
          <a:solidFill>
            <a:srgbClr val="000000"/>
          </a:solidFill>
          <a:latin typeface="Corbel"/>
          <a:ea typeface="Corbel"/>
          <a:cs typeface="Corbel"/>
          <a:sym typeface="Corbel" charset="0"/>
        </a:defRPr>
      </a:lvl4pPr>
      <a:lvl5pPr marL="1522413" indent="-379413" algn="l" rtl="0" eaLnBrk="0" fontAlgn="base" hangingPunct="0">
        <a:spcBef>
          <a:spcPts val="600"/>
        </a:spcBef>
        <a:spcAft>
          <a:spcPct val="0"/>
        </a:spcAft>
        <a:buClr>
          <a:schemeClr val="accent1"/>
        </a:buClr>
        <a:buSzPct val="70000"/>
        <a:buFont typeface="Wingdings 3" charset="0"/>
        <a:buChar char="◻"/>
        <a:defRPr sz="2000">
          <a:solidFill>
            <a:srgbClr val="000000"/>
          </a:solidFill>
          <a:latin typeface="Corbel"/>
          <a:ea typeface="Corbel"/>
          <a:cs typeface="Corbel"/>
          <a:sym typeface="Corbel" charset="0"/>
        </a:defRPr>
      </a:lvl5pPr>
      <a:lvl6pPr marL="1691465" marR="0" indent="-228576" algn="l" defTabSz="914400" rtl="0" latinLnBrk="0">
        <a:lnSpc>
          <a:spcPct val="100000"/>
        </a:lnSpc>
        <a:spcBef>
          <a:spcPts val="600"/>
        </a:spcBef>
        <a:spcAft>
          <a:spcPts val="0"/>
        </a:spcAft>
        <a:buClr>
          <a:schemeClr val="accent1"/>
        </a:buClr>
        <a:buSzPct val="75000"/>
        <a:buFont typeface="Wingdings 3"/>
        <a:buChar char=""/>
        <a:tabLst/>
        <a:defRPr sz="2000" b="0" i="0" u="none" strike="noStrike" cap="none" spc="0" baseline="0">
          <a:ln>
            <a:noFill/>
          </a:ln>
          <a:solidFill>
            <a:srgbClr val="000000"/>
          </a:solidFill>
          <a:uFillTx/>
          <a:latin typeface="Corbel"/>
          <a:ea typeface="Corbel"/>
          <a:cs typeface="Corbel"/>
          <a:sym typeface="Corbel"/>
        </a:defRPr>
      </a:lvl6pPr>
      <a:lvl7pPr marL="1906979" marR="0" indent="-261229" algn="l" defTabSz="914400" rtl="0" latinLnBrk="0">
        <a:lnSpc>
          <a:spcPct val="100000"/>
        </a:lnSpc>
        <a:spcBef>
          <a:spcPts val="600"/>
        </a:spcBef>
        <a:spcAft>
          <a:spcPts val="0"/>
        </a:spcAft>
        <a:buClr>
          <a:schemeClr val="accent1"/>
        </a:buClr>
        <a:buSzPct val="75000"/>
        <a:buFont typeface="Wingdings 3"/>
        <a:buChar char=""/>
        <a:tabLst/>
        <a:defRPr sz="2000" b="0" i="0" u="none" strike="noStrike" cap="none" spc="0" baseline="0">
          <a:ln>
            <a:noFill/>
          </a:ln>
          <a:solidFill>
            <a:srgbClr val="000000"/>
          </a:solidFill>
          <a:uFillTx/>
          <a:latin typeface="Corbel"/>
          <a:ea typeface="Corbel"/>
          <a:cs typeface="Corbel"/>
          <a:sym typeface="Corbel"/>
        </a:defRPr>
      </a:lvl7pPr>
      <a:lvl8pPr marL="2089841" marR="0" indent="-261229" algn="l" defTabSz="914400" rtl="0" latinLnBrk="0">
        <a:lnSpc>
          <a:spcPct val="100000"/>
        </a:lnSpc>
        <a:spcBef>
          <a:spcPts val="600"/>
        </a:spcBef>
        <a:spcAft>
          <a:spcPts val="0"/>
        </a:spcAft>
        <a:buClr>
          <a:schemeClr val="accent1"/>
        </a:buClr>
        <a:buSzPct val="75000"/>
        <a:buFont typeface="Wingdings 3"/>
        <a:buChar char=""/>
        <a:tabLst/>
        <a:defRPr sz="2000" b="0" i="0" u="none" strike="noStrike" cap="none" spc="0" baseline="0">
          <a:ln>
            <a:noFill/>
          </a:ln>
          <a:solidFill>
            <a:srgbClr val="000000"/>
          </a:solidFill>
          <a:uFillTx/>
          <a:latin typeface="Corbel"/>
          <a:ea typeface="Corbel"/>
          <a:cs typeface="Corbel"/>
          <a:sym typeface="Corbel"/>
        </a:defRPr>
      </a:lvl8pPr>
      <a:lvl9pPr marL="2316239" marR="0" indent="-304768" algn="l" defTabSz="914400" rtl="0" latinLnBrk="0">
        <a:lnSpc>
          <a:spcPct val="100000"/>
        </a:lnSpc>
        <a:spcBef>
          <a:spcPts val="600"/>
        </a:spcBef>
        <a:spcAft>
          <a:spcPts val="0"/>
        </a:spcAft>
        <a:buClr>
          <a:schemeClr val="accent1"/>
        </a:buClr>
        <a:buSzPct val="75000"/>
        <a:buFont typeface="Wingdings 3"/>
        <a:buChar char=""/>
        <a:tabLst/>
        <a:defRPr sz="2000" b="0" i="0" u="none" strike="noStrike" cap="none" spc="0" baseline="0">
          <a:ln>
            <a:noFill/>
          </a:ln>
          <a:solidFill>
            <a:srgbClr val="000000"/>
          </a:solidFill>
          <a:uFillTx/>
          <a:latin typeface="Corbel"/>
          <a:ea typeface="Corbel"/>
          <a:cs typeface="Corbel"/>
          <a:sym typeface="Corbe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5pPr>
      <a:lvl6pPr marL="0" marR="0" indent="22860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6pPr>
      <a:lvl7pPr marL="0" marR="0" indent="2743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7pPr>
      <a:lvl8pPr marL="0" marR="0" indent="3200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8pPr>
      <a:lvl9pPr marL="0" marR="0" indent="3657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jpeg"/><Relationship Id="rId4" Type="http://schemas.openxmlformats.org/officeDocument/2006/relationships/image" Target="../media/image34.png"/><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www.cs.virginia.edu/~luebke/publications/portals.html" TargetMode="Externa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41.xml.rels><?xml version="1.0" encoding="UTF-8" standalone="yes"?>
<Relationships xmlns="http://schemas.openxmlformats.org/package/2006/relationships"><Relationship Id="rId3" Type="http://schemas.openxmlformats.org/officeDocument/2006/relationships/hyperlink" Target="https://software.intel.com/en-us/articles/masked-software-occlusion-culling" TargetMode="External"/><Relationship Id="rId2" Type="http://schemas.openxmlformats.org/officeDocument/2006/relationships/hyperlink" Target="http://www.gamasutra.com/view/feature/3394/occlusion_culling_algorithms.php" TargetMode="Externa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23"/>
          <p:cNvSpPr>
            <a:spLocks noGrp="1"/>
          </p:cNvSpPr>
          <p:nvPr>
            <p:ph type="ctrTitle"/>
          </p:nvPr>
        </p:nvSpPr>
        <p:spPr>
          <a:xfrm>
            <a:off x="685800" y="2735263"/>
            <a:ext cx="8001000" cy="960437"/>
          </a:xfrm>
        </p:spPr>
        <p:txBody>
          <a:bodyPr/>
          <a:lstStyle/>
          <a:p>
            <a:pPr eaLnBrk="1" hangingPunct="1"/>
            <a:r>
              <a:rPr lang="en-US" dirty="0">
                <a:latin typeface="Segoe UI" charset="0"/>
                <a:cs typeface="Segoe UI" charset="0"/>
              </a:rPr>
              <a:t>Acceleration Data Structures</a:t>
            </a:r>
          </a:p>
        </p:txBody>
      </p:sp>
      <p:sp>
        <p:nvSpPr>
          <p:cNvPr id="2" name="文本占位符 1"/>
          <p:cNvSpPr>
            <a:spLocks noGrp="1"/>
          </p:cNvSpPr>
          <p:nvPr>
            <p:ph type="body" sz="quarter" idx="1"/>
          </p:nvPr>
        </p:nvSpPr>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body" idx="1"/>
          </p:nvPr>
        </p:nvSpPr>
        <p:spPr/>
        <p:txBody>
          <a:bodyPr>
            <a:normAutofit fontScale="92500" lnSpcReduction="10000"/>
          </a:bodyPr>
          <a:lstStyle/>
          <a:p>
            <a:pPr marL="547688" lvl="1" indent="-273050" eaLnBrk="1" hangingPunct="1">
              <a:spcBef>
                <a:spcPts val="500"/>
              </a:spcBef>
              <a:buClr>
                <a:schemeClr val="accent2"/>
              </a:buClr>
            </a:pPr>
            <a:r>
              <a:rPr lang="en-US" sz="1800" dirty="0" err="1">
                <a:solidFill>
                  <a:srgbClr val="1F497D"/>
                </a:solidFill>
                <a:latin typeface="Corbel" charset="0"/>
                <a:ea typeface="Corbel" charset="0"/>
                <a:cs typeface="Corbel" charset="0"/>
              </a:rPr>
              <a:t>BVH</a:t>
            </a:r>
            <a:r>
              <a:rPr lang="en-US" sz="1800" dirty="0">
                <a:solidFill>
                  <a:srgbClr val="1F497D"/>
                </a:solidFill>
                <a:latin typeface="Corbel" charset="0"/>
                <a:ea typeface="Corbel" charset="0"/>
                <a:cs typeface="Corbel" charset="0"/>
              </a:rPr>
              <a:t> can work very well for a subset of scenes and is easy to implement</a:t>
            </a:r>
          </a:p>
          <a:p>
            <a:pPr marL="547688" lvl="1" indent="-273050" eaLnBrk="1" hangingPunct="1">
              <a:spcBef>
                <a:spcPts val="500"/>
              </a:spcBef>
              <a:buClr>
                <a:schemeClr val="accent2"/>
              </a:buClr>
            </a:pPr>
            <a:r>
              <a:rPr lang="en-US" sz="1800" dirty="0" smtClean="0">
                <a:solidFill>
                  <a:srgbClr val="1F497D"/>
                </a:solidFill>
                <a:latin typeface="Corbel" charset="0"/>
                <a:ea typeface="Corbel" charset="0"/>
                <a:cs typeface="Corbel" charset="0"/>
              </a:rPr>
              <a:t>Performance </a:t>
            </a:r>
            <a:r>
              <a:rPr lang="en-US" sz="1800" dirty="0">
                <a:solidFill>
                  <a:srgbClr val="1F497D"/>
                </a:solidFill>
                <a:latin typeface="Corbel" charset="0"/>
                <a:ea typeface="Corbel" charset="0"/>
                <a:cs typeface="Corbel" charset="0"/>
              </a:rPr>
              <a:t>can improve a lot with additional user input </a:t>
            </a:r>
          </a:p>
          <a:p>
            <a:pPr marL="822325" lvl="2" indent="-227013" eaLnBrk="1" hangingPunct="1">
              <a:spcBef>
                <a:spcPts val="500"/>
              </a:spcBef>
              <a:buClr>
                <a:srgbClr val="BABABA"/>
              </a:buClr>
            </a:pPr>
            <a:r>
              <a:rPr lang="en-US" sz="1600" dirty="0">
                <a:latin typeface="Corbel" charset="0"/>
                <a:ea typeface="Corbel" charset="0"/>
                <a:cs typeface="Corbel" charset="0"/>
              </a:rPr>
              <a:t>The scene gives better clues how to group objects</a:t>
            </a:r>
          </a:p>
          <a:p>
            <a:pPr marL="822325" lvl="2" indent="-227013" eaLnBrk="1" hangingPunct="1">
              <a:spcBef>
                <a:spcPts val="500"/>
              </a:spcBef>
              <a:buClr>
                <a:srgbClr val="BABABA"/>
              </a:buClr>
            </a:pPr>
            <a:r>
              <a:rPr lang="en-US" sz="1600" dirty="0">
                <a:latin typeface="Corbel" charset="0"/>
                <a:ea typeface="Corbel" charset="0"/>
                <a:cs typeface="Corbel" charset="0"/>
              </a:rPr>
              <a:t>Works</a:t>
            </a:r>
            <a:r>
              <a:rPr lang="en-US" sz="1600" dirty="0">
                <a:latin typeface="Corbel" charset="0"/>
                <a:ea typeface="Corbel" charset="0"/>
                <a:cs typeface="Corbel" charset="0"/>
              </a:rPr>
              <a:t> well for video games (you know the scenes beforehand)</a:t>
            </a:r>
          </a:p>
          <a:p>
            <a:pPr marL="547688" lvl="1" indent="-273050" eaLnBrk="1" hangingPunct="1">
              <a:spcBef>
                <a:spcPts val="500"/>
              </a:spcBef>
              <a:buClr>
                <a:schemeClr val="accent2"/>
              </a:buClr>
            </a:pPr>
            <a:r>
              <a:rPr lang="en-US" sz="1800" dirty="0" smtClean="0">
                <a:solidFill>
                  <a:srgbClr val="1F497D"/>
                </a:solidFill>
                <a:latin typeface="Corbel" charset="0"/>
                <a:ea typeface="Corbel" charset="0"/>
                <a:cs typeface="Corbel" charset="0"/>
              </a:rPr>
              <a:t>Does </a:t>
            </a:r>
            <a:r>
              <a:rPr lang="en-US" sz="1800" dirty="0">
                <a:solidFill>
                  <a:srgbClr val="1F497D"/>
                </a:solidFill>
                <a:latin typeface="Corbel" charset="0"/>
                <a:ea typeface="Corbel" charset="0"/>
                <a:cs typeface="Corbel" charset="0"/>
              </a:rPr>
              <a:t>not handle arbitrary scenes</a:t>
            </a:r>
          </a:p>
          <a:p>
            <a:pPr marL="822325" lvl="2" indent="-227013" eaLnBrk="1" hangingPunct="1">
              <a:spcBef>
                <a:spcPts val="500"/>
              </a:spcBef>
              <a:buClr>
                <a:srgbClr val="BABABA"/>
              </a:buClr>
            </a:pPr>
            <a:r>
              <a:rPr lang="en-US" sz="1600" dirty="0">
                <a:latin typeface="Corbel" charset="0"/>
                <a:ea typeface="Corbel" charset="0"/>
                <a:cs typeface="Corbel" charset="0"/>
              </a:rPr>
              <a:t>Will have no performance gains for some scenes, e.g.:</a:t>
            </a:r>
          </a:p>
          <a:p>
            <a:pPr marL="822325" lvl="2" indent="-227013" eaLnBrk="1" hangingPunct="1">
              <a:spcBef>
                <a:spcPts val="500"/>
              </a:spcBef>
              <a:buClr>
                <a:srgbClr val="BABABA"/>
              </a:buClr>
            </a:pPr>
            <a:r>
              <a:rPr lang="en-US" sz="1600" dirty="0">
                <a:latin typeface="Corbel" charset="0"/>
                <a:ea typeface="Corbel" charset="0"/>
                <a:cs typeface="Corbel" charset="0"/>
              </a:rPr>
              <a:t>Close-up of very detailed mesh</a:t>
            </a:r>
          </a:p>
          <a:p>
            <a:pPr marL="822325" lvl="2" indent="-227013" eaLnBrk="1" hangingPunct="1">
              <a:spcBef>
                <a:spcPts val="500"/>
              </a:spcBef>
              <a:buClr>
                <a:srgbClr val="BABABA"/>
              </a:buClr>
            </a:pPr>
            <a:r>
              <a:rPr lang="en-US" sz="1600" dirty="0">
                <a:latin typeface="Corbel" charset="0"/>
                <a:ea typeface="Corbel" charset="0"/>
                <a:cs typeface="Corbel" charset="0"/>
              </a:rPr>
              <a:t>Landscape with grass and </a:t>
            </a:r>
            <a:r>
              <a:rPr lang="en-US" sz="1600" dirty="0" smtClean="0">
                <a:latin typeface="Corbel" charset="0"/>
                <a:ea typeface="Corbel" charset="0"/>
                <a:cs typeface="Corbel" charset="0"/>
              </a:rPr>
              <a:t>trees</a:t>
            </a:r>
          </a:p>
          <a:p>
            <a:pPr marL="547688" lvl="1" indent="-273050" eaLnBrk="1" hangingPunct="1">
              <a:spcBef>
                <a:spcPts val="500"/>
              </a:spcBef>
              <a:buClr>
                <a:schemeClr val="accent2"/>
              </a:buClr>
            </a:pPr>
            <a:r>
              <a:rPr lang="en-US" sz="1800" dirty="0" err="1">
                <a:solidFill>
                  <a:srgbClr val="1F497D"/>
                </a:solidFill>
                <a:latin typeface="Corbel" charset="0"/>
                <a:ea typeface="Corbel" charset="0"/>
                <a:cs typeface="Corbel" charset="0"/>
              </a:rPr>
              <a:t>BVHs</a:t>
            </a:r>
            <a:r>
              <a:rPr lang="en-US" sz="1800" dirty="0">
                <a:solidFill>
                  <a:srgbClr val="1F497D"/>
                </a:solidFill>
                <a:latin typeface="Corbel" charset="0"/>
                <a:ea typeface="Corbel" charset="0"/>
                <a:cs typeface="Corbel" charset="0"/>
              </a:rPr>
              <a:t> can be used for dynamic scenes as </a:t>
            </a:r>
            <a:r>
              <a:rPr lang="en-US" sz="1800" dirty="0" smtClean="0">
                <a:solidFill>
                  <a:srgbClr val="1F497D"/>
                </a:solidFill>
                <a:latin typeface="Corbel" charset="0"/>
                <a:ea typeface="Corbel" charset="0"/>
                <a:cs typeface="Corbel" charset="0"/>
              </a:rPr>
              <a:t>well</a:t>
            </a:r>
            <a:endParaRPr lang="en-US" sz="1800" dirty="0">
              <a:solidFill>
                <a:srgbClr val="1F497D"/>
              </a:solidFill>
              <a:latin typeface="Corbel" charset="0"/>
              <a:ea typeface="Corbel" charset="0"/>
              <a:cs typeface="Corbel" charset="0"/>
            </a:endParaRPr>
          </a:p>
          <a:p>
            <a:pPr marL="822325" lvl="2" indent="-227013" eaLnBrk="1" hangingPunct="1">
              <a:spcBef>
                <a:spcPts val="500"/>
              </a:spcBef>
              <a:buClr>
                <a:srgbClr val="BABABA"/>
              </a:buClr>
            </a:pPr>
            <a:r>
              <a:rPr lang="en-US" sz="1600" dirty="0" smtClean="0">
                <a:latin typeface="Corbel" charset="0"/>
                <a:ea typeface="Corbel" charset="0"/>
                <a:cs typeface="Corbel" charset="0"/>
              </a:rPr>
              <a:t>When an object contained in a BV has moved, simply check whether it is still contained in its parent’s BV.  If it is, then the </a:t>
            </a:r>
            <a:r>
              <a:rPr lang="en-US" sz="1600" dirty="0" err="1" smtClean="0">
                <a:latin typeface="Corbel" charset="0"/>
                <a:ea typeface="Corbel" charset="0"/>
                <a:cs typeface="Corbel" charset="0"/>
              </a:rPr>
              <a:t>BVH</a:t>
            </a:r>
            <a:r>
              <a:rPr lang="en-US" sz="1600" dirty="0" smtClean="0">
                <a:latin typeface="Corbel" charset="0"/>
                <a:ea typeface="Corbel" charset="0"/>
                <a:cs typeface="Corbel" charset="0"/>
              </a:rPr>
              <a:t> is still valid.  Otherwise, the object node is removed and the parent’s BV recomputed. The node is then recursively inserted back into the tree from the root.</a:t>
            </a:r>
          </a:p>
          <a:p>
            <a:pPr marL="1465263" lvl="4" indent="-227013" eaLnBrk="1" hangingPunct="1">
              <a:spcBef>
                <a:spcPts val="500"/>
              </a:spcBef>
              <a:buClr>
                <a:srgbClr val="BABABA"/>
              </a:buClr>
            </a:pPr>
            <a:endParaRPr lang="en-US" sz="1600" dirty="0">
              <a:latin typeface="Corbel" charset="0"/>
              <a:ea typeface="Corbel" charset="0"/>
              <a:cs typeface="Corbel" charset="0"/>
            </a:endParaRPr>
          </a:p>
        </p:txBody>
      </p:sp>
      <p:sp>
        <p:nvSpPr>
          <p:cNvPr id="159" name="Shape 159"/>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dirty="0">
                <a:ea typeface="Segoe UI"/>
                <a:sym typeface="Segoe UI"/>
              </a:rPr>
              <a:t>Bounding Volume Hierarchy (3/3)</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162"/>
          <p:cNvSpPr>
            <a:spLocks noGrp="1"/>
          </p:cNvSpPr>
          <p:nvPr>
            <p:ph type="body" idx="1"/>
          </p:nvPr>
        </p:nvSpPr>
        <p:spPr>
          <a:xfrm>
            <a:off x="66675" y="895350"/>
            <a:ext cx="8772525" cy="3944938"/>
          </a:xfrm>
        </p:spPr>
        <p:txBody>
          <a:bodyPr/>
          <a:lstStyle/>
          <a:p>
            <a:pPr marL="547370" lvl="1" indent="-273050" eaLnBrk="1" hangingPunct="1">
              <a:spcBef>
                <a:spcPts val="500"/>
              </a:spcBef>
              <a:buClr>
                <a:schemeClr val="accent2"/>
              </a:buClr>
            </a:pPr>
            <a:r>
              <a:rPr lang="en-US" sz="1800" dirty="0">
                <a:solidFill>
                  <a:srgbClr val="1F497D"/>
                </a:solidFill>
                <a:latin typeface="Corbel" charset="0"/>
                <a:ea typeface="Corbel" charset="0"/>
                <a:cs typeface="Corbel" charset="0"/>
              </a:rPr>
              <a:t>Instead of bounding objects bottom-up, break up space into regularly-sized cells</a:t>
            </a:r>
            <a:endParaRPr lang="en-US" dirty="0"/>
          </a:p>
          <a:p>
            <a:pPr marL="822325" lvl="2" indent="-226695" eaLnBrk="1" hangingPunct="1">
              <a:spcBef>
                <a:spcPts val="500"/>
              </a:spcBef>
              <a:buClr>
                <a:srgbClr val="BABABA"/>
              </a:buClr>
            </a:pPr>
            <a:r>
              <a:rPr lang="en-US" sz="1400" dirty="0">
                <a:latin typeface="Corbel" charset="0"/>
                <a:ea typeface="Corbel" charset="0"/>
                <a:cs typeface="Corbel" charset="0"/>
              </a:rPr>
              <a:t>Easy/fast to construct -- great for animated scenes</a:t>
            </a:r>
            <a:endParaRPr lang="en-US" sz="1600" dirty="0">
              <a:latin typeface="Corbel" charset="0"/>
              <a:ea typeface="Corbel" charset="0"/>
              <a:cs typeface="Corbel" charset="0"/>
            </a:endParaRPr>
          </a:p>
          <a:p>
            <a:pPr marL="822325" lvl="2" indent="-226695" eaLnBrk="1" hangingPunct="1">
              <a:spcBef>
                <a:spcPts val="500"/>
              </a:spcBef>
              <a:buClr>
                <a:srgbClr val="BABABA"/>
              </a:buClr>
            </a:pPr>
            <a:r>
              <a:rPr lang="en-US" sz="1400" dirty="0">
                <a:latin typeface="Corbel" charset="0"/>
                <a:ea typeface="Corbel" charset="0"/>
                <a:cs typeface="Corbel" charset="0"/>
              </a:rPr>
              <a:t>Can use scanline conversion algorithms for traversal</a:t>
            </a:r>
            <a:endParaRPr lang="en-US" sz="1600" dirty="0">
              <a:latin typeface="Corbel" charset="0"/>
              <a:ea typeface="Corbel" charset="0"/>
              <a:cs typeface="Corbel" charset="0"/>
            </a:endParaRPr>
          </a:p>
          <a:p>
            <a:pPr marL="822325" lvl="2" indent="-226695" eaLnBrk="1" hangingPunct="1">
              <a:spcBef>
                <a:spcPts val="500"/>
              </a:spcBef>
              <a:buClr>
                <a:srgbClr val="BABABA"/>
              </a:buClr>
            </a:pPr>
            <a:r>
              <a:rPr lang="en-US" sz="1400" dirty="0">
                <a:latin typeface="Corbel" charset="0"/>
                <a:ea typeface="Corbel" charset="0"/>
                <a:cs typeface="Corbel" charset="0"/>
              </a:rPr>
              <a:t>Think of cells as pixels and ray traversal as scan-converting a line</a:t>
            </a:r>
            <a:endParaRPr lang="en-US" sz="1600" dirty="0">
              <a:latin typeface="Corbel" charset="0"/>
              <a:ea typeface="Corbel" charset="0"/>
              <a:cs typeface="Corbel" charset="0"/>
            </a:endParaRPr>
          </a:p>
        </p:txBody>
      </p:sp>
      <p:sp>
        <p:nvSpPr>
          <p:cNvPr id="163" name="Shape 163"/>
          <p:cNvSpPr>
            <a:spLocks noGrp="1"/>
          </p:cNvSpPr>
          <p:nvPr>
            <p:ph type="title"/>
          </p:nvPr>
        </p:nvSpPr>
        <p:spPr/>
        <p:txBody>
          <a:bodyPr>
            <a:normAutofit/>
          </a:bodyPr>
          <a:lstStyle/>
          <a:p>
            <a:pPr defTabSz="885825" eaLnBrk="1" hangingPunct="1"/>
            <a:r>
              <a:rPr lang="en-US" sz="2200" dirty="0">
                <a:solidFill>
                  <a:srgbClr val="000000"/>
                </a:solidFill>
                <a:latin typeface="Segoe UI" charset="0"/>
                <a:cs typeface="Segoe UI" charset="0"/>
              </a:rPr>
              <a:t>Grids (1/2) – Partitioning Space</a:t>
            </a:r>
          </a:p>
        </p:txBody>
      </p:sp>
      <p:pic>
        <p:nvPicPr>
          <p:cNvPr id="164" name="image8.png" descr="grid1.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3225" y="2571750"/>
            <a:ext cx="28813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5" name="image8.png" descr="grid1.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6" name="image9.png" descr="grid2.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7" name="image10.png" descr="grid3.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8" name="image11.png" descr="grid4.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9" name="image12.png" descr="grid5.png"/>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0" name="image13.png" descr="grid6.png"/>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1" name="image14.png" descr="grid7.png"/>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2" name="image15.png" descr="grid8.pn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3" name="image16.png" descr="grid9.png"/>
          <p:cNvPicPr>
            <a:picLocks noChangeAspect="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965450" y="2571750"/>
            <a:ext cx="28829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4" name="image17.png" descr="grid10.png"/>
          <p:cNvPicPr>
            <a:picLocks noChangeAspect="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2971800" y="2571750"/>
            <a:ext cx="28813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164"/>
                                        </p:tgtEl>
                                        <p:attrNameLst>
                                          <p:attrName>style.visibility</p:attrName>
                                        </p:attrNameLst>
                                      </p:cBhvr>
                                      <p:to>
                                        <p:strVal val="visible"/>
                                      </p:to>
                                    </p:set>
                                    <p:animEffect transition="in" filter="dissolve">
                                      <p:cBhvr>
                                        <p:cTn id="7" dur="500"/>
                                        <p:tgtEl>
                                          <p:spTgt spid="16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iterate>
                                    <p:tmAbs val="0"/>
                                  </p:iterate>
                                  <p:childTnLst>
                                    <p:set>
                                      <p:cBhvr>
                                        <p:cTn id="10" fill="hold"/>
                                        <p:tgtEl>
                                          <p:spTgt spid="1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p:tmAbs val="0"/>
                                  </p:iterate>
                                  <p:childTnLst>
                                    <p:set>
                                      <p:cBhvr>
                                        <p:cTn id="14" fill="hold"/>
                                        <p:tgtEl>
                                          <p:spTgt spid="166"/>
                                        </p:tgtEl>
                                        <p:attrNameLst>
                                          <p:attrName>style.visibility</p:attrName>
                                        </p:attrNameLst>
                                      </p:cBhvr>
                                      <p:to>
                                        <p:strVal val="visible"/>
                                      </p:to>
                                    </p:set>
                                  </p:childTnLst>
                                </p:cTn>
                              </p:par>
                            </p:childTnLst>
                          </p:cTn>
                        </p:par>
                        <p:par>
                          <p:cTn id="15" fill="hold" nodeType="afterGroup">
                            <p:stCondLst>
                              <p:cond delay="0"/>
                            </p:stCondLst>
                            <p:childTnLst>
                              <p:par>
                                <p:cTn id="16" presetID="1" presetClass="exit" presetSubtype="0" fill="hold" grpId="1" nodeType="afterEffect">
                                  <p:stCondLst>
                                    <p:cond delay="0"/>
                                  </p:stCondLst>
                                  <p:iterate>
                                    <p:tmAbs val="0"/>
                                  </p:iterate>
                                  <p:childTnLst>
                                    <p:set>
                                      <p:cBhvr>
                                        <p:cTn id="17" fill="hold">
                                          <p:stCondLst>
                                            <p:cond delay="0"/>
                                          </p:stCondLst>
                                        </p:cTn>
                                        <p:tgtEl>
                                          <p:spTgt spid="16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p:tmAbs val="0"/>
                                  </p:iterate>
                                  <p:childTnLst>
                                    <p:set>
                                      <p:cBhvr>
                                        <p:cTn id="21" fill="hold"/>
                                        <p:tgtEl>
                                          <p:spTgt spid="167"/>
                                        </p:tgtEl>
                                        <p:attrNameLst>
                                          <p:attrName>style.visibility</p:attrName>
                                        </p:attrNameLst>
                                      </p:cBhvr>
                                      <p:to>
                                        <p:strVal val="visible"/>
                                      </p:to>
                                    </p:set>
                                  </p:childTnLst>
                                </p:cTn>
                              </p:par>
                            </p:childTnLst>
                          </p:cTn>
                        </p:par>
                        <p:par>
                          <p:cTn id="22" fill="hold" nodeType="afterGroup">
                            <p:stCondLst>
                              <p:cond delay="0"/>
                            </p:stCondLst>
                            <p:childTnLst>
                              <p:par>
                                <p:cTn id="23" presetID="1" presetClass="exit" presetSubtype="0" fill="hold" grpId="1" nodeType="afterEffect">
                                  <p:stCondLst>
                                    <p:cond delay="0"/>
                                  </p:stCondLst>
                                  <p:iterate>
                                    <p:tmAbs val="0"/>
                                  </p:iterate>
                                  <p:childTnLst>
                                    <p:set>
                                      <p:cBhvr>
                                        <p:cTn id="24" fill="hold">
                                          <p:stCondLst>
                                            <p:cond delay="0"/>
                                          </p:stCondLst>
                                        </p:cTn>
                                        <p:tgtEl>
                                          <p:spTgt spid="166"/>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p:tmAbs val="0"/>
                                  </p:iterate>
                                  <p:childTnLst>
                                    <p:set>
                                      <p:cBhvr>
                                        <p:cTn id="28" fill="hold"/>
                                        <p:tgtEl>
                                          <p:spTgt spid="168"/>
                                        </p:tgtEl>
                                        <p:attrNameLst>
                                          <p:attrName>style.visibility</p:attrName>
                                        </p:attrNameLst>
                                      </p:cBhvr>
                                      <p:to>
                                        <p:strVal val="visible"/>
                                      </p:to>
                                    </p:set>
                                  </p:childTnLst>
                                </p:cTn>
                              </p:par>
                            </p:childTnLst>
                          </p:cTn>
                        </p:par>
                        <p:par>
                          <p:cTn id="29" fill="hold" nodeType="afterGroup">
                            <p:stCondLst>
                              <p:cond delay="0"/>
                            </p:stCondLst>
                            <p:childTnLst>
                              <p:par>
                                <p:cTn id="30" presetID="1" presetClass="exit" presetSubtype="0" fill="hold" grpId="1" nodeType="afterEffect">
                                  <p:stCondLst>
                                    <p:cond delay="0"/>
                                  </p:stCondLst>
                                  <p:iterate>
                                    <p:tmAbs val="0"/>
                                  </p:iterate>
                                  <p:childTnLst>
                                    <p:set>
                                      <p:cBhvr>
                                        <p:cTn id="31" fill="hold">
                                          <p:stCondLst>
                                            <p:cond delay="0"/>
                                          </p:stCondLst>
                                        </p:cTn>
                                        <p:tgtEl>
                                          <p:spTgt spid="167"/>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p:tmAbs val="0"/>
                                  </p:iterate>
                                  <p:childTnLst>
                                    <p:set>
                                      <p:cBhvr>
                                        <p:cTn id="35" fill="hold"/>
                                        <p:tgtEl>
                                          <p:spTgt spid="169"/>
                                        </p:tgtEl>
                                        <p:attrNameLst>
                                          <p:attrName>style.visibility</p:attrName>
                                        </p:attrNameLst>
                                      </p:cBhvr>
                                      <p:to>
                                        <p:strVal val="visible"/>
                                      </p:to>
                                    </p:set>
                                  </p:childTnLst>
                                </p:cTn>
                              </p:par>
                            </p:childTnLst>
                          </p:cTn>
                        </p:par>
                        <p:par>
                          <p:cTn id="36" fill="hold" nodeType="afterGroup">
                            <p:stCondLst>
                              <p:cond delay="0"/>
                            </p:stCondLst>
                            <p:childTnLst>
                              <p:par>
                                <p:cTn id="37" presetID="1" presetClass="exit" presetSubtype="0" fill="hold" grpId="1" nodeType="afterEffect">
                                  <p:stCondLst>
                                    <p:cond delay="0"/>
                                  </p:stCondLst>
                                  <p:iterate>
                                    <p:tmAbs val="0"/>
                                  </p:iterate>
                                  <p:childTnLst>
                                    <p:set>
                                      <p:cBhvr>
                                        <p:cTn id="38" fill="hold">
                                          <p:stCondLst>
                                            <p:cond delay="0"/>
                                          </p:stCondLst>
                                        </p:cTn>
                                        <p:tgtEl>
                                          <p:spTgt spid="16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p:tmAbs val="0"/>
                                  </p:iterate>
                                  <p:childTnLst>
                                    <p:set>
                                      <p:cBhvr>
                                        <p:cTn id="42" fill="hold"/>
                                        <p:tgtEl>
                                          <p:spTgt spid="170"/>
                                        </p:tgtEl>
                                        <p:attrNameLst>
                                          <p:attrName>style.visibility</p:attrName>
                                        </p:attrNameLst>
                                      </p:cBhvr>
                                      <p:to>
                                        <p:strVal val="visible"/>
                                      </p:to>
                                    </p:set>
                                  </p:childTnLst>
                                </p:cTn>
                              </p:par>
                            </p:childTnLst>
                          </p:cTn>
                        </p:par>
                        <p:par>
                          <p:cTn id="43" fill="hold" nodeType="afterGroup">
                            <p:stCondLst>
                              <p:cond delay="0"/>
                            </p:stCondLst>
                            <p:childTnLst>
                              <p:par>
                                <p:cTn id="44" presetID="1" presetClass="exit" presetSubtype="0" fill="hold" grpId="1" nodeType="afterEffect">
                                  <p:stCondLst>
                                    <p:cond delay="0"/>
                                  </p:stCondLst>
                                  <p:iterate>
                                    <p:tmAbs val="0"/>
                                  </p:iterate>
                                  <p:childTnLst>
                                    <p:set>
                                      <p:cBhvr>
                                        <p:cTn id="45" fill="hold">
                                          <p:stCondLst>
                                            <p:cond delay="0"/>
                                          </p:stCondLst>
                                        </p:cTn>
                                        <p:tgtEl>
                                          <p:spTgt spid="169"/>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p:tmAbs val="0"/>
                                  </p:iterate>
                                  <p:childTnLst>
                                    <p:set>
                                      <p:cBhvr>
                                        <p:cTn id="49" fill="hold"/>
                                        <p:tgtEl>
                                          <p:spTgt spid="171"/>
                                        </p:tgtEl>
                                        <p:attrNameLst>
                                          <p:attrName>style.visibility</p:attrName>
                                        </p:attrNameLst>
                                      </p:cBhvr>
                                      <p:to>
                                        <p:strVal val="visible"/>
                                      </p:to>
                                    </p:set>
                                  </p:childTnLst>
                                </p:cTn>
                              </p:par>
                            </p:childTnLst>
                          </p:cTn>
                        </p:par>
                        <p:par>
                          <p:cTn id="50" fill="hold" nodeType="afterGroup">
                            <p:stCondLst>
                              <p:cond delay="0"/>
                            </p:stCondLst>
                            <p:childTnLst>
                              <p:par>
                                <p:cTn id="51" presetID="1" presetClass="exit" presetSubtype="0" fill="hold" grpId="1" nodeType="afterEffect">
                                  <p:stCondLst>
                                    <p:cond delay="0"/>
                                  </p:stCondLst>
                                  <p:iterate>
                                    <p:tmAbs val="0"/>
                                  </p:iterate>
                                  <p:childTnLst>
                                    <p:set>
                                      <p:cBhvr>
                                        <p:cTn id="52" fill="hold">
                                          <p:stCondLst>
                                            <p:cond delay="0"/>
                                          </p:stCondLst>
                                        </p:cTn>
                                        <p:tgtEl>
                                          <p:spTgt spid="17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p:tmAbs val="0"/>
                                  </p:iterate>
                                  <p:childTnLst>
                                    <p:set>
                                      <p:cBhvr>
                                        <p:cTn id="56" fill="hold"/>
                                        <p:tgtEl>
                                          <p:spTgt spid="17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iterate>
                                    <p:tmAbs val="0"/>
                                  </p:iterate>
                                  <p:childTnLst>
                                    <p:set>
                                      <p:cBhvr>
                                        <p:cTn id="60" fill="hold"/>
                                        <p:tgtEl>
                                          <p:spTgt spid="174"/>
                                        </p:tgtEl>
                                        <p:attrNameLst>
                                          <p:attrName>style.visibility</p:attrName>
                                        </p:attrNameLst>
                                      </p:cBhvr>
                                      <p:to>
                                        <p:strVal val="visible"/>
                                      </p:to>
                                    </p:set>
                                  </p:childTnLst>
                                </p:cTn>
                              </p:par>
                            </p:childTnLst>
                          </p:cTn>
                        </p:par>
                        <p:par>
                          <p:cTn id="61" fill="hold" nodeType="afterGroup">
                            <p:stCondLst>
                              <p:cond delay="0"/>
                            </p:stCondLst>
                            <p:childTnLst>
                              <p:par>
                                <p:cTn id="62" presetID="1" presetClass="exit" presetSubtype="0" fill="hold" grpId="1" nodeType="afterEffect">
                                  <p:stCondLst>
                                    <p:cond delay="0"/>
                                  </p:stCondLst>
                                  <p:iterate>
                                    <p:tmAbs val="0"/>
                                  </p:iterate>
                                  <p:childTnLst>
                                    <p:set>
                                      <p:cBhvr>
                                        <p:cTn id="63" fill="hold">
                                          <p:stCondLst>
                                            <p:cond delay="0"/>
                                          </p:stCondLst>
                                        </p:cTn>
                                        <p:tgtEl>
                                          <p:spTgt spid="17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iterate>
                                    <p:tmAbs val="0"/>
                                  </p:iterate>
                                  <p:childTnLst>
                                    <p:set>
                                      <p:cBhvr>
                                        <p:cTn id="67" fill="hold"/>
                                        <p:tgtEl>
                                          <p:spTgt spid="173"/>
                                        </p:tgtEl>
                                        <p:attrNameLst>
                                          <p:attrName>style.visibility</p:attrName>
                                        </p:attrNameLst>
                                      </p:cBhvr>
                                      <p:to>
                                        <p:strVal val="visible"/>
                                      </p:to>
                                    </p:set>
                                  </p:childTnLst>
                                </p:cTn>
                              </p:par>
                            </p:childTnLst>
                          </p:cTn>
                        </p:par>
                        <p:par>
                          <p:cTn id="68" fill="hold" nodeType="afterGroup">
                            <p:stCondLst>
                              <p:cond delay="0"/>
                            </p:stCondLst>
                            <p:childTnLst>
                              <p:par>
                                <p:cTn id="69" presetID="1" presetClass="exit" presetSubtype="0" fill="hold" grpId="1" nodeType="afterEffect">
                                  <p:stCondLst>
                                    <p:cond delay="0"/>
                                  </p:stCondLst>
                                  <p:iterate>
                                    <p:tmAbs val="0"/>
                                  </p:iterate>
                                  <p:childTnLst>
                                    <p:set>
                                      <p:cBhvr>
                                        <p:cTn id="70" fill="hold">
                                          <p:stCondLst>
                                            <p:cond delay="0"/>
                                          </p:stCondLst>
                                        </p:cTn>
                                        <p:tgtEl>
                                          <p:spTgt spid="172"/>
                                        </p:tgtEl>
                                        <p:attrNameLst>
                                          <p:attrName>style.visibility</p:attrName>
                                        </p:attrNameLst>
                                      </p:cBhvr>
                                      <p:to>
                                        <p:strVal val="hidden"/>
                                      </p:to>
                                    </p:set>
                                  </p:childTnLst>
                                </p:cTn>
                              </p:par>
                            </p:childTnLst>
                          </p:cTn>
                        </p:par>
                        <p:par>
                          <p:cTn id="71" fill="hold" nodeType="afterGroup">
                            <p:stCondLst>
                              <p:cond delay="0"/>
                            </p:stCondLst>
                            <p:childTnLst>
                              <p:par>
                                <p:cTn id="72" presetID="1" presetClass="exit" presetSubtype="0" fill="hold" grpId="1" nodeType="afterEffect">
                                  <p:stCondLst>
                                    <p:cond delay="0"/>
                                  </p:stCondLst>
                                  <p:iterate>
                                    <p:tmAbs val="0"/>
                                  </p:iterate>
                                  <p:childTnLst>
                                    <p:set>
                                      <p:cBhvr>
                                        <p:cTn id="73" fill="hold">
                                          <p:stCondLst>
                                            <p:cond delay="0"/>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advAuto="0"/>
      <p:bldP spid="165" grpId="0" animBg="1" advAuto="0"/>
      <p:bldP spid="165" grpId="1" animBg="1" advAuto="0"/>
      <p:bldP spid="166" grpId="0" animBg="1" advAuto="0"/>
      <p:bldP spid="166" grpId="1" animBg="1" advAuto="0"/>
      <p:bldP spid="167" grpId="0" animBg="1" advAuto="0"/>
      <p:bldP spid="167" grpId="1" animBg="1" advAuto="0"/>
      <p:bldP spid="168" grpId="0" animBg="1" advAuto="0"/>
      <p:bldP spid="168" grpId="1" animBg="1" advAuto="0"/>
      <p:bldP spid="169" grpId="0" animBg="1" advAuto="0"/>
      <p:bldP spid="169" grpId="1" animBg="1" advAuto="0"/>
      <p:bldP spid="170" grpId="0" animBg="1" advAuto="0"/>
      <p:bldP spid="170" grpId="1" animBg="1" advAuto="0"/>
      <p:bldP spid="171" grpId="0" animBg="1" advAuto="0"/>
      <p:bldP spid="171" grpId="1" animBg="1" advAuto="0"/>
      <p:bldP spid="172" grpId="0" animBg="1" advAuto="0"/>
      <p:bldP spid="172" grpId="1" animBg="1" advAuto="0"/>
      <p:bldP spid="173" grpId="0" animBg="1" advAuto="0"/>
      <p:bldP spid="173" grpId="1" animBg="1" advAuto="0"/>
      <p:bldP spid="174"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77"/>
          <p:cNvSpPr>
            <a:spLocks noGrp="1"/>
          </p:cNvSpPr>
          <p:nvPr>
            <p:ph type="body" idx="1"/>
          </p:nvPr>
        </p:nvSpPr>
        <p:spPr>
          <a:xfrm>
            <a:off x="152400" y="971550"/>
            <a:ext cx="8686800" cy="3876675"/>
          </a:xfrm>
        </p:spPr>
        <p:txBody>
          <a:bodyPr/>
          <a:lstStyle/>
          <a:p>
            <a:pPr marL="547370" lvl="1" indent="-273050" eaLnBrk="1" hangingPunct="1">
              <a:lnSpc>
                <a:spcPct val="80000"/>
              </a:lnSpc>
              <a:spcBef>
                <a:spcPts val="500"/>
              </a:spcBef>
              <a:buClr>
                <a:schemeClr val="accent2"/>
              </a:buClr>
            </a:pPr>
            <a:r>
              <a:rPr lang="en-US" dirty="0">
                <a:solidFill>
                  <a:srgbClr val="1F497D"/>
                </a:solidFill>
                <a:latin typeface="Corbel" charset="0"/>
                <a:ea typeface="Corbel" charset="0"/>
                <a:cs typeface="Corbel" charset="0"/>
              </a:rPr>
              <a:t>Balance issues: some cells are clearly more important than others</a:t>
            </a:r>
            <a:endParaRPr lang="en-US" sz="1500" dirty="0">
              <a:solidFill>
                <a:srgbClr val="1F497D"/>
              </a:solidFill>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How to determine the best cell size?</a:t>
            </a:r>
            <a:endParaRPr lang="en-US" sz="1300" dirty="0">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A lot of cells have nothing in them; it’s a waste of resources to check them all</a:t>
            </a:r>
            <a:endParaRPr lang="en-US" sz="1300" dirty="0">
              <a:latin typeface="Corbel" charset="0"/>
              <a:ea typeface="Corbel" charset="0"/>
              <a:cs typeface="Corbel" charset="0"/>
            </a:endParaRPr>
          </a:p>
          <a:p>
            <a:pPr marL="1136650" lvl="3" indent="-226695" eaLnBrk="1" hangingPunct="1">
              <a:lnSpc>
                <a:spcPct val="80000"/>
              </a:lnSpc>
              <a:spcBef>
                <a:spcPts val="500"/>
              </a:spcBef>
              <a:buClr>
                <a:srgbClr val="BABABA"/>
              </a:buClr>
            </a:pPr>
            <a:r>
              <a:rPr lang="en-US" sz="1500" dirty="0">
                <a:latin typeface="Corbel" charset="0"/>
                <a:ea typeface="Corbel" charset="0"/>
                <a:cs typeface="Corbel" charset="0"/>
              </a:rPr>
              <a:t>Use larger cell sizes?</a:t>
            </a:r>
            <a:endParaRPr lang="en-US" sz="1100" dirty="0">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But then some cells could also have too many objects</a:t>
            </a:r>
            <a:endParaRPr lang="en-US" sz="1300" dirty="0">
              <a:latin typeface="Corbel" charset="0"/>
              <a:ea typeface="Corbel" charset="0"/>
              <a:cs typeface="Corbel" charset="0"/>
            </a:endParaRPr>
          </a:p>
          <a:p>
            <a:pPr marL="1136650" lvl="3" indent="-226695" eaLnBrk="1" hangingPunct="1">
              <a:lnSpc>
                <a:spcPct val="80000"/>
              </a:lnSpc>
              <a:spcBef>
                <a:spcPts val="500"/>
              </a:spcBef>
              <a:buClr>
                <a:srgbClr val="BABABA"/>
              </a:buClr>
            </a:pPr>
            <a:r>
              <a:rPr lang="en-US" sz="1500" dirty="0">
                <a:latin typeface="Corbel" charset="0"/>
                <a:ea typeface="Corbel" charset="0"/>
                <a:cs typeface="Corbel" charset="0"/>
              </a:rPr>
              <a:t>Use smaller cell sizes?</a:t>
            </a:r>
            <a:endParaRPr lang="en-US" sz="1100" dirty="0">
              <a:latin typeface="Corbel" charset="0"/>
              <a:ea typeface="Corbel" charset="0"/>
              <a:cs typeface="Corbel" charset="0"/>
            </a:endParaRPr>
          </a:p>
          <a:p>
            <a:pPr marL="547370" lvl="1" indent="-273050" eaLnBrk="1" hangingPunct="1">
              <a:lnSpc>
                <a:spcPct val="80000"/>
              </a:lnSpc>
              <a:spcBef>
                <a:spcPts val="500"/>
              </a:spcBef>
              <a:buClr>
                <a:schemeClr val="accent2"/>
              </a:buClr>
            </a:pPr>
            <a:r>
              <a:rPr lang="en-US" dirty="0">
                <a:solidFill>
                  <a:srgbClr val="1F497D"/>
                </a:solidFill>
                <a:latin typeface="Corbel" charset="0"/>
                <a:ea typeface="Corbel" charset="0"/>
                <a:cs typeface="Corbel" charset="0"/>
              </a:rPr>
              <a:t>Why don’t we just use a finer grid?</a:t>
            </a:r>
            <a:endParaRPr lang="en-US" sz="1500" dirty="0">
              <a:solidFill>
                <a:srgbClr val="1F497D"/>
              </a:solidFill>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Because of the expense of stepping through grid cells during traversal</a:t>
            </a:r>
            <a:endParaRPr lang="en-US" sz="1300" dirty="0">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Analogous to super-sampling from image processing unit:  increasing resolution on monitors decreases visible effects of aliasing, but only at the expense of a significant amount of overhead (memory/processing)</a:t>
            </a:r>
            <a:endParaRPr lang="en-US" sz="1300" dirty="0">
              <a:latin typeface="Corbel" charset="0"/>
              <a:ea typeface="Corbel" charset="0"/>
              <a:cs typeface="Corbel" charset="0"/>
            </a:endParaRPr>
          </a:p>
          <a:p>
            <a:pPr marL="547370" lvl="1" indent="-273050" eaLnBrk="1" hangingPunct="1">
              <a:lnSpc>
                <a:spcPct val="80000"/>
              </a:lnSpc>
              <a:spcBef>
                <a:spcPts val="500"/>
              </a:spcBef>
              <a:buClr>
                <a:schemeClr val="accent2"/>
              </a:buClr>
            </a:pPr>
            <a:r>
              <a:rPr lang="en-US" dirty="0">
                <a:solidFill>
                  <a:srgbClr val="1F497D"/>
                </a:solidFill>
                <a:latin typeface="Corbel" charset="0"/>
                <a:ea typeface="Corbel" charset="0"/>
                <a:cs typeface="Corbel" charset="0"/>
              </a:rPr>
              <a:t>Not hierarchical: more traversal time, but less construction time</a:t>
            </a:r>
            <a:endParaRPr lang="en-US" sz="2400" dirty="0">
              <a:solidFill>
                <a:srgbClr val="1F497D"/>
              </a:solidFill>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700" dirty="0">
                <a:latin typeface="Corbel" charset="0"/>
                <a:ea typeface="Corbel" charset="0"/>
                <a:cs typeface="Corbel" charset="0"/>
              </a:rPr>
              <a:t>Useful for animated scenes: moving one object does not affect other objects in grid</a:t>
            </a:r>
            <a:endParaRPr lang="en-US" sz="1300" dirty="0">
              <a:latin typeface="Corbel" charset="0"/>
              <a:ea typeface="Corbel" charset="0"/>
              <a:cs typeface="Corbel" charset="0"/>
            </a:endParaRPr>
          </a:p>
          <a:p>
            <a:pPr marL="547370" lvl="1" indent="-273050" eaLnBrk="1" hangingPunct="1">
              <a:lnSpc>
                <a:spcPct val="80000"/>
              </a:lnSpc>
              <a:spcBef>
                <a:spcPts val="500"/>
              </a:spcBef>
              <a:buClr>
                <a:schemeClr val="accent2"/>
              </a:buClr>
            </a:pPr>
            <a:r>
              <a:rPr lang="en-US" dirty="0">
                <a:solidFill>
                  <a:srgbClr val="1F497D"/>
                </a:solidFill>
                <a:latin typeface="Corbel" charset="0"/>
                <a:ea typeface="Corbel" charset="0"/>
                <a:cs typeface="Corbel" charset="0"/>
              </a:rPr>
              <a:t>In general however, we’d like a smarter, more adaptive solution</a:t>
            </a:r>
          </a:p>
        </p:txBody>
      </p:sp>
      <p:sp>
        <p:nvSpPr>
          <p:cNvPr id="178" name="Shape 178"/>
          <p:cNvSpPr>
            <a:spLocks noGrp="1"/>
          </p:cNvSpPr>
          <p:nvPr>
            <p:ph type="title"/>
          </p:nvPr>
        </p:nvSpPr>
        <p:spPr/>
        <p:txBody>
          <a:bodyPr>
            <a:normAutofit/>
          </a:bodyPr>
          <a:lstStyle/>
          <a:p>
            <a:pPr defTabSz="885825" eaLnBrk="1" hangingPunct="1"/>
            <a:r>
              <a:rPr lang="en-US" sz="2200">
                <a:latin typeface="Segoe UI" charset="0"/>
                <a:cs typeface="Segoe UI" charset="0"/>
              </a:rPr>
              <a:t>Grids (2/2) – Pros and Cons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body" sz="half" idx="1"/>
          </p:nvPr>
        </p:nvSpPr>
        <p:spPr>
          <a:xfrm>
            <a:off x="0" y="881063"/>
            <a:ext cx="4648200" cy="3771900"/>
          </a:xfrm>
        </p:spPr>
        <p:txBody>
          <a:bodyPr>
            <a:normAutofit/>
          </a:bodyPr>
          <a:lstStyle/>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Octrees are based on Warnock’s algorithm for hidden surface removal </a:t>
            </a:r>
          </a:p>
          <a:p>
            <a:pPr marL="849313" lvl="2"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project triangles on </a:t>
            </a:r>
            <a:r>
              <a:rPr lang="ja-JP" altLang="en-US" sz="1500">
                <a:solidFill>
                  <a:srgbClr val="1F497D"/>
                </a:solidFill>
                <a:latin typeface="Corbel" charset="0"/>
                <a:ea typeface="Corbel" charset="0"/>
                <a:cs typeface="Corbel" charset="0"/>
              </a:rPr>
              <a:t>“</a:t>
            </a:r>
            <a:r>
              <a:rPr lang="en-US" sz="1500">
                <a:solidFill>
                  <a:srgbClr val="1F497D"/>
                </a:solidFill>
                <a:latin typeface="Corbel" charset="0"/>
                <a:ea typeface="Corbel" charset="0"/>
                <a:cs typeface="Corbel" charset="0"/>
              </a:rPr>
              <a:t>screen</a:t>
            </a:r>
            <a:r>
              <a:rPr lang="ja-JP" altLang="en-US" sz="1500">
                <a:solidFill>
                  <a:srgbClr val="1F497D"/>
                </a:solidFill>
                <a:latin typeface="Corbel" charset="0"/>
                <a:ea typeface="Corbel" charset="0"/>
                <a:cs typeface="Corbel" charset="0"/>
              </a:rPr>
              <a:t>”</a:t>
            </a:r>
            <a:r>
              <a:rPr lang="en-US" sz="1500">
                <a:solidFill>
                  <a:srgbClr val="1F497D"/>
                </a:solidFill>
                <a:latin typeface="Corbel" charset="0"/>
                <a:ea typeface="Corbel" charset="0"/>
                <a:cs typeface="Corbel" charset="0"/>
              </a:rPr>
              <a:t> and recursively subdivide until the number in a given cell can be clearly solved for occlusion (typically 2)</a:t>
            </a:r>
          </a:p>
          <a:p>
            <a:pPr marL="547688" lvl="1" indent="-273050" eaLnBrk="1" hangingPunct="1">
              <a:lnSpc>
                <a:spcPct val="80000"/>
              </a:lnSpc>
              <a:spcBef>
                <a:spcPts val="500"/>
              </a:spcBef>
              <a:buClr>
                <a:schemeClr val="accent2"/>
              </a:buClr>
            </a:pPr>
            <a:endParaRPr lang="en-US" sz="150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All nodes in the tree are AABBs (Axis-Aligned Bounding Boxes)</a:t>
            </a:r>
            <a:endParaRPr lang="en-US" sz="130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Similar to grid except voxels (3D cells) do not have to be the same size.  </a:t>
            </a:r>
          </a:p>
          <a:p>
            <a:pPr marL="849313" lvl="2" indent="-273050" eaLnBrk="1" hangingPunct="1">
              <a:lnSpc>
                <a:spcPct val="80000"/>
              </a:lnSpc>
              <a:spcBef>
                <a:spcPts val="500"/>
              </a:spcBef>
              <a:buClr>
                <a:srgbClr val="BABABA"/>
              </a:buClr>
            </a:pPr>
            <a:r>
              <a:rPr lang="en-US" sz="1300">
                <a:latin typeface="Corbel" charset="0"/>
                <a:ea typeface="Corbel" charset="0"/>
                <a:cs typeface="Corbel" charset="0"/>
              </a:rPr>
              <a:t>Areas with greater density have more voxels</a:t>
            </a:r>
          </a:p>
          <a:p>
            <a:pPr marL="547688" lvl="1" indent="-273050" eaLnBrk="1" hangingPunct="1">
              <a:lnSpc>
                <a:spcPct val="80000"/>
              </a:lnSpc>
              <a:spcBef>
                <a:spcPts val="500"/>
              </a:spcBef>
              <a:buClr>
                <a:schemeClr val="accent2"/>
              </a:buClr>
            </a:pPr>
            <a:endParaRPr lang="en-US" sz="150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They combine advantages of BVH and grids</a:t>
            </a:r>
          </a:p>
          <a:p>
            <a:pPr marL="849313" lvl="2" indent="-273050" eaLnBrk="1" hangingPunct="1">
              <a:lnSpc>
                <a:spcPct val="80000"/>
              </a:lnSpc>
              <a:spcBef>
                <a:spcPts val="500"/>
              </a:spcBef>
              <a:buClr>
                <a:srgbClr val="BABABA"/>
              </a:buClr>
            </a:pPr>
            <a:r>
              <a:rPr lang="en-US" sz="1300">
                <a:latin typeface="Corbel" charset="0"/>
                <a:ea typeface="Corbel" charset="0"/>
                <a:cs typeface="Corbel" charset="0"/>
              </a:rPr>
              <a:t>Scene agnostic (grids)</a:t>
            </a:r>
          </a:p>
          <a:p>
            <a:pPr marL="849313" lvl="2" indent="-273050" eaLnBrk="1" hangingPunct="1">
              <a:lnSpc>
                <a:spcPct val="80000"/>
              </a:lnSpc>
              <a:spcBef>
                <a:spcPts val="500"/>
              </a:spcBef>
              <a:buClr>
                <a:srgbClr val="BABABA"/>
              </a:buClr>
            </a:pPr>
            <a:r>
              <a:rPr lang="en-US" sz="1300">
                <a:latin typeface="Corbel" charset="0"/>
                <a:ea typeface="Corbel" charset="0"/>
                <a:cs typeface="Corbel" charset="0"/>
              </a:rPr>
              <a:t>Adaptive and hierarchical (BVH)</a:t>
            </a:r>
          </a:p>
          <a:p>
            <a:pPr marL="849313" lvl="2" indent="-273050" eaLnBrk="1" hangingPunct="1">
              <a:lnSpc>
                <a:spcPct val="80000"/>
              </a:lnSpc>
              <a:spcBef>
                <a:spcPts val="500"/>
              </a:spcBef>
              <a:buClr>
                <a:srgbClr val="BABABA"/>
              </a:buClr>
            </a:pPr>
            <a:r>
              <a:rPr lang="en-US" sz="1300">
                <a:latin typeface="Corbel" charset="0"/>
                <a:ea typeface="Corbel" charset="0"/>
                <a:cs typeface="Corbel" charset="0"/>
              </a:rPr>
              <a:t>Viewer independent</a:t>
            </a:r>
          </a:p>
        </p:txBody>
      </p:sp>
      <p:sp>
        <p:nvSpPr>
          <p:cNvPr id="182" name="Shape 182"/>
          <p:cNvSpPr>
            <a:spLocks noGrp="1"/>
          </p:cNvSpPr>
          <p:nvPr>
            <p:ph type="title"/>
          </p:nvPr>
        </p:nvSpPr>
        <p:spPr/>
        <p:txBody>
          <a:bodyPr>
            <a:normAutofit/>
          </a:bodyPr>
          <a:lstStyle/>
          <a:p>
            <a:pPr defTabSz="885825" eaLnBrk="1" hangingPunct="1"/>
            <a:r>
              <a:rPr lang="en-US" sz="2200">
                <a:latin typeface="Segoe UI" charset="0"/>
                <a:cs typeface="Segoe UI" charset="0"/>
              </a:rPr>
              <a:t>Octrees (1/4) – Adaptive Data Structures</a:t>
            </a:r>
          </a:p>
        </p:txBody>
      </p:sp>
      <p:pic>
        <p:nvPicPr>
          <p:cNvPr id="183" name="image18.png" descr="subdivision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48200" y="1150938"/>
            <a:ext cx="30956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84" name="Shape 184"/>
          <p:cNvSpPr>
            <a:spLocks noChangeArrowheads="1"/>
          </p:cNvSpPr>
          <p:nvPr/>
        </p:nvSpPr>
        <p:spPr bwMode="auto">
          <a:xfrm>
            <a:off x="7924800" y="2190750"/>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sz="1600"/>
              <a:t>2-D example called a quadtree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183"/>
                                        </p:tgtEl>
                                        <p:attrNameLst>
                                          <p:attrName>style.visibility</p:attrName>
                                        </p:attrNameLst>
                                      </p:cBhvr>
                                      <p:to>
                                        <p:strVal val="visible"/>
                                      </p:to>
                                    </p:set>
                                    <p:animEffect transition="in" filter="dissolve">
                                      <p:cBhvr>
                                        <p:cTn id="7" dur="500"/>
                                        <p:tgtEl>
                                          <p:spTgt spid="183"/>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184"/>
                                        </p:tgtEl>
                                        <p:attrNameLst>
                                          <p:attrName>style.visibility</p:attrName>
                                        </p:attrNameLst>
                                      </p:cBhvr>
                                      <p:to>
                                        <p:strVal val="visible"/>
                                      </p:to>
                                    </p:set>
                                    <p:animEffect transition="in" filter="dissolve">
                                      <p:cBhvr>
                                        <p:cTn id="11"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187"/>
          <p:cNvSpPr>
            <a:spLocks noGrp="1"/>
          </p:cNvSpPr>
          <p:nvPr>
            <p:ph type="body" idx="1"/>
          </p:nvPr>
        </p:nvSpPr>
        <p:spPr>
          <a:xfrm>
            <a:off x="152400" y="1085850"/>
            <a:ext cx="5334000" cy="3771900"/>
          </a:xfrm>
        </p:spPr>
        <p:txBody>
          <a:bodyPr/>
          <a:lstStyle/>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Rather than bottom up construction (BVH), construct top down.</a:t>
            </a:r>
            <a:endParaRPr lang="en-US" sz="180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Find the bounding box of the entire scene</a:t>
            </a:r>
          </a:p>
          <a:p>
            <a:pPr marL="822325" lvl="2" indent="-227013" eaLnBrk="1" hangingPunct="1">
              <a:spcBef>
                <a:spcPts val="500"/>
              </a:spcBef>
              <a:buClr>
                <a:srgbClr val="BABABA"/>
              </a:buClr>
            </a:pPr>
            <a:r>
              <a:rPr lang="en-US" sz="1400">
                <a:latin typeface="Corbel" charset="0"/>
                <a:ea typeface="Corbel" charset="0"/>
                <a:cs typeface="Corbel" charset="0"/>
              </a:rPr>
              <a:t>This is the root of the tree and contains all the primitives</a:t>
            </a:r>
            <a:endParaRPr lang="en-US" sz="1600">
              <a:latin typeface="Corbel" charset="0"/>
              <a:ea typeface="Corbel" charset="0"/>
              <a:cs typeface="Corbel" charset="0"/>
            </a:endParaRPr>
          </a:p>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At every iteration, partition the current node into 8 octants</a:t>
            </a:r>
            <a:endParaRPr lang="en-US" sz="1800">
              <a:solidFill>
                <a:srgbClr val="1F497D"/>
              </a:solidFill>
              <a:latin typeface="Corbel" charset="0"/>
              <a:ea typeface="Corbel" charset="0"/>
              <a:cs typeface="Corbel" charset="0"/>
            </a:endParaRPr>
          </a:p>
          <a:p>
            <a:pPr marL="822325" lvl="2" indent="-227013" eaLnBrk="1" hangingPunct="1">
              <a:spcBef>
                <a:spcPts val="500"/>
              </a:spcBef>
              <a:buClr>
                <a:srgbClr val="BABABA"/>
              </a:buClr>
            </a:pPr>
            <a:r>
              <a:rPr lang="en-US" sz="1400">
                <a:latin typeface="Corbel" charset="0"/>
                <a:ea typeface="Corbel" charset="0"/>
                <a:cs typeface="Corbel" charset="0"/>
              </a:rPr>
              <a:t>Easy to do if bounding boxes are axis aligned</a:t>
            </a:r>
          </a:p>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Split the primitives at the current node into the octants</a:t>
            </a:r>
            <a:endParaRPr lang="en-US" sz="1800">
              <a:solidFill>
                <a:srgbClr val="1F497D"/>
              </a:solidFill>
              <a:latin typeface="Corbel" charset="0"/>
              <a:ea typeface="Corbel" charset="0"/>
              <a:cs typeface="Corbel" charset="0"/>
            </a:endParaRPr>
          </a:p>
          <a:p>
            <a:pPr marL="822325" lvl="2" indent="-227013" eaLnBrk="1" hangingPunct="1">
              <a:spcBef>
                <a:spcPts val="500"/>
              </a:spcBef>
              <a:buClr>
                <a:srgbClr val="BABABA"/>
              </a:buClr>
            </a:pPr>
            <a:r>
              <a:rPr lang="en-US" sz="1400">
                <a:latin typeface="Corbel" charset="0"/>
                <a:ea typeface="Corbel" charset="0"/>
                <a:cs typeface="Corbel" charset="0"/>
              </a:rPr>
              <a:t>If a primitive spans both sides of a split, put it in both octants</a:t>
            </a:r>
            <a:endParaRPr lang="en-US" sz="1200">
              <a:latin typeface="Corbel" charset="0"/>
              <a:ea typeface="Corbel" charset="0"/>
              <a:cs typeface="Corbel" charset="0"/>
            </a:endParaRPr>
          </a:p>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Recur on the octants</a:t>
            </a:r>
            <a:endParaRPr lang="en-US" sz="180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400">
                <a:solidFill>
                  <a:srgbClr val="1F497D"/>
                </a:solidFill>
                <a:latin typeface="Corbel" charset="0"/>
                <a:ea typeface="Corbel" charset="0"/>
                <a:cs typeface="Corbel" charset="0"/>
              </a:rPr>
              <a:t>Terminate at a maximum depth or if an octant has sufficiently few primitives</a:t>
            </a:r>
          </a:p>
        </p:txBody>
      </p:sp>
      <p:sp>
        <p:nvSpPr>
          <p:cNvPr id="188" name="Shape 188"/>
          <p:cNvSpPr>
            <a:spLocks noGrp="1"/>
          </p:cNvSpPr>
          <p:nvPr>
            <p:ph type="title"/>
          </p:nvPr>
        </p:nvSpPr>
        <p:spPr/>
        <p:txBody>
          <a:bodyPr>
            <a:normAutofit/>
          </a:bodyPr>
          <a:lstStyle/>
          <a:p>
            <a:pPr defTabSz="885825" eaLnBrk="1" hangingPunct="1"/>
            <a:r>
              <a:rPr lang="en-US" sz="2200">
                <a:latin typeface="Segoe UI" charset="0"/>
                <a:cs typeface="Segoe UI" charset="0"/>
              </a:rPr>
              <a:t>Octrees (2/4) – Construction</a:t>
            </a:r>
          </a:p>
        </p:txBody>
      </p:sp>
      <p:pic>
        <p:nvPicPr>
          <p:cNvPr id="189" name="image19.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49963" y="692150"/>
            <a:ext cx="241458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90" name="image20.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84875" y="725488"/>
            <a:ext cx="254317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91" name="image21.jpg" descr="http://www.vis.uni-stuttgart.de/eng/teaching/lecture/ws04/seminar_spiele/bsp/t_octree.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18250" y="2952750"/>
            <a:ext cx="195103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dissolve">
                                      <p:cBhvr>
                                        <p:cTn id="7" dur="500"/>
                                        <p:tgtEl>
                                          <p:spTgt spid="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grpId="0" nodeType="clickEffect">
                                  <p:stCondLst>
                                    <p:cond delay="0"/>
                                  </p:stCondLst>
                                  <p:iterate>
                                    <p:tmAbs val="0"/>
                                  </p:iterate>
                                  <p:childTnLst>
                                    <p:set>
                                      <p:cBhvr>
                                        <p:cTn id="11" fill="hold"/>
                                        <p:tgtEl>
                                          <p:spTgt spid="190"/>
                                        </p:tgtEl>
                                        <p:attrNameLst>
                                          <p:attrName>style.visibility</p:attrName>
                                        </p:attrNameLst>
                                      </p:cBhvr>
                                      <p:to>
                                        <p:strVal val="visible"/>
                                      </p:to>
                                    </p:set>
                                    <p:animEffect transition="in" filter="dissolve">
                                      <p:cBhvr>
                                        <p:cTn id="12" dur="400"/>
                                        <p:tgtEl>
                                          <p:spTgt spid="190"/>
                                        </p:tgtEl>
                                      </p:cBhvr>
                                    </p:animEffect>
                                  </p:childTnLst>
                                </p:cTn>
                              </p:par>
                            </p:childTnLst>
                          </p:cTn>
                        </p:par>
                        <p:par>
                          <p:cTn id="13" fill="hold" nodeType="afterGroup">
                            <p:stCondLst>
                              <p:cond delay="400"/>
                            </p:stCondLst>
                            <p:childTnLst>
                              <p:par>
                                <p:cTn id="14" presetID="9" presetClass="entr" fill="hold" grpId="0" nodeType="afterEffect">
                                  <p:stCondLst>
                                    <p:cond delay="0"/>
                                  </p:stCondLst>
                                  <p:iterate>
                                    <p:tmAbs val="0"/>
                                  </p:iterate>
                                  <p:childTnLst>
                                    <p:set>
                                      <p:cBhvr>
                                        <p:cTn id="15" fill="hold"/>
                                        <p:tgtEl>
                                          <p:spTgt spid="191"/>
                                        </p:tgtEl>
                                        <p:attrNameLst>
                                          <p:attrName>style.visibility</p:attrName>
                                        </p:attrNameLst>
                                      </p:cBhvr>
                                      <p:to>
                                        <p:strVal val="visible"/>
                                      </p:to>
                                    </p:set>
                                    <p:animEffect transition="in" filter="dissolve">
                                      <p:cBhvr>
                                        <p:cTn id="1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advAuto="0"/>
      <p:bldP spid="190" grpId="0" animBg="1" advAuto="0"/>
      <p:bldP spid="19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body" sz="half" idx="1"/>
          </p:nvPr>
        </p:nvSpPr>
        <p:spPr>
          <a:xfrm>
            <a:off x="0" y="1276350"/>
            <a:ext cx="3429000" cy="3429000"/>
          </a:xfrm>
        </p:spPr>
        <p:txBody>
          <a:bodyPr>
            <a:normAutofit/>
          </a:bodyPr>
          <a:lstStyle/>
          <a:p>
            <a:pPr marL="547688" lvl="1" indent="-273050" eaLnBrk="1" hangingPunct="1">
              <a:lnSpc>
                <a:spcPct val="90000"/>
              </a:lnSpc>
              <a:spcBef>
                <a:spcPts val="500"/>
              </a:spcBef>
              <a:buClr>
                <a:schemeClr val="accent2"/>
              </a:buClr>
            </a:pPr>
            <a:r>
              <a:rPr lang="en-US" sz="1800">
                <a:solidFill>
                  <a:srgbClr val="1F497D"/>
                </a:solidFill>
                <a:latin typeface="Corbel" charset="0"/>
                <a:ea typeface="Corbel" charset="0"/>
                <a:cs typeface="Corbel" charset="0"/>
              </a:rPr>
              <a:t>Begin at the root node.</a:t>
            </a:r>
          </a:p>
          <a:p>
            <a:pPr marL="547688" lvl="1" indent="-273050" eaLnBrk="1" hangingPunct="1">
              <a:lnSpc>
                <a:spcPct val="90000"/>
              </a:lnSpc>
              <a:spcBef>
                <a:spcPts val="500"/>
              </a:spcBef>
              <a:buClr>
                <a:schemeClr val="accent2"/>
              </a:buClr>
            </a:pPr>
            <a:r>
              <a:rPr lang="en-US" sz="1800">
                <a:solidFill>
                  <a:srgbClr val="1F497D"/>
                </a:solidFill>
                <a:latin typeface="Corbel" charset="0"/>
                <a:ea typeface="Corbel" charset="0"/>
                <a:cs typeface="Corbel" charset="0"/>
              </a:rPr>
              <a:t>If node is a leaf node, perform intersection on all of its primitives.</a:t>
            </a:r>
          </a:p>
          <a:p>
            <a:pPr marL="547688" lvl="1" indent="-273050" eaLnBrk="1" hangingPunct="1">
              <a:lnSpc>
                <a:spcPct val="90000"/>
              </a:lnSpc>
              <a:spcBef>
                <a:spcPts val="500"/>
              </a:spcBef>
              <a:buClr>
                <a:schemeClr val="accent2"/>
              </a:buClr>
            </a:pPr>
            <a:r>
              <a:rPr lang="en-US" sz="1800">
                <a:solidFill>
                  <a:srgbClr val="1F497D"/>
                </a:solidFill>
                <a:latin typeface="Corbel" charset="0"/>
                <a:ea typeface="Corbel" charset="0"/>
                <a:cs typeface="Corbel" charset="0"/>
              </a:rPr>
              <a:t>Otherwise the node contains child voxels, so iterate through the node</a:t>
            </a:r>
            <a:r>
              <a:rPr lang="en-US" sz="1800">
                <a:solidFill>
                  <a:srgbClr val="1F497D"/>
                </a:solidFill>
                <a:latin typeface="Times New Roman" charset="0"/>
                <a:ea typeface="ＭＳ Ｐゴシック" charset="0"/>
                <a:cs typeface="Times New Roman" charset="0"/>
                <a:sym typeface="Times New Roman" charset="0"/>
              </a:rPr>
              <a:t>’</a:t>
            </a:r>
            <a:r>
              <a:rPr lang="en-US" sz="1800">
                <a:solidFill>
                  <a:srgbClr val="1F497D"/>
                </a:solidFill>
                <a:latin typeface="Corbel" charset="0"/>
                <a:ea typeface="Corbel" charset="0"/>
                <a:cs typeface="Corbel" charset="0"/>
              </a:rPr>
              <a:t>s children and compute intersection between ray and each child</a:t>
            </a:r>
            <a:r>
              <a:rPr lang="en-US" sz="1800">
                <a:solidFill>
                  <a:srgbClr val="1F497D"/>
                </a:solidFill>
                <a:latin typeface="Times New Roman" charset="0"/>
                <a:ea typeface="ＭＳ Ｐゴシック" charset="0"/>
                <a:cs typeface="Times New Roman" charset="0"/>
                <a:sym typeface="Times New Roman" charset="0"/>
              </a:rPr>
              <a:t>’</a:t>
            </a:r>
            <a:r>
              <a:rPr lang="en-US" sz="1800">
                <a:solidFill>
                  <a:srgbClr val="1F497D"/>
                </a:solidFill>
                <a:latin typeface="Corbel" charset="0"/>
                <a:ea typeface="Corbel" charset="0"/>
                <a:cs typeface="Corbel" charset="0"/>
              </a:rPr>
              <a:t>s bounding box.</a:t>
            </a:r>
          </a:p>
          <a:p>
            <a:pPr marL="822325" lvl="2" indent="-227013" eaLnBrk="1" hangingPunct="1">
              <a:lnSpc>
                <a:spcPct val="90000"/>
              </a:lnSpc>
              <a:spcBef>
                <a:spcPts val="500"/>
              </a:spcBef>
              <a:buClr>
                <a:srgbClr val="BABABA"/>
              </a:buClr>
            </a:pPr>
            <a:r>
              <a:rPr lang="en-US" sz="1600">
                <a:latin typeface="Corbel" charset="0"/>
                <a:ea typeface="Corbel" charset="0"/>
                <a:cs typeface="Corbel" charset="0"/>
              </a:rPr>
              <a:t>if it intersects, recur on child again</a:t>
            </a:r>
          </a:p>
        </p:txBody>
      </p:sp>
      <p:sp>
        <p:nvSpPr>
          <p:cNvPr id="195" name="Shape 195"/>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Octrees (3/4) - Traversal</a:t>
            </a:r>
          </a:p>
        </p:txBody>
      </p:sp>
      <p:sp>
        <p:nvSpPr>
          <p:cNvPr id="196" name="Shape 196"/>
          <p:cNvSpPr>
            <a:spLocks noChangeShapeType="1"/>
          </p:cNvSpPr>
          <p:nvPr/>
        </p:nvSpPr>
        <p:spPr bwMode="auto">
          <a:xfrm>
            <a:off x="3429000" y="1581150"/>
            <a:ext cx="1066800" cy="30289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197" name="Shape 197"/>
          <p:cNvSpPr>
            <a:spLocks noChangeShapeType="1"/>
          </p:cNvSpPr>
          <p:nvPr/>
        </p:nvSpPr>
        <p:spPr bwMode="auto">
          <a:xfrm flipH="1" flipV="1">
            <a:off x="3857625" y="2876550"/>
            <a:ext cx="3352800" cy="16002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grpSp>
        <p:nvGrpSpPr>
          <p:cNvPr id="221" name="Group 221"/>
          <p:cNvGrpSpPr>
            <a:grpSpLocks/>
          </p:cNvGrpSpPr>
          <p:nvPr/>
        </p:nvGrpSpPr>
        <p:grpSpPr bwMode="auto">
          <a:xfrm>
            <a:off x="4343400" y="1276350"/>
            <a:ext cx="4495800" cy="2667000"/>
            <a:chOff x="0" y="0"/>
            <a:chExt cx="4495800" cy="2667000"/>
          </a:xfrm>
        </p:grpSpPr>
        <p:grpSp>
          <p:nvGrpSpPr>
            <p:cNvPr id="24593" name="Group 206"/>
            <p:cNvGrpSpPr>
              <a:grpSpLocks/>
            </p:cNvGrpSpPr>
            <p:nvPr/>
          </p:nvGrpSpPr>
          <p:grpSpPr bwMode="auto">
            <a:xfrm>
              <a:off x="228599" y="85725"/>
              <a:ext cx="3962401" cy="2428877"/>
              <a:chOff x="0" y="0"/>
              <a:chExt cx="3962400" cy="2428876"/>
            </a:xfrm>
          </p:grpSpPr>
          <p:grpSp>
            <p:nvGrpSpPr>
              <p:cNvPr id="24608" name="Group 201"/>
              <p:cNvGrpSpPr>
                <a:grpSpLocks/>
              </p:cNvGrpSpPr>
              <p:nvPr/>
            </p:nvGrpSpPr>
            <p:grpSpPr bwMode="auto">
              <a:xfrm>
                <a:off x="-1" y="219075"/>
                <a:ext cx="609601" cy="609600"/>
                <a:chOff x="0" y="0"/>
                <a:chExt cx="609600" cy="609600"/>
              </a:xfrm>
            </p:grpSpPr>
            <p:sp>
              <p:nvSpPr>
                <p:cNvPr id="24613" name="Shape 198"/>
                <p:cNvSpPr>
                  <a:spLocks noChangeArrowheads="1"/>
                </p:cNvSpPr>
                <p:nvPr/>
              </p:nvSpPr>
              <p:spPr bwMode="auto">
                <a:xfrm>
                  <a:off x="0" y="0"/>
                  <a:ext cx="609600" cy="609600"/>
                </a:xfrm>
                <a:prstGeom prst="ellipse">
                  <a:avLst/>
                </a:prstGeom>
                <a:solidFill>
                  <a:srgbClr val="FFFF0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p>
                  <a:pPr algn="ctr" eaLnBrk="1"/>
                  <a:endParaRPr lang="en-US">
                    <a:solidFill>
                      <a:srgbClr val="FFFFFF"/>
                    </a:solidFill>
                  </a:endParaRPr>
                </a:p>
              </p:txBody>
            </p:sp>
            <p:sp>
              <p:nvSpPr>
                <p:cNvPr id="24614" name="Shape 199"/>
                <p:cNvSpPr>
                  <a:spLocks/>
                </p:cNvSpPr>
                <p:nvPr/>
              </p:nvSpPr>
              <p:spPr bwMode="auto">
                <a:xfrm>
                  <a:off x="175400" y="181891"/>
                  <a:ext cx="258800" cy="63501"/>
                </a:xfrm>
                <a:custGeom>
                  <a:avLst/>
                  <a:gdLst>
                    <a:gd name="T0" fmla="*/ 18576137 w 21600"/>
                    <a:gd name="T1" fmla="*/ 274418 h 21600"/>
                    <a:gd name="T2" fmla="*/ 18576137 w 21600"/>
                    <a:gd name="T3" fmla="*/ 274418 h 21600"/>
                    <a:gd name="T4" fmla="*/ 18576137 w 21600"/>
                    <a:gd name="T5" fmla="*/ 274418 h 21600"/>
                    <a:gd name="T6" fmla="*/ 18576137 w 21600"/>
                    <a:gd name="T7" fmla="*/ 2744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24615" name="Shape 200"/>
                <p:cNvSpPr>
                  <a:spLocks/>
                </p:cNvSpPr>
                <p:nvPr/>
              </p:nvSpPr>
              <p:spPr bwMode="auto">
                <a:xfrm>
                  <a:off x="0" y="0"/>
                  <a:ext cx="609600" cy="609600"/>
                </a:xfrm>
                <a:custGeom>
                  <a:avLst/>
                  <a:gdLst>
                    <a:gd name="T0" fmla="*/ 242771309 w 21600"/>
                    <a:gd name="T1" fmla="*/ 242771309 h 21600"/>
                    <a:gd name="T2" fmla="*/ 242771309 w 21600"/>
                    <a:gd name="T3" fmla="*/ 242771309 h 21600"/>
                    <a:gd name="T4" fmla="*/ 242771309 w 21600"/>
                    <a:gd name="T5" fmla="*/ 242771309 h 21600"/>
                    <a:gd name="T6" fmla="*/ 242771309 w 21600"/>
                    <a:gd name="T7" fmla="*/ 2427713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90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endParaRPr lang="en-US"/>
                </a:p>
              </p:txBody>
            </p:sp>
          </p:grpSp>
          <p:sp>
            <p:nvSpPr>
              <p:cNvPr id="24609" name="Shape 202"/>
              <p:cNvSpPr>
                <a:spLocks noChangeArrowheads="1"/>
              </p:cNvSpPr>
              <p:nvPr/>
            </p:nvSpPr>
            <p:spPr bwMode="auto">
              <a:xfrm>
                <a:off x="1290636" y="0"/>
                <a:ext cx="333376" cy="495301"/>
              </a:xfrm>
              <a:prstGeom prst="triangle">
                <a:avLst>
                  <a:gd name="adj" fmla="val 50000"/>
                </a:avLst>
              </a:prstGeom>
              <a:solidFill>
                <a:schemeClr val="accent1"/>
              </a:solidFill>
              <a:ln w="19050">
                <a:solidFill>
                  <a:srgbClr val="3A5E8A"/>
                </a:solidFill>
                <a:round/>
                <a:headEnd/>
                <a:tailEnd/>
              </a:ln>
            </p:spPr>
            <p:txBody>
              <a:bodyPr lIns="45719" tIns="45719" rIns="45719" bIns="45719" anchor="ctr"/>
              <a:lstStyle/>
              <a:p>
                <a:pPr algn="ctr" eaLnBrk="1"/>
                <a:endParaRPr lang="en-US">
                  <a:solidFill>
                    <a:srgbClr val="FFFFFF"/>
                  </a:solidFill>
                </a:endParaRPr>
              </a:p>
            </p:txBody>
          </p:sp>
          <p:sp>
            <p:nvSpPr>
              <p:cNvPr id="24610" name="Shape 203"/>
              <p:cNvSpPr>
                <a:spLocks noChangeArrowheads="1"/>
              </p:cNvSpPr>
              <p:nvPr/>
            </p:nvSpPr>
            <p:spPr bwMode="auto">
              <a:xfrm rot="4541334">
                <a:off x="1989870" y="411093"/>
                <a:ext cx="334351" cy="906784"/>
              </a:xfrm>
              <a:prstGeom prst="triangle">
                <a:avLst>
                  <a:gd name="adj" fmla="val 50000"/>
                </a:avLst>
              </a:prstGeom>
              <a:solidFill>
                <a:srgbClr val="00B050"/>
              </a:solidFill>
              <a:ln w="19050">
                <a:solidFill>
                  <a:srgbClr val="92D050"/>
                </a:solidFill>
                <a:round/>
                <a:headEnd/>
                <a:tailEnd/>
              </a:ln>
            </p:spPr>
            <p:txBody>
              <a:bodyPr lIns="45719" tIns="45719" rIns="45719" bIns="45719" anchor="ctr"/>
              <a:lstStyle/>
              <a:p>
                <a:pPr algn="ctr" eaLnBrk="1"/>
                <a:endParaRPr lang="en-US">
                  <a:solidFill>
                    <a:srgbClr val="FFFFFF"/>
                  </a:solidFill>
                </a:endParaRPr>
              </a:p>
            </p:txBody>
          </p:sp>
          <p:sp>
            <p:nvSpPr>
              <p:cNvPr id="24611" name="Shape 204"/>
              <p:cNvSpPr>
                <a:spLocks noChangeArrowheads="1"/>
              </p:cNvSpPr>
              <p:nvPr/>
            </p:nvSpPr>
            <p:spPr bwMode="auto">
              <a:xfrm>
                <a:off x="3581400" y="981075"/>
                <a:ext cx="381000" cy="1447800"/>
              </a:xfrm>
              <a:prstGeom prst="ellipse">
                <a:avLst/>
              </a:prstGeom>
              <a:solidFill>
                <a:srgbClr val="7030A0"/>
              </a:solidFill>
              <a:ln w="19050">
                <a:solidFill>
                  <a:srgbClr val="B3A2C7"/>
                </a:solidFill>
                <a:round/>
                <a:headEnd/>
                <a:tailEnd/>
              </a:ln>
            </p:spPr>
            <p:txBody>
              <a:bodyPr lIns="45719" tIns="45719" rIns="45719" bIns="45719" anchor="ctr"/>
              <a:lstStyle/>
              <a:p>
                <a:pPr algn="ctr" eaLnBrk="1"/>
                <a:endParaRPr lang="en-US">
                  <a:solidFill>
                    <a:srgbClr val="FFFFFF"/>
                  </a:solidFill>
                </a:endParaRPr>
              </a:p>
            </p:txBody>
          </p:sp>
          <p:sp>
            <p:nvSpPr>
              <p:cNvPr id="205" name="Shape 205"/>
              <p:cNvSpPr/>
              <p:nvPr/>
            </p:nvSpPr>
            <p:spPr>
              <a:xfrm>
                <a:off x="2157413" y="2247899"/>
                <a:ext cx="204787" cy="180975"/>
              </a:xfrm>
              <a:prstGeom prst="ellipse">
                <a:avLst/>
              </a:prstGeom>
              <a:solidFill>
                <a:schemeClr val="accent1"/>
              </a:solidFill>
              <a:ln w="19050" cap="flat">
                <a:solidFill>
                  <a:srgbClr val="3A5E8A"/>
                </a:solidFill>
                <a:prstDash val="solid"/>
                <a:round/>
              </a:ln>
              <a:effectLst/>
            </p:spPr>
            <p:txBody>
              <a:bodyPr lIns="45719" tIns="45719" rIns="45719" bIns="45719" anchor="ctr"/>
              <a:lstStyle/>
              <a:p>
                <a:pPr algn="ctr" eaLnBrk="1"/>
                <a:endParaRPr lang="en-US">
                  <a:solidFill>
                    <a:srgbClr val="F79646"/>
                  </a:solidFill>
                </a:endParaRPr>
              </a:p>
            </p:txBody>
          </p:sp>
        </p:grpSp>
        <p:grpSp>
          <p:nvGrpSpPr>
            <p:cNvPr id="24594" name="Group 220"/>
            <p:cNvGrpSpPr>
              <a:grpSpLocks/>
            </p:cNvGrpSpPr>
            <p:nvPr/>
          </p:nvGrpSpPr>
          <p:grpSpPr bwMode="auto">
            <a:xfrm>
              <a:off x="-1" y="-1"/>
              <a:ext cx="4495801" cy="2667001"/>
              <a:chOff x="0" y="0"/>
              <a:chExt cx="4495800" cy="2667000"/>
            </a:xfrm>
          </p:grpSpPr>
          <p:sp>
            <p:nvSpPr>
              <p:cNvPr id="24595" name="Shape 207"/>
              <p:cNvSpPr>
                <a:spLocks noChangeArrowheads="1"/>
              </p:cNvSpPr>
              <p:nvPr/>
            </p:nvSpPr>
            <p:spPr bwMode="auto">
              <a:xfrm>
                <a:off x="0" y="0"/>
                <a:ext cx="4495800" cy="2667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596" name="Shape 208"/>
              <p:cNvSpPr>
                <a:spLocks noChangeArrowheads="1"/>
              </p:cNvSpPr>
              <p:nvPr/>
            </p:nvSpPr>
            <p:spPr bwMode="auto">
              <a:xfrm>
                <a:off x="-1" y="-1"/>
                <a:ext cx="2247901" cy="1333501"/>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597" name="Shape 209"/>
              <p:cNvSpPr>
                <a:spLocks noChangeArrowheads="1"/>
              </p:cNvSpPr>
              <p:nvPr/>
            </p:nvSpPr>
            <p:spPr bwMode="auto">
              <a:xfrm>
                <a:off x="-1" y="1333500"/>
                <a:ext cx="2247901" cy="13335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598" name="Shape 210"/>
              <p:cNvSpPr>
                <a:spLocks noChangeArrowheads="1"/>
              </p:cNvSpPr>
              <p:nvPr/>
            </p:nvSpPr>
            <p:spPr bwMode="auto">
              <a:xfrm>
                <a:off x="2247900" y="1333500"/>
                <a:ext cx="2247900" cy="13335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599" name="Shape 211"/>
              <p:cNvSpPr>
                <a:spLocks noChangeArrowheads="1"/>
              </p:cNvSpPr>
              <p:nvPr/>
            </p:nvSpPr>
            <p:spPr bwMode="auto">
              <a:xfrm>
                <a:off x="-1" y="-1"/>
                <a:ext cx="1123951" cy="666751"/>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0" name="Shape 212"/>
              <p:cNvSpPr>
                <a:spLocks noChangeArrowheads="1"/>
              </p:cNvSpPr>
              <p:nvPr/>
            </p:nvSpPr>
            <p:spPr bwMode="auto">
              <a:xfrm>
                <a:off x="-1" y="666750"/>
                <a:ext cx="1123951"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1" name="Shape 213"/>
              <p:cNvSpPr>
                <a:spLocks noChangeArrowheads="1"/>
              </p:cNvSpPr>
              <p:nvPr/>
            </p:nvSpPr>
            <p:spPr bwMode="auto">
              <a:xfrm>
                <a:off x="1123950" y="666750"/>
                <a:ext cx="1123950"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2" name="Shape 214"/>
              <p:cNvSpPr>
                <a:spLocks noChangeArrowheads="1"/>
              </p:cNvSpPr>
              <p:nvPr/>
            </p:nvSpPr>
            <p:spPr bwMode="auto">
              <a:xfrm>
                <a:off x="2247900" y="666750"/>
                <a:ext cx="1123950"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3" name="Shape 215"/>
              <p:cNvSpPr>
                <a:spLocks noChangeArrowheads="1"/>
              </p:cNvSpPr>
              <p:nvPr/>
            </p:nvSpPr>
            <p:spPr bwMode="auto">
              <a:xfrm>
                <a:off x="2247900" y="-1"/>
                <a:ext cx="1123950" cy="666751"/>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4" name="Shape 216"/>
              <p:cNvSpPr>
                <a:spLocks noChangeArrowheads="1"/>
              </p:cNvSpPr>
              <p:nvPr/>
            </p:nvSpPr>
            <p:spPr bwMode="auto">
              <a:xfrm>
                <a:off x="3371850" y="-1"/>
                <a:ext cx="1123950" cy="666751"/>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5" name="Shape 217"/>
              <p:cNvSpPr>
                <a:spLocks noChangeArrowheads="1"/>
              </p:cNvSpPr>
              <p:nvPr/>
            </p:nvSpPr>
            <p:spPr bwMode="auto">
              <a:xfrm>
                <a:off x="2247900" y="2000250"/>
                <a:ext cx="1123950"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6" name="Shape 218"/>
              <p:cNvSpPr>
                <a:spLocks noChangeArrowheads="1"/>
              </p:cNvSpPr>
              <p:nvPr/>
            </p:nvSpPr>
            <p:spPr bwMode="auto">
              <a:xfrm>
                <a:off x="2247900" y="1333500"/>
                <a:ext cx="1123950"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sp>
            <p:nvSpPr>
              <p:cNvPr id="24607" name="Shape 219"/>
              <p:cNvSpPr>
                <a:spLocks noChangeArrowheads="1"/>
              </p:cNvSpPr>
              <p:nvPr/>
            </p:nvSpPr>
            <p:spPr bwMode="auto">
              <a:xfrm>
                <a:off x="3371850" y="1333500"/>
                <a:ext cx="1123950" cy="66675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pPr algn="ctr" eaLnBrk="1"/>
                <a:endParaRPr lang="en-US">
                  <a:solidFill>
                    <a:srgbClr val="FFFFFF"/>
                  </a:solidFill>
                </a:endParaRPr>
              </a:p>
            </p:txBody>
          </p:sp>
        </p:grpSp>
      </p:grpSp>
      <p:sp>
        <p:nvSpPr>
          <p:cNvPr id="222" name="Shape 222"/>
          <p:cNvSpPr>
            <a:spLocks noChangeArrowheads="1"/>
          </p:cNvSpPr>
          <p:nvPr/>
        </p:nvSpPr>
        <p:spPr bwMode="auto">
          <a:xfrm>
            <a:off x="4343400" y="1276350"/>
            <a:ext cx="4495800" cy="2667000"/>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3" name="Shape 223"/>
          <p:cNvSpPr>
            <a:spLocks noChangeArrowheads="1"/>
          </p:cNvSpPr>
          <p:nvPr/>
        </p:nvSpPr>
        <p:spPr bwMode="auto">
          <a:xfrm>
            <a:off x="4338638" y="1276350"/>
            <a:ext cx="2252662" cy="1333500"/>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4" name="Shape 224"/>
          <p:cNvSpPr>
            <a:spLocks noChangeArrowheads="1"/>
          </p:cNvSpPr>
          <p:nvPr/>
        </p:nvSpPr>
        <p:spPr bwMode="auto">
          <a:xfrm>
            <a:off x="4338638" y="2609850"/>
            <a:ext cx="2252662" cy="1333500"/>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5" name="Shape 225"/>
          <p:cNvSpPr>
            <a:spLocks noChangeArrowheads="1"/>
          </p:cNvSpPr>
          <p:nvPr/>
        </p:nvSpPr>
        <p:spPr bwMode="auto">
          <a:xfrm>
            <a:off x="6591300" y="2609850"/>
            <a:ext cx="2252663" cy="1333500"/>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6" name="Shape 226"/>
          <p:cNvSpPr>
            <a:spLocks noChangeShapeType="1"/>
          </p:cNvSpPr>
          <p:nvPr/>
        </p:nvSpPr>
        <p:spPr bwMode="auto">
          <a:xfrm>
            <a:off x="3916363" y="2227263"/>
            <a:ext cx="4265612" cy="12684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227" name="Shape 227"/>
          <p:cNvSpPr>
            <a:spLocks noChangeArrowheads="1"/>
          </p:cNvSpPr>
          <p:nvPr/>
        </p:nvSpPr>
        <p:spPr bwMode="auto">
          <a:xfrm>
            <a:off x="4338638" y="1952625"/>
            <a:ext cx="1120775" cy="657225"/>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8" name="Shape 228"/>
          <p:cNvSpPr>
            <a:spLocks noChangeArrowheads="1"/>
          </p:cNvSpPr>
          <p:nvPr/>
        </p:nvSpPr>
        <p:spPr bwMode="auto">
          <a:xfrm>
            <a:off x="6591300" y="3286125"/>
            <a:ext cx="1120775" cy="657225"/>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29" name="Shape 229"/>
          <p:cNvSpPr>
            <a:spLocks noChangeArrowheads="1"/>
          </p:cNvSpPr>
          <p:nvPr/>
        </p:nvSpPr>
        <p:spPr bwMode="auto">
          <a:xfrm>
            <a:off x="6591300" y="2609850"/>
            <a:ext cx="1120775" cy="657225"/>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30" name="Shape 230"/>
          <p:cNvSpPr>
            <a:spLocks noChangeArrowheads="1"/>
          </p:cNvSpPr>
          <p:nvPr/>
        </p:nvSpPr>
        <p:spPr bwMode="auto">
          <a:xfrm>
            <a:off x="7712075" y="3286125"/>
            <a:ext cx="1122363" cy="657225"/>
          </a:xfrm>
          <a:prstGeom prst="rect">
            <a:avLst/>
          </a:prstGeom>
          <a:solidFill>
            <a:srgbClr val="C00000">
              <a:alpha val="25098"/>
            </a:srgbClr>
          </a:solidFill>
          <a:ln w="38100">
            <a:solidFill>
              <a:srgbClr val="C00000"/>
            </a:solidFill>
            <a:miter lim="800000"/>
            <a:headEnd/>
            <a:tailEnd/>
          </a:ln>
        </p:spPr>
        <p:txBody>
          <a:bodyPr lIns="45719" rIns="45719" anchor="ctr"/>
          <a:lstStyle/>
          <a:p>
            <a:pPr algn="ctr" eaLnBrk="1"/>
            <a:endParaRPr lang="en-US">
              <a:solidFill>
                <a:srgbClr val="FFFFFF"/>
              </a:solidFill>
            </a:endParaRPr>
          </a:p>
        </p:txBody>
      </p:sp>
      <p:sp>
        <p:nvSpPr>
          <p:cNvPr id="231" name="Shape 231"/>
          <p:cNvSpPr>
            <a:spLocks noChangeArrowheads="1"/>
          </p:cNvSpPr>
          <p:nvPr/>
        </p:nvSpPr>
        <p:spPr bwMode="auto">
          <a:xfrm>
            <a:off x="8153400" y="2343150"/>
            <a:ext cx="381000" cy="1447800"/>
          </a:xfrm>
          <a:prstGeom prst="ellipse">
            <a:avLst/>
          </a:prstGeom>
          <a:solidFill>
            <a:srgbClr val="7030A0"/>
          </a:solidFill>
          <a:ln w="19050">
            <a:solidFill>
              <a:srgbClr val="B3A2C7"/>
            </a:solidFill>
            <a:round/>
            <a:headEnd/>
            <a:tailEnd/>
          </a:ln>
        </p:spPr>
        <p:txBody>
          <a:bodyPr lIns="45719" rIns="45719" anchor="ctr"/>
          <a:lstStyle/>
          <a:p>
            <a:pPr algn="ctr" eaLnBrk="1"/>
            <a:endParaRPr lang="en-US">
              <a:solidFill>
                <a:srgbClr val="FFFFFF"/>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p:tmAbs val="0"/>
                                  </p:iterate>
                                  <p:childTnLst>
                                    <p:set>
                                      <p:cBhvr>
                                        <p:cTn id="10" fill="hold"/>
                                        <p:tgtEl>
                                          <p:spTgt spid="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p:tmAbs val="0"/>
                                  </p:iterate>
                                  <p:childTnLst>
                                    <p:set>
                                      <p:cBhvr>
                                        <p:cTn id="14" fill="hold"/>
                                        <p:tgtEl>
                                          <p:spTgt spid="2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iterate>
                                    <p:tmAbs val="0"/>
                                  </p:iterate>
                                  <p:childTnLst>
                                    <p:set>
                                      <p:cBhvr>
                                        <p:cTn id="18" fill="hold">
                                          <p:stCondLst>
                                            <p:cond delay="0"/>
                                          </p:stCondLst>
                                        </p:cTn>
                                        <p:tgtEl>
                                          <p:spTgt spid="2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p:tmAbs val="0"/>
                                  </p:iterate>
                                  <p:childTnLst>
                                    <p:set>
                                      <p:cBhvr>
                                        <p:cTn id="22" fill="hold"/>
                                        <p:tgtEl>
                                          <p:spTgt spid="197"/>
                                        </p:tgtEl>
                                        <p:attrNameLst>
                                          <p:attrName>style.visibility</p:attrName>
                                        </p:attrNameLst>
                                      </p:cBhvr>
                                      <p:to>
                                        <p:strVal val="visible"/>
                                      </p:to>
                                    </p:set>
                                  </p:childTnLst>
                                </p:cTn>
                              </p:par>
                            </p:childTnLst>
                          </p:cTn>
                        </p:par>
                        <p:par>
                          <p:cTn id="23" fill="hold" nodeType="afterGroup">
                            <p:stCondLst>
                              <p:cond delay="0"/>
                            </p:stCondLst>
                            <p:childTnLst>
                              <p:par>
                                <p:cTn id="24" presetID="1" presetClass="exit" presetSubtype="0" fill="hold" grpId="1" nodeType="afterEffect">
                                  <p:stCondLst>
                                    <p:cond delay="0"/>
                                  </p:stCondLst>
                                  <p:iterate>
                                    <p:tmAbs val="0"/>
                                  </p:iterate>
                                  <p:childTnLst>
                                    <p:set>
                                      <p:cBhvr>
                                        <p:cTn id="25" fill="hold">
                                          <p:stCondLst>
                                            <p:cond delay="0"/>
                                          </p:stCondLst>
                                        </p:cTn>
                                        <p:tgtEl>
                                          <p:spTgt spid="196"/>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p:tmAbs val="0"/>
                                  </p:iterate>
                                  <p:childTnLst>
                                    <p:set>
                                      <p:cBhvr>
                                        <p:cTn id="29" fill="hold"/>
                                        <p:tgtEl>
                                          <p:spTgt spid="22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iterate>
                                    <p:tmAbs val="0"/>
                                  </p:iterate>
                                  <p:childTnLst>
                                    <p:set>
                                      <p:cBhvr>
                                        <p:cTn id="33" fill="hold">
                                          <p:stCondLst>
                                            <p:cond delay="0"/>
                                          </p:stCondLst>
                                        </p:cTn>
                                        <p:tgtEl>
                                          <p:spTgt spid="224"/>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p:tmAbs val="0"/>
                                  </p:iterate>
                                  <p:childTnLst>
                                    <p:set>
                                      <p:cBhvr>
                                        <p:cTn id="37" fill="hold"/>
                                        <p:tgtEl>
                                          <p:spTgt spid="226"/>
                                        </p:tgtEl>
                                        <p:attrNameLst>
                                          <p:attrName>style.visibility</p:attrName>
                                        </p:attrNameLst>
                                      </p:cBhvr>
                                      <p:to>
                                        <p:strVal val="visible"/>
                                      </p:to>
                                    </p:set>
                                  </p:childTnLst>
                                </p:cTn>
                              </p:par>
                            </p:childTnLst>
                          </p:cTn>
                        </p:par>
                        <p:par>
                          <p:cTn id="38" fill="hold" nodeType="afterGroup">
                            <p:stCondLst>
                              <p:cond delay="0"/>
                            </p:stCondLst>
                            <p:childTnLst>
                              <p:par>
                                <p:cTn id="39" presetID="1" presetClass="exit" presetSubtype="0" fill="hold" grpId="1" nodeType="afterEffect">
                                  <p:stCondLst>
                                    <p:cond delay="0"/>
                                  </p:stCondLst>
                                  <p:iterate>
                                    <p:tmAbs val="0"/>
                                  </p:iterate>
                                  <p:childTnLst>
                                    <p:set>
                                      <p:cBhvr>
                                        <p:cTn id="40" fill="hold">
                                          <p:stCondLst>
                                            <p:cond delay="0"/>
                                          </p:stCondLst>
                                        </p:cTn>
                                        <p:tgtEl>
                                          <p:spTgt spid="197"/>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p:tmAbs val="0"/>
                                  </p:iterate>
                                  <p:childTnLst>
                                    <p:set>
                                      <p:cBhvr>
                                        <p:cTn id="44" fill="hold"/>
                                        <p:tgtEl>
                                          <p:spTgt spid="22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p:tmAbs val="0"/>
                                  </p:iterate>
                                  <p:childTnLst>
                                    <p:set>
                                      <p:cBhvr>
                                        <p:cTn id="48" fill="hold"/>
                                        <p:tgtEl>
                                          <p:spTgt spid="22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iterate>
                                    <p:tmAbs val="0"/>
                                  </p:iterate>
                                  <p:childTnLst>
                                    <p:set>
                                      <p:cBhvr>
                                        <p:cTn id="52" fill="hold">
                                          <p:stCondLst>
                                            <p:cond delay="0"/>
                                          </p:stCondLst>
                                        </p:cTn>
                                        <p:tgtEl>
                                          <p:spTgt spid="227"/>
                                        </p:tgtEl>
                                        <p:attrNameLst>
                                          <p:attrName>style.visibility</p:attrName>
                                        </p:attrNameLst>
                                      </p:cBhvr>
                                      <p:to>
                                        <p:strVal val="hidden"/>
                                      </p:to>
                                    </p:set>
                                  </p:childTnLst>
                                </p:cTn>
                              </p:par>
                            </p:childTnLst>
                          </p:cTn>
                        </p:par>
                        <p:par>
                          <p:cTn id="53" fill="hold" nodeType="afterGroup">
                            <p:stCondLst>
                              <p:cond delay="0"/>
                            </p:stCondLst>
                            <p:childTnLst>
                              <p:par>
                                <p:cTn id="54" presetID="1" presetClass="exit" presetSubtype="0" fill="hold" grpId="1" nodeType="afterEffect">
                                  <p:stCondLst>
                                    <p:cond delay="0"/>
                                  </p:stCondLst>
                                  <p:iterate>
                                    <p:tmAbs val="0"/>
                                  </p:iterate>
                                  <p:childTnLst>
                                    <p:set>
                                      <p:cBhvr>
                                        <p:cTn id="55" fill="hold">
                                          <p:stCondLst>
                                            <p:cond delay="0"/>
                                          </p:stCondLst>
                                        </p:cTn>
                                        <p:tgtEl>
                                          <p:spTgt spid="223"/>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iterate>
                                    <p:tmAbs val="0"/>
                                  </p:iterate>
                                  <p:childTnLst>
                                    <p:set>
                                      <p:cBhvr>
                                        <p:cTn id="59" fill="hold"/>
                                        <p:tgtEl>
                                          <p:spTgt spid="22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iterate>
                                    <p:tmAbs val="0"/>
                                  </p:iterate>
                                  <p:childTnLst>
                                    <p:set>
                                      <p:cBhvr>
                                        <p:cTn id="63" fill="hold"/>
                                        <p:tgtEl>
                                          <p:spTgt spid="22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grpId="1" nodeType="clickEffect">
                                  <p:stCondLst>
                                    <p:cond delay="0"/>
                                  </p:stCondLst>
                                  <p:iterate>
                                    <p:tmAbs val="0"/>
                                  </p:iterate>
                                  <p:childTnLst>
                                    <p:set>
                                      <p:cBhvr>
                                        <p:cTn id="67" fill="hold">
                                          <p:stCondLst>
                                            <p:cond delay="0"/>
                                          </p:stCondLst>
                                        </p:cTn>
                                        <p:tgtEl>
                                          <p:spTgt spid="229"/>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iterate>
                                    <p:tmAbs val="0"/>
                                  </p:iterate>
                                  <p:childTnLst>
                                    <p:set>
                                      <p:cBhvr>
                                        <p:cTn id="70" fill="hold"/>
                                        <p:tgtEl>
                                          <p:spTgt spid="22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iterate>
                                    <p:tmAbs val="0"/>
                                  </p:iterate>
                                  <p:childTnLst>
                                    <p:set>
                                      <p:cBhvr>
                                        <p:cTn id="74" fill="hold">
                                          <p:stCondLst>
                                            <p:cond delay="0"/>
                                          </p:stCondLst>
                                        </p:cTn>
                                        <p:tgtEl>
                                          <p:spTgt spid="228"/>
                                        </p:tgtEl>
                                        <p:attrNameLst>
                                          <p:attrName>style.visibility</p:attrName>
                                        </p:attrNameLst>
                                      </p:cBhvr>
                                      <p:to>
                                        <p:strVal val="hidden"/>
                                      </p:to>
                                    </p:set>
                                  </p:childTnLst>
                                </p:cTn>
                              </p:par>
                            </p:childTnLst>
                          </p:cTn>
                        </p:par>
                        <p:par>
                          <p:cTn id="75" fill="hold" nodeType="afterGroup">
                            <p:stCondLst>
                              <p:cond delay="0"/>
                            </p:stCondLst>
                            <p:childTnLst>
                              <p:par>
                                <p:cTn id="76" presetID="1" presetClass="entr" presetSubtype="0" fill="hold" grpId="0" nodeType="afterEffect">
                                  <p:stCondLst>
                                    <p:cond delay="0"/>
                                  </p:stCondLst>
                                  <p:iterate>
                                    <p:tmAbs val="0"/>
                                  </p:iterate>
                                  <p:childTnLst>
                                    <p:set>
                                      <p:cBhvr>
                                        <p:cTn id="77" fill="hold"/>
                                        <p:tgtEl>
                                          <p:spTgt spid="23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iterate>
                                    <p:tmAbs val="0"/>
                                  </p:iterate>
                                  <p:childTnLst>
                                    <p:set>
                                      <p:cBhvr>
                                        <p:cTn id="81" fill="hold"/>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96" grpId="1" animBg="1"/>
      <p:bldP spid="197" grpId="0" animBg="1"/>
      <p:bldP spid="197" grpId="1" animBg="1"/>
      <p:bldP spid="221" grpId="0" animBg="1" advAuto="0"/>
      <p:bldP spid="222" grpId="0" animBg="1" advAuto="0"/>
      <p:bldP spid="222" grpId="1" animBg="1" advAuto="0"/>
      <p:bldP spid="223" grpId="0" animBg="1" advAuto="0"/>
      <p:bldP spid="223" grpId="1" animBg="1" advAuto="0"/>
      <p:bldP spid="224" grpId="0" animBg="1" advAuto="0"/>
      <p:bldP spid="224" grpId="1" animBg="1" advAuto="0"/>
      <p:bldP spid="225" grpId="0" animBg="1" advAuto="0"/>
      <p:bldP spid="226" grpId="0" animBg="1"/>
      <p:bldP spid="227" grpId="0" animBg="1" advAuto="0"/>
      <p:bldP spid="227" grpId="1" animBg="1" advAuto="0"/>
      <p:bldP spid="228" grpId="0" animBg="1" advAuto="0"/>
      <p:bldP spid="228" grpId="1" animBg="1" advAuto="0"/>
      <p:bldP spid="229" grpId="0" animBg="1" advAuto="0"/>
      <p:bldP spid="229" grpId="1" animBg="1" advAuto="0"/>
      <p:bldP spid="230" grpId="0" animBg="1" advAuto="0"/>
      <p:bldP spid="23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234"/>
          <p:cNvSpPr>
            <a:spLocks noGrp="1"/>
          </p:cNvSpPr>
          <p:nvPr>
            <p:ph type="body" idx="1"/>
          </p:nvPr>
        </p:nvSpPr>
        <p:spPr>
          <a:xfrm>
            <a:off x="0" y="887413"/>
            <a:ext cx="5638800" cy="3771900"/>
          </a:xfrm>
        </p:spPr>
        <p:txBody>
          <a:bodyPr/>
          <a:lstStyle/>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Octrees are able to handle arbitrary scenes with good performance</a:t>
            </a:r>
          </a:p>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Expected runtime O(log </a:t>
            </a:r>
            <a:r>
              <a:rPr lang="en-US" sz="1800" i="1">
                <a:solidFill>
                  <a:srgbClr val="1F497D"/>
                </a:solidFill>
                <a:latin typeface="Corbel" charset="0"/>
                <a:ea typeface="Corbel" charset="0"/>
                <a:cs typeface="Corbel" charset="0"/>
              </a:rPr>
              <a:t>n</a:t>
            </a:r>
            <a:r>
              <a:rPr lang="en-US" sz="1800">
                <a:solidFill>
                  <a:srgbClr val="1F497D"/>
                </a:solidFill>
                <a:latin typeface="Corbel" charset="0"/>
                <a:ea typeface="Corbel" charset="0"/>
                <a:cs typeface="Corbel" charset="0"/>
              </a:rPr>
              <a:t>) per ray.</a:t>
            </a:r>
          </a:p>
          <a:p>
            <a:pPr marL="822325" lvl="2" indent="-227013" eaLnBrk="1" hangingPunct="1">
              <a:spcBef>
                <a:spcPts val="500"/>
              </a:spcBef>
              <a:buClr>
                <a:srgbClr val="BABABA"/>
              </a:buClr>
            </a:pPr>
            <a:r>
              <a:rPr lang="en-US" sz="1600">
                <a:latin typeface="Corbel" charset="0"/>
                <a:ea typeface="Corbel" charset="0"/>
                <a:cs typeface="Corbel" charset="0"/>
              </a:rPr>
              <a:t>Exponential speedup over linear solution</a:t>
            </a:r>
          </a:p>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However, for scenes where primitives are distributed very non-uniformly, octrees will perform terribly</a:t>
            </a:r>
          </a:p>
          <a:p>
            <a:pPr marL="822325" lvl="2" indent="-227013" eaLnBrk="1" hangingPunct="1">
              <a:spcBef>
                <a:spcPts val="500"/>
              </a:spcBef>
              <a:buClr>
                <a:srgbClr val="BABABA"/>
              </a:buClr>
            </a:pPr>
            <a:r>
              <a:rPr lang="en-US" sz="1600">
                <a:latin typeface="Corbel" charset="0"/>
                <a:ea typeface="Corbel" charset="0"/>
                <a:cs typeface="Corbel" charset="0"/>
              </a:rPr>
              <a:t>Octrees can take many subdivisions to zone in on complex geometry, yielding deeper, inefficient trees</a:t>
            </a:r>
          </a:p>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In practice, these scenes are fairly common</a:t>
            </a:r>
          </a:p>
          <a:p>
            <a:pPr marL="822325" lvl="2" indent="-227013" eaLnBrk="1" hangingPunct="1">
              <a:spcBef>
                <a:spcPts val="500"/>
              </a:spcBef>
              <a:buClr>
                <a:srgbClr val="BABABA"/>
              </a:buClr>
            </a:pPr>
            <a:r>
              <a:rPr lang="en-US" sz="1600">
                <a:latin typeface="Corbel" charset="0"/>
                <a:ea typeface="Corbel" charset="0"/>
                <a:cs typeface="Corbel" charset="0"/>
              </a:rPr>
              <a:t>What can we do better?</a:t>
            </a:r>
          </a:p>
        </p:txBody>
      </p:sp>
      <p:sp>
        <p:nvSpPr>
          <p:cNvPr id="235" name="Shape 235"/>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Octrees (4/4) - Summary</a:t>
            </a:r>
          </a:p>
        </p:txBody>
      </p:sp>
      <p:pic>
        <p:nvPicPr>
          <p:cNvPr id="236" name="image22.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1581150"/>
            <a:ext cx="32004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fill="hold" grpId="0" nodeType="afterEffect">
                                  <p:stCondLst>
                                    <p:cond delay="0"/>
                                  </p:stCondLst>
                                  <p:iterate>
                                    <p:tmAbs val="0"/>
                                  </p:iterate>
                                  <p:childTnLst>
                                    <p:set>
                                      <p:cBhvr>
                                        <p:cTn id="6" fill="hold"/>
                                        <p:tgtEl>
                                          <p:spTgt spid="236"/>
                                        </p:tgtEl>
                                        <p:attrNameLst>
                                          <p:attrName>style.visibility</p:attrName>
                                        </p:attrNameLst>
                                      </p:cBhvr>
                                      <p:to>
                                        <p:strVal val="visible"/>
                                      </p:to>
                                    </p:set>
                                    <p:animEffect transition="in" filter="dissolve">
                                      <p:cBhvr>
                                        <p:cTn id="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239"/>
          <p:cNvSpPr>
            <a:spLocks noGrp="1"/>
          </p:cNvSpPr>
          <p:nvPr>
            <p:ph type="body" idx="1"/>
          </p:nvPr>
        </p:nvSpPr>
        <p:spPr>
          <a:xfrm>
            <a:off x="19050" y="914400"/>
            <a:ext cx="8667750" cy="3771900"/>
          </a:xfrm>
        </p:spPr>
        <p:txBody>
          <a:bodyPr/>
          <a:lstStyle/>
          <a:p>
            <a:pPr marL="547688" lvl="1" indent="-273050" eaLnBrk="1" hangingPunct="1">
              <a:lnSpc>
                <a:spcPct val="90000"/>
              </a:lnSpc>
              <a:spcBef>
                <a:spcPts val="500"/>
              </a:spcBef>
              <a:buClr>
                <a:schemeClr val="accent2"/>
              </a:buClr>
            </a:pPr>
            <a:r>
              <a:rPr lang="en-US" sz="1600">
                <a:solidFill>
                  <a:srgbClr val="1F497D"/>
                </a:solidFill>
                <a:latin typeface="Corbel" charset="0"/>
                <a:ea typeface="Corbel" charset="0"/>
                <a:cs typeface="Corbel" charset="0"/>
              </a:rPr>
              <a:t>Let’s be smarter about determining the sizes of nodes in the tree</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Tradeoff between spending time intersecting with nodes (deep tree) vs intersecting with scene primitives (shallow tree)</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We want to isolate areas of high complexity and cut out large empty spaces, which we can step through quickly during traversal</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Solution: kd-tree</a:t>
            </a:r>
          </a:p>
          <a:p>
            <a:pPr marL="547688" lvl="1" indent="-273050" eaLnBrk="1" hangingPunct="1">
              <a:lnSpc>
                <a:spcPct val="90000"/>
              </a:lnSpc>
              <a:spcBef>
                <a:spcPts val="500"/>
              </a:spcBef>
              <a:buClr>
                <a:schemeClr val="accent2"/>
              </a:buClr>
            </a:pPr>
            <a:r>
              <a:rPr lang="en-US" sz="1600">
                <a:solidFill>
                  <a:srgbClr val="1F497D"/>
                </a:solidFill>
                <a:latin typeface="Corbel" charset="0"/>
                <a:ea typeface="Corbel" charset="0"/>
                <a:cs typeface="Corbel" charset="0"/>
              </a:rPr>
              <a:t>Definition: a kd-tree is a k-dimensional, axis-aligned binary tree</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Axis-aligned like octree</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Binary tree unlike octree - choose one axis to split along at each node</a:t>
            </a:r>
          </a:p>
          <a:p>
            <a:pPr marL="547688" lvl="1" indent="-273050" eaLnBrk="1" hangingPunct="1">
              <a:lnSpc>
                <a:spcPct val="90000"/>
              </a:lnSpc>
              <a:spcBef>
                <a:spcPts val="500"/>
              </a:spcBef>
              <a:buClr>
                <a:schemeClr val="accent2"/>
              </a:buClr>
            </a:pPr>
            <a:r>
              <a:rPr lang="en-US" sz="1600">
                <a:solidFill>
                  <a:srgbClr val="1F497D"/>
                </a:solidFill>
                <a:latin typeface="Corbel" charset="0"/>
                <a:ea typeface="Corbel" charset="0"/>
                <a:cs typeface="Corbel" charset="0"/>
              </a:rPr>
              <a:t>The main challenge with kd-trees used for spatial partitioning is determining where to position the split plane at a given node (including which axis to split along)</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Would like splitting plane to adapt to the locations of objects </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Degenerate kd-tree is identical to its octree equivalent</a:t>
            </a:r>
          </a:p>
          <a:p>
            <a:pPr marL="822325" lvl="2" indent="-227013" eaLnBrk="1" hangingPunct="1">
              <a:lnSpc>
                <a:spcPct val="90000"/>
              </a:lnSpc>
              <a:spcBef>
                <a:spcPts val="500"/>
              </a:spcBef>
              <a:buClr>
                <a:srgbClr val="BABABA"/>
              </a:buClr>
            </a:pPr>
            <a:r>
              <a:rPr lang="en-US" sz="1400">
                <a:latin typeface="Corbel" charset="0"/>
                <a:ea typeface="Corbel" charset="0"/>
                <a:cs typeface="Corbel" charset="0"/>
              </a:rPr>
              <a:t>Let’s look in-depth at how we would select one split for a single node</a:t>
            </a:r>
          </a:p>
        </p:txBody>
      </p:sp>
      <p:sp>
        <p:nvSpPr>
          <p:cNvPr id="240" name="Shape 240"/>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kd-trees (1/6) - Motivation</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ChangeArrowheads="1"/>
          </p:cNvSpPr>
          <p:nvPr/>
        </p:nvSpPr>
        <p:spPr bwMode="auto">
          <a:xfrm>
            <a:off x="1639888" y="960438"/>
            <a:ext cx="5792787" cy="23733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p>
        </p:txBody>
      </p:sp>
      <p:sp>
        <p:nvSpPr>
          <p:cNvPr id="244" name="Shape 244"/>
          <p:cNvSpPr>
            <a:spLocks noChangeArrowheads="1"/>
          </p:cNvSpPr>
          <p:nvPr/>
        </p:nvSpPr>
        <p:spPr bwMode="auto">
          <a:xfrm>
            <a:off x="6553200" y="2619375"/>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45" name="Shape 245"/>
          <p:cNvSpPr>
            <a:spLocks noChangeArrowheads="1"/>
          </p:cNvSpPr>
          <p:nvPr/>
        </p:nvSpPr>
        <p:spPr bwMode="auto">
          <a:xfrm>
            <a:off x="6378575" y="2552700"/>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46" name="Shape 246"/>
          <p:cNvSpPr>
            <a:spLocks noChangeArrowheads="1"/>
          </p:cNvSpPr>
          <p:nvPr/>
        </p:nvSpPr>
        <p:spPr bwMode="auto">
          <a:xfrm>
            <a:off x="6489700" y="1201738"/>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47" name="Shape 247"/>
          <p:cNvSpPr>
            <a:spLocks noChangeArrowheads="1"/>
          </p:cNvSpPr>
          <p:nvPr/>
        </p:nvSpPr>
        <p:spPr bwMode="auto">
          <a:xfrm>
            <a:off x="5738813" y="1692275"/>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48" name="Shape 248"/>
          <p:cNvSpPr>
            <a:spLocks noChangeArrowheads="1"/>
          </p:cNvSpPr>
          <p:nvPr/>
        </p:nvSpPr>
        <p:spPr bwMode="auto">
          <a:xfrm>
            <a:off x="6731000" y="16319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49" name="Shape 249"/>
          <p:cNvSpPr>
            <a:spLocks noChangeArrowheads="1"/>
          </p:cNvSpPr>
          <p:nvPr/>
        </p:nvSpPr>
        <p:spPr bwMode="auto">
          <a:xfrm>
            <a:off x="5546725" y="14033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0" name="Shape 250"/>
          <p:cNvSpPr>
            <a:spLocks noChangeArrowheads="1"/>
          </p:cNvSpPr>
          <p:nvPr/>
        </p:nvSpPr>
        <p:spPr bwMode="auto">
          <a:xfrm>
            <a:off x="5853113"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1" name="Shape 251"/>
          <p:cNvSpPr>
            <a:spLocks noChangeArrowheads="1"/>
          </p:cNvSpPr>
          <p:nvPr/>
        </p:nvSpPr>
        <p:spPr bwMode="auto">
          <a:xfrm>
            <a:off x="6731000" y="27511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2" name="Shape 252"/>
          <p:cNvSpPr>
            <a:spLocks noChangeArrowheads="1"/>
          </p:cNvSpPr>
          <p:nvPr/>
        </p:nvSpPr>
        <p:spPr bwMode="auto">
          <a:xfrm>
            <a:off x="6119813" y="214947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3" name="Shape 253"/>
          <p:cNvSpPr>
            <a:spLocks noChangeArrowheads="1"/>
          </p:cNvSpPr>
          <p:nvPr/>
        </p:nvSpPr>
        <p:spPr bwMode="auto">
          <a:xfrm>
            <a:off x="6203950" y="1039813"/>
            <a:ext cx="604838"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4" name="Shape 254"/>
          <p:cNvSpPr>
            <a:spLocks noChangeArrowheads="1"/>
          </p:cNvSpPr>
          <p:nvPr/>
        </p:nvSpPr>
        <p:spPr bwMode="auto">
          <a:xfrm>
            <a:off x="5586413" y="25495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5" name="Shape 255"/>
          <p:cNvSpPr>
            <a:spLocks noChangeArrowheads="1"/>
          </p:cNvSpPr>
          <p:nvPr/>
        </p:nvSpPr>
        <p:spPr bwMode="auto">
          <a:xfrm>
            <a:off x="6731000" y="229076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6" name="Shape 256"/>
          <p:cNvSpPr>
            <a:spLocks noChangeArrowheads="1"/>
          </p:cNvSpPr>
          <p:nvPr/>
        </p:nvSpPr>
        <p:spPr bwMode="auto">
          <a:xfrm>
            <a:off x="5678488"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7" name="Shape 257"/>
          <p:cNvSpPr>
            <a:spLocks noChangeArrowheads="1"/>
          </p:cNvSpPr>
          <p:nvPr/>
        </p:nvSpPr>
        <p:spPr bwMode="auto">
          <a:xfrm>
            <a:off x="6804025" y="21494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8" name="Shape 258"/>
          <p:cNvSpPr>
            <a:spLocks noChangeArrowheads="1"/>
          </p:cNvSpPr>
          <p:nvPr/>
        </p:nvSpPr>
        <p:spPr bwMode="auto">
          <a:xfrm>
            <a:off x="5546725" y="11509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59" name="Shape 259"/>
          <p:cNvSpPr>
            <a:spLocks noChangeArrowheads="1"/>
          </p:cNvSpPr>
          <p:nvPr/>
        </p:nvSpPr>
        <p:spPr bwMode="auto">
          <a:xfrm>
            <a:off x="5940425" y="28162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0" name="Shape 260"/>
          <p:cNvSpPr>
            <a:spLocks noChangeArrowheads="1"/>
          </p:cNvSpPr>
          <p:nvPr/>
        </p:nvSpPr>
        <p:spPr bwMode="auto">
          <a:xfrm>
            <a:off x="6448425" y="15017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1" name="Shape 261"/>
          <p:cNvSpPr>
            <a:spLocks noChangeArrowheads="1"/>
          </p:cNvSpPr>
          <p:nvPr/>
        </p:nvSpPr>
        <p:spPr bwMode="auto">
          <a:xfrm>
            <a:off x="6499225" y="266382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2" name="Shape 262"/>
          <p:cNvSpPr>
            <a:spLocks noChangeArrowheads="1"/>
          </p:cNvSpPr>
          <p:nvPr/>
        </p:nvSpPr>
        <p:spPr bwMode="auto">
          <a:xfrm>
            <a:off x="6692900" y="1252538"/>
            <a:ext cx="604838" cy="452437"/>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3" name="Shape 263"/>
          <p:cNvSpPr>
            <a:spLocks noChangeArrowheads="1"/>
          </p:cNvSpPr>
          <p:nvPr/>
        </p:nvSpPr>
        <p:spPr bwMode="auto">
          <a:xfrm>
            <a:off x="6018213" y="1100138"/>
            <a:ext cx="606425"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4" name="Shape 264"/>
          <p:cNvSpPr>
            <a:spLocks noChangeArrowheads="1"/>
          </p:cNvSpPr>
          <p:nvPr/>
        </p:nvSpPr>
        <p:spPr bwMode="auto">
          <a:xfrm>
            <a:off x="6029325" y="248761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5" name="Shape 265"/>
          <p:cNvSpPr>
            <a:spLocks noChangeArrowheads="1"/>
          </p:cNvSpPr>
          <p:nvPr/>
        </p:nvSpPr>
        <p:spPr bwMode="auto">
          <a:xfrm>
            <a:off x="3529013" y="1349375"/>
            <a:ext cx="604837"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6" name="Shape 266"/>
          <p:cNvSpPr>
            <a:spLocks noChangeArrowheads="1"/>
          </p:cNvSpPr>
          <p:nvPr/>
        </p:nvSpPr>
        <p:spPr bwMode="auto">
          <a:xfrm>
            <a:off x="6378575" y="11715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7" name="Shape 267"/>
          <p:cNvSpPr>
            <a:spLocks noChangeArrowheads="1"/>
          </p:cNvSpPr>
          <p:nvPr/>
        </p:nvSpPr>
        <p:spPr bwMode="auto">
          <a:xfrm>
            <a:off x="6553200" y="13033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8" name="Shape 268"/>
          <p:cNvSpPr>
            <a:spLocks noChangeArrowheads="1"/>
          </p:cNvSpPr>
          <p:nvPr/>
        </p:nvSpPr>
        <p:spPr bwMode="auto">
          <a:xfrm>
            <a:off x="5851525" y="26860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69" name="Shape 269"/>
          <p:cNvSpPr>
            <a:spLocks noChangeArrowheads="1"/>
          </p:cNvSpPr>
          <p:nvPr/>
        </p:nvSpPr>
        <p:spPr bwMode="auto">
          <a:xfrm>
            <a:off x="5813425" y="14636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70" name="Shape 270"/>
          <p:cNvSpPr>
            <a:spLocks noChangeArrowheads="1"/>
          </p:cNvSpPr>
          <p:nvPr/>
        </p:nvSpPr>
        <p:spPr bwMode="auto">
          <a:xfrm>
            <a:off x="609600" y="3562350"/>
            <a:ext cx="8077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algn="ctr" eaLnBrk="1"/>
            <a:r>
              <a:rPr lang="en-US" sz="1600" b="1">
                <a:latin typeface="Segoe UI" charset="0"/>
                <a:cs typeface="Segoe UI" charset="0"/>
                <a:sym typeface="Segoe UI" charset="0"/>
              </a:rPr>
              <a:t>Split at middle?</a:t>
            </a:r>
          </a:p>
          <a:p>
            <a:pPr eaLnBrk="1">
              <a:buSzPct val="100000"/>
              <a:buFont typeface="Arial" charset="0"/>
              <a:buChar char="•"/>
            </a:pPr>
            <a:r>
              <a:rPr lang="en-US">
                <a:latin typeface="Segoe UI" charset="0"/>
                <a:cs typeface="Segoe UI" charset="0"/>
                <a:sym typeface="Segoe UI" charset="0"/>
              </a:rPr>
              <a:t> </a:t>
            </a:r>
            <a:r>
              <a:rPr lang="en-US" sz="1400">
                <a:latin typeface="Segoe UI" charset="0"/>
                <a:cs typeface="Segoe UI" charset="0"/>
                <a:sym typeface="Segoe UI" charset="0"/>
              </a:rPr>
              <a:t>During traversal, ray is equally likely to enter either left side or right side</a:t>
            </a:r>
          </a:p>
          <a:p>
            <a:pPr eaLnBrk="1">
              <a:buSzPct val="100000"/>
              <a:buFont typeface="Arial" charset="0"/>
              <a:buChar char="•"/>
            </a:pPr>
            <a:r>
              <a:rPr lang="en-US" sz="1400">
                <a:latin typeface="Segoe UI" charset="0"/>
                <a:cs typeface="Segoe UI" charset="0"/>
                <a:sym typeface="Segoe UI" charset="0"/>
              </a:rPr>
              <a:t>  But cost of entering right side is much higher!</a:t>
            </a:r>
          </a:p>
          <a:p>
            <a:pPr marL="457200" lvl="2" eaLnBrk="1">
              <a:buSzPct val="100000"/>
              <a:buFont typeface="Arial" charset="0"/>
              <a:buChar char="•"/>
            </a:pPr>
            <a:r>
              <a:rPr lang="en-US" sz="1400"/>
              <a:t>  How do we split up this “node” in space optimally?</a:t>
            </a:r>
          </a:p>
        </p:txBody>
      </p:sp>
      <p:sp>
        <p:nvSpPr>
          <p:cNvPr id="271" name="Shape 271"/>
          <p:cNvSpPr>
            <a:spLocks noChangeShapeType="1"/>
          </p:cNvSpPr>
          <p:nvPr/>
        </p:nvSpPr>
        <p:spPr bwMode="auto">
          <a:xfrm>
            <a:off x="4521200" y="944563"/>
            <a:ext cx="15875" cy="238918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272" name="Shape 272"/>
          <p:cNvSpPr>
            <a:spLocks noChangeArrowheads="1"/>
          </p:cNvSpPr>
          <p:nvPr/>
        </p:nvSpPr>
        <p:spPr bwMode="auto">
          <a:xfrm>
            <a:off x="1376363" y="3260725"/>
            <a:ext cx="219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0</a:t>
            </a:r>
          </a:p>
        </p:txBody>
      </p:sp>
      <p:sp>
        <p:nvSpPr>
          <p:cNvPr id="273" name="Shape 273"/>
          <p:cNvSpPr>
            <a:spLocks noChangeArrowheads="1"/>
          </p:cNvSpPr>
          <p:nvPr/>
        </p:nvSpPr>
        <p:spPr bwMode="auto">
          <a:xfrm>
            <a:off x="7380288" y="3286125"/>
            <a:ext cx="47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x=1</a:t>
            </a:r>
          </a:p>
        </p:txBody>
      </p:sp>
      <p:sp>
        <p:nvSpPr>
          <p:cNvPr id="274" name="Shape 274"/>
          <p:cNvSpPr>
            <a:spLocks noChangeArrowheads="1"/>
          </p:cNvSpPr>
          <p:nvPr/>
        </p:nvSpPr>
        <p:spPr bwMode="auto">
          <a:xfrm>
            <a:off x="1112838" y="898525"/>
            <a:ext cx="6270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a:t>y=1</a:t>
            </a:r>
          </a:p>
        </p:txBody>
      </p:sp>
      <p:sp>
        <p:nvSpPr>
          <p:cNvPr id="275" name="Shape 275"/>
          <p:cNvSpPr>
            <a:spLocks noGrp="1"/>
          </p:cNvSpPr>
          <p:nvPr>
            <p:ph type="title"/>
          </p:nvPr>
        </p:nvSpPr>
        <p:spPr/>
        <p:txBody>
          <a:bodyPr>
            <a:normAutofit/>
          </a:bodyPr>
          <a:lstStyle/>
          <a:p>
            <a:pPr defTabSz="885825" eaLnBrk="1" hangingPunct="1"/>
            <a:r>
              <a:rPr lang="en-US" sz="2200">
                <a:latin typeface="Segoe UI" charset="0"/>
                <a:cs typeface="Segoe UI" charset="0"/>
              </a:rPr>
              <a:t>kd-trees (2/6) – Choosing a split plane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243"/>
                                        </p:tgtEl>
                                        <p:attrNameLst>
                                          <p:attrName>style.visibility</p:attrName>
                                        </p:attrNameLst>
                                      </p:cBhvr>
                                      <p:to>
                                        <p:strVal val="visible"/>
                                      </p:to>
                                    </p:set>
                                    <p:animEffect transition="in" filter="dissolve">
                                      <p:cBhvr>
                                        <p:cTn id="7" dur="500"/>
                                        <p:tgtEl>
                                          <p:spTgt spid="243"/>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244"/>
                                        </p:tgtEl>
                                        <p:attrNameLst>
                                          <p:attrName>style.visibility</p:attrName>
                                        </p:attrNameLst>
                                      </p:cBhvr>
                                      <p:to>
                                        <p:strVal val="visible"/>
                                      </p:to>
                                    </p:set>
                                    <p:animEffect transition="in" filter="dissolve">
                                      <p:cBhvr>
                                        <p:cTn id="11" dur="500"/>
                                        <p:tgtEl>
                                          <p:spTgt spid="244"/>
                                        </p:tgtEl>
                                      </p:cBhvr>
                                    </p:animEffect>
                                  </p:childTnLst>
                                </p:cTn>
                              </p:par>
                            </p:childTnLst>
                          </p:cTn>
                        </p:par>
                        <p:par>
                          <p:cTn id="12" fill="hold" nodeType="afterGroup">
                            <p:stCondLst>
                              <p:cond delay="1000"/>
                            </p:stCondLst>
                            <p:childTnLst>
                              <p:par>
                                <p:cTn id="13" presetID="9" presetClass="entr" fill="hold" grpId="0" nodeType="afterEffect">
                                  <p:stCondLst>
                                    <p:cond delay="0"/>
                                  </p:stCondLst>
                                  <p:iterate>
                                    <p:tmAbs val="0"/>
                                  </p:iterate>
                                  <p:childTnLst>
                                    <p:set>
                                      <p:cBhvr>
                                        <p:cTn id="14" fill="hold"/>
                                        <p:tgtEl>
                                          <p:spTgt spid="245"/>
                                        </p:tgtEl>
                                        <p:attrNameLst>
                                          <p:attrName>style.visibility</p:attrName>
                                        </p:attrNameLst>
                                      </p:cBhvr>
                                      <p:to>
                                        <p:strVal val="visible"/>
                                      </p:to>
                                    </p:set>
                                    <p:animEffect transition="in" filter="dissolve">
                                      <p:cBhvr>
                                        <p:cTn id="15" dur="500"/>
                                        <p:tgtEl>
                                          <p:spTgt spid="245"/>
                                        </p:tgtEl>
                                      </p:cBhvr>
                                    </p:animEffect>
                                  </p:childTnLst>
                                </p:cTn>
                              </p:par>
                            </p:childTnLst>
                          </p:cTn>
                        </p:par>
                        <p:par>
                          <p:cTn id="16" fill="hold" nodeType="afterGroup">
                            <p:stCondLst>
                              <p:cond delay="1500"/>
                            </p:stCondLst>
                            <p:childTnLst>
                              <p:par>
                                <p:cTn id="17" presetID="9" presetClass="entr" fill="hold" grpId="0" nodeType="afterEffect">
                                  <p:stCondLst>
                                    <p:cond delay="0"/>
                                  </p:stCondLst>
                                  <p:iterate>
                                    <p:tmAbs val="0"/>
                                  </p:iterate>
                                  <p:childTnLst>
                                    <p:set>
                                      <p:cBhvr>
                                        <p:cTn id="18" fill="hold"/>
                                        <p:tgtEl>
                                          <p:spTgt spid="246"/>
                                        </p:tgtEl>
                                        <p:attrNameLst>
                                          <p:attrName>style.visibility</p:attrName>
                                        </p:attrNameLst>
                                      </p:cBhvr>
                                      <p:to>
                                        <p:strVal val="visible"/>
                                      </p:to>
                                    </p:set>
                                    <p:animEffect transition="in" filter="dissolve">
                                      <p:cBhvr>
                                        <p:cTn id="19" dur="500"/>
                                        <p:tgtEl>
                                          <p:spTgt spid="246"/>
                                        </p:tgtEl>
                                      </p:cBhvr>
                                    </p:animEffect>
                                  </p:childTnLst>
                                </p:cTn>
                              </p:par>
                            </p:childTnLst>
                          </p:cTn>
                        </p:par>
                        <p:par>
                          <p:cTn id="20" fill="hold" nodeType="afterGroup">
                            <p:stCondLst>
                              <p:cond delay="2000"/>
                            </p:stCondLst>
                            <p:childTnLst>
                              <p:par>
                                <p:cTn id="21" presetID="9" presetClass="entr" fill="hold" grpId="0" nodeType="afterEffect">
                                  <p:stCondLst>
                                    <p:cond delay="0"/>
                                  </p:stCondLst>
                                  <p:iterate>
                                    <p:tmAbs val="0"/>
                                  </p:iterate>
                                  <p:childTnLst>
                                    <p:set>
                                      <p:cBhvr>
                                        <p:cTn id="22" fill="hold"/>
                                        <p:tgtEl>
                                          <p:spTgt spid="247"/>
                                        </p:tgtEl>
                                        <p:attrNameLst>
                                          <p:attrName>style.visibility</p:attrName>
                                        </p:attrNameLst>
                                      </p:cBhvr>
                                      <p:to>
                                        <p:strVal val="visible"/>
                                      </p:to>
                                    </p:set>
                                    <p:animEffect transition="in" filter="dissolve">
                                      <p:cBhvr>
                                        <p:cTn id="23" dur="500"/>
                                        <p:tgtEl>
                                          <p:spTgt spid="247"/>
                                        </p:tgtEl>
                                      </p:cBhvr>
                                    </p:animEffect>
                                  </p:childTnLst>
                                </p:cTn>
                              </p:par>
                            </p:childTnLst>
                          </p:cTn>
                        </p:par>
                        <p:par>
                          <p:cTn id="24" fill="hold" nodeType="afterGroup">
                            <p:stCondLst>
                              <p:cond delay="2500"/>
                            </p:stCondLst>
                            <p:childTnLst>
                              <p:par>
                                <p:cTn id="25" presetID="9" presetClass="entr" fill="hold" grpId="0" nodeType="afterEffect">
                                  <p:stCondLst>
                                    <p:cond delay="0"/>
                                  </p:stCondLst>
                                  <p:iterate>
                                    <p:tmAbs val="0"/>
                                  </p:iterate>
                                  <p:childTnLst>
                                    <p:set>
                                      <p:cBhvr>
                                        <p:cTn id="26" fill="hold"/>
                                        <p:tgtEl>
                                          <p:spTgt spid="248"/>
                                        </p:tgtEl>
                                        <p:attrNameLst>
                                          <p:attrName>style.visibility</p:attrName>
                                        </p:attrNameLst>
                                      </p:cBhvr>
                                      <p:to>
                                        <p:strVal val="visible"/>
                                      </p:to>
                                    </p:set>
                                    <p:animEffect transition="in" filter="dissolve">
                                      <p:cBhvr>
                                        <p:cTn id="27" dur="500"/>
                                        <p:tgtEl>
                                          <p:spTgt spid="248"/>
                                        </p:tgtEl>
                                      </p:cBhvr>
                                    </p:animEffect>
                                  </p:childTnLst>
                                </p:cTn>
                              </p:par>
                            </p:childTnLst>
                          </p:cTn>
                        </p:par>
                        <p:par>
                          <p:cTn id="28" fill="hold" nodeType="afterGroup">
                            <p:stCondLst>
                              <p:cond delay="3000"/>
                            </p:stCondLst>
                            <p:childTnLst>
                              <p:par>
                                <p:cTn id="29" presetID="9" presetClass="entr" fill="hold" grpId="0" nodeType="afterEffect">
                                  <p:stCondLst>
                                    <p:cond delay="0"/>
                                  </p:stCondLst>
                                  <p:iterate>
                                    <p:tmAbs val="0"/>
                                  </p:iterate>
                                  <p:childTnLst>
                                    <p:set>
                                      <p:cBhvr>
                                        <p:cTn id="30" fill="hold"/>
                                        <p:tgtEl>
                                          <p:spTgt spid="249"/>
                                        </p:tgtEl>
                                        <p:attrNameLst>
                                          <p:attrName>style.visibility</p:attrName>
                                        </p:attrNameLst>
                                      </p:cBhvr>
                                      <p:to>
                                        <p:strVal val="visible"/>
                                      </p:to>
                                    </p:set>
                                    <p:animEffect transition="in" filter="dissolve">
                                      <p:cBhvr>
                                        <p:cTn id="31" dur="500"/>
                                        <p:tgtEl>
                                          <p:spTgt spid="249"/>
                                        </p:tgtEl>
                                      </p:cBhvr>
                                    </p:animEffect>
                                  </p:childTnLst>
                                </p:cTn>
                              </p:par>
                            </p:childTnLst>
                          </p:cTn>
                        </p:par>
                        <p:par>
                          <p:cTn id="32" fill="hold" nodeType="afterGroup">
                            <p:stCondLst>
                              <p:cond delay="3500"/>
                            </p:stCondLst>
                            <p:childTnLst>
                              <p:par>
                                <p:cTn id="33" presetID="9" presetClass="entr" fill="hold" grpId="0" nodeType="afterEffect">
                                  <p:stCondLst>
                                    <p:cond delay="0"/>
                                  </p:stCondLst>
                                  <p:iterate>
                                    <p:tmAbs val="0"/>
                                  </p:iterate>
                                  <p:childTnLst>
                                    <p:set>
                                      <p:cBhvr>
                                        <p:cTn id="34" fill="hold"/>
                                        <p:tgtEl>
                                          <p:spTgt spid="250"/>
                                        </p:tgtEl>
                                        <p:attrNameLst>
                                          <p:attrName>style.visibility</p:attrName>
                                        </p:attrNameLst>
                                      </p:cBhvr>
                                      <p:to>
                                        <p:strVal val="visible"/>
                                      </p:to>
                                    </p:set>
                                    <p:animEffect transition="in" filter="dissolve">
                                      <p:cBhvr>
                                        <p:cTn id="35" dur="500"/>
                                        <p:tgtEl>
                                          <p:spTgt spid="250"/>
                                        </p:tgtEl>
                                      </p:cBhvr>
                                    </p:animEffect>
                                  </p:childTnLst>
                                </p:cTn>
                              </p:par>
                            </p:childTnLst>
                          </p:cTn>
                        </p:par>
                        <p:par>
                          <p:cTn id="36" fill="hold" nodeType="afterGroup">
                            <p:stCondLst>
                              <p:cond delay="4000"/>
                            </p:stCondLst>
                            <p:childTnLst>
                              <p:par>
                                <p:cTn id="37" presetID="9" presetClass="entr" fill="hold" grpId="0" nodeType="afterEffect">
                                  <p:stCondLst>
                                    <p:cond delay="0"/>
                                  </p:stCondLst>
                                  <p:iterate>
                                    <p:tmAbs val="0"/>
                                  </p:iterate>
                                  <p:childTnLst>
                                    <p:set>
                                      <p:cBhvr>
                                        <p:cTn id="38" fill="hold"/>
                                        <p:tgtEl>
                                          <p:spTgt spid="251"/>
                                        </p:tgtEl>
                                        <p:attrNameLst>
                                          <p:attrName>style.visibility</p:attrName>
                                        </p:attrNameLst>
                                      </p:cBhvr>
                                      <p:to>
                                        <p:strVal val="visible"/>
                                      </p:to>
                                    </p:set>
                                    <p:animEffect transition="in" filter="dissolve">
                                      <p:cBhvr>
                                        <p:cTn id="39" dur="500"/>
                                        <p:tgtEl>
                                          <p:spTgt spid="251"/>
                                        </p:tgtEl>
                                      </p:cBhvr>
                                    </p:animEffect>
                                  </p:childTnLst>
                                </p:cTn>
                              </p:par>
                            </p:childTnLst>
                          </p:cTn>
                        </p:par>
                        <p:par>
                          <p:cTn id="40" fill="hold" nodeType="afterGroup">
                            <p:stCondLst>
                              <p:cond delay="4500"/>
                            </p:stCondLst>
                            <p:childTnLst>
                              <p:par>
                                <p:cTn id="41" presetID="9" presetClass="entr" fill="hold" grpId="0" nodeType="afterEffect">
                                  <p:stCondLst>
                                    <p:cond delay="0"/>
                                  </p:stCondLst>
                                  <p:iterate>
                                    <p:tmAbs val="0"/>
                                  </p:iterate>
                                  <p:childTnLst>
                                    <p:set>
                                      <p:cBhvr>
                                        <p:cTn id="42" fill="hold"/>
                                        <p:tgtEl>
                                          <p:spTgt spid="252"/>
                                        </p:tgtEl>
                                        <p:attrNameLst>
                                          <p:attrName>style.visibility</p:attrName>
                                        </p:attrNameLst>
                                      </p:cBhvr>
                                      <p:to>
                                        <p:strVal val="visible"/>
                                      </p:to>
                                    </p:set>
                                    <p:animEffect transition="in" filter="dissolve">
                                      <p:cBhvr>
                                        <p:cTn id="43" dur="500"/>
                                        <p:tgtEl>
                                          <p:spTgt spid="252"/>
                                        </p:tgtEl>
                                      </p:cBhvr>
                                    </p:animEffect>
                                  </p:childTnLst>
                                </p:cTn>
                              </p:par>
                            </p:childTnLst>
                          </p:cTn>
                        </p:par>
                        <p:par>
                          <p:cTn id="44" fill="hold" nodeType="afterGroup">
                            <p:stCondLst>
                              <p:cond delay="5000"/>
                            </p:stCondLst>
                            <p:childTnLst>
                              <p:par>
                                <p:cTn id="45" presetID="9" presetClass="entr" fill="hold" grpId="0" nodeType="afterEffect">
                                  <p:stCondLst>
                                    <p:cond delay="0"/>
                                  </p:stCondLst>
                                  <p:iterate>
                                    <p:tmAbs val="0"/>
                                  </p:iterate>
                                  <p:childTnLst>
                                    <p:set>
                                      <p:cBhvr>
                                        <p:cTn id="46" fill="hold"/>
                                        <p:tgtEl>
                                          <p:spTgt spid="253"/>
                                        </p:tgtEl>
                                        <p:attrNameLst>
                                          <p:attrName>style.visibility</p:attrName>
                                        </p:attrNameLst>
                                      </p:cBhvr>
                                      <p:to>
                                        <p:strVal val="visible"/>
                                      </p:to>
                                    </p:set>
                                    <p:animEffect transition="in" filter="dissolve">
                                      <p:cBhvr>
                                        <p:cTn id="47" dur="500"/>
                                        <p:tgtEl>
                                          <p:spTgt spid="253"/>
                                        </p:tgtEl>
                                      </p:cBhvr>
                                    </p:animEffect>
                                  </p:childTnLst>
                                </p:cTn>
                              </p:par>
                            </p:childTnLst>
                          </p:cTn>
                        </p:par>
                        <p:par>
                          <p:cTn id="48" fill="hold" nodeType="afterGroup">
                            <p:stCondLst>
                              <p:cond delay="5500"/>
                            </p:stCondLst>
                            <p:childTnLst>
                              <p:par>
                                <p:cTn id="49" presetID="9" presetClass="entr" fill="hold" grpId="0" nodeType="afterEffect">
                                  <p:stCondLst>
                                    <p:cond delay="0"/>
                                  </p:stCondLst>
                                  <p:iterate>
                                    <p:tmAbs val="0"/>
                                  </p:iterate>
                                  <p:childTnLst>
                                    <p:set>
                                      <p:cBhvr>
                                        <p:cTn id="50" fill="hold"/>
                                        <p:tgtEl>
                                          <p:spTgt spid="254"/>
                                        </p:tgtEl>
                                        <p:attrNameLst>
                                          <p:attrName>style.visibility</p:attrName>
                                        </p:attrNameLst>
                                      </p:cBhvr>
                                      <p:to>
                                        <p:strVal val="visible"/>
                                      </p:to>
                                    </p:set>
                                    <p:animEffect transition="in" filter="dissolve">
                                      <p:cBhvr>
                                        <p:cTn id="51" dur="500"/>
                                        <p:tgtEl>
                                          <p:spTgt spid="254"/>
                                        </p:tgtEl>
                                      </p:cBhvr>
                                    </p:animEffect>
                                  </p:childTnLst>
                                </p:cTn>
                              </p:par>
                            </p:childTnLst>
                          </p:cTn>
                        </p:par>
                        <p:par>
                          <p:cTn id="52" fill="hold" nodeType="afterGroup">
                            <p:stCondLst>
                              <p:cond delay="6000"/>
                            </p:stCondLst>
                            <p:childTnLst>
                              <p:par>
                                <p:cTn id="53" presetID="9" presetClass="entr" fill="hold" grpId="0" nodeType="afterEffect">
                                  <p:stCondLst>
                                    <p:cond delay="0"/>
                                  </p:stCondLst>
                                  <p:iterate>
                                    <p:tmAbs val="0"/>
                                  </p:iterate>
                                  <p:childTnLst>
                                    <p:set>
                                      <p:cBhvr>
                                        <p:cTn id="54" fill="hold"/>
                                        <p:tgtEl>
                                          <p:spTgt spid="255"/>
                                        </p:tgtEl>
                                        <p:attrNameLst>
                                          <p:attrName>style.visibility</p:attrName>
                                        </p:attrNameLst>
                                      </p:cBhvr>
                                      <p:to>
                                        <p:strVal val="visible"/>
                                      </p:to>
                                    </p:set>
                                    <p:animEffect transition="in" filter="dissolve">
                                      <p:cBhvr>
                                        <p:cTn id="55" dur="500"/>
                                        <p:tgtEl>
                                          <p:spTgt spid="255"/>
                                        </p:tgtEl>
                                      </p:cBhvr>
                                    </p:animEffect>
                                  </p:childTnLst>
                                </p:cTn>
                              </p:par>
                            </p:childTnLst>
                          </p:cTn>
                        </p:par>
                        <p:par>
                          <p:cTn id="56" fill="hold" nodeType="afterGroup">
                            <p:stCondLst>
                              <p:cond delay="6500"/>
                            </p:stCondLst>
                            <p:childTnLst>
                              <p:par>
                                <p:cTn id="57" presetID="9" presetClass="entr" fill="hold" grpId="0" nodeType="afterEffect">
                                  <p:stCondLst>
                                    <p:cond delay="0"/>
                                  </p:stCondLst>
                                  <p:iterate>
                                    <p:tmAbs val="0"/>
                                  </p:iterate>
                                  <p:childTnLst>
                                    <p:set>
                                      <p:cBhvr>
                                        <p:cTn id="58" fill="hold"/>
                                        <p:tgtEl>
                                          <p:spTgt spid="256"/>
                                        </p:tgtEl>
                                        <p:attrNameLst>
                                          <p:attrName>style.visibility</p:attrName>
                                        </p:attrNameLst>
                                      </p:cBhvr>
                                      <p:to>
                                        <p:strVal val="visible"/>
                                      </p:to>
                                    </p:set>
                                    <p:animEffect transition="in" filter="dissolve">
                                      <p:cBhvr>
                                        <p:cTn id="59" dur="500"/>
                                        <p:tgtEl>
                                          <p:spTgt spid="256"/>
                                        </p:tgtEl>
                                      </p:cBhvr>
                                    </p:animEffect>
                                  </p:childTnLst>
                                </p:cTn>
                              </p:par>
                            </p:childTnLst>
                          </p:cTn>
                        </p:par>
                        <p:par>
                          <p:cTn id="60" fill="hold" nodeType="afterGroup">
                            <p:stCondLst>
                              <p:cond delay="7000"/>
                            </p:stCondLst>
                            <p:childTnLst>
                              <p:par>
                                <p:cTn id="61" presetID="9" presetClass="entr" fill="hold" grpId="0" nodeType="afterEffect">
                                  <p:stCondLst>
                                    <p:cond delay="0"/>
                                  </p:stCondLst>
                                  <p:iterate>
                                    <p:tmAbs val="0"/>
                                  </p:iterate>
                                  <p:childTnLst>
                                    <p:set>
                                      <p:cBhvr>
                                        <p:cTn id="62" fill="hold"/>
                                        <p:tgtEl>
                                          <p:spTgt spid="257"/>
                                        </p:tgtEl>
                                        <p:attrNameLst>
                                          <p:attrName>style.visibility</p:attrName>
                                        </p:attrNameLst>
                                      </p:cBhvr>
                                      <p:to>
                                        <p:strVal val="visible"/>
                                      </p:to>
                                    </p:set>
                                    <p:animEffect transition="in" filter="dissolve">
                                      <p:cBhvr>
                                        <p:cTn id="63" dur="500"/>
                                        <p:tgtEl>
                                          <p:spTgt spid="257"/>
                                        </p:tgtEl>
                                      </p:cBhvr>
                                    </p:animEffect>
                                  </p:childTnLst>
                                </p:cTn>
                              </p:par>
                            </p:childTnLst>
                          </p:cTn>
                        </p:par>
                        <p:par>
                          <p:cTn id="64" fill="hold" nodeType="afterGroup">
                            <p:stCondLst>
                              <p:cond delay="7500"/>
                            </p:stCondLst>
                            <p:childTnLst>
                              <p:par>
                                <p:cTn id="65" presetID="9" presetClass="entr" fill="hold" grpId="0" nodeType="afterEffect">
                                  <p:stCondLst>
                                    <p:cond delay="0"/>
                                  </p:stCondLst>
                                  <p:iterate>
                                    <p:tmAbs val="0"/>
                                  </p:iterate>
                                  <p:childTnLst>
                                    <p:set>
                                      <p:cBhvr>
                                        <p:cTn id="66" fill="hold"/>
                                        <p:tgtEl>
                                          <p:spTgt spid="258"/>
                                        </p:tgtEl>
                                        <p:attrNameLst>
                                          <p:attrName>style.visibility</p:attrName>
                                        </p:attrNameLst>
                                      </p:cBhvr>
                                      <p:to>
                                        <p:strVal val="visible"/>
                                      </p:to>
                                    </p:set>
                                    <p:animEffect transition="in" filter="dissolve">
                                      <p:cBhvr>
                                        <p:cTn id="67" dur="500"/>
                                        <p:tgtEl>
                                          <p:spTgt spid="258"/>
                                        </p:tgtEl>
                                      </p:cBhvr>
                                    </p:animEffect>
                                  </p:childTnLst>
                                </p:cTn>
                              </p:par>
                            </p:childTnLst>
                          </p:cTn>
                        </p:par>
                        <p:par>
                          <p:cTn id="68" fill="hold" nodeType="afterGroup">
                            <p:stCondLst>
                              <p:cond delay="8000"/>
                            </p:stCondLst>
                            <p:childTnLst>
                              <p:par>
                                <p:cTn id="69" presetID="9" presetClass="entr" fill="hold" grpId="0" nodeType="afterEffect">
                                  <p:stCondLst>
                                    <p:cond delay="0"/>
                                  </p:stCondLst>
                                  <p:iterate>
                                    <p:tmAbs val="0"/>
                                  </p:iterate>
                                  <p:childTnLst>
                                    <p:set>
                                      <p:cBhvr>
                                        <p:cTn id="70" fill="hold"/>
                                        <p:tgtEl>
                                          <p:spTgt spid="259"/>
                                        </p:tgtEl>
                                        <p:attrNameLst>
                                          <p:attrName>style.visibility</p:attrName>
                                        </p:attrNameLst>
                                      </p:cBhvr>
                                      <p:to>
                                        <p:strVal val="visible"/>
                                      </p:to>
                                    </p:set>
                                    <p:animEffect transition="in" filter="dissolve">
                                      <p:cBhvr>
                                        <p:cTn id="71" dur="500"/>
                                        <p:tgtEl>
                                          <p:spTgt spid="259"/>
                                        </p:tgtEl>
                                      </p:cBhvr>
                                    </p:animEffect>
                                  </p:childTnLst>
                                </p:cTn>
                              </p:par>
                            </p:childTnLst>
                          </p:cTn>
                        </p:par>
                        <p:par>
                          <p:cTn id="72" fill="hold" nodeType="afterGroup">
                            <p:stCondLst>
                              <p:cond delay="8500"/>
                            </p:stCondLst>
                            <p:childTnLst>
                              <p:par>
                                <p:cTn id="73" presetID="9" presetClass="entr" fill="hold" grpId="0" nodeType="afterEffect">
                                  <p:stCondLst>
                                    <p:cond delay="0"/>
                                  </p:stCondLst>
                                  <p:iterate>
                                    <p:tmAbs val="0"/>
                                  </p:iterate>
                                  <p:childTnLst>
                                    <p:set>
                                      <p:cBhvr>
                                        <p:cTn id="74" fill="hold"/>
                                        <p:tgtEl>
                                          <p:spTgt spid="260"/>
                                        </p:tgtEl>
                                        <p:attrNameLst>
                                          <p:attrName>style.visibility</p:attrName>
                                        </p:attrNameLst>
                                      </p:cBhvr>
                                      <p:to>
                                        <p:strVal val="visible"/>
                                      </p:to>
                                    </p:set>
                                    <p:animEffect transition="in" filter="dissolve">
                                      <p:cBhvr>
                                        <p:cTn id="75" dur="500"/>
                                        <p:tgtEl>
                                          <p:spTgt spid="260"/>
                                        </p:tgtEl>
                                      </p:cBhvr>
                                    </p:animEffect>
                                  </p:childTnLst>
                                </p:cTn>
                              </p:par>
                            </p:childTnLst>
                          </p:cTn>
                        </p:par>
                        <p:par>
                          <p:cTn id="76" fill="hold" nodeType="afterGroup">
                            <p:stCondLst>
                              <p:cond delay="9000"/>
                            </p:stCondLst>
                            <p:childTnLst>
                              <p:par>
                                <p:cTn id="77" presetID="9" presetClass="entr" fill="hold" grpId="0" nodeType="afterEffect">
                                  <p:stCondLst>
                                    <p:cond delay="0"/>
                                  </p:stCondLst>
                                  <p:iterate>
                                    <p:tmAbs val="0"/>
                                  </p:iterate>
                                  <p:childTnLst>
                                    <p:set>
                                      <p:cBhvr>
                                        <p:cTn id="78" fill="hold"/>
                                        <p:tgtEl>
                                          <p:spTgt spid="261"/>
                                        </p:tgtEl>
                                        <p:attrNameLst>
                                          <p:attrName>style.visibility</p:attrName>
                                        </p:attrNameLst>
                                      </p:cBhvr>
                                      <p:to>
                                        <p:strVal val="visible"/>
                                      </p:to>
                                    </p:set>
                                    <p:animEffect transition="in" filter="dissolve">
                                      <p:cBhvr>
                                        <p:cTn id="79" dur="500"/>
                                        <p:tgtEl>
                                          <p:spTgt spid="261"/>
                                        </p:tgtEl>
                                      </p:cBhvr>
                                    </p:animEffect>
                                  </p:childTnLst>
                                </p:cTn>
                              </p:par>
                            </p:childTnLst>
                          </p:cTn>
                        </p:par>
                        <p:par>
                          <p:cTn id="80" fill="hold" nodeType="afterGroup">
                            <p:stCondLst>
                              <p:cond delay="9500"/>
                            </p:stCondLst>
                            <p:childTnLst>
                              <p:par>
                                <p:cTn id="81" presetID="9" presetClass="entr" fill="hold" grpId="0" nodeType="afterEffect">
                                  <p:stCondLst>
                                    <p:cond delay="0"/>
                                  </p:stCondLst>
                                  <p:iterate>
                                    <p:tmAbs val="0"/>
                                  </p:iterate>
                                  <p:childTnLst>
                                    <p:set>
                                      <p:cBhvr>
                                        <p:cTn id="82" fill="hold"/>
                                        <p:tgtEl>
                                          <p:spTgt spid="262"/>
                                        </p:tgtEl>
                                        <p:attrNameLst>
                                          <p:attrName>style.visibility</p:attrName>
                                        </p:attrNameLst>
                                      </p:cBhvr>
                                      <p:to>
                                        <p:strVal val="visible"/>
                                      </p:to>
                                    </p:set>
                                    <p:animEffect transition="in" filter="dissolve">
                                      <p:cBhvr>
                                        <p:cTn id="83" dur="500"/>
                                        <p:tgtEl>
                                          <p:spTgt spid="262"/>
                                        </p:tgtEl>
                                      </p:cBhvr>
                                    </p:animEffect>
                                  </p:childTnLst>
                                </p:cTn>
                              </p:par>
                            </p:childTnLst>
                          </p:cTn>
                        </p:par>
                        <p:par>
                          <p:cTn id="84" fill="hold" nodeType="afterGroup">
                            <p:stCondLst>
                              <p:cond delay="10000"/>
                            </p:stCondLst>
                            <p:childTnLst>
                              <p:par>
                                <p:cTn id="85" presetID="9" presetClass="entr" fill="hold" grpId="0" nodeType="afterEffect">
                                  <p:stCondLst>
                                    <p:cond delay="0"/>
                                  </p:stCondLst>
                                  <p:iterate>
                                    <p:tmAbs val="0"/>
                                  </p:iterate>
                                  <p:childTnLst>
                                    <p:set>
                                      <p:cBhvr>
                                        <p:cTn id="86" fill="hold"/>
                                        <p:tgtEl>
                                          <p:spTgt spid="263"/>
                                        </p:tgtEl>
                                        <p:attrNameLst>
                                          <p:attrName>style.visibility</p:attrName>
                                        </p:attrNameLst>
                                      </p:cBhvr>
                                      <p:to>
                                        <p:strVal val="visible"/>
                                      </p:to>
                                    </p:set>
                                    <p:animEffect transition="in" filter="dissolve">
                                      <p:cBhvr>
                                        <p:cTn id="87" dur="500"/>
                                        <p:tgtEl>
                                          <p:spTgt spid="263"/>
                                        </p:tgtEl>
                                      </p:cBhvr>
                                    </p:animEffect>
                                  </p:childTnLst>
                                </p:cTn>
                              </p:par>
                            </p:childTnLst>
                          </p:cTn>
                        </p:par>
                        <p:par>
                          <p:cTn id="88" fill="hold" nodeType="afterGroup">
                            <p:stCondLst>
                              <p:cond delay="10500"/>
                            </p:stCondLst>
                            <p:childTnLst>
                              <p:par>
                                <p:cTn id="89" presetID="9" presetClass="entr" fill="hold" grpId="0" nodeType="afterEffect">
                                  <p:stCondLst>
                                    <p:cond delay="0"/>
                                  </p:stCondLst>
                                  <p:iterate>
                                    <p:tmAbs val="0"/>
                                  </p:iterate>
                                  <p:childTnLst>
                                    <p:set>
                                      <p:cBhvr>
                                        <p:cTn id="90" fill="hold"/>
                                        <p:tgtEl>
                                          <p:spTgt spid="264"/>
                                        </p:tgtEl>
                                        <p:attrNameLst>
                                          <p:attrName>style.visibility</p:attrName>
                                        </p:attrNameLst>
                                      </p:cBhvr>
                                      <p:to>
                                        <p:strVal val="visible"/>
                                      </p:to>
                                    </p:set>
                                    <p:animEffect transition="in" filter="dissolve">
                                      <p:cBhvr>
                                        <p:cTn id="91" dur="500"/>
                                        <p:tgtEl>
                                          <p:spTgt spid="264"/>
                                        </p:tgtEl>
                                      </p:cBhvr>
                                    </p:animEffect>
                                  </p:childTnLst>
                                </p:cTn>
                              </p:par>
                            </p:childTnLst>
                          </p:cTn>
                        </p:par>
                        <p:par>
                          <p:cTn id="92" fill="hold" nodeType="afterGroup">
                            <p:stCondLst>
                              <p:cond delay="11000"/>
                            </p:stCondLst>
                            <p:childTnLst>
                              <p:par>
                                <p:cTn id="93" presetID="9" presetClass="entr" fill="hold" grpId="0" nodeType="afterEffect">
                                  <p:stCondLst>
                                    <p:cond delay="0"/>
                                  </p:stCondLst>
                                  <p:iterate>
                                    <p:tmAbs val="0"/>
                                  </p:iterate>
                                  <p:childTnLst>
                                    <p:set>
                                      <p:cBhvr>
                                        <p:cTn id="94" fill="hold"/>
                                        <p:tgtEl>
                                          <p:spTgt spid="265"/>
                                        </p:tgtEl>
                                        <p:attrNameLst>
                                          <p:attrName>style.visibility</p:attrName>
                                        </p:attrNameLst>
                                      </p:cBhvr>
                                      <p:to>
                                        <p:strVal val="visible"/>
                                      </p:to>
                                    </p:set>
                                    <p:animEffect transition="in" filter="dissolve">
                                      <p:cBhvr>
                                        <p:cTn id="95" dur="500"/>
                                        <p:tgtEl>
                                          <p:spTgt spid="265"/>
                                        </p:tgtEl>
                                      </p:cBhvr>
                                    </p:animEffect>
                                  </p:childTnLst>
                                </p:cTn>
                              </p:par>
                            </p:childTnLst>
                          </p:cTn>
                        </p:par>
                        <p:par>
                          <p:cTn id="96" fill="hold" nodeType="afterGroup">
                            <p:stCondLst>
                              <p:cond delay="11500"/>
                            </p:stCondLst>
                            <p:childTnLst>
                              <p:par>
                                <p:cTn id="97" presetID="9" presetClass="entr" fill="hold" grpId="0" nodeType="afterEffect">
                                  <p:stCondLst>
                                    <p:cond delay="0"/>
                                  </p:stCondLst>
                                  <p:iterate>
                                    <p:tmAbs val="0"/>
                                  </p:iterate>
                                  <p:childTnLst>
                                    <p:set>
                                      <p:cBhvr>
                                        <p:cTn id="98" fill="hold"/>
                                        <p:tgtEl>
                                          <p:spTgt spid="266"/>
                                        </p:tgtEl>
                                        <p:attrNameLst>
                                          <p:attrName>style.visibility</p:attrName>
                                        </p:attrNameLst>
                                      </p:cBhvr>
                                      <p:to>
                                        <p:strVal val="visible"/>
                                      </p:to>
                                    </p:set>
                                    <p:animEffect transition="in" filter="dissolve">
                                      <p:cBhvr>
                                        <p:cTn id="99" dur="500"/>
                                        <p:tgtEl>
                                          <p:spTgt spid="266"/>
                                        </p:tgtEl>
                                      </p:cBhvr>
                                    </p:animEffect>
                                  </p:childTnLst>
                                </p:cTn>
                              </p:par>
                            </p:childTnLst>
                          </p:cTn>
                        </p:par>
                        <p:par>
                          <p:cTn id="100" fill="hold" nodeType="afterGroup">
                            <p:stCondLst>
                              <p:cond delay="12000"/>
                            </p:stCondLst>
                            <p:childTnLst>
                              <p:par>
                                <p:cTn id="101" presetID="9" presetClass="entr" fill="hold" grpId="0" nodeType="afterEffect">
                                  <p:stCondLst>
                                    <p:cond delay="0"/>
                                  </p:stCondLst>
                                  <p:iterate>
                                    <p:tmAbs val="0"/>
                                  </p:iterate>
                                  <p:childTnLst>
                                    <p:set>
                                      <p:cBhvr>
                                        <p:cTn id="102" fill="hold"/>
                                        <p:tgtEl>
                                          <p:spTgt spid="267"/>
                                        </p:tgtEl>
                                        <p:attrNameLst>
                                          <p:attrName>style.visibility</p:attrName>
                                        </p:attrNameLst>
                                      </p:cBhvr>
                                      <p:to>
                                        <p:strVal val="visible"/>
                                      </p:to>
                                    </p:set>
                                    <p:animEffect transition="in" filter="dissolve">
                                      <p:cBhvr>
                                        <p:cTn id="103" dur="500"/>
                                        <p:tgtEl>
                                          <p:spTgt spid="267"/>
                                        </p:tgtEl>
                                      </p:cBhvr>
                                    </p:animEffect>
                                  </p:childTnLst>
                                </p:cTn>
                              </p:par>
                            </p:childTnLst>
                          </p:cTn>
                        </p:par>
                        <p:par>
                          <p:cTn id="104" fill="hold" nodeType="afterGroup">
                            <p:stCondLst>
                              <p:cond delay="12500"/>
                            </p:stCondLst>
                            <p:childTnLst>
                              <p:par>
                                <p:cTn id="105" presetID="9" presetClass="entr" fill="hold" grpId="0" nodeType="afterEffect">
                                  <p:stCondLst>
                                    <p:cond delay="0"/>
                                  </p:stCondLst>
                                  <p:iterate>
                                    <p:tmAbs val="0"/>
                                  </p:iterate>
                                  <p:childTnLst>
                                    <p:set>
                                      <p:cBhvr>
                                        <p:cTn id="106" fill="hold"/>
                                        <p:tgtEl>
                                          <p:spTgt spid="268"/>
                                        </p:tgtEl>
                                        <p:attrNameLst>
                                          <p:attrName>style.visibility</p:attrName>
                                        </p:attrNameLst>
                                      </p:cBhvr>
                                      <p:to>
                                        <p:strVal val="visible"/>
                                      </p:to>
                                    </p:set>
                                    <p:animEffect transition="in" filter="dissolve">
                                      <p:cBhvr>
                                        <p:cTn id="107" dur="500"/>
                                        <p:tgtEl>
                                          <p:spTgt spid="268"/>
                                        </p:tgtEl>
                                      </p:cBhvr>
                                    </p:animEffect>
                                  </p:childTnLst>
                                </p:cTn>
                              </p:par>
                            </p:childTnLst>
                          </p:cTn>
                        </p:par>
                        <p:par>
                          <p:cTn id="108" fill="hold" nodeType="afterGroup">
                            <p:stCondLst>
                              <p:cond delay="13000"/>
                            </p:stCondLst>
                            <p:childTnLst>
                              <p:par>
                                <p:cTn id="109" presetID="9" presetClass="entr" fill="hold" grpId="0" nodeType="afterEffect">
                                  <p:stCondLst>
                                    <p:cond delay="0"/>
                                  </p:stCondLst>
                                  <p:iterate>
                                    <p:tmAbs val="0"/>
                                  </p:iterate>
                                  <p:childTnLst>
                                    <p:set>
                                      <p:cBhvr>
                                        <p:cTn id="110" fill="hold"/>
                                        <p:tgtEl>
                                          <p:spTgt spid="269"/>
                                        </p:tgtEl>
                                        <p:attrNameLst>
                                          <p:attrName>style.visibility</p:attrName>
                                        </p:attrNameLst>
                                      </p:cBhvr>
                                      <p:to>
                                        <p:strVal val="visible"/>
                                      </p:to>
                                    </p:set>
                                    <p:animEffect transition="in" filter="dissolve">
                                      <p:cBhvr>
                                        <p:cTn id="111" dur="500"/>
                                        <p:tgtEl>
                                          <p:spTgt spid="269"/>
                                        </p:tgtEl>
                                      </p:cBhvr>
                                    </p:animEffect>
                                  </p:childTnLst>
                                </p:cTn>
                              </p:par>
                            </p:childTnLst>
                          </p:cTn>
                        </p:par>
                        <p:par>
                          <p:cTn id="112" fill="hold" nodeType="afterGroup">
                            <p:stCondLst>
                              <p:cond delay="13500"/>
                            </p:stCondLst>
                            <p:childTnLst>
                              <p:par>
                                <p:cTn id="113" presetID="9" presetClass="entr" fill="hold" grpId="0" nodeType="afterEffect">
                                  <p:stCondLst>
                                    <p:cond delay="0"/>
                                  </p:stCondLst>
                                  <p:iterate>
                                    <p:tmAbs val="0"/>
                                  </p:iterate>
                                  <p:childTnLst>
                                    <p:set>
                                      <p:cBhvr>
                                        <p:cTn id="114" fill="hold"/>
                                        <p:tgtEl>
                                          <p:spTgt spid="272"/>
                                        </p:tgtEl>
                                        <p:attrNameLst>
                                          <p:attrName>style.visibility</p:attrName>
                                        </p:attrNameLst>
                                      </p:cBhvr>
                                      <p:to>
                                        <p:strVal val="visible"/>
                                      </p:to>
                                    </p:set>
                                    <p:animEffect transition="in" filter="dissolve">
                                      <p:cBhvr>
                                        <p:cTn id="115" dur="500"/>
                                        <p:tgtEl>
                                          <p:spTgt spid="272"/>
                                        </p:tgtEl>
                                      </p:cBhvr>
                                    </p:animEffect>
                                  </p:childTnLst>
                                </p:cTn>
                              </p:par>
                            </p:childTnLst>
                          </p:cTn>
                        </p:par>
                        <p:par>
                          <p:cTn id="116" fill="hold" nodeType="afterGroup">
                            <p:stCondLst>
                              <p:cond delay="14000"/>
                            </p:stCondLst>
                            <p:childTnLst>
                              <p:par>
                                <p:cTn id="117" presetID="9" presetClass="entr" fill="hold" grpId="0" nodeType="afterEffect">
                                  <p:stCondLst>
                                    <p:cond delay="0"/>
                                  </p:stCondLst>
                                  <p:iterate>
                                    <p:tmAbs val="0"/>
                                  </p:iterate>
                                  <p:childTnLst>
                                    <p:set>
                                      <p:cBhvr>
                                        <p:cTn id="118" fill="hold"/>
                                        <p:tgtEl>
                                          <p:spTgt spid="273"/>
                                        </p:tgtEl>
                                        <p:attrNameLst>
                                          <p:attrName>style.visibility</p:attrName>
                                        </p:attrNameLst>
                                      </p:cBhvr>
                                      <p:to>
                                        <p:strVal val="visible"/>
                                      </p:to>
                                    </p:set>
                                    <p:animEffect transition="in" filter="dissolve">
                                      <p:cBhvr>
                                        <p:cTn id="119" dur="500"/>
                                        <p:tgtEl>
                                          <p:spTgt spid="273"/>
                                        </p:tgtEl>
                                      </p:cBhvr>
                                    </p:animEffect>
                                  </p:childTnLst>
                                </p:cTn>
                              </p:par>
                            </p:childTnLst>
                          </p:cTn>
                        </p:par>
                        <p:par>
                          <p:cTn id="120" fill="hold" nodeType="afterGroup">
                            <p:stCondLst>
                              <p:cond delay="14500"/>
                            </p:stCondLst>
                            <p:childTnLst>
                              <p:par>
                                <p:cTn id="121" presetID="9" presetClass="entr" fill="hold" grpId="0" nodeType="afterEffect">
                                  <p:stCondLst>
                                    <p:cond delay="0"/>
                                  </p:stCondLst>
                                  <p:iterate>
                                    <p:tmAbs val="0"/>
                                  </p:iterate>
                                  <p:childTnLst>
                                    <p:set>
                                      <p:cBhvr>
                                        <p:cTn id="122" fill="hold"/>
                                        <p:tgtEl>
                                          <p:spTgt spid="274"/>
                                        </p:tgtEl>
                                        <p:attrNameLst>
                                          <p:attrName>style.visibility</p:attrName>
                                        </p:attrNameLst>
                                      </p:cBhvr>
                                      <p:to>
                                        <p:strVal val="visible"/>
                                      </p:to>
                                    </p:set>
                                    <p:animEffect transition="in" filter="dissolve">
                                      <p:cBhvr>
                                        <p:cTn id="123" dur="500"/>
                                        <p:tgtEl>
                                          <p:spTgt spid="27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fill="hold" grpId="0" nodeType="clickEffect">
                                  <p:stCondLst>
                                    <p:cond delay="0"/>
                                  </p:stCondLst>
                                  <p:iterate>
                                    <p:tmAbs val="0"/>
                                  </p:iterate>
                                  <p:childTnLst>
                                    <p:set>
                                      <p:cBhvr>
                                        <p:cTn id="127" fill="hold"/>
                                        <p:tgtEl>
                                          <p:spTgt spid="271"/>
                                        </p:tgtEl>
                                        <p:attrNameLst>
                                          <p:attrName>style.visibility</p:attrName>
                                        </p:attrNameLst>
                                      </p:cBhvr>
                                      <p:to>
                                        <p:strVal val="visible"/>
                                      </p:to>
                                    </p:set>
                                    <p:animEffect transition="in" filter="dissolve">
                                      <p:cBhvr>
                                        <p:cTn id="128" dur="500"/>
                                        <p:tgtEl>
                                          <p:spTgt spid="271"/>
                                        </p:tgtEl>
                                      </p:cBhvr>
                                    </p:animEffect>
                                  </p:childTnLst>
                                </p:cTn>
                              </p:par>
                            </p:childTnLst>
                          </p:cTn>
                        </p:par>
                        <p:par>
                          <p:cTn id="129" fill="hold" nodeType="afterGroup">
                            <p:stCondLst>
                              <p:cond delay="500"/>
                            </p:stCondLst>
                            <p:childTnLst>
                              <p:par>
                                <p:cTn id="130" presetID="9" presetClass="entr" fill="hold" grpId="0" nodeType="afterEffect">
                                  <p:stCondLst>
                                    <p:cond delay="0"/>
                                  </p:stCondLst>
                                  <p:iterate>
                                    <p:tmAbs val="0"/>
                                  </p:iterate>
                                  <p:childTnLst>
                                    <p:set>
                                      <p:cBhvr>
                                        <p:cTn id="131" fill="hold"/>
                                        <p:tgtEl>
                                          <p:spTgt spid="270"/>
                                        </p:tgtEl>
                                        <p:attrNameLst>
                                          <p:attrName>style.visibility</p:attrName>
                                        </p:attrNameLst>
                                      </p:cBhvr>
                                      <p:to>
                                        <p:strVal val="visible"/>
                                      </p:to>
                                    </p:set>
                                    <p:animEffect transition="in" filter="dissolve">
                                      <p:cBhvr>
                                        <p:cTn id="13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advAuto="0"/>
      <p:bldP spid="244" grpId="0" animBg="1" advAuto="0"/>
      <p:bldP spid="245" grpId="0" animBg="1" advAuto="0"/>
      <p:bldP spid="246" grpId="0" animBg="1" advAuto="0"/>
      <p:bldP spid="247" grpId="0" animBg="1" advAuto="0"/>
      <p:bldP spid="248" grpId="0" animBg="1" advAuto="0"/>
      <p:bldP spid="249" grpId="0" animBg="1" advAuto="0"/>
      <p:bldP spid="250" grpId="0" animBg="1" advAuto="0"/>
      <p:bldP spid="251" grpId="0" animBg="1" advAuto="0"/>
      <p:bldP spid="252" grpId="0" animBg="1" advAuto="0"/>
      <p:bldP spid="253" grpId="0" animBg="1" advAuto="0"/>
      <p:bldP spid="254" grpId="0" animBg="1" advAuto="0"/>
      <p:bldP spid="255" grpId="0" animBg="1" advAuto="0"/>
      <p:bldP spid="256" grpId="0" animBg="1" advAuto="0"/>
      <p:bldP spid="257" grpId="0" animBg="1" advAuto="0"/>
      <p:bldP spid="258" grpId="0" animBg="1" advAuto="0"/>
      <p:bldP spid="259" grpId="0" animBg="1" advAuto="0"/>
      <p:bldP spid="260" grpId="0" animBg="1" advAuto="0"/>
      <p:bldP spid="261" grpId="0" animBg="1" advAuto="0"/>
      <p:bldP spid="262" grpId="0" animBg="1" advAuto="0"/>
      <p:bldP spid="263" grpId="0" animBg="1" advAuto="0"/>
      <p:bldP spid="264" grpId="0" animBg="1" advAuto="0"/>
      <p:bldP spid="265" grpId="0" animBg="1" advAuto="0"/>
      <p:bldP spid="266" grpId="0" animBg="1" advAuto="0"/>
      <p:bldP spid="267" grpId="0" animBg="1" advAuto="0"/>
      <p:bldP spid="268" grpId="0" animBg="1" advAuto="0"/>
      <p:bldP spid="269" grpId="0" animBg="1" advAuto="0"/>
      <p:bldP spid="270" grpId="0" animBg="1" advAuto="0"/>
      <p:bldP spid="271" grpId="0" animBg="1"/>
      <p:bldP spid="272" grpId="0" animBg="1" advAuto="0"/>
      <p:bldP spid="273" grpId="0" animBg="1" advAuto="0"/>
      <p:bldP spid="274"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ChangeArrowheads="1"/>
          </p:cNvSpPr>
          <p:nvPr/>
        </p:nvSpPr>
        <p:spPr bwMode="auto">
          <a:xfrm>
            <a:off x="642938" y="3562350"/>
            <a:ext cx="81661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nchor="t">
            <a:spAutoFit/>
          </a:bodyPr>
          <a:lstStyle/>
          <a:p>
            <a:pPr algn="ctr" eaLnBrk="1"/>
            <a:r>
              <a:rPr lang="en-US" sz="1600" b="1" dirty="0">
                <a:latin typeface="Segoe UI" charset="0"/>
                <a:cs typeface="Segoe UI" charset="0"/>
                <a:sym typeface="Segoe UI" charset="0"/>
              </a:rPr>
              <a:t>Split at median?</a:t>
            </a:r>
          </a:p>
          <a:p>
            <a:pPr eaLnBrk="1">
              <a:buSzPct val="100000"/>
              <a:buFont typeface="Arial" charset="0"/>
              <a:buChar char="•"/>
            </a:pPr>
            <a:r>
              <a:rPr lang="en-US" sz="1400" dirty="0">
                <a:latin typeface="Segoe UI" charset="0"/>
                <a:cs typeface="Segoe UI" charset="0"/>
                <a:sym typeface="Segoe UI" charset="0"/>
              </a:rPr>
              <a:t> Cost of entering each side during traversal in terms of possible intersection tests is approximately equal</a:t>
            </a:r>
          </a:p>
          <a:p>
            <a:pPr eaLnBrk="1">
              <a:buSzPct val="100000"/>
              <a:buFont typeface="Arial" charset="0"/>
              <a:buChar char="•"/>
            </a:pPr>
            <a:r>
              <a:rPr lang="en-US" sz="1400" dirty="0">
                <a:latin typeface="Segoe UI" charset="0"/>
                <a:cs typeface="Segoe UI" charset="0"/>
                <a:sym typeface="Segoe UI" charset="0"/>
              </a:rPr>
              <a:t> But a ray is much more likely to enter left-hand side – much greater perimeter!</a:t>
            </a:r>
            <a:endParaRPr lang="en-US" sz="1400" dirty="0">
              <a:latin typeface="Segoe UI" charset="0"/>
              <a:cs typeface="Segoe UI" charset="0"/>
            </a:endParaRPr>
          </a:p>
        </p:txBody>
      </p:sp>
      <p:sp>
        <p:nvSpPr>
          <p:cNvPr id="28675" name="Shape 279"/>
          <p:cNvSpPr>
            <a:spLocks noChangeArrowheads="1"/>
          </p:cNvSpPr>
          <p:nvPr/>
        </p:nvSpPr>
        <p:spPr bwMode="auto">
          <a:xfrm>
            <a:off x="1374775" y="3260725"/>
            <a:ext cx="219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0</a:t>
            </a:r>
          </a:p>
        </p:txBody>
      </p:sp>
      <p:sp>
        <p:nvSpPr>
          <p:cNvPr id="28676" name="Shape 280"/>
          <p:cNvSpPr>
            <a:spLocks noChangeArrowheads="1"/>
          </p:cNvSpPr>
          <p:nvPr/>
        </p:nvSpPr>
        <p:spPr bwMode="auto">
          <a:xfrm>
            <a:off x="7378700" y="3275013"/>
            <a:ext cx="47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x=1</a:t>
            </a:r>
          </a:p>
        </p:txBody>
      </p:sp>
      <p:sp>
        <p:nvSpPr>
          <p:cNvPr id="28677" name="Shape 281"/>
          <p:cNvSpPr>
            <a:spLocks noChangeArrowheads="1"/>
          </p:cNvSpPr>
          <p:nvPr/>
        </p:nvSpPr>
        <p:spPr bwMode="auto">
          <a:xfrm>
            <a:off x="1111250" y="900113"/>
            <a:ext cx="627063"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a:t>y=1</a:t>
            </a:r>
          </a:p>
        </p:txBody>
      </p:sp>
      <p:sp>
        <p:nvSpPr>
          <p:cNvPr id="28678" name="Shape 282"/>
          <p:cNvSpPr>
            <a:spLocks noChangeArrowheads="1"/>
          </p:cNvSpPr>
          <p:nvPr/>
        </p:nvSpPr>
        <p:spPr bwMode="auto">
          <a:xfrm>
            <a:off x="1639888" y="960438"/>
            <a:ext cx="5792787" cy="23733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p>
        </p:txBody>
      </p:sp>
      <p:sp>
        <p:nvSpPr>
          <p:cNvPr id="28679" name="Shape 283"/>
          <p:cNvSpPr>
            <a:spLocks noChangeArrowheads="1"/>
          </p:cNvSpPr>
          <p:nvPr/>
        </p:nvSpPr>
        <p:spPr bwMode="auto">
          <a:xfrm>
            <a:off x="6553200" y="2619375"/>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0" name="Shape 284"/>
          <p:cNvSpPr>
            <a:spLocks noChangeArrowheads="1"/>
          </p:cNvSpPr>
          <p:nvPr/>
        </p:nvSpPr>
        <p:spPr bwMode="auto">
          <a:xfrm>
            <a:off x="6378575" y="2552700"/>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1" name="Shape 285"/>
          <p:cNvSpPr>
            <a:spLocks noChangeArrowheads="1"/>
          </p:cNvSpPr>
          <p:nvPr/>
        </p:nvSpPr>
        <p:spPr bwMode="auto">
          <a:xfrm>
            <a:off x="6489700" y="1201738"/>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2" name="Shape 286"/>
          <p:cNvSpPr>
            <a:spLocks noChangeArrowheads="1"/>
          </p:cNvSpPr>
          <p:nvPr/>
        </p:nvSpPr>
        <p:spPr bwMode="auto">
          <a:xfrm>
            <a:off x="5738813" y="1692275"/>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3" name="Shape 287"/>
          <p:cNvSpPr>
            <a:spLocks noChangeArrowheads="1"/>
          </p:cNvSpPr>
          <p:nvPr/>
        </p:nvSpPr>
        <p:spPr bwMode="auto">
          <a:xfrm>
            <a:off x="6731000" y="16319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4" name="Shape 288"/>
          <p:cNvSpPr>
            <a:spLocks noChangeArrowheads="1"/>
          </p:cNvSpPr>
          <p:nvPr/>
        </p:nvSpPr>
        <p:spPr bwMode="auto">
          <a:xfrm>
            <a:off x="5546725" y="14033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5" name="Shape 289"/>
          <p:cNvSpPr>
            <a:spLocks noChangeArrowheads="1"/>
          </p:cNvSpPr>
          <p:nvPr/>
        </p:nvSpPr>
        <p:spPr bwMode="auto">
          <a:xfrm>
            <a:off x="5853113"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6" name="Shape 290"/>
          <p:cNvSpPr>
            <a:spLocks noChangeArrowheads="1"/>
          </p:cNvSpPr>
          <p:nvPr/>
        </p:nvSpPr>
        <p:spPr bwMode="auto">
          <a:xfrm>
            <a:off x="6731000" y="27511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7" name="Shape 291"/>
          <p:cNvSpPr>
            <a:spLocks noChangeArrowheads="1"/>
          </p:cNvSpPr>
          <p:nvPr/>
        </p:nvSpPr>
        <p:spPr bwMode="auto">
          <a:xfrm>
            <a:off x="6119813" y="214947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8" name="Shape 292"/>
          <p:cNvSpPr>
            <a:spLocks noChangeArrowheads="1"/>
          </p:cNvSpPr>
          <p:nvPr/>
        </p:nvSpPr>
        <p:spPr bwMode="auto">
          <a:xfrm>
            <a:off x="6203950" y="1039813"/>
            <a:ext cx="604838"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89" name="Shape 293"/>
          <p:cNvSpPr>
            <a:spLocks noChangeArrowheads="1"/>
          </p:cNvSpPr>
          <p:nvPr/>
        </p:nvSpPr>
        <p:spPr bwMode="auto">
          <a:xfrm>
            <a:off x="5586413" y="25495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0" name="Shape 294"/>
          <p:cNvSpPr>
            <a:spLocks noChangeArrowheads="1"/>
          </p:cNvSpPr>
          <p:nvPr/>
        </p:nvSpPr>
        <p:spPr bwMode="auto">
          <a:xfrm>
            <a:off x="6731000" y="229076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1" name="Shape 295"/>
          <p:cNvSpPr>
            <a:spLocks noChangeArrowheads="1"/>
          </p:cNvSpPr>
          <p:nvPr/>
        </p:nvSpPr>
        <p:spPr bwMode="auto">
          <a:xfrm>
            <a:off x="5678488"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2" name="Shape 296"/>
          <p:cNvSpPr>
            <a:spLocks noChangeArrowheads="1"/>
          </p:cNvSpPr>
          <p:nvPr/>
        </p:nvSpPr>
        <p:spPr bwMode="auto">
          <a:xfrm>
            <a:off x="6804025" y="21494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3" name="Shape 297"/>
          <p:cNvSpPr>
            <a:spLocks noChangeArrowheads="1"/>
          </p:cNvSpPr>
          <p:nvPr/>
        </p:nvSpPr>
        <p:spPr bwMode="auto">
          <a:xfrm>
            <a:off x="5546725" y="11509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4" name="Shape 298"/>
          <p:cNvSpPr>
            <a:spLocks noChangeArrowheads="1"/>
          </p:cNvSpPr>
          <p:nvPr/>
        </p:nvSpPr>
        <p:spPr bwMode="auto">
          <a:xfrm>
            <a:off x="5940425" y="28162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5" name="Shape 299"/>
          <p:cNvSpPr>
            <a:spLocks noChangeArrowheads="1"/>
          </p:cNvSpPr>
          <p:nvPr/>
        </p:nvSpPr>
        <p:spPr bwMode="auto">
          <a:xfrm>
            <a:off x="6448425" y="15017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6" name="Shape 300"/>
          <p:cNvSpPr>
            <a:spLocks noChangeArrowheads="1"/>
          </p:cNvSpPr>
          <p:nvPr/>
        </p:nvSpPr>
        <p:spPr bwMode="auto">
          <a:xfrm>
            <a:off x="6499225" y="266382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7" name="Shape 301"/>
          <p:cNvSpPr>
            <a:spLocks noChangeArrowheads="1"/>
          </p:cNvSpPr>
          <p:nvPr/>
        </p:nvSpPr>
        <p:spPr bwMode="auto">
          <a:xfrm>
            <a:off x="6692900" y="1252538"/>
            <a:ext cx="604838" cy="452437"/>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8" name="Shape 302"/>
          <p:cNvSpPr>
            <a:spLocks noChangeArrowheads="1"/>
          </p:cNvSpPr>
          <p:nvPr/>
        </p:nvSpPr>
        <p:spPr bwMode="auto">
          <a:xfrm>
            <a:off x="6018213" y="1100138"/>
            <a:ext cx="606425"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699" name="Shape 303"/>
          <p:cNvSpPr>
            <a:spLocks noChangeArrowheads="1"/>
          </p:cNvSpPr>
          <p:nvPr/>
        </p:nvSpPr>
        <p:spPr bwMode="auto">
          <a:xfrm>
            <a:off x="6029325" y="248761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700" name="Shape 304"/>
          <p:cNvSpPr>
            <a:spLocks noChangeArrowheads="1"/>
          </p:cNvSpPr>
          <p:nvPr/>
        </p:nvSpPr>
        <p:spPr bwMode="auto">
          <a:xfrm>
            <a:off x="3529013" y="1349375"/>
            <a:ext cx="604837"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701" name="Shape 305"/>
          <p:cNvSpPr>
            <a:spLocks noChangeArrowheads="1"/>
          </p:cNvSpPr>
          <p:nvPr/>
        </p:nvSpPr>
        <p:spPr bwMode="auto">
          <a:xfrm>
            <a:off x="6378575" y="11715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702" name="Shape 306"/>
          <p:cNvSpPr>
            <a:spLocks noChangeArrowheads="1"/>
          </p:cNvSpPr>
          <p:nvPr/>
        </p:nvSpPr>
        <p:spPr bwMode="auto">
          <a:xfrm>
            <a:off x="6553200" y="13033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703" name="Shape 307"/>
          <p:cNvSpPr>
            <a:spLocks noChangeArrowheads="1"/>
          </p:cNvSpPr>
          <p:nvPr/>
        </p:nvSpPr>
        <p:spPr bwMode="auto">
          <a:xfrm>
            <a:off x="5851525" y="26860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8704" name="Shape 308"/>
          <p:cNvSpPr>
            <a:spLocks noChangeArrowheads="1"/>
          </p:cNvSpPr>
          <p:nvPr/>
        </p:nvSpPr>
        <p:spPr bwMode="auto">
          <a:xfrm>
            <a:off x="5813425" y="14636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9" name="Shape 309"/>
          <p:cNvSpPr>
            <a:spLocks noChangeShapeType="1"/>
          </p:cNvSpPr>
          <p:nvPr/>
        </p:nvSpPr>
        <p:spPr bwMode="auto">
          <a:xfrm>
            <a:off x="6440488" y="955675"/>
            <a:ext cx="15875" cy="23891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310" name="Shape 310"/>
          <p:cNvSpPr>
            <a:spLocks noGrp="1"/>
          </p:cNvSpPr>
          <p:nvPr>
            <p:ph type="title"/>
          </p:nvPr>
        </p:nvSpPr>
        <p:spPr/>
        <p:txBody>
          <a:bodyPr>
            <a:normAutofit/>
          </a:bodyPr>
          <a:lstStyle/>
          <a:p>
            <a:pPr defTabSz="885825" eaLnBrk="1" hangingPunct="1"/>
            <a:r>
              <a:rPr lang="en-US" sz="2200">
                <a:latin typeface="Segoe UI" charset="0"/>
                <a:cs typeface="Segoe UI" charset="0"/>
              </a:rPr>
              <a:t>kd-trees (2/6) – Choosing a split plane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309"/>
                                        </p:tgtEl>
                                        <p:attrNameLst>
                                          <p:attrName>style.visibility</p:attrName>
                                        </p:attrNameLst>
                                      </p:cBhvr>
                                      <p:to>
                                        <p:strVal val="visible"/>
                                      </p:to>
                                    </p:set>
                                    <p:animEffect transition="in" filter="dissolve">
                                      <p:cBhvr>
                                        <p:cTn id="7" dur="500"/>
                                        <p:tgtEl>
                                          <p:spTgt spid="309"/>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278"/>
                                        </p:tgtEl>
                                        <p:attrNameLst>
                                          <p:attrName>style.visibility</p:attrName>
                                        </p:attrNameLst>
                                      </p:cBhvr>
                                      <p:to>
                                        <p:strVal val="visible"/>
                                      </p:to>
                                    </p:set>
                                    <p:animEffect transition="in" filter="dissolve">
                                      <p:cBhvr>
                                        <p:cTn id="11"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animBg="1" advAuto="0"/>
      <p:bldP spid="3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body" idx="1"/>
          </p:nvPr>
        </p:nvSpPr>
        <p:spPr/>
        <p:txBody>
          <a:bodyPr>
            <a:normAutofit/>
          </a:bodyPr>
          <a:lstStyle/>
          <a:p>
            <a:pPr eaLnBrk="1" hangingPunct="1">
              <a:lnSpc>
                <a:spcPct val="80000"/>
              </a:lnSpc>
            </a:pPr>
            <a:r>
              <a:rPr lang="en-US" sz="1500" dirty="0">
                <a:latin typeface="Corbel" charset="0"/>
                <a:cs typeface="Corbel" charset="0"/>
              </a:rPr>
              <a:t>Introduction/Motivation</a:t>
            </a:r>
          </a:p>
          <a:p>
            <a:pPr eaLnBrk="1" hangingPunct="1">
              <a:lnSpc>
                <a:spcPct val="80000"/>
              </a:lnSpc>
            </a:pPr>
            <a:endParaRPr lang="en-US" sz="1500" dirty="0">
              <a:latin typeface="Corbel" charset="0"/>
              <a:cs typeface="Corbel" charset="0"/>
            </a:endParaRPr>
          </a:p>
          <a:p>
            <a:pPr eaLnBrk="1" hangingPunct="1">
              <a:lnSpc>
                <a:spcPct val="80000"/>
              </a:lnSpc>
            </a:pPr>
            <a:r>
              <a:rPr lang="en-US" sz="1500" dirty="0">
                <a:latin typeface="Corbel" charset="0"/>
                <a:cs typeface="Corbel" charset="0"/>
              </a:rPr>
              <a:t>Bounding Volume Hierarchy  </a:t>
            </a:r>
          </a:p>
          <a:p>
            <a:pPr eaLnBrk="1" hangingPunct="1">
              <a:lnSpc>
                <a:spcPct val="80000"/>
              </a:lnSpc>
            </a:pPr>
            <a:endParaRPr lang="en-US" sz="1500" dirty="0">
              <a:latin typeface="Corbel" charset="0"/>
              <a:cs typeface="Corbel" charset="0"/>
            </a:endParaRPr>
          </a:p>
          <a:p>
            <a:pPr eaLnBrk="1" hangingPunct="1">
              <a:lnSpc>
                <a:spcPct val="80000"/>
              </a:lnSpc>
            </a:pPr>
            <a:r>
              <a:rPr lang="en-US" sz="1500" dirty="0">
                <a:latin typeface="Corbel" charset="0"/>
                <a:cs typeface="Corbel" charset="0"/>
              </a:rPr>
              <a:t>Grid/Voxel </a:t>
            </a:r>
            <a:endParaRPr lang="en-US" sz="1500" dirty="0" smtClean="0">
              <a:latin typeface="Corbel" charset="0"/>
              <a:cs typeface="Corbel" charset="0"/>
            </a:endParaRPr>
          </a:p>
          <a:p>
            <a:pPr eaLnBrk="1" hangingPunct="1">
              <a:lnSpc>
                <a:spcPct val="80000"/>
              </a:lnSpc>
            </a:pPr>
            <a:endParaRPr lang="en-US" sz="1500" dirty="0">
              <a:latin typeface="Corbel" charset="0"/>
              <a:cs typeface="Corbel" charset="0"/>
            </a:endParaRPr>
          </a:p>
          <a:p>
            <a:pPr eaLnBrk="1" hangingPunct="1">
              <a:lnSpc>
                <a:spcPct val="80000"/>
              </a:lnSpc>
            </a:pPr>
            <a:r>
              <a:rPr lang="en-US" sz="1500" dirty="0" err="1" smtClean="0">
                <a:latin typeface="Corbel" charset="0"/>
                <a:cs typeface="Corbel" charset="0"/>
              </a:rPr>
              <a:t>Octrees</a:t>
            </a:r>
            <a:endParaRPr lang="en-US" sz="1500" dirty="0" smtClean="0">
              <a:latin typeface="Corbel" charset="0"/>
              <a:cs typeface="Corbel" charset="0"/>
            </a:endParaRPr>
          </a:p>
          <a:p>
            <a:pPr eaLnBrk="1" hangingPunct="1">
              <a:lnSpc>
                <a:spcPct val="80000"/>
              </a:lnSpc>
            </a:pPr>
            <a:endParaRPr lang="en-US" sz="1500" dirty="0">
              <a:latin typeface="Corbel" charset="0"/>
              <a:cs typeface="Corbel" charset="0"/>
            </a:endParaRPr>
          </a:p>
          <a:p>
            <a:pPr eaLnBrk="1" hangingPunct="1">
              <a:lnSpc>
                <a:spcPct val="80000"/>
              </a:lnSpc>
            </a:pPr>
            <a:r>
              <a:rPr lang="en-US" sz="1500" dirty="0" err="1">
                <a:latin typeface="Corbel" charset="0"/>
                <a:cs typeface="Corbel" charset="0"/>
              </a:rPr>
              <a:t>kd</a:t>
            </a:r>
            <a:r>
              <a:rPr lang="en-US" sz="1500" dirty="0">
                <a:latin typeface="Corbel" charset="0"/>
                <a:cs typeface="Corbel" charset="0"/>
              </a:rPr>
              <a:t>-Trees/ Surface Area Heuristic </a:t>
            </a:r>
          </a:p>
          <a:p>
            <a:pPr eaLnBrk="1" hangingPunct="1">
              <a:lnSpc>
                <a:spcPct val="80000"/>
              </a:lnSpc>
              <a:buSzTx/>
              <a:buFont typeface="Wingdings 3" charset="0"/>
              <a:buNone/>
            </a:pPr>
            <a:endParaRPr lang="en-US" sz="1500" dirty="0">
              <a:latin typeface="Corbel" charset="0"/>
              <a:cs typeface="Corbel" charset="0"/>
            </a:endParaRPr>
          </a:p>
          <a:p>
            <a:pPr eaLnBrk="1" hangingPunct="1">
              <a:lnSpc>
                <a:spcPct val="80000"/>
              </a:lnSpc>
            </a:pPr>
            <a:r>
              <a:rPr lang="en-US" sz="1500" dirty="0">
                <a:latin typeface="Corbel" charset="0"/>
                <a:cs typeface="Corbel" charset="0"/>
              </a:rPr>
              <a:t>Binary Space Partition </a:t>
            </a:r>
            <a:r>
              <a:rPr lang="en-US" sz="1500" dirty="0" smtClean="0">
                <a:latin typeface="Corbel" charset="0"/>
                <a:cs typeface="Corbel" charset="0"/>
              </a:rPr>
              <a:t>Trees</a:t>
            </a:r>
            <a:endParaRPr lang="en-US" sz="1500" dirty="0">
              <a:latin typeface="Corbel" charset="0"/>
              <a:cs typeface="Corbel" charset="0"/>
            </a:endParaRPr>
          </a:p>
          <a:p>
            <a:pPr eaLnBrk="1" hangingPunct="1">
              <a:lnSpc>
                <a:spcPct val="80000"/>
              </a:lnSpc>
            </a:pPr>
            <a:endParaRPr lang="en-US" sz="1500" dirty="0">
              <a:latin typeface="Corbel" charset="0"/>
              <a:cs typeface="Corbel" charset="0"/>
            </a:endParaRPr>
          </a:p>
          <a:p>
            <a:pPr eaLnBrk="1" hangingPunct="1">
              <a:lnSpc>
                <a:spcPct val="80000"/>
              </a:lnSpc>
            </a:pPr>
            <a:r>
              <a:rPr lang="en-US" sz="1500" dirty="0">
                <a:latin typeface="Corbel" charset="0"/>
                <a:cs typeface="Corbel" charset="0"/>
              </a:rPr>
              <a:t>Advanced Techniques</a:t>
            </a:r>
          </a:p>
        </p:txBody>
      </p:sp>
      <p:sp>
        <p:nvSpPr>
          <p:cNvPr id="128" name="Shape 128"/>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Lecture Roadmap</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p:txBody>
          <a:bodyPr>
            <a:normAutofit/>
          </a:bodyPr>
          <a:lstStyle/>
          <a:p>
            <a:pPr defTabSz="885825" eaLnBrk="1" hangingPunct="1"/>
            <a:r>
              <a:rPr lang="en-US" sz="2200">
                <a:latin typeface="Segoe UI" charset="0"/>
                <a:cs typeface="Segoe UI" charset="0"/>
              </a:rPr>
              <a:t>kd-trees (2/6) – Choosing a split plane</a:t>
            </a:r>
          </a:p>
        </p:txBody>
      </p:sp>
      <p:sp>
        <p:nvSpPr>
          <p:cNvPr id="29699" name="Shape 314"/>
          <p:cNvSpPr>
            <a:spLocks noChangeArrowheads="1"/>
          </p:cNvSpPr>
          <p:nvPr/>
        </p:nvSpPr>
        <p:spPr bwMode="auto">
          <a:xfrm>
            <a:off x="1371600" y="3262313"/>
            <a:ext cx="219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0</a:t>
            </a:r>
          </a:p>
        </p:txBody>
      </p:sp>
      <p:sp>
        <p:nvSpPr>
          <p:cNvPr id="29700" name="Shape 315"/>
          <p:cNvSpPr>
            <a:spLocks noChangeArrowheads="1"/>
          </p:cNvSpPr>
          <p:nvPr/>
        </p:nvSpPr>
        <p:spPr bwMode="auto">
          <a:xfrm>
            <a:off x="7383463" y="3273425"/>
            <a:ext cx="47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x=1</a:t>
            </a:r>
          </a:p>
        </p:txBody>
      </p:sp>
      <p:sp>
        <p:nvSpPr>
          <p:cNvPr id="29701" name="Shape 316"/>
          <p:cNvSpPr>
            <a:spLocks noChangeArrowheads="1"/>
          </p:cNvSpPr>
          <p:nvPr/>
        </p:nvSpPr>
        <p:spPr bwMode="auto">
          <a:xfrm>
            <a:off x="1117600" y="901700"/>
            <a:ext cx="627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a:t>y=1</a:t>
            </a:r>
          </a:p>
        </p:txBody>
      </p:sp>
      <p:sp>
        <p:nvSpPr>
          <p:cNvPr id="317" name="Shape 317"/>
          <p:cNvSpPr>
            <a:spLocks noChangeArrowheads="1"/>
          </p:cNvSpPr>
          <p:nvPr/>
        </p:nvSpPr>
        <p:spPr bwMode="auto">
          <a:xfrm>
            <a:off x="596900" y="3562350"/>
            <a:ext cx="81534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algn="ctr" eaLnBrk="1"/>
            <a:r>
              <a:rPr lang="en-US" sz="1600" b="1">
                <a:latin typeface="Segoe UI" charset="0"/>
                <a:cs typeface="Segoe UI" charset="0"/>
                <a:sym typeface="Segoe UI" charset="0"/>
              </a:rPr>
              <a:t>Cost-Optimized Split</a:t>
            </a:r>
          </a:p>
          <a:p>
            <a:pPr eaLnBrk="1">
              <a:buSzPct val="100000"/>
              <a:buFont typeface="Arial" charset="0"/>
              <a:buChar char="•"/>
            </a:pPr>
            <a:r>
              <a:rPr lang="en-US" sz="1600" b="1">
                <a:latin typeface="Segoe UI" charset="0"/>
                <a:cs typeface="Segoe UI" charset="0"/>
                <a:sym typeface="Segoe UI" charset="0"/>
              </a:rPr>
              <a:t> </a:t>
            </a:r>
            <a:r>
              <a:rPr lang="en-US" sz="1400">
                <a:latin typeface="Segoe UI" charset="0"/>
                <a:cs typeface="Segoe UI" charset="0"/>
                <a:sym typeface="Segoe UI" charset="0"/>
              </a:rPr>
              <a:t>Attempts to balance the cost of entering a node (intersection tests) with probability of entering that node</a:t>
            </a:r>
          </a:p>
          <a:p>
            <a:pPr eaLnBrk="1">
              <a:buSzPct val="100000"/>
              <a:buFont typeface="Arial" charset="0"/>
              <a:buChar char="•"/>
            </a:pPr>
            <a:r>
              <a:rPr lang="en-US" sz="1400" b="1">
                <a:latin typeface="Segoe UI" charset="0"/>
                <a:cs typeface="Segoe UI" charset="0"/>
                <a:sym typeface="Segoe UI" charset="0"/>
              </a:rPr>
              <a:t> </a:t>
            </a:r>
            <a:r>
              <a:rPr lang="en-US" sz="1400">
                <a:latin typeface="Segoe UI" charset="0"/>
                <a:cs typeface="Segoe UI" charset="0"/>
                <a:sym typeface="Segoe UI" charset="0"/>
              </a:rPr>
              <a:t>Isolates geometric complexity rapidly, creating large, empty nodes that can be quickly discarded   during traversal</a:t>
            </a:r>
          </a:p>
        </p:txBody>
      </p:sp>
      <p:sp>
        <p:nvSpPr>
          <p:cNvPr id="29703" name="Shape 318"/>
          <p:cNvSpPr>
            <a:spLocks noChangeArrowheads="1"/>
          </p:cNvSpPr>
          <p:nvPr/>
        </p:nvSpPr>
        <p:spPr bwMode="auto">
          <a:xfrm>
            <a:off x="1639888" y="960438"/>
            <a:ext cx="5792787" cy="23733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p>
        </p:txBody>
      </p:sp>
      <p:sp>
        <p:nvSpPr>
          <p:cNvPr id="29704" name="Shape 319"/>
          <p:cNvSpPr>
            <a:spLocks noChangeArrowheads="1"/>
          </p:cNvSpPr>
          <p:nvPr/>
        </p:nvSpPr>
        <p:spPr bwMode="auto">
          <a:xfrm>
            <a:off x="6553200" y="2619375"/>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05" name="Shape 320"/>
          <p:cNvSpPr>
            <a:spLocks noChangeArrowheads="1"/>
          </p:cNvSpPr>
          <p:nvPr/>
        </p:nvSpPr>
        <p:spPr bwMode="auto">
          <a:xfrm>
            <a:off x="6378575" y="2552700"/>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06" name="Shape 321"/>
          <p:cNvSpPr>
            <a:spLocks noChangeArrowheads="1"/>
          </p:cNvSpPr>
          <p:nvPr/>
        </p:nvSpPr>
        <p:spPr bwMode="auto">
          <a:xfrm>
            <a:off x="6489700" y="1201738"/>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07" name="Shape 322"/>
          <p:cNvSpPr>
            <a:spLocks noChangeArrowheads="1"/>
          </p:cNvSpPr>
          <p:nvPr/>
        </p:nvSpPr>
        <p:spPr bwMode="auto">
          <a:xfrm>
            <a:off x="5738813" y="1692275"/>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08" name="Shape 323"/>
          <p:cNvSpPr>
            <a:spLocks noChangeArrowheads="1"/>
          </p:cNvSpPr>
          <p:nvPr/>
        </p:nvSpPr>
        <p:spPr bwMode="auto">
          <a:xfrm>
            <a:off x="6731000" y="16319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09" name="Shape 324"/>
          <p:cNvSpPr>
            <a:spLocks noChangeArrowheads="1"/>
          </p:cNvSpPr>
          <p:nvPr/>
        </p:nvSpPr>
        <p:spPr bwMode="auto">
          <a:xfrm>
            <a:off x="5546725" y="14033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0" name="Shape 325"/>
          <p:cNvSpPr>
            <a:spLocks noChangeArrowheads="1"/>
          </p:cNvSpPr>
          <p:nvPr/>
        </p:nvSpPr>
        <p:spPr bwMode="auto">
          <a:xfrm>
            <a:off x="5853113"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1" name="Shape 326"/>
          <p:cNvSpPr>
            <a:spLocks noChangeArrowheads="1"/>
          </p:cNvSpPr>
          <p:nvPr/>
        </p:nvSpPr>
        <p:spPr bwMode="auto">
          <a:xfrm>
            <a:off x="6731000" y="27511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2" name="Shape 327"/>
          <p:cNvSpPr>
            <a:spLocks noChangeArrowheads="1"/>
          </p:cNvSpPr>
          <p:nvPr/>
        </p:nvSpPr>
        <p:spPr bwMode="auto">
          <a:xfrm>
            <a:off x="6119813" y="214947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3" name="Shape 328"/>
          <p:cNvSpPr>
            <a:spLocks noChangeArrowheads="1"/>
          </p:cNvSpPr>
          <p:nvPr/>
        </p:nvSpPr>
        <p:spPr bwMode="auto">
          <a:xfrm>
            <a:off x="6203950" y="1039813"/>
            <a:ext cx="604838"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4" name="Shape 329"/>
          <p:cNvSpPr>
            <a:spLocks noChangeArrowheads="1"/>
          </p:cNvSpPr>
          <p:nvPr/>
        </p:nvSpPr>
        <p:spPr bwMode="auto">
          <a:xfrm>
            <a:off x="5586413" y="25495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5" name="Shape 330"/>
          <p:cNvSpPr>
            <a:spLocks noChangeArrowheads="1"/>
          </p:cNvSpPr>
          <p:nvPr/>
        </p:nvSpPr>
        <p:spPr bwMode="auto">
          <a:xfrm>
            <a:off x="6731000" y="229076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6" name="Shape 331"/>
          <p:cNvSpPr>
            <a:spLocks noChangeArrowheads="1"/>
          </p:cNvSpPr>
          <p:nvPr/>
        </p:nvSpPr>
        <p:spPr bwMode="auto">
          <a:xfrm>
            <a:off x="5678488"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7" name="Shape 332"/>
          <p:cNvSpPr>
            <a:spLocks noChangeArrowheads="1"/>
          </p:cNvSpPr>
          <p:nvPr/>
        </p:nvSpPr>
        <p:spPr bwMode="auto">
          <a:xfrm>
            <a:off x="6804025" y="21494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8" name="Shape 333"/>
          <p:cNvSpPr>
            <a:spLocks noChangeArrowheads="1"/>
          </p:cNvSpPr>
          <p:nvPr/>
        </p:nvSpPr>
        <p:spPr bwMode="auto">
          <a:xfrm>
            <a:off x="5546725" y="11509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19" name="Shape 334"/>
          <p:cNvSpPr>
            <a:spLocks noChangeArrowheads="1"/>
          </p:cNvSpPr>
          <p:nvPr/>
        </p:nvSpPr>
        <p:spPr bwMode="auto">
          <a:xfrm>
            <a:off x="5940425" y="28162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0" name="Shape 335"/>
          <p:cNvSpPr>
            <a:spLocks noChangeArrowheads="1"/>
          </p:cNvSpPr>
          <p:nvPr/>
        </p:nvSpPr>
        <p:spPr bwMode="auto">
          <a:xfrm>
            <a:off x="6448425" y="15017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1" name="Shape 336"/>
          <p:cNvSpPr>
            <a:spLocks noChangeArrowheads="1"/>
          </p:cNvSpPr>
          <p:nvPr/>
        </p:nvSpPr>
        <p:spPr bwMode="auto">
          <a:xfrm>
            <a:off x="6499225" y="266382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2" name="Shape 337"/>
          <p:cNvSpPr>
            <a:spLocks noChangeArrowheads="1"/>
          </p:cNvSpPr>
          <p:nvPr/>
        </p:nvSpPr>
        <p:spPr bwMode="auto">
          <a:xfrm>
            <a:off x="6692900" y="1252538"/>
            <a:ext cx="604838" cy="452437"/>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3" name="Shape 338"/>
          <p:cNvSpPr>
            <a:spLocks noChangeArrowheads="1"/>
          </p:cNvSpPr>
          <p:nvPr/>
        </p:nvSpPr>
        <p:spPr bwMode="auto">
          <a:xfrm>
            <a:off x="6018213" y="1100138"/>
            <a:ext cx="606425"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4" name="Shape 339"/>
          <p:cNvSpPr>
            <a:spLocks noChangeArrowheads="1"/>
          </p:cNvSpPr>
          <p:nvPr/>
        </p:nvSpPr>
        <p:spPr bwMode="auto">
          <a:xfrm>
            <a:off x="6029325" y="248761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5" name="Shape 340"/>
          <p:cNvSpPr>
            <a:spLocks noChangeArrowheads="1"/>
          </p:cNvSpPr>
          <p:nvPr/>
        </p:nvSpPr>
        <p:spPr bwMode="auto">
          <a:xfrm>
            <a:off x="3529013" y="1349375"/>
            <a:ext cx="604837"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6" name="Shape 341"/>
          <p:cNvSpPr>
            <a:spLocks noChangeArrowheads="1"/>
          </p:cNvSpPr>
          <p:nvPr/>
        </p:nvSpPr>
        <p:spPr bwMode="auto">
          <a:xfrm>
            <a:off x="6378575" y="11715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7" name="Shape 342"/>
          <p:cNvSpPr>
            <a:spLocks noChangeArrowheads="1"/>
          </p:cNvSpPr>
          <p:nvPr/>
        </p:nvSpPr>
        <p:spPr bwMode="auto">
          <a:xfrm>
            <a:off x="6553200" y="13033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8" name="Shape 343"/>
          <p:cNvSpPr>
            <a:spLocks noChangeArrowheads="1"/>
          </p:cNvSpPr>
          <p:nvPr/>
        </p:nvSpPr>
        <p:spPr bwMode="auto">
          <a:xfrm>
            <a:off x="5851525" y="26860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29729" name="Shape 344"/>
          <p:cNvSpPr>
            <a:spLocks noChangeArrowheads="1"/>
          </p:cNvSpPr>
          <p:nvPr/>
        </p:nvSpPr>
        <p:spPr bwMode="auto">
          <a:xfrm>
            <a:off x="5813425" y="14636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45" name="Shape 345"/>
          <p:cNvSpPr>
            <a:spLocks noChangeShapeType="1"/>
          </p:cNvSpPr>
          <p:nvPr/>
        </p:nvSpPr>
        <p:spPr bwMode="auto">
          <a:xfrm>
            <a:off x="5492750" y="955675"/>
            <a:ext cx="15875" cy="23891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345"/>
                                        </p:tgtEl>
                                        <p:attrNameLst>
                                          <p:attrName>style.visibility</p:attrName>
                                        </p:attrNameLst>
                                      </p:cBhvr>
                                      <p:to>
                                        <p:strVal val="visible"/>
                                      </p:to>
                                    </p:set>
                                    <p:animEffect transition="in" filter="dissolve">
                                      <p:cBhvr>
                                        <p:cTn id="7" dur="500"/>
                                        <p:tgtEl>
                                          <p:spTgt spid="345"/>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317"/>
                                        </p:tgtEl>
                                        <p:attrNameLst>
                                          <p:attrName>style.visibility</p:attrName>
                                        </p:attrNameLst>
                                      </p:cBhvr>
                                      <p:to>
                                        <p:strVal val="visible"/>
                                      </p:to>
                                    </p:set>
                                    <p:animEffect transition="in" filter="dissolve">
                                      <p:cBhvr>
                                        <p:cTn id="11"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animBg="1" advAuto="0"/>
      <p:bldP spid="3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p:txBody>
          <a:bodyPr>
            <a:normAutofit/>
          </a:bodyPr>
          <a:lstStyle/>
          <a:p>
            <a:pPr defTabSz="885825" eaLnBrk="1" hangingPunct="1"/>
            <a:r>
              <a:rPr lang="en-US" sz="2200">
                <a:latin typeface="Segoe UI" charset="0"/>
                <a:cs typeface="Segoe UI" charset="0"/>
              </a:rPr>
              <a:t>kd-trees (2/6) – Choosing a split plane</a:t>
            </a:r>
          </a:p>
        </p:txBody>
      </p:sp>
      <p:sp>
        <p:nvSpPr>
          <p:cNvPr id="349" name="Shape 349"/>
          <p:cNvSpPr>
            <a:spLocks noChangeArrowheads="1"/>
          </p:cNvSpPr>
          <p:nvPr/>
        </p:nvSpPr>
        <p:spPr bwMode="auto">
          <a:xfrm>
            <a:off x="325438" y="3400425"/>
            <a:ext cx="87630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algn="ctr" eaLnBrk="1"/>
            <a:r>
              <a:rPr lang="en-US" sz="1200" b="1">
                <a:latin typeface="Verdana" charset="0"/>
                <a:cs typeface="Verdana" charset="0"/>
                <a:sym typeface="Verdana" charset="0"/>
              </a:rPr>
              <a:t>Where to split children?</a:t>
            </a:r>
          </a:p>
          <a:p>
            <a:pPr eaLnBrk="1">
              <a:buSzPct val="100000"/>
              <a:buFont typeface="Arial" charset="0"/>
              <a:buChar char="•"/>
            </a:pPr>
            <a:r>
              <a:rPr lang="en-US" sz="1200" b="1">
                <a:latin typeface="Verdana" charset="0"/>
                <a:cs typeface="Verdana" charset="0"/>
                <a:sym typeface="Verdana" charset="0"/>
              </a:rPr>
              <a:t> </a:t>
            </a:r>
            <a:r>
              <a:rPr lang="en-US" sz="1200">
                <a:latin typeface="Verdana" charset="0"/>
                <a:cs typeface="Verdana" charset="0"/>
                <a:sym typeface="Verdana" charset="0"/>
              </a:rPr>
              <a:t>Left child requires no further subdivision</a:t>
            </a:r>
          </a:p>
          <a:p>
            <a:pPr eaLnBrk="1">
              <a:buSzPct val="100000"/>
              <a:buFont typeface="Arial" charset="0"/>
              <a:buChar char="•"/>
            </a:pPr>
            <a:r>
              <a:rPr lang="en-US" sz="1200" b="1">
                <a:latin typeface="Verdana" charset="0"/>
                <a:cs typeface="Verdana" charset="0"/>
                <a:sym typeface="Verdana" charset="0"/>
              </a:rPr>
              <a:t> </a:t>
            </a:r>
            <a:r>
              <a:rPr lang="en-US" sz="1200">
                <a:latin typeface="Verdana" charset="0"/>
                <a:cs typeface="Verdana" charset="0"/>
                <a:sym typeface="Verdana" charset="0"/>
              </a:rPr>
              <a:t>Right child split roughly at middle/median</a:t>
            </a:r>
          </a:p>
          <a:p>
            <a:pPr eaLnBrk="1">
              <a:buSzPct val="100000"/>
              <a:buFont typeface="Arial" charset="0"/>
              <a:buChar char="•"/>
            </a:pPr>
            <a:r>
              <a:rPr lang="en-US" sz="1200" b="1">
                <a:latin typeface="Verdana" charset="0"/>
                <a:cs typeface="Verdana" charset="0"/>
                <a:sym typeface="Verdana" charset="0"/>
              </a:rPr>
              <a:t> </a:t>
            </a:r>
            <a:r>
              <a:rPr lang="en-US" sz="1200">
                <a:latin typeface="Verdana" charset="0"/>
                <a:cs typeface="Verdana" charset="0"/>
                <a:sym typeface="Verdana" charset="0"/>
              </a:rPr>
              <a:t>No clear winner for future splits in right child; will look mostly like octree from this point onwards (objects now uniformly distributed)</a:t>
            </a:r>
          </a:p>
          <a:p>
            <a:pPr eaLnBrk="1">
              <a:buSzPct val="100000"/>
              <a:buFont typeface="Arial" charset="0"/>
              <a:buChar char="•"/>
            </a:pPr>
            <a:r>
              <a:rPr lang="en-US" sz="1200">
                <a:latin typeface="Verdana" charset="0"/>
                <a:cs typeface="Verdana" charset="0"/>
                <a:sym typeface="Verdana" charset="0"/>
              </a:rPr>
              <a:t> Difference is that we have isolated this geometry after only one split whereas octree would take longer (deeper tree and slower to traverse).</a:t>
            </a:r>
          </a:p>
        </p:txBody>
      </p:sp>
      <p:sp>
        <p:nvSpPr>
          <p:cNvPr id="30724" name="Shape 350"/>
          <p:cNvSpPr>
            <a:spLocks noChangeArrowheads="1"/>
          </p:cNvSpPr>
          <p:nvPr/>
        </p:nvSpPr>
        <p:spPr bwMode="auto">
          <a:xfrm>
            <a:off x="1374775" y="3252788"/>
            <a:ext cx="219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0</a:t>
            </a:r>
          </a:p>
        </p:txBody>
      </p:sp>
      <p:sp>
        <p:nvSpPr>
          <p:cNvPr id="30725" name="Shape 351"/>
          <p:cNvSpPr>
            <a:spLocks noChangeArrowheads="1"/>
          </p:cNvSpPr>
          <p:nvPr/>
        </p:nvSpPr>
        <p:spPr bwMode="auto">
          <a:xfrm>
            <a:off x="7378700" y="3273425"/>
            <a:ext cx="4794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x=1</a:t>
            </a:r>
          </a:p>
        </p:txBody>
      </p:sp>
      <p:sp>
        <p:nvSpPr>
          <p:cNvPr id="30726" name="Shape 352"/>
          <p:cNvSpPr>
            <a:spLocks noChangeArrowheads="1"/>
          </p:cNvSpPr>
          <p:nvPr/>
        </p:nvSpPr>
        <p:spPr bwMode="auto">
          <a:xfrm>
            <a:off x="1104900" y="898525"/>
            <a:ext cx="6270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a:t>y=1</a:t>
            </a:r>
          </a:p>
        </p:txBody>
      </p:sp>
      <p:sp>
        <p:nvSpPr>
          <p:cNvPr id="30727" name="Shape 353"/>
          <p:cNvSpPr>
            <a:spLocks noChangeArrowheads="1"/>
          </p:cNvSpPr>
          <p:nvPr/>
        </p:nvSpPr>
        <p:spPr bwMode="auto">
          <a:xfrm>
            <a:off x="1639888" y="960438"/>
            <a:ext cx="5792787" cy="23733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p>
        </p:txBody>
      </p:sp>
      <p:sp>
        <p:nvSpPr>
          <p:cNvPr id="30728" name="Shape 354"/>
          <p:cNvSpPr>
            <a:spLocks noChangeArrowheads="1"/>
          </p:cNvSpPr>
          <p:nvPr/>
        </p:nvSpPr>
        <p:spPr bwMode="auto">
          <a:xfrm>
            <a:off x="3529013" y="1349375"/>
            <a:ext cx="604837"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29" name="Shape 355"/>
          <p:cNvSpPr>
            <a:spLocks noChangeShapeType="1"/>
          </p:cNvSpPr>
          <p:nvPr/>
        </p:nvSpPr>
        <p:spPr bwMode="auto">
          <a:xfrm>
            <a:off x="5484813" y="944563"/>
            <a:ext cx="15875" cy="238918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30730" name="Shape 356"/>
          <p:cNvSpPr>
            <a:spLocks noChangeArrowheads="1"/>
          </p:cNvSpPr>
          <p:nvPr/>
        </p:nvSpPr>
        <p:spPr bwMode="auto">
          <a:xfrm>
            <a:off x="6553200" y="2619375"/>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1" name="Shape 357"/>
          <p:cNvSpPr>
            <a:spLocks noChangeArrowheads="1"/>
          </p:cNvSpPr>
          <p:nvPr/>
        </p:nvSpPr>
        <p:spPr bwMode="auto">
          <a:xfrm>
            <a:off x="6378575" y="2552700"/>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2" name="Shape 358"/>
          <p:cNvSpPr>
            <a:spLocks noChangeArrowheads="1"/>
          </p:cNvSpPr>
          <p:nvPr/>
        </p:nvSpPr>
        <p:spPr bwMode="auto">
          <a:xfrm>
            <a:off x="6489700" y="1201738"/>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3" name="Shape 359"/>
          <p:cNvSpPr>
            <a:spLocks noChangeArrowheads="1"/>
          </p:cNvSpPr>
          <p:nvPr/>
        </p:nvSpPr>
        <p:spPr bwMode="auto">
          <a:xfrm>
            <a:off x="5738813" y="1692275"/>
            <a:ext cx="606425"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4" name="Shape 360"/>
          <p:cNvSpPr>
            <a:spLocks noChangeArrowheads="1"/>
          </p:cNvSpPr>
          <p:nvPr/>
        </p:nvSpPr>
        <p:spPr bwMode="auto">
          <a:xfrm>
            <a:off x="6731000" y="16319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5" name="Shape 361"/>
          <p:cNvSpPr>
            <a:spLocks noChangeArrowheads="1"/>
          </p:cNvSpPr>
          <p:nvPr/>
        </p:nvSpPr>
        <p:spPr bwMode="auto">
          <a:xfrm>
            <a:off x="5546725" y="14033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6" name="Shape 362"/>
          <p:cNvSpPr>
            <a:spLocks noChangeArrowheads="1"/>
          </p:cNvSpPr>
          <p:nvPr/>
        </p:nvSpPr>
        <p:spPr bwMode="auto">
          <a:xfrm>
            <a:off x="5853113"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7" name="Shape 363"/>
          <p:cNvSpPr>
            <a:spLocks noChangeArrowheads="1"/>
          </p:cNvSpPr>
          <p:nvPr/>
        </p:nvSpPr>
        <p:spPr bwMode="auto">
          <a:xfrm>
            <a:off x="6731000" y="27511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8" name="Shape 364"/>
          <p:cNvSpPr>
            <a:spLocks noChangeArrowheads="1"/>
          </p:cNvSpPr>
          <p:nvPr/>
        </p:nvSpPr>
        <p:spPr bwMode="auto">
          <a:xfrm>
            <a:off x="6119813" y="214947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39" name="Shape 365"/>
          <p:cNvSpPr>
            <a:spLocks noChangeArrowheads="1"/>
          </p:cNvSpPr>
          <p:nvPr/>
        </p:nvSpPr>
        <p:spPr bwMode="auto">
          <a:xfrm>
            <a:off x="6203950" y="1039813"/>
            <a:ext cx="604838"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0" name="Shape 366"/>
          <p:cNvSpPr>
            <a:spLocks noChangeArrowheads="1"/>
          </p:cNvSpPr>
          <p:nvPr/>
        </p:nvSpPr>
        <p:spPr bwMode="auto">
          <a:xfrm>
            <a:off x="5586413" y="25495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1" name="Shape 367"/>
          <p:cNvSpPr>
            <a:spLocks noChangeArrowheads="1"/>
          </p:cNvSpPr>
          <p:nvPr/>
        </p:nvSpPr>
        <p:spPr bwMode="auto">
          <a:xfrm>
            <a:off x="6731000" y="229076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2" name="Shape 368"/>
          <p:cNvSpPr>
            <a:spLocks noChangeArrowheads="1"/>
          </p:cNvSpPr>
          <p:nvPr/>
        </p:nvSpPr>
        <p:spPr bwMode="auto">
          <a:xfrm>
            <a:off x="5678488" y="2355850"/>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3" name="Shape 369"/>
          <p:cNvSpPr>
            <a:spLocks noChangeArrowheads="1"/>
          </p:cNvSpPr>
          <p:nvPr/>
        </p:nvSpPr>
        <p:spPr bwMode="auto">
          <a:xfrm>
            <a:off x="6804025" y="21494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4" name="Shape 370"/>
          <p:cNvSpPr>
            <a:spLocks noChangeArrowheads="1"/>
          </p:cNvSpPr>
          <p:nvPr/>
        </p:nvSpPr>
        <p:spPr bwMode="auto">
          <a:xfrm>
            <a:off x="5546725" y="11509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5" name="Shape 371"/>
          <p:cNvSpPr>
            <a:spLocks noChangeArrowheads="1"/>
          </p:cNvSpPr>
          <p:nvPr/>
        </p:nvSpPr>
        <p:spPr bwMode="auto">
          <a:xfrm>
            <a:off x="5940425" y="2816225"/>
            <a:ext cx="606425"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6" name="Shape 372"/>
          <p:cNvSpPr>
            <a:spLocks noChangeArrowheads="1"/>
          </p:cNvSpPr>
          <p:nvPr/>
        </p:nvSpPr>
        <p:spPr bwMode="auto">
          <a:xfrm>
            <a:off x="6448425" y="15017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7" name="Shape 373"/>
          <p:cNvSpPr>
            <a:spLocks noChangeArrowheads="1"/>
          </p:cNvSpPr>
          <p:nvPr/>
        </p:nvSpPr>
        <p:spPr bwMode="auto">
          <a:xfrm>
            <a:off x="6499225" y="266382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8" name="Shape 374"/>
          <p:cNvSpPr>
            <a:spLocks noChangeArrowheads="1"/>
          </p:cNvSpPr>
          <p:nvPr/>
        </p:nvSpPr>
        <p:spPr bwMode="auto">
          <a:xfrm>
            <a:off x="6692900" y="1252538"/>
            <a:ext cx="604838" cy="452437"/>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49" name="Shape 375"/>
          <p:cNvSpPr>
            <a:spLocks noChangeArrowheads="1"/>
          </p:cNvSpPr>
          <p:nvPr/>
        </p:nvSpPr>
        <p:spPr bwMode="auto">
          <a:xfrm>
            <a:off x="6018213" y="1100138"/>
            <a:ext cx="606425" cy="455612"/>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50" name="Shape 376"/>
          <p:cNvSpPr>
            <a:spLocks noChangeArrowheads="1"/>
          </p:cNvSpPr>
          <p:nvPr/>
        </p:nvSpPr>
        <p:spPr bwMode="auto">
          <a:xfrm>
            <a:off x="6029325" y="2487613"/>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51" name="Shape 377"/>
          <p:cNvSpPr>
            <a:spLocks noChangeArrowheads="1"/>
          </p:cNvSpPr>
          <p:nvPr/>
        </p:nvSpPr>
        <p:spPr bwMode="auto">
          <a:xfrm>
            <a:off x="6378575" y="11715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52" name="Shape 378"/>
          <p:cNvSpPr>
            <a:spLocks noChangeArrowheads="1"/>
          </p:cNvSpPr>
          <p:nvPr/>
        </p:nvSpPr>
        <p:spPr bwMode="auto">
          <a:xfrm>
            <a:off x="6553200" y="1303338"/>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53" name="Shape 379"/>
          <p:cNvSpPr>
            <a:spLocks noChangeArrowheads="1"/>
          </p:cNvSpPr>
          <p:nvPr/>
        </p:nvSpPr>
        <p:spPr bwMode="auto">
          <a:xfrm>
            <a:off x="5851525" y="2686050"/>
            <a:ext cx="604838" cy="454025"/>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0754" name="Shape 380"/>
          <p:cNvSpPr>
            <a:spLocks noChangeArrowheads="1"/>
          </p:cNvSpPr>
          <p:nvPr/>
        </p:nvSpPr>
        <p:spPr bwMode="auto">
          <a:xfrm>
            <a:off x="5813425" y="1463675"/>
            <a:ext cx="604838" cy="455613"/>
          </a:xfrm>
          <a:prstGeom prst="triangle">
            <a:avLst>
              <a:gd name="adj" fmla="val 50000"/>
            </a:avLst>
          </a:prstGeom>
          <a:solidFill>
            <a:srgbClr val="4040D0"/>
          </a:solidFill>
          <a:ln w="9525">
            <a:solidFill>
              <a:srgbClr val="000000"/>
            </a:solidFill>
            <a:miter lim="800000"/>
            <a:headEnd/>
            <a:tailEnd/>
          </a:ln>
        </p:spPr>
        <p:txBody>
          <a:bodyPr lIns="45719" rIns="45719" anchor="ctr"/>
          <a:lstStyle/>
          <a:p>
            <a:pPr eaLnBrk="1"/>
            <a:endParaRPr lang="en-US"/>
          </a:p>
        </p:txBody>
      </p:sp>
      <p:sp>
        <p:nvSpPr>
          <p:cNvPr id="381" name="Shape 381"/>
          <p:cNvSpPr>
            <a:spLocks noChangeShapeType="1"/>
          </p:cNvSpPr>
          <p:nvPr/>
        </p:nvSpPr>
        <p:spPr bwMode="auto">
          <a:xfrm>
            <a:off x="5492750" y="2152650"/>
            <a:ext cx="19558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382" name="Shape 382"/>
          <p:cNvSpPr>
            <a:spLocks noChangeShapeType="1"/>
          </p:cNvSpPr>
          <p:nvPr/>
        </p:nvSpPr>
        <p:spPr bwMode="auto">
          <a:xfrm>
            <a:off x="6477000" y="955675"/>
            <a:ext cx="7938" cy="11906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383" name="Shape 383"/>
          <p:cNvSpPr>
            <a:spLocks noChangeShapeType="1"/>
          </p:cNvSpPr>
          <p:nvPr/>
        </p:nvSpPr>
        <p:spPr bwMode="auto">
          <a:xfrm>
            <a:off x="6430963" y="2143125"/>
            <a:ext cx="7937" cy="11906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fill="hold" grpId="0" nodeType="afterEffect">
                                  <p:stCondLst>
                                    <p:cond delay="0"/>
                                  </p:stCondLst>
                                  <p:iterate>
                                    <p:tmAbs val="0"/>
                                  </p:iterate>
                                  <p:childTnLst>
                                    <p:set>
                                      <p:cBhvr>
                                        <p:cTn id="6" fill="hold"/>
                                        <p:tgtEl>
                                          <p:spTgt spid="349">
                                            <p:bg/>
                                          </p:spTgt>
                                        </p:tgtEl>
                                        <p:attrNameLst>
                                          <p:attrName>style.visibility</p:attrName>
                                        </p:attrNameLst>
                                      </p:cBhvr>
                                      <p:to>
                                        <p:strVal val="visible"/>
                                      </p:to>
                                    </p:set>
                                    <p:animEffect transition="in" filter="dissolve">
                                      <p:cBhvr>
                                        <p:cTn id="7" dur="500"/>
                                        <p:tgtEl>
                                          <p:spTgt spid="349">
                                            <p:bg/>
                                          </p:spTgt>
                                        </p:tgtEl>
                                      </p:cBhvr>
                                    </p:animEffect>
                                  </p:childTnLst>
                                </p:cTn>
                              </p:par>
                              <p:par>
                                <p:cTn id="8" presetID="9" presetClass="entr" presetSubtype="0" fill="hold" grpId="0" nodeType="withEffect">
                                  <p:stCondLst>
                                    <p:cond delay="0"/>
                                  </p:stCondLst>
                                  <p:iterate>
                                    <p:tmAbs val="0"/>
                                  </p:iterate>
                                  <p:childTnLst>
                                    <p:set>
                                      <p:cBhvr>
                                        <p:cTn id="9" fill="hold"/>
                                        <p:tgtEl>
                                          <p:spTgt spid="349">
                                            <p:txEl>
                                              <p:pRg st="0" end="0"/>
                                            </p:txEl>
                                          </p:spTgt>
                                        </p:tgtEl>
                                        <p:attrNameLst>
                                          <p:attrName>style.visibility</p:attrName>
                                        </p:attrNameLst>
                                      </p:cBhvr>
                                      <p:to>
                                        <p:strVal val="visible"/>
                                      </p:to>
                                    </p:set>
                                    <p:animEffect transition="in" filter="dissolve">
                                      <p:cBhvr>
                                        <p:cTn id="10" dur="500"/>
                                        <p:tgtEl>
                                          <p:spTgt spid="34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fill="hold" grpId="0" nodeType="clickEffect">
                                  <p:stCondLst>
                                    <p:cond delay="0"/>
                                  </p:stCondLst>
                                  <p:iterate>
                                    <p:tmAbs val="0"/>
                                  </p:iterate>
                                  <p:childTnLst>
                                    <p:set>
                                      <p:cBhvr>
                                        <p:cTn id="14" fill="hold"/>
                                        <p:tgtEl>
                                          <p:spTgt spid="349">
                                            <p:txEl>
                                              <p:pRg st="1" end="1"/>
                                            </p:txEl>
                                          </p:spTgt>
                                        </p:tgtEl>
                                        <p:attrNameLst>
                                          <p:attrName>style.visibility</p:attrName>
                                        </p:attrNameLst>
                                      </p:cBhvr>
                                      <p:to>
                                        <p:strVal val="visible"/>
                                      </p:to>
                                    </p:set>
                                    <p:animEffect transition="in" filter="dissolve">
                                      <p:cBhvr>
                                        <p:cTn id="15" dur="500"/>
                                        <p:tgtEl>
                                          <p:spTgt spid="34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fill="hold" grpId="0" nodeType="clickEffect">
                                  <p:stCondLst>
                                    <p:cond delay="0"/>
                                  </p:stCondLst>
                                  <p:iterate>
                                    <p:tmAbs val="0"/>
                                  </p:iterate>
                                  <p:childTnLst>
                                    <p:set>
                                      <p:cBhvr>
                                        <p:cTn id="19" fill="hold"/>
                                        <p:tgtEl>
                                          <p:spTgt spid="349">
                                            <p:txEl>
                                              <p:pRg st="2" end="2"/>
                                            </p:txEl>
                                          </p:spTgt>
                                        </p:tgtEl>
                                        <p:attrNameLst>
                                          <p:attrName>style.visibility</p:attrName>
                                        </p:attrNameLst>
                                      </p:cBhvr>
                                      <p:to>
                                        <p:strVal val="visible"/>
                                      </p:to>
                                    </p:set>
                                    <p:animEffect transition="in" filter="dissolve">
                                      <p:cBhvr>
                                        <p:cTn id="20" dur="500"/>
                                        <p:tgtEl>
                                          <p:spTgt spid="349">
                                            <p:txEl>
                                              <p:pRg st="2" end="2"/>
                                            </p:txEl>
                                          </p:spTgt>
                                        </p:tgtEl>
                                      </p:cBhvr>
                                    </p:animEffect>
                                  </p:childTnLst>
                                </p:cTn>
                              </p:par>
                            </p:childTnLst>
                          </p:cTn>
                        </p:par>
                        <p:par>
                          <p:cTn id="21" fill="hold" nodeType="afterGroup">
                            <p:stCondLst>
                              <p:cond delay="500"/>
                            </p:stCondLst>
                            <p:childTnLst>
                              <p:par>
                                <p:cTn id="22" presetID="9" presetClass="entr" fill="hold" grpId="0" nodeType="afterEffect">
                                  <p:stCondLst>
                                    <p:cond delay="0"/>
                                  </p:stCondLst>
                                  <p:iterate>
                                    <p:tmAbs val="0"/>
                                  </p:iterate>
                                  <p:childTnLst>
                                    <p:set>
                                      <p:cBhvr>
                                        <p:cTn id="23" fill="hold"/>
                                        <p:tgtEl>
                                          <p:spTgt spid="381"/>
                                        </p:tgtEl>
                                        <p:attrNameLst>
                                          <p:attrName>style.visibility</p:attrName>
                                        </p:attrNameLst>
                                      </p:cBhvr>
                                      <p:to>
                                        <p:strVal val="visible"/>
                                      </p:to>
                                    </p:set>
                                    <p:animEffect transition="in" filter="dissolve">
                                      <p:cBhvr>
                                        <p:cTn id="24" dur="500"/>
                                        <p:tgtEl>
                                          <p:spTgt spid="3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fill="hold" grpId="0" nodeType="clickEffect">
                                  <p:stCondLst>
                                    <p:cond delay="0"/>
                                  </p:stCondLst>
                                  <p:iterate>
                                    <p:tmAbs val="0"/>
                                  </p:iterate>
                                  <p:childTnLst>
                                    <p:set>
                                      <p:cBhvr>
                                        <p:cTn id="28" fill="hold"/>
                                        <p:tgtEl>
                                          <p:spTgt spid="349">
                                            <p:txEl>
                                              <p:pRg st="3" end="3"/>
                                            </p:txEl>
                                          </p:spTgt>
                                        </p:tgtEl>
                                        <p:attrNameLst>
                                          <p:attrName>style.visibility</p:attrName>
                                        </p:attrNameLst>
                                      </p:cBhvr>
                                      <p:to>
                                        <p:strVal val="visible"/>
                                      </p:to>
                                    </p:set>
                                    <p:animEffect transition="in" filter="dissolve">
                                      <p:cBhvr>
                                        <p:cTn id="29" dur="500"/>
                                        <p:tgtEl>
                                          <p:spTgt spid="349">
                                            <p:txEl>
                                              <p:pRg st="3" end="3"/>
                                            </p:txEl>
                                          </p:spTgt>
                                        </p:tgtEl>
                                      </p:cBhvr>
                                    </p:animEffect>
                                  </p:childTnLst>
                                </p:cTn>
                              </p:par>
                            </p:childTnLst>
                          </p:cTn>
                        </p:par>
                        <p:par>
                          <p:cTn id="30" fill="hold" nodeType="afterGroup">
                            <p:stCondLst>
                              <p:cond delay="500"/>
                            </p:stCondLst>
                            <p:childTnLst>
                              <p:par>
                                <p:cTn id="31" presetID="9" presetClass="entr" fill="hold" grpId="0" nodeType="afterEffect">
                                  <p:stCondLst>
                                    <p:cond delay="0"/>
                                  </p:stCondLst>
                                  <p:iterate>
                                    <p:tmAbs val="0"/>
                                  </p:iterate>
                                  <p:childTnLst>
                                    <p:set>
                                      <p:cBhvr>
                                        <p:cTn id="32" fill="hold"/>
                                        <p:tgtEl>
                                          <p:spTgt spid="382"/>
                                        </p:tgtEl>
                                        <p:attrNameLst>
                                          <p:attrName>style.visibility</p:attrName>
                                        </p:attrNameLst>
                                      </p:cBhvr>
                                      <p:to>
                                        <p:strVal val="visible"/>
                                      </p:to>
                                    </p:set>
                                    <p:animEffect transition="in" filter="dissolve">
                                      <p:cBhvr>
                                        <p:cTn id="33" dur="500"/>
                                        <p:tgtEl>
                                          <p:spTgt spid="382"/>
                                        </p:tgtEl>
                                      </p:cBhvr>
                                    </p:animEffect>
                                  </p:childTnLst>
                                </p:cTn>
                              </p:par>
                            </p:childTnLst>
                          </p:cTn>
                        </p:par>
                        <p:par>
                          <p:cTn id="34" fill="hold" nodeType="afterGroup">
                            <p:stCondLst>
                              <p:cond delay="1000"/>
                            </p:stCondLst>
                            <p:childTnLst>
                              <p:par>
                                <p:cTn id="35" presetID="9" presetClass="entr" fill="hold" grpId="0" nodeType="afterEffect">
                                  <p:stCondLst>
                                    <p:cond delay="0"/>
                                  </p:stCondLst>
                                  <p:iterate>
                                    <p:tmAbs val="0"/>
                                  </p:iterate>
                                  <p:childTnLst>
                                    <p:set>
                                      <p:cBhvr>
                                        <p:cTn id="36" fill="hold"/>
                                        <p:tgtEl>
                                          <p:spTgt spid="383"/>
                                        </p:tgtEl>
                                        <p:attrNameLst>
                                          <p:attrName>style.visibility</p:attrName>
                                        </p:attrNameLst>
                                      </p:cBhvr>
                                      <p:to>
                                        <p:strVal val="visible"/>
                                      </p:to>
                                    </p:set>
                                    <p:animEffect transition="in" filter="dissolve">
                                      <p:cBhvr>
                                        <p:cTn id="37" dur="500"/>
                                        <p:tgtEl>
                                          <p:spTgt spid="3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fill="hold" grpId="0" nodeType="clickEffect">
                                  <p:stCondLst>
                                    <p:cond delay="0"/>
                                  </p:stCondLst>
                                  <p:iterate>
                                    <p:tmAbs val="0"/>
                                  </p:iterate>
                                  <p:childTnLst>
                                    <p:set>
                                      <p:cBhvr>
                                        <p:cTn id="41" fill="hold"/>
                                        <p:tgtEl>
                                          <p:spTgt spid="349">
                                            <p:txEl>
                                              <p:pRg st="4" end="4"/>
                                            </p:txEl>
                                          </p:spTgt>
                                        </p:tgtEl>
                                        <p:attrNameLst>
                                          <p:attrName>style.visibility</p:attrName>
                                        </p:attrNameLst>
                                      </p:cBhvr>
                                      <p:to>
                                        <p:strVal val="visible"/>
                                      </p:to>
                                    </p:set>
                                    <p:animEffect transition="in" filter="dissolve">
                                      <p:cBhvr>
                                        <p:cTn id="42" dur="5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build="p" bldLvl="5" animBg="1" advAuto="0"/>
      <p:bldP spid="381" grpId="0" animBg="1"/>
      <p:bldP spid="382" grpId="0" animBg="1"/>
      <p:bldP spid="3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ChangeArrowheads="1"/>
          </p:cNvSpPr>
          <p:nvPr/>
        </p:nvSpPr>
        <p:spPr bwMode="auto">
          <a:xfrm>
            <a:off x="1404938" y="2309813"/>
            <a:ext cx="4386262" cy="388937"/>
          </a:xfrm>
          <a:prstGeom prst="rect">
            <a:avLst/>
          </a:prstGeom>
          <a:solidFill>
            <a:srgbClr val="FFFF00">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eaLnBrk="1"/>
            <a:endParaRPr lang="en-US"/>
          </a:p>
        </p:txBody>
      </p:sp>
      <p:sp>
        <p:nvSpPr>
          <p:cNvPr id="388" name="Shape 388"/>
          <p:cNvSpPr>
            <a:spLocks noChangeArrowheads="1"/>
          </p:cNvSpPr>
          <p:nvPr/>
        </p:nvSpPr>
        <p:spPr bwMode="auto">
          <a:xfrm>
            <a:off x="1061244" y="1181893"/>
            <a:ext cx="5073650" cy="2474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C572A759-6A51-4108-AA02-DFA0A04FC94B}">
              <ma14:wrappingTextBoxFlag xmlns:ma14="http://schemas.microsoft.com/office/mac/drawingml/2011/main" xmlns="" val="1"/>
            </a:ext>
          </a:extLst>
        </p:spPr>
        <p:txBody>
          <a:bodyPr lIns="45719" rIns="45719">
            <a:spAutoFit/>
          </a:bodyPr>
          <a:lstStyle/>
          <a:p>
            <a:pPr eaLnBrk="1">
              <a:tabLst>
                <a:tab pos="177800" algn="l"/>
              </a:tabLst>
            </a:pPr>
            <a:r>
              <a:rPr lang="en-US" sz="1400" dirty="0">
                <a:latin typeface="Verdana" charset="0"/>
                <a:cs typeface="Verdana" charset="0"/>
                <a:sym typeface="Verdana" charset="0"/>
              </a:rPr>
              <a:t>Given AAB (axis aligned box) of current node and list of primitives </a:t>
            </a:r>
            <a:r>
              <a:rPr lang="en-US" sz="1400" i="1" dirty="0">
                <a:latin typeface="Verdana" charset="0"/>
                <a:cs typeface="Verdana" charset="0"/>
                <a:sym typeface="Verdana" charset="0"/>
              </a:rPr>
              <a:t>L</a:t>
            </a:r>
          </a:p>
          <a:p>
            <a:pPr eaLnBrk="1">
              <a:tabLst>
                <a:tab pos="177800" algn="l"/>
              </a:tabLst>
            </a:pPr>
            <a:r>
              <a:rPr lang="en-US" sz="1400" dirty="0">
                <a:latin typeface="Verdana" charset="0"/>
                <a:cs typeface="Verdana" charset="0"/>
                <a:sym typeface="Verdana" charset="0"/>
              </a:rPr>
              <a:t>	</a:t>
            </a:r>
            <a:r>
              <a:rPr lang="en-US" sz="1400" b="1" dirty="0">
                <a:latin typeface="Verdana" charset="0"/>
                <a:cs typeface="Verdana" charset="0"/>
                <a:sym typeface="Verdana" charset="0"/>
              </a:rPr>
              <a:t>if</a:t>
            </a:r>
            <a:r>
              <a:rPr lang="en-US" sz="1400" dirty="0">
                <a:latin typeface="Verdana" charset="0"/>
                <a:cs typeface="Verdana" charset="0"/>
                <a:sym typeface="Verdana" charset="0"/>
              </a:rPr>
              <a:t> there are too few primitives</a:t>
            </a:r>
          </a:p>
          <a:p>
            <a:pPr eaLnBrk="1">
              <a:tabLst>
                <a:tab pos="177800" algn="l"/>
              </a:tabLst>
            </a:pPr>
            <a:r>
              <a:rPr lang="en-US" sz="1400" dirty="0">
                <a:latin typeface="Verdana" charset="0"/>
                <a:cs typeface="Verdana" charset="0"/>
                <a:sym typeface="Verdana" charset="0"/>
              </a:rPr>
              <a:t>      create leaf node and return</a:t>
            </a:r>
          </a:p>
          <a:p>
            <a:pPr eaLnBrk="1">
              <a:tabLst>
                <a:tab pos="177800" algn="l"/>
              </a:tabLst>
            </a:pPr>
            <a:r>
              <a:rPr lang="en-US" sz="1400" dirty="0">
                <a:latin typeface="Verdana" charset="0"/>
                <a:cs typeface="Verdana" charset="0"/>
                <a:sym typeface="Verdana" charset="0"/>
              </a:rPr>
              <a:t>	</a:t>
            </a:r>
            <a:r>
              <a:rPr lang="en-US" sz="1400" b="1" dirty="0">
                <a:latin typeface="Verdana" charset="0"/>
                <a:cs typeface="Verdana" charset="0"/>
                <a:sym typeface="Verdana" charset="0"/>
              </a:rPr>
              <a:t>else</a:t>
            </a:r>
            <a:r>
              <a:rPr lang="en-US" sz="1400" dirty="0">
                <a:latin typeface="Verdana" charset="0"/>
                <a:cs typeface="Verdana" charset="0"/>
                <a:sym typeface="Verdana" charset="0"/>
              </a:rPr>
              <a:t> </a:t>
            </a:r>
          </a:p>
          <a:p>
            <a:pPr eaLnBrk="1">
              <a:tabLst>
                <a:tab pos="177800" algn="l"/>
              </a:tabLst>
            </a:pPr>
            <a:r>
              <a:rPr lang="en-US" sz="1400" dirty="0">
                <a:latin typeface="Verdana" charset="0"/>
                <a:cs typeface="Verdana" charset="0"/>
                <a:sym typeface="Verdana" charset="0"/>
              </a:rPr>
              <a:t>	   choose split axis </a:t>
            </a:r>
            <a:r>
              <a:rPr lang="en-US" sz="1400" i="1" dirty="0">
                <a:latin typeface="Verdana" charset="0"/>
                <a:cs typeface="Verdana" charset="0"/>
                <a:sym typeface="Verdana" charset="0"/>
              </a:rPr>
              <a:t>a </a:t>
            </a:r>
            <a:r>
              <a:rPr lang="en-US" sz="1400" dirty="0">
                <a:latin typeface="Verdana" charset="0"/>
                <a:cs typeface="Verdana" charset="0"/>
                <a:sym typeface="Verdana" charset="0"/>
              </a:rPr>
              <a:t>(i.e. one of the </a:t>
            </a:r>
            <a:r>
              <a:rPr lang="en-US" sz="1400" i="1" dirty="0">
                <a:latin typeface="Verdana" charset="0"/>
                <a:cs typeface="Verdana" charset="0"/>
                <a:sym typeface="Verdana" charset="0"/>
              </a:rPr>
              <a:t>k</a:t>
            </a:r>
            <a:r>
              <a:rPr lang="en-US" sz="1400" dirty="0">
                <a:latin typeface="Verdana" charset="0"/>
                <a:cs typeface="Verdana" charset="0"/>
                <a:sym typeface="Verdana" charset="0"/>
              </a:rPr>
              <a:t> dimensions)</a:t>
            </a:r>
          </a:p>
          <a:p>
            <a:pPr eaLnBrk="1">
              <a:tabLst>
                <a:tab pos="177800" algn="l"/>
              </a:tabLst>
            </a:pPr>
            <a:r>
              <a:rPr lang="en-US" sz="1400" dirty="0">
                <a:latin typeface="Verdana" charset="0"/>
                <a:cs typeface="Verdana" charset="0"/>
                <a:sym typeface="Verdana" charset="0"/>
              </a:rPr>
              <a:t>	   choose split plane </a:t>
            </a:r>
            <a:r>
              <a:rPr lang="en-US" sz="1400" i="1" dirty="0">
                <a:latin typeface="Verdana" charset="0"/>
                <a:cs typeface="Verdana" charset="0"/>
                <a:sym typeface="Verdana" charset="0"/>
              </a:rPr>
              <a:t>p </a:t>
            </a:r>
            <a:r>
              <a:rPr lang="en-US" sz="1400" dirty="0">
                <a:latin typeface="Verdana" charset="0"/>
                <a:cs typeface="Verdana" charset="0"/>
                <a:sym typeface="Verdana" charset="0"/>
              </a:rPr>
              <a:t>(along axis </a:t>
            </a:r>
            <a:r>
              <a:rPr lang="en-US" sz="1400" i="1" dirty="0">
                <a:latin typeface="Verdana" charset="0"/>
                <a:cs typeface="Verdana" charset="0"/>
                <a:sym typeface="Verdana" charset="0"/>
              </a:rPr>
              <a:t>a</a:t>
            </a:r>
            <a:r>
              <a:rPr lang="en-US" sz="1400" dirty="0">
                <a:latin typeface="Verdana" charset="0"/>
                <a:cs typeface="Verdana" charset="0"/>
                <a:sym typeface="Verdana" charset="0"/>
              </a:rPr>
              <a:t>)</a:t>
            </a:r>
          </a:p>
          <a:p>
            <a:pPr eaLnBrk="1">
              <a:tabLst>
                <a:tab pos="177800" algn="l"/>
              </a:tabLst>
            </a:pPr>
            <a:r>
              <a:rPr lang="en-US" sz="1400" dirty="0">
                <a:latin typeface="Verdana" charset="0"/>
                <a:cs typeface="Verdana" charset="0"/>
                <a:sym typeface="Verdana" charset="0"/>
              </a:rPr>
              <a:t>	      determine which primitives in </a:t>
            </a:r>
            <a:r>
              <a:rPr lang="en-US" sz="1400" i="1" dirty="0">
                <a:latin typeface="Verdana" charset="0"/>
                <a:cs typeface="Verdana" charset="0"/>
                <a:sym typeface="Verdana" charset="0"/>
              </a:rPr>
              <a:t>L</a:t>
            </a:r>
            <a:r>
              <a:rPr lang="en-US" sz="1400" dirty="0">
                <a:latin typeface="Verdana" charset="0"/>
                <a:cs typeface="Verdana" charset="0"/>
                <a:sym typeface="Verdana" charset="0"/>
              </a:rPr>
              <a:t> intersect left </a:t>
            </a:r>
          </a:p>
          <a:p>
            <a:pPr eaLnBrk="1">
              <a:tabLst>
                <a:tab pos="177800" algn="l"/>
              </a:tabLst>
            </a:pPr>
            <a:r>
              <a:rPr lang="en-US" sz="1400" dirty="0">
                <a:latin typeface="Verdana" charset="0"/>
                <a:cs typeface="Verdana" charset="0"/>
                <a:sym typeface="Verdana" charset="0"/>
              </a:rPr>
              <a:t>         child and right child respectively</a:t>
            </a:r>
          </a:p>
          <a:p>
            <a:pPr eaLnBrk="1">
              <a:tabLst>
                <a:tab pos="177800" algn="l"/>
              </a:tabLst>
            </a:pPr>
            <a:r>
              <a:rPr lang="en-US" sz="1400" dirty="0">
                <a:latin typeface="Verdana" charset="0"/>
                <a:cs typeface="Verdana" charset="0"/>
                <a:sym typeface="Verdana" charset="0"/>
              </a:rPr>
              <a:t>	   recursively subdivide left child</a:t>
            </a:r>
          </a:p>
          <a:p>
            <a:pPr eaLnBrk="1">
              <a:tabLst>
                <a:tab pos="177800" algn="l"/>
              </a:tabLst>
            </a:pPr>
            <a:r>
              <a:rPr lang="en-US" sz="1400" dirty="0">
                <a:latin typeface="Verdana" charset="0"/>
                <a:cs typeface="Verdana" charset="0"/>
                <a:sym typeface="Verdana" charset="0"/>
              </a:rPr>
              <a:t>	   recursively subdivide right child</a:t>
            </a:r>
          </a:p>
        </p:txBody>
      </p:sp>
      <p:sp>
        <p:nvSpPr>
          <p:cNvPr id="389" name="Shape 389"/>
          <p:cNvSpPr>
            <a:spLocks noGrp="1"/>
          </p:cNvSpPr>
          <p:nvPr>
            <p:ph type="body" idx="1"/>
          </p:nvPr>
        </p:nvSpPr>
        <p:spPr>
          <a:xfrm>
            <a:off x="152400" y="895350"/>
            <a:ext cx="6172200" cy="3810000"/>
          </a:xfrm>
        </p:spPr>
        <p:txBody>
          <a:bodyPr>
            <a:normAutofit/>
          </a:bodyPr>
          <a:lstStyle/>
          <a:p>
            <a:pPr marL="547688" lvl="1" indent="-273050"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Pseudocode for constructing </a:t>
            </a:r>
            <a:r>
              <a:rPr lang="en-US" sz="1600" dirty="0" err="1">
                <a:solidFill>
                  <a:srgbClr val="1F497D"/>
                </a:solidFill>
                <a:latin typeface="Corbel" charset="0"/>
                <a:ea typeface="Corbel" charset="0"/>
                <a:cs typeface="Corbel" charset="0"/>
              </a:rPr>
              <a:t>kd</a:t>
            </a:r>
            <a:r>
              <a:rPr lang="en-US" sz="1600" dirty="0">
                <a:solidFill>
                  <a:srgbClr val="1F497D"/>
                </a:solidFill>
                <a:latin typeface="Corbel" charset="0"/>
                <a:ea typeface="Corbel" charset="0"/>
                <a:cs typeface="Corbel" charset="0"/>
              </a:rPr>
              <a:t>-tree:</a:t>
            </a: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SzTx/>
              <a:buFont typeface="Wingdings 3" charset="0"/>
              <a:buNone/>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Selecting a good split plane is crucial to performance.</a:t>
            </a:r>
          </a:p>
          <a:p>
            <a:pPr marL="547688" lvl="1" indent="-273050"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Constructing cost-optimal </a:t>
            </a:r>
            <a:r>
              <a:rPr lang="en-US" sz="1600" dirty="0" err="1">
                <a:solidFill>
                  <a:srgbClr val="1F497D"/>
                </a:solidFill>
                <a:latin typeface="Corbel" charset="0"/>
                <a:ea typeface="Corbel" charset="0"/>
                <a:cs typeface="Corbel" charset="0"/>
              </a:rPr>
              <a:t>kd</a:t>
            </a:r>
            <a:r>
              <a:rPr lang="en-US" sz="1600" dirty="0">
                <a:solidFill>
                  <a:srgbClr val="1F497D"/>
                </a:solidFill>
                <a:latin typeface="Corbel" charset="0"/>
                <a:ea typeface="Corbel" charset="0"/>
                <a:cs typeface="Corbel" charset="0"/>
              </a:rPr>
              <a:t>-tree is NP-complete, so we do the best we can locally at a given node and use a greedy </a:t>
            </a:r>
            <a:r>
              <a:rPr lang="en-US" sz="1600" dirty="0">
                <a:solidFill>
                  <a:schemeClr val="accent2"/>
                </a:solidFill>
                <a:latin typeface="Corbel" charset="0"/>
                <a:ea typeface="Corbel" charset="0"/>
                <a:cs typeface="Corbel" charset="0"/>
              </a:rPr>
              <a:t>Surface Area Heuristic</a:t>
            </a:r>
            <a:r>
              <a:rPr lang="en-US" sz="1600" dirty="0">
                <a:solidFill>
                  <a:srgbClr val="1F497D"/>
                </a:solidFill>
                <a:latin typeface="Corbel" charset="0"/>
                <a:ea typeface="Corbel" charset="0"/>
                <a:cs typeface="Corbel" charset="0"/>
              </a:rPr>
              <a:t> as an approximation (next slide)</a:t>
            </a:r>
          </a:p>
        </p:txBody>
      </p:sp>
      <p:sp>
        <p:nvSpPr>
          <p:cNvPr id="387" name="Shape 387"/>
          <p:cNvSpPr>
            <a:spLocks noChangeArrowheads="1"/>
          </p:cNvSpPr>
          <p:nvPr/>
        </p:nvSpPr>
        <p:spPr bwMode="auto">
          <a:xfrm>
            <a:off x="996950" y="2328863"/>
            <a:ext cx="304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a:t>►</a:t>
            </a:r>
          </a:p>
        </p:txBody>
      </p:sp>
      <p:sp>
        <p:nvSpPr>
          <p:cNvPr id="390" name="Shape 390"/>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dirty="0" err="1">
                <a:ea typeface="Segoe UI"/>
                <a:sym typeface="Segoe UI"/>
              </a:rPr>
              <a:t>kd</a:t>
            </a:r>
            <a:r>
              <a:rPr dirty="0">
                <a:ea typeface="Segoe UI"/>
                <a:sym typeface="Segoe UI"/>
              </a:rPr>
              <a:t>-trees (3/6) - Construction</a:t>
            </a:r>
          </a:p>
        </p:txBody>
      </p:sp>
      <p:pic>
        <p:nvPicPr>
          <p:cNvPr id="391" name="image23.png" descr="File:3dtree.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05600" y="2419350"/>
            <a:ext cx="229711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animEffect transition="in" filter="dissolve">
                                      <p:cBhvr>
                                        <p:cTn id="7" dur="500"/>
                                        <p:tgtEl>
                                          <p:spTgt spid="38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9">
                                            <p:txEl>
                                              <p:pRg st="11" end="11"/>
                                            </p:txEl>
                                          </p:spTgt>
                                        </p:tgtEl>
                                        <p:attrNameLst>
                                          <p:attrName>style.visibility</p:attrName>
                                        </p:attrNameLst>
                                      </p:cBhvr>
                                      <p:to>
                                        <p:strVal val="visible"/>
                                      </p:to>
                                    </p:set>
                                    <p:animEffect transition="in" filter="dissolve">
                                      <p:cBhvr>
                                        <p:cTn id="10" dur="500"/>
                                        <p:tgtEl>
                                          <p:spTgt spid="389">
                                            <p:txEl>
                                              <p:pRg st="11" end="1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9">
                                            <p:txEl>
                                              <p:pRg st="12" end="12"/>
                                            </p:txEl>
                                          </p:spTgt>
                                        </p:tgtEl>
                                        <p:attrNameLst>
                                          <p:attrName>style.visibility</p:attrName>
                                        </p:attrNameLst>
                                      </p:cBhvr>
                                      <p:to>
                                        <p:strVal val="visible"/>
                                      </p:to>
                                    </p:set>
                                    <p:animEffect transition="in" filter="dissolve">
                                      <p:cBhvr>
                                        <p:cTn id="13" dur="500"/>
                                        <p:tgtEl>
                                          <p:spTgt spid="389">
                                            <p:txEl>
                                              <p:pRg st="12" end="1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8"/>
                                        </p:tgtEl>
                                        <p:attrNameLst>
                                          <p:attrName>style.visibility</p:attrName>
                                        </p:attrNameLst>
                                      </p:cBhvr>
                                      <p:to>
                                        <p:strVal val="visible"/>
                                      </p:to>
                                    </p:set>
                                    <p:animEffect transition="in" filter="dissolve">
                                      <p:cBhvr>
                                        <p:cTn id="16" dur="500"/>
                                        <p:tgtEl>
                                          <p:spTgt spid="38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86"/>
                                        </p:tgtEl>
                                        <p:attrNameLst>
                                          <p:attrName>style.visibility</p:attrName>
                                        </p:attrNameLst>
                                      </p:cBhvr>
                                      <p:to>
                                        <p:strVal val="visible"/>
                                      </p:to>
                                    </p:set>
                                    <p:animEffect transition="in" filter="dissolve">
                                      <p:cBhvr>
                                        <p:cTn id="21" dur="500"/>
                                        <p:tgtEl>
                                          <p:spTgt spid="38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fill="hold" grpId="0" nodeType="clickEffect">
                                  <p:stCondLst>
                                    <p:cond delay="0"/>
                                  </p:stCondLst>
                                  <p:iterate>
                                    <p:tmAbs val="0"/>
                                  </p:iterate>
                                  <p:childTnLst>
                                    <p:set>
                                      <p:cBhvr>
                                        <p:cTn id="25" fill="hold"/>
                                        <p:tgtEl>
                                          <p:spTgt spid="391"/>
                                        </p:tgtEl>
                                        <p:attrNameLst>
                                          <p:attrName>style.visibility</p:attrName>
                                        </p:attrNameLst>
                                      </p:cBhvr>
                                      <p:to>
                                        <p:strVal val="visible"/>
                                      </p:to>
                                    </p:set>
                                    <p:animEffect transition="in" filter="dissolve">
                                      <p:cBhvr>
                                        <p:cTn id="26"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 grpId="0" animBg="1"/>
      <p:bldP spid="388" grpId="0" animBg="1"/>
      <p:bldP spid="389" grpId="0" build="p"/>
      <p:bldP spid="391"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394"/>
          <p:cNvSpPr>
            <a:spLocks noGrp="1"/>
          </p:cNvSpPr>
          <p:nvPr>
            <p:ph type="body" idx="1"/>
          </p:nvPr>
        </p:nvSpPr>
        <p:spPr>
          <a:xfrm>
            <a:off x="74613" y="914400"/>
            <a:ext cx="8612187" cy="3886200"/>
          </a:xfrm>
        </p:spPr>
        <p:txBody>
          <a:bodyPr/>
          <a:lstStyle/>
          <a:p>
            <a:pPr marL="547370" lvl="1" indent="-273050"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Pseudocode for construction with SAH:</a:t>
            </a:r>
            <a:endParaRPr lang="en-US"/>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6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0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2200" dirty="0">
                <a:solidFill>
                  <a:srgbClr val="1F497D"/>
                </a:solidFill>
                <a:latin typeface="Corbel" charset="0"/>
                <a:ea typeface="Corbel" charset="0"/>
                <a:cs typeface="Corbel" charset="0"/>
              </a:rPr>
              <a:t>Pseudo-probability calculation assumes rays will be distributed evenly throughout space</a:t>
            </a:r>
            <a:endParaRPr lang="en-US" sz="1600" dirty="0">
              <a:solidFill>
                <a:srgbClr val="1F497D"/>
              </a:solidFill>
              <a:latin typeface="Corbel" charset="0"/>
              <a:ea typeface="Corbel" charset="0"/>
              <a:cs typeface="Corbel" charset="0"/>
            </a:endParaRPr>
          </a:p>
          <a:p>
            <a:pPr marL="822325" lvl="2" indent="-226695" eaLnBrk="1" hangingPunct="1">
              <a:lnSpc>
                <a:spcPct val="80000"/>
              </a:lnSpc>
              <a:spcBef>
                <a:spcPts val="500"/>
              </a:spcBef>
              <a:buClr>
                <a:srgbClr val="BABABA"/>
              </a:buClr>
            </a:pPr>
            <a:r>
              <a:rPr lang="en-US" sz="1400" dirty="0" err="1">
                <a:latin typeface="Corbel" charset="0"/>
                <a:ea typeface="Corbel" charset="0"/>
                <a:cs typeface="Corbel" charset="0"/>
              </a:rPr>
              <a:t>Weight</a:t>
            </a:r>
            <a:r>
              <a:rPr lang="en-US" sz="1400" baseline="-25000" dirty="0" err="1">
                <a:latin typeface="Corbel" charset="0"/>
                <a:ea typeface="Corbel" charset="0"/>
                <a:cs typeface="Corbel" charset="0"/>
              </a:rPr>
              <a:t>child</a:t>
            </a:r>
            <a:r>
              <a:rPr lang="en-US" sz="1400" dirty="0">
                <a:latin typeface="Corbel" charset="0"/>
                <a:ea typeface="Corbel" charset="0"/>
                <a:cs typeface="Corbel" charset="0"/>
              </a:rPr>
              <a:t> = ratio of child AAB’s surface area to parent node AAB’s surface area</a:t>
            </a:r>
          </a:p>
          <a:p>
            <a:pPr marL="822325" lvl="2" indent="-226695" eaLnBrk="1" hangingPunct="1">
              <a:lnSpc>
                <a:spcPct val="80000"/>
              </a:lnSpc>
              <a:spcBef>
                <a:spcPts val="500"/>
              </a:spcBef>
              <a:buClr>
                <a:srgbClr val="BABABA"/>
              </a:buClr>
            </a:pPr>
            <a:r>
              <a:rPr lang="en-US" sz="1400" err="1">
                <a:latin typeface="Corbel" charset="0"/>
                <a:ea typeface="Corbel" charset="0"/>
                <a:cs typeface="Corbel" charset="0"/>
              </a:rPr>
              <a:t>Cost</a:t>
            </a:r>
            <a:r>
              <a:rPr lang="en-US" sz="1400" baseline="-25000" err="1">
                <a:latin typeface="Corbel" charset="0"/>
                <a:ea typeface="Corbel" charset="0"/>
                <a:cs typeface="Corbel" charset="0"/>
              </a:rPr>
              <a:t>child</a:t>
            </a:r>
            <a:r>
              <a:rPr lang="en-US" sz="1400" dirty="0">
                <a:latin typeface="Corbel" charset="0"/>
                <a:ea typeface="Corbel" charset="0"/>
                <a:cs typeface="Corbel" charset="0"/>
              </a:rPr>
              <a:t> = number of primitives contained in child</a:t>
            </a:r>
          </a:p>
          <a:p>
            <a:pPr marL="822325" lvl="2" indent="-226695" eaLnBrk="1" hangingPunct="1">
              <a:lnSpc>
                <a:spcPct val="80000"/>
              </a:lnSpc>
              <a:spcBef>
                <a:spcPts val="500"/>
              </a:spcBef>
              <a:buClr>
                <a:srgbClr val="BABABA"/>
              </a:buClr>
            </a:pPr>
            <a:r>
              <a:rPr lang="en-US" sz="1400" dirty="0" err="1">
                <a:latin typeface="Corbel" charset="0"/>
                <a:ea typeface="Corbel" charset="0"/>
                <a:cs typeface="Corbel" charset="0"/>
              </a:rPr>
              <a:t>Weight</a:t>
            </a:r>
            <a:r>
              <a:rPr lang="en-US" sz="1400" baseline="-25000" dirty="0" err="1">
                <a:latin typeface="Corbel" charset="0"/>
                <a:ea typeface="Corbel" charset="0"/>
                <a:cs typeface="Corbel" charset="0"/>
              </a:rPr>
              <a:t>child</a:t>
            </a:r>
            <a:r>
              <a:rPr lang="en-US" sz="1400" dirty="0">
                <a:latin typeface="Corbel" charset="0"/>
                <a:ea typeface="Corbel" charset="0"/>
                <a:cs typeface="Corbel" charset="0"/>
              </a:rPr>
              <a:t> * </a:t>
            </a:r>
            <a:r>
              <a:rPr lang="en-US" sz="1400" dirty="0" err="1">
                <a:latin typeface="Corbel" charset="0"/>
                <a:ea typeface="Corbel" charset="0"/>
                <a:cs typeface="Corbel" charset="0"/>
              </a:rPr>
              <a:t>Cost</a:t>
            </a:r>
            <a:r>
              <a:rPr lang="en-US" sz="1400" baseline="-25000" dirty="0" err="1">
                <a:latin typeface="Corbel" charset="0"/>
                <a:ea typeface="Corbel" charset="0"/>
                <a:cs typeface="Corbel" charset="0"/>
              </a:rPr>
              <a:t>child</a:t>
            </a:r>
            <a:r>
              <a:rPr lang="en-US" sz="1400" dirty="0">
                <a:latin typeface="Corbel" charset="0"/>
                <a:ea typeface="Corbel" charset="0"/>
                <a:cs typeface="Corbel" charset="0"/>
              </a:rPr>
              <a:t> = </a:t>
            </a:r>
            <a:r>
              <a:rPr lang="en-US" sz="1400" i="1" dirty="0">
                <a:latin typeface="Corbel" charset="0"/>
                <a:ea typeface="Corbel" charset="0"/>
                <a:cs typeface="Corbel" charset="0"/>
              </a:rPr>
              <a:t>Expected</a:t>
            </a:r>
            <a:r>
              <a:rPr lang="en-US" sz="1400" dirty="0">
                <a:latin typeface="Corbel" charset="0"/>
                <a:ea typeface="Corbel" charset="0"/>
                <a:cs typeface="Corbel" charset="0"/>
              </a:rPr>
              <a:t> cost of entering child node</a:t>
            </a:r>
            <a:endParaRPr lang="en-US" sz="2400" dirty="0">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2200" dirty="0">
                <a:solidFill>
                  <a:srgbClr val="1F497D"/>
                </a:solidFill>
                <a:latin typeface="Corbel" charset="0"/>
                <a:ea typeface="Corbel" charset="0"/>
                <a:cs typeface="Corbel" charset="0"/>
              </a:rPr>
              <a:t>Number of possible split positions is infinite</a:t>
            </a:r>
            <a:endParaRPr lang="en-US" sz="1600" dirty="0">
              <a:solidFill>
                <a:srgbClr val="1F497D"/>
              </a:solidFill>
              <a:latin typeface="Corbel" charset="0"/>
              <a:ea typeface="Corbel" charset="0"/>
              <a:cs typeface="Corbel" charset="0"/>
            </a:endParaRPr>
          </a:p>
          <a:p>
            <a:pPr marL="822325" lvl="2" indent="-227013" eaLnBrk="1" hangingPunct="1">
              <a:lnSpc>
                <a:spcPct val="80000"/>
              </a:lnSpc>
              <a:spcBef>
                <a:spcPts val="500"/>
              </a:spcBef>
              <a:buClr>
                <a:srgbClr val="BABABA"/>
              </a:buClr>
            </a:pPr>
            <a:r>
              <a:rPr lang="en-US" sz="1400" dirty="0">
                <a:latin typeface="Corbel" charset="0"/>
                <a:ea typeface="Corbel" charset="0"/>
                <a:cs typeface="Corbel" charset="0"/>
              </a:rPr>
              <a:t>Which ones should we consider?</a:t>
            </a:r>
          </a:p>
          <a:p>
            <a:pPr marL="822325" lvl="2" indent="-227013" eaLnBrk="1" hangingPunct="1">
              <a:lnSpc>
                <a:spcPct val="80000"/>
              </a:lnSpc>
              <a:spcBef>
                <a:spcPts val="500"/>
              </a:spcBef>
              <a:buClr>
                <a:srgbClr val="BABABA"/>
              </a:buClr>
            </a:pPr>
            <a:r>
              <a:rPr lang="en-US" sz="1400" dirty="0">
                <a:latin typeface="Corbel" charset="0"/>
                <a:ea typeface="Corbel" charset="0"/>
                <a:cs typeface="Corbel" charset="0"/>
              </a:rPr>
              <a:t>Only consider splits at edges of primitives and edges of the bounding space along the split axis</a:t>
            </a:r>
          </a:p>
        </p:txBody>
      </p:sp>
      <p:sp>
        <p:nvSpPr>
          <p:cNvPr id="395" name="Shape 395"/>
          <p:cNvSpPr>
            <a:spLocks noGrp="1"/>
          </p:cNvSpPr>
          <p:nvPr>
            <p:ph type="title"/>
          </p:nvPr>
        </p:nvSpPr>
        <p:spPr/>
        <p:txBody>
          <a:bodyPr>
            <a:normAutofit/>
          </a:bodyPr>
          <a:lstStyle/>
          <a:p>
            <a:pPr defTabSz="885825" eaLnBrk="1" hangingPunct="1"/>
            <a:r>
              <a:rPr lang="en-US" sz="2200" dirty="0" err="1">
                <a:latin typeface="Segoe UI" charset="0"/>
                <a:cs typeface="Segoe UI" charset="0"/>
              </a:rPr>
              <a:t>kd</a:t>
            </a:r>
            <a:r>
              <a:rPr lang="en-US" sz="2200" dirty="0">
                <a:latin typeface="Segoe UI" charset="0"/>
                <a:cs typeface="Segoe UI" charset="0"/>
              </a:rPr>
              <a:t>-trees (4/6) – Surface Area Heuristic (</a:t>
            </a:r>
            <a:r>
              <a:rPr lang="en-US" sz="2200" dirty="0" smtClean="0">
                <a:latin typeface="Segoe UI" charset="0"/>
                <a:cs typeface="Segoe UI" charset="0"/>
              </a:rPr>
              <a:t>1/3)</a:t>
            </a:r>
            <a:endParaRPr lang="en-US" sz="2200" dirty="0">
              <a:latin typeface="Segoe UI" charset="0"/>
              <a:cs typeface="Segoe UI" charset="0"/>
            </a:endParaRPr>
          </a:p>
        </p:txBody>
      </p:sp>
      <p:sp>
        <p:nvSpPr>
          <p:cNvPr id="396" name="Shape 396"/>
          <p:cNvSpPr>
            <a:spLocks noChangeArrowheads="1"/>
          </p:cNvSpPr>
          <p:nvPr/>
        </p:nvSpPr>
        <p:spPr bwMode="auto">
          <a:xfrm>
            <a:off x="457200" y="1200150"/>
            <a:ext cx="8229600"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C572A759-6A51-4108-AA02-DFA0A04FC94B}">
              <ma14:wrappingTextBoxFlag xmlns:ma14="http://schemas.microsoft.com/office/mac/drawingml/2011/main" xmlns="" val="1"/>
            </a:ext>
          </a:extLst>
        </p:spPr>
        <p:txBody>
          <a:bodyPr lIns="45719" rIns="45719" anchor="t">
            <a:spAutoFit/>
          </a:bodyPr>
          <a:lstStyle/>
          <a:p>
            <a:pPr eaLnBrk="1">
              <a:tabLst>
                <a:tab pos="177800" algn="l"/>
                <a:tab pos="355600" algn="l"/>
                <a:tab pos="546100" algn="l"/>
              </a:tabLst>
            </a:pPr>
            <a:r>
              <a:rPr lang="en-US" dirty="0"/>
              <a:t>Given AAB of current node and list of primitives </a:t>
            </a:r>
            <a:r>
              <a:rPr lang="en-US" i="1" dirty="0"/>
              <a:t>L</a:t>
            </a:r>
          </a:p>
          <a:p>
            <a:pPr eaLnBrk="1">
              <a:tabLst>
                <a:tab pos="177800" algn="l"/>
                <a:tab pos="355600" algn="l"/>
                <a:tab pos="546100" algn="l"/>
              </a:tabLst>
            </a:pPr>
            <a:r>
              <a:rPr lang="en-US" dirty="0"/>
              <a:t>	for each possible split position (see next slide)</a:t>
            </a:r>
            <a:endParaRPr lang="en-US" i="1" dirty="0"/>
          </a:p>
          <a:p>
            <a:pPr eaLnBrk="1">
              <a:tabLst>
                <a:tab pos="177800" algn="l"/>
                <a:tab pos="355600" algn="l"/>
                <a:tab pos="546100" algn="l"/>
              </a:tabLst>
            </a:pPr>
            <a:r>
              <a:rPr lang="en-US" i="1" dirty="0"/>
              <a:t>		cost</a:t>
            </a:r>
            <a:r>
              <a:rPr lang="en-US" dirty="0"/>
              <a:t> = </a:t>
            </a:r>
            <a:r>
              <a:rPr lang="en-US" dirty="0" err="1"/>
              <a:t>Weight</a:t>
            </a:r>
            <a:r>
              <a:rPr lang="en-US" baseline="-25000" dirty="0" err="1"/>
              <a:t>left</a:t>
            </a:r>
            <a:r>
              <a:rPr lang="en-US" dirty="0"/>
              <a:t> * </a:t>
            </a:r>
            <a:r>
              <a:rPr lang="en-US" dirty="0" err="1"/>
              <a:t>Cost</a:t>
            </a:r>
            <a:r>
              <a:rPr lang="en-US" baseline="-25000" dirty="0" err="1"/>
              <a:t>left</a:t>
            </a:r>
            <a:r>
              <a:rPr lang="en-US" dirty="0"/>
              <a:t>  +  </a:t>
            </a:r>
            <a:r>
              <a:rPr lang="en-US" dirty="0" err="1"/>
              <a:t>Weight</a:t>
            </a:r>
            <a:r>
              <a:rPr lang="en-US" baseline="-25000" dirty="0" err="1"/>
              <a:t>right</a:t>
            </a:r>
            <a:r>
              <a:rPr lang="en-US" dirty="0"/>
              <a:t> * </a:t>
            </a:r>
            <a:r>
              <a:rPr lang="en-US" dirty="0" err="1"/>
              <a:t>Cost</a:t>
            </a:r>
            <a:r>
              <a:rPr lang="en-US" baseline="-25000" dirty="0" err="1"/>
              <a:t>right</a:t>
            </a:r>
            <a:r>
              <a:rPr lang="en-US" dirty="0"/>
              <a:t>  </a:t>
            </a:r>
          </a:p>
          <a:p>
            <a:pPr eaLnBrk="1">
              <a:tabLst>
                <a:tab pos="177800" algn="l"/>
                <a:tab pos="355600" algn="l"/>
                <a:tab pos="546100" algn="l"/>
              </a:tabLst>
            </a:pPr>
            <a:r>
              <a:rPr lang="en-US" dirty="0"/>
              <a:t>	use split plane which minimizes this cost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396"/>
                                        </p:tgtEl>
                                        <p:attrNameLst>
                                          <p:attrName>style.visibility</p:attrName>
                                        </p:attrNameLst>
                                      </p:cBhvr>
                                      <p:to>
                                        <p:strVal val="visible"/>
                                      </p:to>
                                    </p:set>
                                    <p:animEffect transition="in" filter="dissolve">
                                      <p:cBhvr>
                                        <p:cTn id="7"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a:spLocks noChangeArrowheads="1"/>
          </p:cNvSpPr>
          <p:nvPr/>
        </p:nvSpPr>
        <p:spPr bwMode="auto">
          <a:xfrm>
            <a:off x="1125268" y="2833058"/>
            <a:ext cx="3022870" cy="649917"/>
          </a:xfrm>
          <a:prstGeom prst="roundRect">
            <a:avLst>
              <a:gd name="adj" fmla="val 16667"/>
            </a:avLst>
          </a:prstGeom>
          <a:solidFill>
            <a:srgbClr val="FFFF00"/>
          </a:solidFill>
          <a:ln w="19050">
            <a:solidFill>
              <a:srgbClr val="FFC000"/>
            </a:solidFill>
            <a:round/>
            <a:headEnd/>
            <a:tailEnd/>
          </a:ln>
        </p:spPr>
        <p:txBody>
          <a:bodyPr lIns="45719" rIns="45719" anchor="ctr"/>
          <a:lstStyle/>
          <a:p>
            <a:pPr algn="ctr" eaLnBrk="1"/>
            <a:endParaRPr lang="en-US">
              <a:solidFill>
                <a:srgbClr val="FFFFFF"/>
              </a:solidFill>
            </a:endParaRPr>
          </a:p>
        </p:txBody>
      </p:sp>
      <p:sp>
        <p:nvSpPr>
          <p:cNvPr id="400" name="Shape 400"/>
          <p:cNvSpPr>
            <a:spLocks noGrp="1"/>
          </p:cNvSpPr>
          <p:nvPr>
            <p:ph type="title"/>
          </p:nvPr>
        </p:nvSpPr>
        <p:spPr/>
        <p:txBody>
          <a:bodyPr>
            <a:normAutofit/>
          </a:bodyPr>
          <a:lstStyle/>
          <a:p>
            <a:pPr defTabSz="885825" eaLnBrk="1" hangingPunct="1"/>
            <a:r>
              <a:rPr lang="en-US" sz="2200" dirty="0" err="1">
                <a:latin typeface="Segoe UI" charset="0"/>
                <a:cs typeface="Segoe UI" charset="0"/>
              </a:rPr>
              <a:t>kd</a:t>
            </a:r>
            <a:r>
              <a:rPr lang="en-US" sz="2200" dirty="0">
                <a:latin typeface="Segoe UI" charset="0"/>
                <a:cs typeface="Segoe UI" charset="0"/>
              </a:rPr>
              <a:t>-trees (4/6) – Surface Area Heuristic (</a:t>
            </a:r>
            <a:r>
              <a:rPr lang="en-US" sz="2200" dirty="0" smtClean="0">
                <a:latin typeface="Segoe UI" charset="0"/>
                <a:cs typeface="Segoe UI" charset="0"/>
              </a:rPr>
              <a:t>2/3)</a:t>
            </a:r>
            <a:endParaRPr lang="en-US" sz="2200" dirty="0">
              <a:latin typeface="Segoe UI" charset="0"/>
              <a:cs typeface="Segoe UI" charset="0"/>
            </a:endParaRPr>
          </a:p>
        </p:txBody>
      </p:sp>
      <p:graphicFrame>
        <p:nvGraphicFramePr>
          <p:cNvPr id="401" name="Table 401"/>
          <p:cNvGraphicFramePr>
            <a:graphicFrameLocks noGrp="1"/>
          </p:cNvGraphicFramePr>
          <p:nvPr/>
        </p:nvGraphicFramePr>
        <p:xfrm>
          <a:off x="4318000" y="984250"/>
          <a:ext cx="4398963" cy="2927271"/>
        </p:xfrm>
        <a:graphic>
          <a:graphicData uri="http://schemas.openxmlformats.org/drawingml/2006/table">
            <a:tbl>
              <a:tblPr/>
              <a:tblGrid>
                <a:gridCol w="439738">
                  <a:extLst>
                    <a:ext uri="{9D8B030D-6E8A-4147-A177-3AD203B41FA5}">
                      <a16:colId xmlns:a16="http://schemas.microsoft.com/office/drawing/2014/main" xmlns="" val="20000"/>
                    </a:ext>
                  </a:extLst>
                </a:gridCol>
                <a:gridCol w="439737">
                  <a:extLst>
                    <a:ext uri="{9D8B030D-6E8A-4147-A177-3AD203B41FA5}">
                      <a16:colId xmlns:a16="http://schemas.microsoft.com/office/drawing/2014/main" xmlns="" val="20001"/>
                    </a:ext>
                  </a:extLst>
                </a:gridCol>
                <a:gridCol w="439738">
                  <a:extLst>
                    <a:ext uri="{9D8B030D-6E8A-4147-A177-3AD203B41FA5}">
                      <a16:colId xmlns:a16="http://schemas.microsoft.com/office/drawing/2014/main" xmlns="" val="20002"/>
                    </a:ext>
                  </a:extLst>
                </a:gridCol>
                <a:gridCol w="439737">
                  <a:extLst>
                    <a:ext uri="{9D8B030D-6E8A-4147-A177-3AD203B41FA5}">
                      <a16:colId xmlns:a16="http://schemas.microsoft.com/office/drawing/2014/main" xmlns="" val="20003"/>
                    </a:ext>
                  </a:extLst>
                </a:gridCol>
                <a:gridCol w="439738">
                  <a:extLst>
                    <a:ext uri="{9D8B030D-6E8A-4147-A177-3AD203B41FA5}">
                      <a16:colId xmlns:a16="http://schemas.microsoft.com/office/drawing/2014/main" xmlns="" val="20004"/>
                    </a:ext>
                  </a:extLst>
                </a:gridCol>
                <a:gridCol w="441325">
                  <a:extLst>
                    <a:ext uri="{9D8B030D-6E8A-4147-A177-3AD203B41FA5}">
                      <a16:colId xmlns:a16="http://schemas.microsoft.com/office/drawing/2014/main" xmlns="" val="20005"/>
                    </a:ext>
                  </a:extLst>
                </a:gridCol>
                <a:gridCol w="439737">
                  <a:extLst>
                    <a:ext uri="{9D8B030D-6E8A-4147-A177-3AD203B41FA5}">
                      <a16:colId xmlns:a16="http://schemas.microsoft.com/office/drawing/2014/main" xmlns="" val="20006"/>
                    </a:ext>
                  </a:extLst>
                </a:gridCol>
                <a:gridCol w="439738">
                  <a:extLst>
                    <a:ext uri="{9D8B030D-6E8A-4147-A177-3AD203B41FA5}">
                      <a16:colId xmlns:a16="http://schemas.microsoft.com/office/drawing/2014/main" xmlns="" val="20007"/>
                    </a:ext>
                  </a:extLst>
                </a:gridCol>
                <a:gridCol w="439737">
                  <a:extLst>
                    <a:ext uri="{9D8B030D-6E8A-4147-A177-3AD203B41FA5}">
                      <a16:colId xmlns:a16="http://schemas.microsoft.com/office/drawing/2014/main" xmlns="" val="20008"/>
                    </a:ext>
                  </a:extLst>
                </a:gridCol>
                <a:gridCol w="439738">
                  <a:extLst>
                    <a:ext uri="{9D8B030D-6E8A-4147-A177-3AD203B41FA5}">
                      <a16:colId xmlns:a16="http://schemas.microsoft.com/office/drawing/2014/main" xmlns="" val="20009"/>
                    </a:ext>
                  </a:extLst>
                </a:gridCol>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FFFFFF"/>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3"/>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4"/>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5"/>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6"/>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orbel" charset="0"/>
                        <a:ea typeface="ＭＳ Ｐゴシック" charset="0"/>
                        <a:cs typeface="Corbel" charset="0"/>
                        <a:sym typeface="Corbel" charset="0"/>
                      </a:endParaRPr>
                    </a:p>
                  </a:txBody>
                  <a:tcPr marL="45726" marR="45726" marT="45737" marB="45737" horzOverflow="overflow">
                    <a:lnL w="3175" cap="flat" cmpd="sng" algn="ctr">
                      <a:solidFill>
                        <a:srgbClr val="000000"/>
                      </a:solidFill>
                      <a:prstDash val="dash"/>
                      <a:round/>
                      <a:headEnd type="none" w="med" len="med"/>
                      <a:tailEnd type="none" w="med" len="med"/>
                    </a:lnL>
                    <a:lnR w="3175" cap="flat" cmpd="sng" algn="ctr">
                      <a:solidFill>
                        <a:srgbClr val="000000"/>
                      </a:solidFill>
                      <a:prstDash val="dash"/>
                      <a:round/>
                      <a:headEnd type="none" w="med" len="med"/>
                      <a:tailEnd type="none" w="med" len="med"/>
                    </a:lnR>
                    <a:lnT w="3175" cap="flat" cmpd="sng" algn="ctr">
                      <a:solidFill>
                        <a:srgbClr val="000000"/>
                      </a:solidFill>
                      <a:prstDash val="dash"/>
                      <a:round/>
                      <a:headEnd type="none" w="med" len="med"/>
                      <a:tailEnd type="none" w="med" len="med"/>
                    </a:lnT>
                    <a:lnB w="3175" cap="flat" cmpd="sng" algn="ctr">
                      <a:solidFill>
                        <a:srgbClr val="000000"/>
                      </a:solidFill>
                      <a:prstDash val="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7"/>
                  </a:ext>
                </a:extLst>
              </a:tr>
            </a:tbl>
          </a:graphicData>
        </a:graphic>
      </p:graphicFrame>
      <p:grpSp>
        <p:nvGrpSpPr>
          <p:cNvPr id="410" name="Group 410"/>
          <p:cNvGrpSpPr>
            <a:grpSpLocks/>
          </p:cNvGrpSpPr>
          <p:nvPr/>
        </p:nvGrpSpPr>
        <p:grpSpPr bwMode="auto">
          <a:xfrm>
            <a:off x="3919538" y="787400"/>
            <a:ext cx="5122862" cy="3368675"/>
            <a:chOff x="0" y="0"/>
            <a:chExt cx="5123530" cy="3369344"/>
          </a:xfrm>
        </p:grpSpPr>
        <p:sp>
          <p:nvSpPr>
            <p:cNvPr id="33944" name="Shape 402"/>
            <p:cNvSpPr>
              <a:spLocks noChangeArrowheads="1"/>
            </p:cNvSpPr>
            <p:nvPr/>
          </p:nvSpPr>
          <p:spPr bwMode="auto">
            <a:xfrm>
              <a:off x="246729" y="3004065"/>
              <a:ext cx="228601"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0</a:t>
              </a:r>
            </a:p>
          </p:txBody>
        </p:sp>
        <p:sp>
          <p:nvSpPr>
            <p:cNvPr id="33945" name="Shape 403"/>
            <p:cNvSpPr>
              <a:spLocks noChangeArrowheads="1"/>
            </p:cNvSpPr>
            <p:nvPr/>
          </p:nvSpPr>
          <p:spPr bwMode="auto">
            <a:xfrm>
              <a:off x="4513929" y="3023903"/>
              <a:ext cx="609601"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10</a:t>
              </a:r>
            </a:p>
          </p:txBody>
        </p:sp>
        <p:sp>
          <p:nvSpPr>
            <p:cNvPr id="33946" name="Shape 404"/>
            <p:cNvSpPr>
              <a:spLocks noChangeArrowheads="1"/>
            </p:cNvSpPr>
            <p:nvPr/>
          </p:nvSpPr>
          <p:spPr bwMode="auto">
            <a:xfrm>
              <a:off x="4830079" y="2927321"/>
              <a:ext cx="228601"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dirty="0"/>
                <a:t>x</a:t>
              </a:r>
            </a:p>
          </p:txBody>
        </p:sp>
        <p:sp>
          <p:nvSpPr>
            <p:cNvPr id="33947" name="Shape 405"/>
            <p:cNvSpPr>
              <a:spLocks noChangeArrowheads="1"/>
            </p:cNvSpPr>
            <p:nvPr/>
          </p:nvSpPr>
          <p:spPr bwMode="auto">
            <a:xfrm>
              <a:off x="0" y="1154667"/>
              <a:ext cx="228600"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y</a:t>
              </a:r>
            </a:p>
          </p:txBody>
        </p:sp>
        <p:sp>
          <p:nvSpPr>
            <p:cNvPr id="33948" name="Shape 406"/>
            <p:cNvSpPr>
              <a:spLocks noChangeArrowheads="1"/>
            </p:cNvSpPr>
            <p:nvPr/>
          </p:nvSpPr>
          <p:spPr bwMode="auto">
            <a:xfrm>
              <a:off x="132429" y="0"/>
              <a:ext cx="228601"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dirty="0"/>
                <a:t>8</a:t>
              </a:r>
            </a:p>
          </p:txBody>
        </p:sp>
        <p:sp>
          <p:nvSpPr>
            <p:cNvPr id="33949" name="Shape 407"/>
            <p:cNvSpPr>
              <a:spLocks noChangeArrowheads="1"/>
            </p:cNvSpPr>
            <p:nvPr/>
          </p:nvSpPr>
          <p:spPr bwMode="auto">
            <a:xfrm>
              <a:off x="837410" y="413265"/>
              <a:ext cx="418838" cy="533401"/>
            </a:xfrm>
            <a:prstGeom prst="ellipse">
              <a:avLst/>
            </a:prstGeom>
            <a:solidFill>
              <a:schemeClr val="accent1"/>
            </a:solidFill>
            <a:ln w="19050">
              <a:solidFill>
                <a:srgbClr val="3A5E8A"/>
              </a:solidFill>
              <a:round/>
              <a:headEnd/>
              <a:tailEnd/>
            </a:ln>
          </p:spPr>
          <p:txBody>
            <a:bodyPr lIns="45719" tIns="45719" rIns="45719" bIns="45719" anchor="ctr"/>
            <a:lstStyle/>
            <a:p>
              <a:pPr algn="ctr" eaLnBrk="1"/>
              <a:endParaRPr lang="en-US">
                <a:solidFill>
                  <a:srgbClr val="FFFFFF"/>
                </a:solidFill>
              </a:endParaRPr>
            </a:p>
          </p:txBody>
        </p:sp>
        <p:sp>
          <p:nvSpPr>
            <p:cNvPr id="33950" name="Shape 408"/>
            <p:cNvSpPr>
              <a:spLocks noChangeArrowheads="1"/>
            </p:cNvSpPr>
            <p:nvPr/>
          </p:nvSpPr>
          <p:spPr bwMode="auto">
            <a:xfrm>
              <a:off x="3447128" y="1861065"/>
              <a:ext cx="1279898" cy="838200"/>
            </a:xfrm>
            <a:prstGeom prst="triangle">
              <a:avLst>
                <a:gd name="adj" fmla="val 50000"/>
              </a:avLst>
            </a:prstGeom>
            <a:solidFill>
              <a:schemeClr val="accent1"/>
            </a:solidFill>
            <a:ln w="19050">
              <a:solidFill>
                <a:srgbClr val="3A5E8A"/>
              </a:solidFill>
              <a:round/>
              <a:headEnd/>
              <a:tailEnd/>
            </a:ln>
          </p:spPr>
          <p:txBody>
            <a:bodyPr lIns="45719" tIns="45719" rIns="45719" bIns="45719" anchor="ctr"/>
            <a:lstStyle/>
            <a:p>
              <a:pPr algn="ctr" eaLnBrk="1"/>
              <a:endParaRPr lang="en-US">
                <a:solidFill>
                  <a:srgbClr val="FFFFFF"/>
                </a:solidFill>
              </a:endParaRPr>
            </a:p>
          </p:txBody>
        </p:sp>
        <p:sp>
          <p:nvSpPr>
            <p:cNvPr id="33951" name="Shape 409"/>
            <p:cNvSpPr>
              <a:spLocks noChangeArrowheads="1"/>
            </p:cNvSpPr>
            <p:nvPr/>
          </p:nvSpPr>
          <p:spPr bwMode="auto">
            <a:xfrm>
              <a:off x="1694529" y="1077860"/>
              <a:ext cx="1295401" cy="1371601"/>
            </a:xfrm>
            <a:prstGeom prst="rect">
              <a:avLst/>
            </a:prstGeom>
            <a:solidFill>
              <a:schemeClr val="accent1"/>
            </a:solidFill>
            <a:ln w="19050">
              <a:solidFill>
                <a:srgbClr val="3A5E8A"/>
              </a:solidFill>
              <a:round/>
              <a:headEnd/>
              <a:tailEnd/>
            </a:ln>
          </p:spPr>
          <p:txBody>
            <a:bodyPr lIns="45719" tIns="45719" rIns="45719" bIns="45719" anchor="ctr"/>
            <a:lstStyle/>
            <a:p>
              <a:pPr algn="ctr" eaLnBrk="1"/>
              <a:endParaRPr lang="en-US">
                <a:solidFill>
                  <a:srgbClr val="FFFFFF"/>
                </a:solidFill>
              </a:endParaRPr>
            </a:p>
          </p:txBody>
        </p:sp>
      </p:grpSp>
      <p:grpSp>
        <p:nvGrpSpPr>
          <p:cNvPr id="413" name="Group 413"/>
          <p:cNvGrpSpPr>
            <a:grpSpLocks/>
          </p:cNvGrpSpPr>
          <p:nvPr/>
        </p:nvGrpSpPr>
        <p:grpSpPr bwMode="auto">
          <a:xfrm>
            <a:off x="1223962" y="939799"/>
            <a:ext cx="2627314" cy="520702"/>
            <a:chOff x="-1" y="-1"/>
            <a:chExt cx="2627516" cy="520401"/>
          </a:xfrm>
        </p:grpSpPr>
        <p:sp>
          <p:nvSpPr>
            <p:cNvPr id="33942" name="Shape 411"/>
            <p:cNvSpPr>
              <a:spLocks noChangeArrowheads="1"/>
            </p:cNvSpPr>
            <p:nvPr/>
          </p:nvSpPr>
          <p:spPr bwMode="auto">
            <a:xfrm>
              <a:off x="169874" y="9519"/>
              <a:ext cx="2457641" cy="510881"/>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sz="1600"/>
            </a:p>
          </p:txBody>
        </p:sp>
        <p:sp>
          <p:nvSpPr>
            <p:cNvPr id="33943" name="Shape 412"/>
            <p:cNvSpPr>
              <a:spLocks noChangeArrowheads="1"/>
            </p:cNvSpPr>
            <p:nvPr/>
          </p:nvSpPr>
          <p:spPr bwMode="auto">
            <a:xfrm>
              <a:off x="-1" y="-1"/>
              <a:ext cx="2627516"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600"/>
                <a:t> </a:t>
              </a:r>
            </a:p>
          </p:txBody>
        </p:sp>
      </p:grpSp>
      <p:grpSp>
        <p:nvGrpSpPr>
          <p:cNvPr id="416" name="Group 416"/>
          <p:cNvGrpSpPr>
            <a:grpSpLocks/>
          </p:cNvGrpSpPr>
          <p:nvPr/>
        </p:nvGrpSpPr>
        <p:grpSpPr bwMode="auto">
          <a:xfrm>
            <a:off x="1372778" y="1612899"/>
            <a:ext cx="2584860" cy="485775"/>
            <a:chOff x="0" y="0"/>
            <a:chExt cx="2761077" cy="520399"/>
          </a:xfrm>
        </p:grpSpPr>
        <p:sp>
          <p:nvSpPr>
            <p:cNvPr id="33940" name="Shape 414"/>
            <p:cNvSpPr>
              <a:spLocks noChangeArrowheads="1"/>
            </p:cNvSpPr>
            <p:nvPr/>
          </p:nvSpPr>
          <p:spPr bwMode="auto">
            <a:xfrm>
              <a:off x="-1" y="-1"/>
              <a:ext cx="2761079" cy="520401"/>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a:p>
          </p:txBody>
        </p:sp>
        <p:sp>
          <p:nvSpPr>
            <p:cNvPr id="33941" name="Shape 415"/>
            <p:cNvSpPr>
              <a:spLocks noChangeArrowheads="1"/>
            </p:cNvSpPr>
            <p:nvPr/>
          </p:nvSpPr>
          <p:spPr bwMode="auto">
            <a:xfrm>
              <a:off x="-1" y="-1"/>
              <a:ext cx="2761079"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 </a:t>
              </a:r>
            </a:p>
          </p:txBody>
        </p:sp>
      </p:grpSp>
      <p:grpSp>
        <p:nvGrpSpPr>
          <p:cNvPr id="419" name="Group 419"/>
          <p:cNvGrpSpPr>
            <a:grpSpLocks/>
          </p:cNvGrpSpPr>
          <p:nvPr/>
        </p:nvGrpSpPr>
        <p:grpSpPr bwMode="auto">
          <a:xfrm>
            <a:off x="1395784" y="2251071"/>
            <a:ext cx="2558679" cy="482603"/>
            <a:chOff x="0" y="0"/>
            <a:chExt cx="2761077" cy="520399"/>
          </a:xfrm>
        </p:grpSpPr>
        <p:sp>
          <p:nvSpPr>
            <p:cNvPr id="33938" name="Shape 417"/>
            <p:cNvSpPr>
              <a:spLocks noChangeArrowheads="1"/>
            </p:cNvSpPr>
            <p:nvPr/>
          </p:nvSpPr>
          <p:spPr bwMode="auto">
            <a:xfrm>
              <a:off x="-1" y="-1"/>
              <a:ext cx="2761079" cy="520401"/>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a:p>
          </p:txBody>
        </p:sp>
        <p:sp>
          <p:nvSpPr>
            <p:cNvPr id="33939" name="Shape 418"/>
            <p:cNvSpPr>
              <a:spLocks noChangeArrowheads="1"/>
            </p:cNvSpPr>
            <p:nvPr/>
          </p:nvSpPr>
          <p:spPr bwMode="auto">
            <a:xfrm>
              <a:off x="-1" y="-1"/>
              <a:ext cx="2761079"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 </a:t>
              </a:r>
            </a:p>
          </p:txBody>
        </p:sp>
      </p:grpSp>
      <p:grpSp>
        <p:nvGrpSpPr>
          <p:cNvPr id="422" name="Group 422"/>
          <p:cNvGrpSpPr>
            <a:grpSpLocks/>
          </p:cNvGrpSpPr>
          <p:nvPr/>
        </p:nvGrpSpPr>
        <p:grpSpPr bwMode="auto">
          <a:xfrm>
            <a:off x="1393823" y="2885701"/>
            <a:ext cx="2560639" cy="482973"/>
            <a:chOff x="0" y="0"/>
            <a:chExt cx="2761077" cy="520399"/>
          </a:xfrm>
        </p:grpSpPr>
        <p:sp>
          <p:nvSpPr>
            <p:cNvPr id="33936" name="Shape 420"/>
            <p:cNvSpPr>
              <a:spLocks noChangeArrowheads="1"/>
            </p:cNvSpPr>
            <p:nvPr/>
          </p:nvSpPr>
          <p:spPr bwMode="auto">
            <a:xfrm>
              <a:off x="-1" y="-1"/>
              <a:ext cx="2761079" cy="520401"/>
            </a:xfrm>
            <a:prstGeom prst="rect">
              <a:avLst/>
            </a:prstGeom>
            <a:blipFill dpi="0" rotWithShape="1">
              <a:blip r:embed="rId5"/>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a:p>
          </p:txBody>
        </p:sp>
        <p:sp>
          <p:nvSpPr>
            <p:cNvPr id="33937" name="Shape 421"/>
            <p:cNvSpPr>
              <a:spLocks noChangeArrowheads="1"/>
            </p:cNvSpPr>
            <p:nvPr/>
          </p:nvSpPr>
          <p:spPr bwMode="auto">
            <a:xfrm>
              <a:off x="-1" y="-1"/>
              <a:ext cx="2761079"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 </a:t>
              </a:r>
            </a:p>
          </p:txBody>
        </p:sp>
      </p:grpSp>
      <p:grpSp>
        <p:nvGrpSpPr>
          <p:cNvPr id="425" name="Group 425"/>
          <p:cNvGrpSpPr>
            <a:grpSpLocks/>
          </p:cNvGrpSpPr>
          <p:nvPr/>
        </p:nvGrpSpPr>
        <p:grpSpPr bwMode="auto">
          <a:xfrm>
            <a:off x="1468136" y="3535617"/>
            <a:ext cx="2481563" cy="468058"/>
            <a:chOff x="0" y="0"/>
            <a:chExt cx="2761077" cy="520399"/>
          </a:xfrm>
        </p:grpSpPr>
        <p:sp>
          <p:nvSpPr>
            <p:cNvPr id="33934" name="Shape 423"/>
            <p:cNvSpPr>
              <a:spLocks noChangeArrowheads="1"/>
            </p:cNvSpPr>
            <p:nvPr/>
          </p:nvSpPr>
          <p:spPr bwMode="auto">
            <a:xfrm>
              <a:off x="-1" y="-1"/>
              <a:ext cx="2761079" cy="520401"/>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a:p>
          </p:txBody>
        </p:sp>
        <p:sp>
          <p:nvSpPr>
            <p:cNvPr id="33935" name="Shape 424"/>
            <p:cNvSpPr>
              <a:spLocks noChangeArrowheads="1"/>
            </p:cNvSpPr>
            <p:nvPr/>
          </p:nvSpPr>
          <p:spPr bwMode="auto">
            <a:xfrm>
              <a:off x="-1" y="-1"/>
              <a:ext cx="2761079"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 </a:t>
              </a:r>
            </a:p>
          </p:txBody>
        </p:sp>
      </p:grpSp>
      <p:grpSp>
        <p:nvGrpSpPr>
          <p:cNvPr id="428" name="Group 428"/>
          <p:cNvGrpSpPr>
            <a:grpSpLocks/>
          </p:cNvGrpSpPr>
          <p:nvPr/>
        </p:nvGrpSpPr>
        <p:grpSpPr bwMode="auto">
          <a:xfrm>
            <a:off x="1396888" y="4164013"/>
            <a:ext cx="2216261" cy="469899"/>
            <a:chOff x="0" y="0"/>
            <a:chExt cx="2456506" cy="520399"/>
          </a:xfrm>
        </p:grpSpPr>
        <p:sp>
          <p:nvSpPr>
            <p:cNvPr id="33932" name="Shape 426"/>
            <p:cNvSpPr>
              <a:spLocks noChangeArrowheads="1"/>
            </p:cNvSpPr>
            <p:nvPr/>
          </p:nvSpPr>
          <p:spPr bwMode="auto">
            <a:xfrm>
              <a:off x="-1" y="-1"/>
              <a:ext cx="2456508" cy="520401"/>
            </a:xfrm>
            <a:prstGeom prst="rect">
              <a:avLst/>
            </a:prstGeom>
            <a:blipFill dpi="0" rotWithShape="1">
              <a:blip r:embed="rId7"/>
              <a:srcRect/>
              <a:stretch>
                <a:fillRect/>
              </a:stretch>
            </a:blip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p>
              <a:pPr eaLnBrk="1"/>
              <a:endParaRPr lang="en-US"/>
            </a:p>
          </p:txBody>
        </p:sp>
        <p:sp>
          <p:nvSpPr>
            <p:cNvPr id="33933" name="Shape 427"/>
            <p:cNvSpPr>
              <a:spLocks noChangeArrowheads="1"/>
            </p:cNvSpPr>
            <p:nvPr/>
          </p:nvSpPr>
          <p:spPr bwMode="auto">
            <a:xfrm>
              <a:off x="-1" y="-1"/>
              <a:ext cx="2456508" cy="3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a:t> </a:t>
              </a:r>
            </a:p>
          </p:txBody>
        </p:sp>
      </p:grpSp>
      <p:sp>
        <p:nvSpPr>
          <p:cNvPr id="429" name="Shape 429"/>
          <p:cNvSpPr>
            <a:spLocks noChangeArrowheads="1"/>
          </p:cNvSpPr>
          <p:nvPr/>
        </p:nvSpPr>
        <p:spPr bwMode="auto">
          <a:xfrm>
            <a:off x="6767513" y="3835400"/>
            <a:ext cx="228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a:t>6</a:t>
            </a:r>
          </a:p>
        </p:txBody>
      </p:sp>
      <p:grpSp>
        <p:nvGrpSpPr>
          <p:cNvPr id="432" name="Group 432"/>
          <p:cNvGrpSpPr>
            <a:grpSpLocks/>
          </p:cNvGrpSpPr>
          <p:nvPr/>
        </p:nvGrpSpPr>
        <p:grpSpPr bwMode="auto">
          <a:xfrm>
            <a:off x="4584700" y="971550"/>
            <a:ext cx="342900" cy="3167063"/>
            <a:chOff x="0" y="0"/>
            <a:chExt cx="342900" cy="3166909"/>
          </a:xfrm>
        </p:grpSpPr>
        <p:sp>
          <p:nvSpPr>
            <p:cNvPr id="33930" name="Shape 430"/>
            <p:cNvSpPr>
              <a:spLocks noChangeShapeType="1"/>
            </p:cNvSpPr>
            <p:nvPr/>
          </p:nvSpPr>
          <p:spPr bwMode="auto">
            <a:xfrm flipH="1">
              <a:off x="171449" y="0"/>
              <a:ext cx="2"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31" name="Shape 431"/>
            <p:cNvSpPr>
              <a:spLocks noChangeArrowheads="1"/>
            </p:cNvSpPr>
            <p:nvPr/>
          </p:nvSpPr>
          <p:spPr bwMode="auto">
            <a:xfrm>
              <a:off x="0" y="2897669"/>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s1</a:t>
              </a:r>
            </a:p>
          </p:txBody>
        </p:sp>
      </p:grpSp>
      <p:sp>
        <p:nvSpPr>
          <p:cNvPr id="433" name="Shape 433"/>
          <p:cNvSpPr>
            <a:spLocks noChangeShapeType="1"/>
          </p:cNvSpPr>
          <p:nvPr/>
        </p:nvSpPr>
        <p:spPr bwMode="auto">
          <a:xfrm flipH="1">
            <a:off x="4762500" y="971550"/>
            <a:ext cx="0" cy="29257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grpSp>
        <p:nvGrpSpPr>
          <p:cNvPr id="436" name="Group 436"/>
          <p:cNvGrpSpPr>
            <a:grpSpLocks/>
          </p:cNvGrpSpPr>
          <p:nvPr/>
        </p:nvGrpSpPr>
        <p:grpSpPr bwMode="auto">
          <a:xfrm>
            <a:off x="5003800" y="971550"/>
            <a:ext cx="342900" cy="3167063"/>
            <a:chOff x="0" y="0"/>
            <a:chExt cx="342900" cy="3166909"/>
          </a:xfrm>
        </p:grpSpPr>
        <p:sp>
          <p:nvSpPr>
            <p:cNvPr id="33928" name="Shape 434"/>
            <p:cNvSpPr>
              <a:spLocks noChangeShapeType="1"/>
            </p:cNvSpPr>
            <p:nvPr/>
          </p:nvSpPr>
          <p:spPr bwMode="auto">
            <a:xfrm flipH="1">
              <a:off x="171449" y="0"/>
              <a:ext cx="2"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29" name="Shape 435"/>
            <p:cNvSpPr>
              <a:spLocks noChangeArrowheads="1"/>
            </p:cNvSpPr>
            <p:nvPr/>
          </p:nvSpPr>
          <p:spPr bwMode="auto">
            <a:xfrm>
              <a:off x="0" y="2897669"/>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s2</a:t>
              </a:r>
            </a:p>
          </p:txBody>
        </p:sp>
      </p:grpSp>
      <p:sp>
        <p:nvSpPr>
          <p:cNvPr id="437" name="Shape 437"/>
          <p:cNvSpPr>
            <a:spLocks noChangeShapeType="1"/>
          </p:cNvSpPr>
          <p:nvPr/>
        </p:nvSpPr>
        <p:spPr bwMode="auto">
          <a:xfrm flipH="1">
            <a:off x="5176838" y="996950"/>
            <a:ext cx="0" cy="29257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grpSp>
        <p:nvGrpSpPr>
          <p:cNvPr id="440" name="Group 440"/>
          <p:cNvGrpSpPr>
            <a:grpSpLocks/>
          </p:cNvGrpSpPr>
          <p:nvPr/>
        </p:nvGrpSpPr>
        <p:grpSpPr bwMode="auto">
          <a:xfrm>
            <a:off x="5441950" y="971550"/>
            <a:ext cx="342900" cy="3167063"/>
            <a:chOff x="0" y="0"/>
            <a:chExt cx="342900" cy="3166909"/>
          </a:xfrm>
        </p:grpSpPr>
        <p:sp>
          <p:nvSpPr>
            <p:cNvPr id="33926" name="Shape 438"/>
            <p:cNvSpPr>
              <a:spLocks noChangeShapeType="1"/>
            </p:cNvSpPr>
            <p:nvPr/>
          </p:nvSpPr>
          <p:spPr bwMode="auto">
            <a:xfrm flipH="1">
              <a:off x="171449" y="0"/>
              <a:ext cx="2"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27" name="Shape 439"/>
            <p:cNvSpPr>
              <a:spLocks noChangeArrowheads="1"/>
            </p:cNvSpPr>
            <p:nvPr/>
          </p:nvSpPr>
          <p:spPr bwMode="auto">
            <a:xfrm>
              <a:off x="0" y="2897669"/>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s3</a:t>
              </a:r>
            </a:p>
          </p:txBody>
        </p:sp>
      </p:grpSp>
      <p:grpSp>
        <p:nvGrpSpPr>
          <p:cNvPr id="443" name="Group 443"/>
          <p:cNvGrpSpPr>
            <a:grpSpLocks/>
          </p:cNvGrpSpPr>
          <p:nvPr/>
        </p:nvGrpSpPr>
        <p:grpSpPr bwMode="auto">
          <a:xfrm>
            <a:off x="6908800" y="971550"/>
            <a:ext cx="354013" cy="3182938"/>
            <a:chOff x="141627" y="0"/>
            <a:chExt cx="353673" cy="3184269"/>
          </a:xfrm>
        </p:grpSpPr>
        <p:sp>
          <p:nvSpPr>
            <p:cNvPr id="33924" name="Shape 441"/>
            <p:cNvSpPr>
              <a:spLocks noChangeShapeType="1"/>
            </p:cNvSpPr>
            <p:nvPr/>
          </p:nvSpPr>
          <p:spPr bwMode="auto">
            <a:xfrm flipH="1">
              <a:off x="141627" y="0"/>
              <a:ext cx="1"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25" name="Shape 442"/>
            <p:cNvSpPr>
              <a:spLocks noChangeArrowheads="1"/>
            </p:cNvSpPr>
            <p:nvPr/>
          </p:nvSpPr>
          <p:spPr bwMode="auto">
            <a:xfrm>
              <a:off x="152400" y="2915028"/>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s4</a:t>
              </a:r>
            </a:p>
          </p:txBody>
        </p:sp>
      </p:grpSp>
      <p:sp>
        <p:nvSpPr>
          <p:cNvPr id="444" name="Shape 444"/>
          <p:cNvSpPr>
            <a:spLocks noChangeShapeType="1"/>
          </p:cNvSpPr>
          <p:nvPr/>
        </p:nvSpPr>
        <p:spPr bwMode="auto">
          <a:xfrm flipH="1">
            <a:off x="5613400" y="971550"/>
            <a:ext cx="0" cy="29257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445" name="Shape 445"/>
          <p:cNvSpPr>
            <a:spLocks noChangeShapeType="1"/>
          </p:cNvSpPr>
          <p:nvPr/>
        </p:nvSpPr>
        <p:spPr bwMode="auto">
          <a:xfrm>
            <a:off x="6908800" y="971550"/>
            <a:ext cx="0" cy="29257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grpSp>
        <p:nvGrpSpPr>
          <p:cNvPr id="448" name="Group 448"/>
          <p:cNvGrpSpPr>
            <a:grpSpLocks/>
          </p:cNvGrpSpPr>
          <p:nvPr/>
        </p:nvGrpSpPr>
        <p:grpSpPr bwMode="auto">
          <a:xfrm>
            <a:off x="7186613" y="996950"/>
            <a:ext cx="342900" cy="3167063"/>
            <a:chOff x="0" y="0"/>
            <a:chExt cx="342900" cy="3166909"/>
          </a:xfrm>
        </p:grpSpPr>
        <p:sp>
          <p:nvSpPr>
            <p:cNvPr id="33922" name="Shape 446"/>
            <p:cNvSpPr>
              <a:spLocks noChangeShapeType="1"/>
            </p:cNvSpPr>
            <p:nvPr/>
          </p:nvSpPr>
          <p:spPr bwMode="auto">
            <a:xfrm flipH="1">
              <a:off x="171449" y="0"/>
              <a:ext cx="2"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23" name="Shape 447"/>
            <p:cNvSpPr>
              <a:spLocks noChangeArrowheads="1"/>
            </p:cNvSpPr>
            <p:nvPr/>
          </p:nvSpPr>
          <p:spPr bwMode="auto">
            <a:xfrm>
              <a:off x="0" y="2897669"/>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s5</a:t>
              </a:r>
            </a:p>
          </p:txBody>
        </p:sp>
      </p:grpSp>
      <p:sp>
        <p:nvSpPr>
          <p:cNvPr id="449" name="Shape 449"/>
          <p:cNvSpPr>
            <a:spLocks noChangeShapeType="1"/>
          </p:cNvSpPr>
          <p:nvPr/>
        </p:nvSpPr>
        <p:spPr bwMode="auto">
          <a:xfrm>
            <a:off x="7358063" y="979488"/>
            <a:ext cx="0" cy="29257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grpSp>
        <p:nvGrpSpPr>
          <p:cNvPr id="452" name="Group 452"/>
          <p:cNvGrpSpPr>
            <a:grpSpLocks/>
          </p:cNvGrpSpPr>
          <p:nvPr/>
        </p:nvGrpSpPr>
        <p:grpSpPr bwMode="auto">
          <a:xfrm>
            <a:off x="8509000" y="971550"/>
            <a:ext cx="342900" cy="3454400"/>
            <a:chOff x="0" y="0"/>
            <a:chExt cx="342900" cy="3453508"/>
          </a:xfrm>
        </p:grpSpPr>
        <p:sp>
          <p:nvSpPr>
            <p:cNvPr id="33920" name="Shape 450"/>
            <p:cNvSpPr>
              <a:spLocks noChangeShapeType="1"/>
            </p:cNvSpPr>
            <p:nvPr/>
          </p:nvSpPr>
          <p:spPr bwMode="auto">
            <a:xfrm flipH="1">
              <a:off x="141627" y="0"/>
              <a:ext cx="1" cy="2926081"/>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lIns="45719" tIns="45719" rIns="45719" bIns="45719"/>
            <a:lstStyle/>
            <a:p>
              <a:endParaRPr lang="en-US"/>
            </a:p>
          </p:txBody>
        </p:sp>
        <p:sp>
          <p:nvSpPr>
            <p:cNvPr id="33921" name="Shape 451"/>
            <p:cNvSpPr>
              <a:spLocks noChangeArrowheads="1"/>
            </p:cNvSpPr>
            <p:nvPr/>
          </p:nvSpPr>
          <p:spPr bwMode="auto">
            <a:xfrm>
              <a:off x="0" y="3184268"/>
              <a:ext cx="342900" cy="2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tIns="45719" rIns="45719" bIns="45719">
              <a:spAutoFit/>
            </a:bodyPr>
            <a:lstStyle/>
            <a:p>
              <a:pPr eaLnBrk="1"/>
              <a:r>
                <a:rPr lang="en-US" sz="1200">
                  <a:solidFill>
                    <a:srgbClr val="00B050"/>
                  </a:solidFill>
                </a:rPr>
                <a:t>s6</a:t>
              </a:r>
            </a:p>
          </p:txBody>
        </p:sp>
      </p:grpSp>
      <p:sp>
        <p:nvSpPr>
          <p:cNvPr id="453" name="Shape 453"/>
          <p:cNvSpPr>
            <a:spLocks noChangeShapeType="1"/>
          </p:cNvSpPr>
          <p:nvPr/>
        </p:nvSpPr>
        <p:spPr bwMode="auto">
          <a:xfrm>
            <a:off x="8645525" y="968375"/>
            <a:ext cx="0" cy="29273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454" name="Shape 454"/>
          <p:cNvSpPr>
            <a:spLocks noChangeShapeType="1"/>
          </p:cNvSpPr>
          <p:nvPr/>
        </p:nvSpPr>
        <p:spPr bwMode="auto">
          <a:xfrm>
            <a:off x="6908800" y="979488"/>
            <a:ext cx="0" cy="2925762"/>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sp>
        <p:nvSpPr>
          <p:cNvPr id="455" name="Shape 455"/>
          <p:cNvSpPr>
            <a:spLocks noChangeArrowheads="1"/>
          </p:cNvSpPr>
          <p:nvPr/>
        </p:nvSpPr>
        <p:spPr bwMode="auto">
          <a:xfrm>
            <a:off x="3848100" y="4124325"/>
            <a:ext cx="4584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45719" rIns="45719">
            <a:spAutoFit/>
          </a:bodyPr>
          <a:lstStyle/>
          <a:p>
            <a:pPr eaLnBrk="1"/>
            <a:r>
              <a:rPr lang="en-US" sz="1600" i="1">
                <a:solidFill>
                  <a:schemeClr val="accent1"/>
                </a:solidFill>
                <a:latin typeface="Cambria" charset="0"/>
                <a:cs typeface="Cambria" charset="0"/>
                <a:sym typeface="Cambria" charset="0"/>
              </a:rPr>
              <a:t>(Since this example is in 2D, “surface area” is the perimeter of each bounding rectangle)</a:t>
            </a:r>
          </a:p>
        </p:txBody>
      </p:sp>
      <p:sp>
        <p:nvSpPr>
          <p:cNvPr id="33919" name="Shape 456"/>
          <p:cNvSpPr>
            <a:spLocks noChangeArrowheads="1"/>
          </p:cNvSpPr>
          <p:nvPr/>
        </p:nvSpPr>
        <p:spPr bwMode="auto">
          <a:xfrm>
            <a:off x="114451" y="915867"/>
            <a:ext cx="13204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square" lIns="45719" rIns="45719">
            <a:spAutoFit/>
          </a:bodyPr>
          <a:lstStyle/>
          <a:p>
            <a:pPr eaLnBrk="1"/>
            <a:r>
              <a:rPr lang="en-US" sz="1600" dirty="0"/>
              <a:t>Try splitting at the edge of each object: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410"/>
                                        </p:tgtEl>
                                        <p:attrNameLst>
                                          <p:attrName>style.visibility</p:attrName>
                                        </p:attrNameLst>
                                      </p:cBhvr>
                                      <p:to>
                                        <p:strVal val="visible"/>
                                      </p:to>
                                    </p:set>
                                    <p:animEffect transition="in" filter="dissolve">
                                      <p:cBhvr>
                                        <p:cTn id="7" dur="500"/>
                                        <p:tgtEl>
                                          <p:spTgt spid="410"/>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401"/>
                                        </p:tgtEl>
                                        <p:attrNameLst>
                                          <p:attrName>style.visibility</p:attrName>
                                        </p:attrNameLst>
                                      </p:cBhvr>
                                      <p:to>
                                        <p:strVal val="visible"/>
                                      </p:to>
                                    </p:set>
                                    <p:animEffect transition="in" filter="dissolve">
                                      <p:cBhvr>
                                        <p:cTn id="11" dur="500"/>
                                        <p:tgtEl>
                                          <p:spTgt spid="401"/>
                                        </p:tgtEl>
                                      </p:cBhvr>
                                    </p:animEffect>
                                  </p:childTnLst>
                                </p:cTn>
                              </p:par>
                            </p:childTnLst>
                          </p:cTn>
                        </p:par>
                        <p:par>
                          <p:cTn id="12" fill="hold" nodeType="afterGroup">
                            <p:stCondLst>
                              <p:cond delay="1000"/>
                            </p:stCondLst>
                            <p:childTnLst>
                              <p:par>
                                <p:cTn id="13" presetID="9" presetClass="entr" fill="hold" grpId="0" nodeType="afterEffect">
                                  <p:stCondLst>
                                    <p:cond delay="0"/>
                                  </p:stCondLst>
                                  <p:iterate>
                                    <p:tmAbs val="0"/>
                                  </p:iterate>
                                  <p:childTnLst>
                                    <p:set>
                                      <p:cBhvr>
                                        <p:cTn id="14" fill="hold"/>
                                        <p:tgtEl>
                                          <p:spTgt spid="455"/>
                                        </p:tgtEl>
                                        <p:attrNameLst>
                                          <p:attrName>style.visibility</p:attrName>
                                        </p:attrNameLst>
                                      </p:cBhvr>
                                      <p:to>
                                        <p:strVal val="visible"/>
                                      </p:to>
                                    </p:set>
                                    <p:animEffect transition="in" filter="dissolve">
                                      <p:cBhvr>
                                        <p:cTn id="15" dur="500"/>
                                        <p:tgtEl>
                                          <p:spTgt spid="455"/>
                                        </p:tgtEl>
                                      </p:cBhvr>
                                    </p:animEffect>
                                  </p:childTnLst>
                                </p:cTn>
                              </p:par>
                            </p:childTnLst>
                          </p:cTn>
                        </p:par>
                        <p:par>
                          <p:cTn id="16" fill="hold" nodeType="afterGroup">
                            <p:stCondLst>
                              <p:cond delay="1500"/>
                            </p:stCondLst>
                            <p:childTnLst>
                              <p:par>
                                <p:cTn id="17" presetID="9" presetClass="entr" fill="hold" grpId="0" nodeType="afterEffect">
                                  <p:stCondLst>
                                    <p:cond delay="0"/>
                                  </p:stCondLst>
                                  <p:iterate>
                                    <p:tmAbs val="0"/>
                                  </p:iterate>
                                  <p:childTnLst>
                                    <p:set>
                                      <p:cBhvr>
                                        <p:cTn id="18" fill="hold"/>
                                        <p:tgtEl>
                                          <p:spTgt spid="429"/>
                                        </p:tgtEl>
                                        <p:attrNameLst>
                                          <p:attrName>style.visibility</p:attrName>
                                        </p:attrNameLst>
                                      </p:cBhvr>
                                      <p:to>
                                        <p:strVal val="visible"/>
                                      </p:to>
                                    </p:set>
                                    <p:animEffect transition="in" filter="dissolve">
                                      <p:cBhvr>
                                        <p:cTn id="19" dur="500"/>
                                        <p:tgtEl>
                                          <p:spTgt spid="4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p:tmAbs val="0"/>
                                  </p:iterate>
                                  <p:childTnLst>
                                    <p:set>
                                      <p:cBhvr>
                                        <p:cTn id="23" fill="hold"/>
                                        <p:tgtEl>
                                          <p:spTgt spid="413"/>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grpId="0" nodeType="afterEffect">
                                  <p:stCondLst>
                                    <p:cond delay="0"/>
                                  </p:stCondLst>
                                  <p:iterate>
                                    <p:tmAbs val="0"/>
                                  </p:iterate>
                                  <p:childTnLst>
                                    <p:set>
                                      <p:cBhvr>
                                        <p:cTn id="26" fill="hold"/>
                                        <p:tgtEl>
                                          <p:spTgt spid="433"/>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iterate>
                                    <p:tmAbs val="0"/>
                                  </p:iterate>
                                  <p:childTnLst>
                                    <p:set>
                                      <p:cBhvr>
                                        <p:cTn id="29" fill="hold"/>
                                        <p:tgtEl>
                                          <p:spTgt spid="43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p:tmAbs val="0"/>
                                  </p:iterate>
                                  <p:childTnLst>
                                    <p:set>
                                      <p:cBhvr>
                                        <p:cTn id="33" fill="hold"/>
                                        <p:tgtEl>
                                          <p:spTgt spid="416"/>
                                        </p:tgtEl>
                                        <p:attrNameLst>
                                          <p:attrName>style.visibility</p:attrName>
                                        </p:attrNameLst>
                                      </p:cBhvr>
                                      <p:to>
                                        <p:strVal val="visible"/>
                                      </p:to>
                                    </p:set>
                                  </p:childTnLst>
                                </p:cTn>
                              </p:par>
                            </p:childTnLst>
                          </p:cTn>
                        </p:par>
                        <p:par>
                          <p:cTn id="34" fill="hold" nodeType="afterGroup">
                            <p:stCondLst>
                              <p:cond delay="0"/>
                            </p:stCondLst>
                            <p:childTnLst>
                              <p:par>
                                <p:cTn id="35" presetID="1" presetClass="exit" presetSubtype="0" fill="hold" grpId="1" nodeType="afterEffect">
                                  <p:stCondLst>
                                    <p:cond delay="0"/>
                                  </p:stCondLst>
                                  <p:iterate>
                                    <p:tmAbs val="0"/>
                                  </p:iterate>
                                  <p:childTnLst>
                                    <p:set>
                                      <p:cBhvr>
                                        <p:cTn id="36" fill="hold">
                                          <p:stCondLst>
                                            <p:cond delay="0"/>
                                          </p:stCondLst>
                                        </p:cTn>
                                        <p:tgtEl>
                                          <p:spTgt spid="433"/>
                                        </p:tgtEl>
                                        <p:attrNameLst>
                                          <p:attrName>style.visibility</p:attrName>
                                        </p:attrNameLst>
                                      </p:cBhvr>
                                      <p:to>
                                        <p:strVal val="hidden"/>
                                      </p:to>
                                    </p:set>
                                  </p:childTnLst>
                                </p:cTn>
                              </p:par>
                            </p:childTnLst>
                          </p:cTn>
                        </p:par>
                        <p:par>
                          <p:cTn id="37" fill="hold" nodeType="afterGroup">
                            <p:stCondLst>
                              <p:cond delay="0"/>
                            </p:stCondLst>
                            <p:childTnLst>
                              <p:par>
                                <p:cTn id="38" presetID="1" presetClass="entr" presetSubtype="0" fill="hold" grpId="0" nodeType="afterEffect">
                                  <p:stCondLst>
                                    <p:cond delay="0"/>
                                  </p:stCondLst>
                                  <p:iterate>
                                    <p:tmAbs val="0"/>
                                  </p:iterate>
                                  <p:childTnLst>
                                    <p:set>
                                      <p:cBhvr>
                                        <p:cTn id="39" fill="hold"/>
                                        <p:tgtEl>
                                          <p:spTgt spid="436"/>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iterate>
                                    <p:tmAbs val="0"/>
                                  </p:iterate>
                                  <p:childTnLst>
                                    <p:set>
                                      <p:cBhvr>
                                        <p:cTn id="42" fill="hold"/>
                                        <p:tgtEl>
                                          <p:spTgt spid="4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p:tmAbs val="0"/>
                                  </p:iterate>
                                  <p:childTnLst>
                                    <p:set>
                                      <p:cBhvr>
                                        <p:cTn id="46" fill="hold"/>
                                        <p:tgtEl>
                                          <p:spTgt spid="419"/>
                                        </p:tgtEl>
                                        <p:attrNameLst>
                                          <p:attrName>style.visibility</p:attrName>
                                        </p:attrNameLst>
                                      </p:cBhvr>
                                      <p:to>
                                        <p:strVal val="visible"/>
                                      </p:to>
                                    </p:set>
                                  </p:childTnLst>
                                </p:cTn>
                              </p:par>
                            </p:childTnLst>
                          </p:cTn>
                        </p:par>
                        <p:par>
                          <p:cTn id="47" fill="hold" nodeType="afterGroup">
                            <p:stCondLst>
                              <p:cond delay="0"/>
                            </p:stCondLst>
                            <p:childTnLst>
                              <p:par>
                                <p:cTn id="48" presetID="1" presetClass="exit" presetSubtype="0" fill="hold" grpId="1" nodeType="afterEffect">
                                  <p:stCondLst>
                                    <p:cond delay="0"/>
                                  </p:stCondLst>
                                  <p:iterate>
                                    <p:tmAbs val="0"/>
                                  </p:iterate>
                                  <p:childTnLst>
                                    <p:set>
                                      <p:cBhvr>
                                        <p:cTn id="49" fill="hold">
                                          <p:stCondLst>
                                            <p:cond delay="0"/>
                                          </p:stCondLst>
                                        </p:cTn>
                                        <p:tgtEl>
                                          <p:spTgt spid="437"/>
                                        </p:tgtEl>
                                        <p:attrNameLst>
                                          <p:attrName>style.visibility</p:attrName>
                                        </p:attrNameLst>
                                      </p:cBhvr>
                                      <p:to>
                                        <p:strVal val="hidden"/>
                                      </p:to>
                                    </p:set>
                                  </p:childTnLst>
                                </p:cTn>
                              </p:par>
                            </p:childTnLst>
                          </p:cTn>
                        </p:par>
                        <p:par>
                          <p:cTn id="50" fill="hold" nodeType="afterGroup">
                            <p:stCondLst>
                              <p:cond delay="0"/>
                            </p:stCondLst>
                            <p:childTnLst>
                              <p:par>
                                <p:cTn id="51" presetID="1" presetClass="entr" presetSubtype="0" fill="hold" grpId="0" nodeType="afterEffect">
                                  <p:stCondLst>
                                    <p:cond delay="0"/>
                                  </p:stCondLst>
                                  <p:iterate>
                                    <p:tmAbs val="0"/>
                                  </p:iterate>
                                  <p:childTnLst>
                                    <p:set>
                                      <p:cBhvr>
                                        <p:cTn id="52" fill="hold"/>
                                        <p:tgtEl>
                                          <p:spTgt spid="440"/>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grpId="0" nodeType="afterEffect">
                                  <p:stCondLst>
                                    <p:cond delay="0"/>
                                  </p:stCondLst>
                                  <p:iterate>
                                    <p:tmAbs val="0"/>
                                  </p:iterate>
                                  <p:childTnLst>
                                    <p:set>
                                      <p:cBhvr>
                                        <p:cTn id="55" fill="hold"/>
                                        <p:tgtEl>
                                          <p:spTgt spid="44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iterate>
                                    <p:tmAbs val="0"/>
                                  </p:iterate>
                                  <p:childTnLst>
                                    <p:set>
                                      <p:cBhvr>
                                        <p:cTn id="59" fill="hold"/>
                                        <p:tgtEl>
                                          <p:spTgt spid="422"/>
                                        </p:tgtEl>
                                        <p:attrNameLst>
                                          <p:attrName>style.visibility</p:attrName>
                                        </p:attrNameLst>
                                      </p:cBhvr>
                                      <p:to>
                                        <p:strVal val="visible"/>
                                      </p:to>
                                    </p:set>
                                  </p:childTnLst>
                                </p:cTn>
                              </p:par>
                            </p:childTnLst>
                          </p:cTn>
                        </p:par>
                        <p:par>
                          <p:cTn id="60" fill="hold" nodeType="afterGroup">
                            <p:stCondLst>
                              <p:cond delay="0"/>
                            </p:stCondLst>
                            <p:childTnLst>
                              <p:par>
                                <p:cTn id="61" presetID="1" presetClass="exit" presetSubtype="0" fill="hold" grpId="1" nodeType="afterEffect">
                                  <p:stCondLst>
                                    <p:cond delay="0"/>
                                  </p:stCondLst>
                                  <p:iterate>
                                    <p:tmAbs val="0"/>
                                  </p:iterate>
                                  <p:childTnLst>
                                    <p:set>
                                      <p:cBhvr>
                                        <p:cTn id="62" fill="hold">
                                          <p:stCondLst>
                                            <p:cond delay="0"/>
                                          </p:stCondLst>
                                        </p:cTn>
                                        <p:tgtEl>
                                          <p:spTgt spid="444"/>
                                        </p:tgtEl>
                                        <p:attrNameLst>
                                          <p:attrName>style.visibility</p:attrName>
                                        </p:attrNameLst>
                                      </p:cBhvr>
                                      <p:to>
                                        <p:strVal val="hidden"/>
                                      </p:to>
                                    </p:set>
                                  </p:childTnLst>
                                </p:cTn>
                              </p:par>
                            </p:childTnLst>
                          </p:cTn>
                        </p:par>
                        <p:par>
                          <p:cTn id="63" fill="hold" nodeType="afterGroup">
                            <p:stCondLst>
                              <p:cond delay="0"/>
                            </p:stCondLst>
                            <p:childTnLst>
                              <p:par>
                                <p:cTn id="64" presetID="1" presetClass="entr" presetSubtype="0" fill="hold" grpId="0" nodeType="afterEffect">
                                  <p:stCondLst>
                                    <p:cond delay="0"/>
                                  </p:stCondLst>
                                  <p:iterate>
                                    <p:tmAbs val="0"/>
                                  </p:iterate>
                                  <p:childTnLst>
                                    <p:set>
                                      <p:cBhvr>
                                        <p:cTn id="65" fill="hold"/>
                                        <p:tgtEl>
                                          <p:spTgt spid="443"/>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grpId="0" nodeType="afterEffect">
                                  <p:stCondLst>
                                    <p:cond delay="0"/>
                                  </p:stCondLst>
                                  <p:iterate>
                                    <p:tmAbs val="0"/>
                                  </p:iterate>
                                  <p:childTnLst>
                                    <p:set>
                                      <p:cBhvr>
                                        <p:cTn id="68" fill="hold"/>
                                        <p:tgtEl>
                                          <p:spTgt spid="44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iterate>
                                    <p:tmAbs val="0"/>
                                  </p:iterate>
                                  <p:childTnLst>
                                    <p:set>
                                      <p:cBhvr>
                                        <p:cTn id="72" fill="hold"/>
                                        <p:tgtEl>
                                          <p:spTgt spid="425"/>
                                        </p:tgtEl>
                                        <p:attrNameLst>
                                          <p:attrName>style.visibility</p:attrName>
                                        </p:attrNameLst>
                                      </p:cBhvr>
                                      <p:to>
                                        <p:strVal val="visible"/>
                                      </p:to>
                                    </p:set>
                                  </p:childTnLst>
                                </p:cTn>
                              </p:par>
                            </p:childTnLst>
                          </p:cTn>
                        </p:par>
                        <p:par>
                          <p:cTn id="73" fill="hold" nodeType="afterGroup">
                            <p:stCondLst>
                              <p:cond delay="0"/>
                            </p:stCondLst>
                            <p:childTnLst>
                              <p:par>
                                <p:cTn id="74" presetID="1" presetClass="exit" presetSubtype="0" fill="hold" grpId="1" nodeType="afterEffect">
                                  <p:stCondLst>
                                    <p:cond delay="0"/>
                                  </p:stCondLst>
                                  <p:iterate>
                                    <p:tmAbs val="0"/>
                                  </p:iterate>
                                  <p:childTnLst>
                                    <p:set>
                                      <p:cBhvr>
                                        <p:cTn id="75" fill="hold">
                                          <p:stCondLst>
                                            <p:cond delay="0"/>
                                          </p:stCondLst>
                                        </p:cTn>
                                        <p:tgtEl>
                                          <p:spTgt spid="445"/>
                                        </p:tgtEl>
                                        <p:attrNameLst>
                                          <p:attrName>style.visibility</p:attrName>
                                        </p:attrNameLst>
                                      </p:cBhvr>
                                      <p:to>
                                        <p:strVal val="hidden"/>
                                      </p:to>
                                    </p:set>
                                  </p:childTnLst>
                                </p:cTn>
                              </p:par>
                            </p:childTnLst>
                          </p:cTn>
                        </p:par>
                        <p:par>
                          <p:cTn id="76" fill="hold" nodeType="afterGroup">
                            <p:stCondLst>
                              <p:cond delay="0"/>
                            </p:stCondLst>
                            <p:childTnLst>
                              <p:par>
                                <p:cTn id="77" presetID="1" presetClass="entr" presetSubtype="0" fill="hold" grpId="0" nodeType="afterEffect">
                                  <p:stCondLst>
                                    <p:cond delay="0"/>
                                  </p:stCondLst>
                                  <p:iterate>
                                    <p:tmAbs val="0"/>
                                  </p:iterate>
                                  <p:childTnLst>
                                    <p:set>
                                      <p:cBhvr>
                                        <p:cTn id="78" fill="hold"/>
                                        <p:tgtEl>
                                          <p:spTgt spid="448"/>
                                        </p:tgtEl>
                                        <p:attrNameLst>
                                          <p:attrName>style.visibility</p:attrName>
                                        </p:attrNameLst>
                                      </p:cBhvr>
                                      <p:to>
                                        <p:strVal val="visible"/>
                                      </p:to>
                                    </p:set>
                                  </p:childTnLst>
                                </p:cTn>
                              </p:par>
                            </p:childTnLst>
                          </p:cTn>
                        </p:par>
                        <p:par>
                          <p:cTn id="79" fill="hold" nodeType="afterGroup">
                            <p:stCondLst>
                              <p:cond delay="0"/>
                            </p:stCondLst>
                            <p:childTnLst>
                              <p:par>
                                <p:cTn id="80" presetID="1" presetClass="entr" presetSubtype="0" fill="hold" grpId="0" nodeType="afterEffect">
                                  <p:stCondLst>
                                    <p:cond delay="0"/>
                                  </p:stCondLst>
                                  <p:iterate>
                                    <p:tmAbs val="0"/>
                                  </p:iterate>
                                  <p:childTnLst>
                                    <p:set>
                                      <p:cBhvr>
                                        <p:cTn id="81" fill="hold"/>
                                        <p:tgtEl>
                                          <p:spTgt spid="4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iterate>
                                    <p:tmAbs val="0"/>
                                  </p:iterate>
                                  <p:childTnLst>
                                    <p:set>
                                      <p:cBhvr>
                                        <p:cTn id="85" fill="hold"/>
                                        <p:tgtEl>
                                          <p:spTgt spid="428"/>
                                        </p:tgtEl>
                                        <p:attrNameLst>
                                          <p:attrName>style.visibility</p:attrName>
                                        </p:attrNameLst>
                                      </p:cBhvr>
                                      <p:to>
                                        <p:strVal val="visible"/>
                                      </p:to>
                                    </p:set>
                                  </p:childTnLst>
                                </p:cTn>
                              </p:par>
                            </p:childTnLst>
                          </p:cTn>
                        </p:par>
                        <p:par>
                          <p:cTn id="86" fill="hold" nodeType="afterGroup">
                            <p:stCondLst>
                              <p:cond delay="0"/>
                            </p:stCondLst>
                            <p:childTnLst>
                              <p:par>
                                <p:cTn id="87" presetID="1" presetClass="exit" presetSubtype="0" fill="hold" grpId="1" nodeType="afterEffect">
                                  <p:stCondLst>
                                    <p:cond delay="0"/>
                                  </p:stCondLst>
                                  <p:iterate>
                                    <p:tmAbs val="0"/>
                                  </p:iterate>
                                  <p:childTnLst>
                                    <p:set>
                                      <p:cBhvr>
                                        <p:cTn id="88" fill="hold">
                                          <p:stCondLst>
                                            <p:cond delay="0"/>
                                          </p:stCondLst>
                                        </p:cTn>
                                        <p:tgtEl>
                                          <p:spTgt spid="449"/>
                                        </p:tgtEl>
                                        <p:attrNameLst>
                                          <p:attrName>style.visibility</p:attrName>
                                        </p:attrNameLst>
                                      </p:cBhvr>
                                      <p:to>
                                        <p:strVal val="hidden"/>
                                      </p:to>
                                    </p:set>
                                  </p:childTnLst>
                                </p:cTn>
                              </p:par>
                            </p:childTnLst>
                          </p:cTn>
                        </p:par>
                        <p:par>
                          <p:cTn id="89" fill="hold" nodeType="afterGroup">
                            <p:stCondLst>
                              <p:cond delay="0"/>
                            </p:stCondLst>
                            <p:childTnLst>
                              <p:par>
                                <p:cTn id="90" presetID="1" presetClass="entr" presetSubtype="0" fill="hold" grpId="0" nodeType="afterEffect">
                                  <p:stCondLst>
                                    <p:cond delay="0"/>
                                  </p:stCondLst>
                                  <p:iterate>
                                    <p:tmAbs val="0"/>
                                  </p:iterate>
                                  <p:childTnLst>
                                    <p:set>
                                      <p:cBhvr>
                                        <p:cTn id="91" fill="hold"/>
                                        <p:tgtEl>
                                          <p:spTgt spid="452"/>
                                        </p:tgtEl>
                                        <p:attrNameLst>
                                          <p:attrName>style.visibility</p:attrName>
                                        </p:attrNameLst>
                                      </p:cBhvr>
                                      <p:to>
                                        <p:strVal val="visible"/>
                                      </p:to>
                                    </p:set>
                                  </p:childTnLst>
                                </p:cTn>
                              </p:par>
                            </p:childTnLst>
                          </p:cTn>
                        </p:par>
                        <p:par>
                          <p:cTn id="92" fill="hold" nodeType="afterGroup">
                            <p:stCondLst>
                              <p:cond delay="0"/>
                            </p:stCondLst>
                            <p:childTnLst>
                              <p:par>
                                <p:cTn id="93" presetID="1" presetClass="entr" presetSubtype="0" fill="hold" grpId="0" nodeType="afterEffect">
                                  <p:stCondLst>
                                    <p:cond delay="0"/>
                                  </p:stCondLst>
                                  <p:iterate>
                                    <p:tmAbs val="0"/>
                                  </p:iterate>
                                  <p:childTnLst>
                                    <p:set>
                                      <p:cBhvr>
                                        <p:cTn id="94" fill="hold"/>
                                        <p:tgtEl>
                                          <p:spTgt spid="45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iterate>
                                    <p:tmAbs val="0"/>
                                  </p:iterate>
                                  <p:childTnLst>
                                    <p:set>
                                      <p:cBhvr>
                                        <p:cTn id="98" fill="hold"/>
                                        <p:tgtEl>
                                          <p:spTgt spid="399"/>
                                        </p:tgtEl>
                                        <p:attrNameLst>
                                          <p:attrName>style.visibility</p:attrName>
                                        </p:attrNameLst>
                                      </p:cBhvr>
                                      <p:to>
                                        <p:strVal val="visible"/>
                                      </p:to>
                                    </p:set>
                                  </p:childTnLst>
                                </p:cTn>
                              </p:par>
                            </p:childTnLst>
                          </p:cTn>
                        </p:par>
                        <p:par>
                          <p:cTn id="99" fill="hold" nodeType="afterGroup">
                            <p:stCondLst>
                              <p:cond delay="0"/>
                            </p:stCondLst>
                            <p:childTnLst>
                              <p:par>
                                <p:cTn id="100" presetID="1" presetClass="exit" presetSubtype="0" fill="hold" grpId="1" nodeType="afterEffect">
                                  <p:stCondLst>
                                    <p:cond delay="0"/>
                                  </p:stCondLst>
                                  <p:iterate>
                                    <p:tmAbs val="0"/>
                                  </p:iterate>
                                  <p:childTnLst>
                                    <p:set>
                                      <p:cBhvr>
                                        <p:cTn id="101" fill="hold">
                                          <p:stCondLst>
                                            <p:cond delay="0"/>
                                          </p:stCondLst>
                                        </p:cTn>
                                        <p:tgtEl>
                                          <p:spTgt spid="453"/>
                                        </p:tgtEl>
                                        <p:attrNameLst>
                                          <p:attrName>style.visibility</p:attrName>
                                        </p:attrNameLst>
                                      </p:cBhvr>
                                      <p:to>
                                        <p:strVal val="hidden"/>
                                      </p:to>
                                    </p:set>
                                  </p:childTnLst>
                                </p:cTn>
                              </p:par>
                            </p:childTnLst>
                          </p:cTn>
                        </p:par>
                        <p:par>
                          <p:cTn id="102" fill="hold" nodeType="afterGroup">
                            <p:stCondLst>
                              <p:cond delay="0"/>
                            </p:stCondLst>
                            <p:childTnLst>
                              <p:par>
                                <p:cTn id="103" presetID="1" presetClass="entr" presetSubtype="0" fill="hold" grpId="0" nodeType="afterEffect">
                                  <p:stCondLst>
                                    <p:cond delay="0"/>
                                  </p:stCondLst>
                                  <p:iterate>
                                    <p:tmAbs val="0"/>
                                  </p:iterate>
                                  <p:childTnLst>
                                    <p:set>
                                      <p:cBhvr>
                                        <p:cTn id="104" fill="hold"/>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advAuto="0"/>
      <p:bldP spid="401" grpId="0" animBg="1" advAuto="0"/>
      <p:bldP spid="410" grpId="0" animBg="1" advAuto="0"/>
      <p:bldP spid="413" grpId="0" animBg="1" advAuto="0"/>
      <p:bldP spid="416" grpId="0" animBg="1" advAuto="0"/>
      <p:bldP spid="419" grpId="0" animBg="1" advAuto="0"/>
      <p:bldP spid="422" grpId="0" animBg="1" advAuto="0"/>
      <p:bldP spid="425" grpId="0" animBg="1" advAuto="0"/>
      <p:bldP spid="428" grpId="0" animBg="1" advAuto="0"/>
      <p:bldP spid="429" grpId="0" animBg="1" advAuto="0"/>
      <p:bldP spid="432" grpId="0" animBg="1" advAuto="0"/>
      <p:bldP spid="433" grpId="0" animBg="1"/>
      <p:bldP spid="433" grpId="1" animBg="1"/>
      <p:bldP spid="436" grpId="0" animBg="1" advAuto="0"/>
      <p:bldP spid="437" grpId="0" animBg="1"/>
      <p:bldP spid="437" grpId="1" animBg="1"/>
      <p:bldP spid="440" grpId="0" animBg="1" advAuto="0"/>
      <p:bldP spid="443" grpId="0" animBg="1" advAuto="0"/>
      <p:bldP spid="444" grpId="0" animBg="1"/>
      <p:bldP spid="444" grpId="1" animBg="1"/>
      <p:bldP spid="445" grpId="0" animBg="1"/>
      <p:bldP spid="445" grpId="1" animBg="1"/>
      <p:bldP spid="448" grpId="0" animBg="1" advAuto="0"/>
      <p:bldP spid="449" grpId="0" animBg="1"/>
      <p:bldP spid="449" grpId="1" animBg="1"/>
      <p:bldP spid="452" grpId="0" animBg="1" advAuto="0"/>
      <p:bldP spid="453" grpId="0" animBg="1"/>
      <p:bldP spid="453" grpId="1" animBg="1"/>
      <p:bldP spid="454" grpId="0" animBg="1"/>
      <p:bldP spid="455" grpId="0"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459"/>
          <p:cNvSpPr>
            <a:spLocks noGrp="1"/>
          </p:cNvSpPr>
          <p:nvPr>
            <p:ph type="body" idx="1"/>
          </p:nvPr>
        </p:nvSpPr>
        <p:spPr>
          <a:xfrm>
            <a:off x="228600" y="914400"/>
            <a:ext cx="8458200" cy="3790950"/>
          </a:xfrm>
        </p:spPr>
        <p:txBody>
          <a:bodyPr/>
          <a:lstStyle/>
          <a:p>
            <a:pPr marL="547370" lvl="1" indent="-273050" eaLnBrk="1" hangingPunct="1">
              <a:spcBef>
                <a:spcPts val="500"/>
              </a:spcBef>
              <a:buClr>
                <a:schemeClr val="accent2"/>
              </a:buClr>
            </a:pPr>
            <a:r>
              <a:rPr lang="en-US" sz="1800" dirty="0">
                <a:solidFill>
                  <a:srgbClr val="1F497D"/>
                </a:solidFill>
                <a:latin typeface="Corbel" charset="0"/>
                <a:ea typeface="Corbel" charset="0"/>
                <a:cs typeface="Corbel" charset="0"/>
              </a:rPr>
              <a:t>Complexity analysis: do high construction costs nullify the advantage we gain during traversal?</a:t>
            </a:r>
            <a:endParaRPr lang="en-US"/>
          </a:p>
          <a:p>
            <a:pPr marL="822325" lvl="2" indent="-226695" eaLnBrk="1" hangingPunct="1">
              <a:spcBef>
                <a:spcPts val="500"/>
              </a:spcBef>
              <a:buClr>
                <a:srgbClr val="BABABA"/>
              </a:buClr>
            </a:pPr>
            <a:r>
              <a:rPr lang="en-US" sz="1600" dirty="0">
                <a:latin typeface="Corbel" charset="0"/>
                <a:ea typeface="Corbel" charset="0"/>
                <a:cs typeface="Corbel" charset="0"/>
              </a:rPr>
              <a:t>Naïve construction takes </a:t>
            </a:r>
            <a:r>
              <a:rPr lang="en-US" sz="1600" i="1" dirty="0">
                <a:latin typeface="Corbel" charset="0"/>
                <a:ea typeface="Corbel" charset="0"/>
                <a:cs typeface="Corbel" charset="0"/>
              </a:rPr>
              <a:t>O</a:t>
            </a:r>
            <a:r>
              <a:rPr lang="en-US" sz="1600" dirty="0">
                <a:latin typeface="Corbel" charset="0"/>
                <a:ea typeface="Corbel" charset="0"/>
                <a:cs typeface="Corbel" charset="0"/>
              </a:rPr>
              <a:t>(</a:t>
            </a:r>
            <a:r>
              <a:rPr lang="en-US" sz="1600" i="1" dirty="0">
                <a:latin typeface="Corbel" charset="0"/>
                <a:ea typeface="Corbel" charset="0"/>
                <a:cs typeface="Corbel" charset="0"/>
              </a:rPr>
              <a:t>n</a:t>
            </a:r>
            <a:r>
              <a:rPr lang="en-US" sz="1600" i="1" baseline="30000" dirty="0">
                <a:latin typeface="Corbel" charset="0"/>
                <a:ea typeface="Corbel" charset="0"/>
                <a:cs typeface="Corbel" charset="0"/>
              </a:rPr>
              <a:t>2</a:t>
            </a:r>
            <a:r>
              <a:rPr lang="en-US" sz="1600" i="1" dirty="0">
                <a:latin typeface="Corbel" charset="0"/>
                <a:ea typeface="Corbel" charset="0"/>
                <a:cs typeface="Corbel" charset="0"/>
              </a:rPr>
              <a:t> </a:t>
            </a:r>
            <a:r>
              <a:rPr lang="en-US" sz="1600" dirty="0">
                <a:latin typeface="Corbel" charset="0"/>
                <a:ea typeface="Corbel" charset="0"/>
                <a:cs typeface="Corbel" charset="0"/>
              </a:rPr>
              <a:t>log </a:t>
            </a:r>
            <a:r>
              <a:rPr lang="en-US" sz="1600" i="1" dirty="0">
                <a:latin typeface="Corbel" charset="0"/>
                <a:ea typeface="Corbel" charset="0"/>
                <a:cs typeface="Corbel" charset="0"/>
              </a:rPr>
              <a:t>n</a:t>
            </a:r>
            <a:r>
              <a:rPr lang="en-US" sz="1600" dirty="0">
                <a:latin typeface="Corbel" charset="0"/>
                <a:ea typeface="Corbel" charset="0"/>
                <a:cs typeface="Corbel" charset="0"/>
              </a:rPr>
              <a:t>)</a:t>
            </a:r>
          </a:p>
          <a:p>
            <a:pPr marL="822325" lvl="2" indent="-226695" eaLnBrk="1" hangingPunct="1">
              <a:spcBef>
                <a:spcPts val="500"/>
              </a:spcBef>
              <a:buClr>
                <a:srgbClr val="BABABA"/>
              </a:buClr>
            </a:pPr>
            <a:r>
              <a:rPr lang="en-US" sz="1600" dirty="0">
                <a:latin typeface="Corbel" charset="0"/>
                <a:ea typeface="Corbel" charset="0"/>
                <a:cs typeface="Corbel" charset="0"/>
              </a:rPr>
              <a:t>How can we make construction faster?</a:t>
            </a:r>
          </a:p>
          <a:p>
            <a:pPr marL="547370" lvl="1" indent="-273050" eaLnBrk="1" hangingPunct="1">
              <a:spcBef>
                <a:spcPts val="500"/>
              </a:spcBef>
              <a:buClr>
                <a:schemeClr val="accent2"/>
              </a:buClr>
            </a:pPr>
            <a:r>
              <a:rPr lang="en-US" sz="1800" dirty="0">
                <a:solidFill>
                  <a:srgbClr val="1F497D"/>
                </a:solidFill>
                <a:latin typeface="Corbel" charset="0"/>
                <a:ea typeface="Corbel" charset="0"/>
                <a:cs typeface="Corbel" charset="0"/>
              </a:rPr>
              <a:t>Sort primitives along split axis, iterate through until surface area heuristic is met</a:t>
            </a:r>
          </a:p>
          <a:p>
            <a:pPr marL="822325" lvl="2" indent="-226695" eaLnBrk="1" hangingPunct="1">
              <a:spcBef>
                <a:spcPts val="500"/>
              </a:spcBef>
              <a:buClr>
                <a:srgbClr val="BABABA"/>
              </a:buClr>
            </a:pPr>
            <a:r>
              <a:rPr lang="en-US" sz="1600" dirty="0">
                <a:latin typeface="Corbel" charset="0"/>
                <a:ea typeface="Corbel" charset="0"/>
                <a:cs typeface="Corbel" charset="0"/>
              </a:rPr>
              <a:t>Takes </a:t>
            </a:r>
            <a:r>
              <a:rPr lang="en-US" sz="1600" i="1" dirty="0">
                <a:latin typeface="Corbel" charset="0"/>
                <a:ea typeface="Corbel" charset="0"/>
                <a:cs typeface="Corbel" charset="0"/>
              </a:rPr>
              <a:t>O</a:t>
            </a:r>
            <a:r>
              <a:rPr lang="en-US" sz="1600" dirty="0">
                <a:latin typeface="Corbel" charset="0"/>
                <a:ea typeface="Corbel" charset="0"/>
                <a:cs typeface="Corbel" charset="0"/>
              </a:rPr>
              <a:t>(</a:t>
            </a:r>
            <a:r>
              <a:rPr lang="en-US" sz="1600" i="1" dirty="0">
                <a:latin typeface="Corbel" charset="0"/>
                <a:ea typeface="Corbel" charset="0"/>
                <a:cs typeface="Corbel" charset="0"/>
              </a:rPr>
              <a:t>n </a:t>
            </a:r>
            <a:r>
              <a:rPr lang="en-US" sz="1600" dirty="0">
                <a:latin typeface="Corbel" charset="0"/>
                <a:ea typeface="Corbel" charset="0"/>
                <a:cs typeface="Corbel" charset="0"/>
              </a:rPr>
              <a:t>log</a:t>
            </a:r>
            <a:r>
              <a:rPr lang="en-US" sz="1600" baseline="30000" dirty="0">
                <a:latin typeface="Corbel" charset="0"/>
                <a:ea typeface="Corbel" charset="0"/>
                <a:cs typeface="Corbel" charset="0"/>
              </a:rPr>
              <a:t>2</a:t>
            </a:r>
            <a:r>
              <a:rPr lang="en-US" sz="1600" dirty="0">
                <a:latin typeface="Corbel" charset="0"/>
                <a:ea typeface="Corbel" charset="0"/>
                <a:cs typeface="Corbel" charset="0"/>
              </a:rPr>
              <a:t> </a:t>
            </a:r>
            <a:r>
              <a:rPr lang="en-US" sz="1600" i="1" dirty="0">
                <a:latin typeface="Corbel" charset="0"/>
                <a:ea typeface="Corbel" charset="0"/>
                <a:cs typeface="Corbel" charset="0"/>
              </a:rPr>
              <a:t>n</a:t>
            </a:r>
            <a:r>
              <a:rPr lang="en-US" sz="1600" dirty="0">
                <a:latin typeface="Corbel" charset="0"/>
                <a:ea typeface="Corbel" charset="0"/>
                <a:cs typeface="Corbel" charset="0"/>
              </a:rPr>
              <a:t>)</a:t>
            </a:r>
          </a:p>
          <a:p>
            <a:pPr marL="822325" lvl="2" indent="-226695" eaLnBrk="1" hangingPunct="1">
              <a:spcBef>
                <a:spcPts val="500"/>
              </a:spcBef>
              <a:buClr>
                <a:srgbClr val="BABABA"/>
              </a:buClr>
            </a:pPr>
            <a:r>
              <a:rPr lang="en-US" sz="1600" dirty="0">
                <a:latin typeface="Corbel" charset="0"/>
                <a:ea typeface="Corbel" charset="0"/>
                <a:cs typeface="Corbel" charset="0"/>
              </a:rPr>
              <a:t>Memory is generally the limiting factor</a:t>
            </a:r>
            <a:endParaRPr lang="en-US" sz="1600" dirty="0">
              <a:solidFill>
                <a:schemeClr val="tx1"/>
              </a:solidFill>
            </a:endParaRPr>
          </a:p>
        </p:txBody>
      </p:sp>
      <p:sp>
        <p:nvSpPr>
          <p:cNvPr id="460" name="Shape 460"/>
          <p:cNvSpPr>
            <a:spLocks noGrp="1"/>
          </p:cNvSpPr>
          <p:nvPr>
            <p:ph type="title"/>
          </p:nvPr>
        </p:nvSpPr>
        <p:spPr/>
        <p:txBody>
          <a:bodyPr>
            <a:normAutofit/>
          </a:bodyPr>
          <a:lstStyle/>
          <a:p>
            <a:pPr defTabSz="885825" eaLnBrk="1" hangingPunct="1"/>
            <a:r>
              <a:rPr lang="en-US" sz="2200" dirty="0" err="1">
                <a:latin typeface="Segoe UI" charset="0"/>
                <a:cs typeface="Segoe UI" charset="0"/>
              </a:rPr>
              <a:t>kd</a:t>
            </a:r>
            <a:r>
              <a:rPr lang="en-US" sz="2200" dirty="0">
                <a:latin typeface="Segoe UI" charset="0"/>
                <a:cs typeface="Segoe UI" charset="0"/>
              </a:rPr>
              <a:t>-trees (4/6) – Surface Area Heuristic </a:t>
            </a:r>
            <a:r>
              <a:rPr lang="en-US" sz="2200" dirty="0" smtClean="0">
                <a:latin typeface="Segoe UI" charset="0"/>
                <a:cs typeface="Segoe UI" charset="0"/>
              </a:rPr>
              <a:t>(3/3)</a:t>
            </a:r>
            <a:endParaRPr lang="en-US" sz="2200" dirty="0">
              <a:latin typeface="Segoe UI" charset="0"/>
              <a:cs typeface="Segoe UI"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463"/>
          <p:cNvSpPr>
            <a:spLocks noGrp="1"/>
          </p:cNvSpPr>
          <p:nvPr>
            <p:ph type="body" idx="1"/>
          </p:nvPr>
        </p:nvSpPr>
        <p:spPr>
          <a:xfrm>
            <a:off x="228600" y="1104900"/>
            <a:ext cx="8229600" cy="3600450"/>
          </a:xfrm>
        </p:spPr>
        <p:txBody>
          <a:bodyPr/>
          <a:lstStyle/>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Can use identical traversal algorithm as for octrees</a:t>
            </a:r>
          </a:p>
          <a:p>
            <a:pPr marL="547688" lvl="1" indent="-273050" eaLnBrk="1" hangingPunct="1">
              <a:spcBef>
                <a:spcPts val="500"/>
              </a:spcBef>
              <a:buClr>
                <a:schemeClr val="accent2"/>
              </a:buClr>
            </a:pPr>
            <a:r>
              <a:rPr lang="en-US" sz="1800">
                <a:solidFill>
                  <a:srgbClr val="1F497D"/>
                </a:solidFill>
                <a:latin typeface="Corbel" charset="0"/>
                <a:ea typeface="Corbel" charset="0"/>
                <a:cs typeface="Corbel" charset="0"/>
              </a:rPr>
              <a:t>Early termination:</a:t>
            </a:r>
          </a:p>
          <a:p>
            <a:pPr marL="822325" lvl="2" indent="-227013" eaLnBrk="1" hangingPunct="1">
              <a:spcBef>
                <a:spcPts val="500"/>
              </a:spcBef>
              <a:buClr>
                <a:srgbClr val="BABABA"/>
              </a:buClr>
            </a:pPr>
            <a:r>
              <a:rPr lang="en-US" sz="1600">
                <a:latin typeface="Corbel" charset="0"/>
                <a:ea typeface="Corbel" charset="0"/>
                <a:cs typeface="Corbel" charset="0"/>
              </a:rPr>
              <a:t>Instead of traversing the two children in arbitrary order, pick the child that will be hit by the ray first.  </a:t>
            </a:r>
          </a:p>
          <a:p>
            <a:pPr marL="822325" lvl="2" indent="-227013" eaLnBrk="1" hangingPunct="1">
              <a:spcBef>
                <a:spcPts val="500"/>
              </a:spcBef>
              <a:buClr>
                <a:srgbClr val="BABABA"/>
              </a:buClr>
            </a:pPr>
            <a:r>
              <a:rPr lang="en-US" sz="1600">
                <a:latin typeface="Corbel" charset="0"/>
                <a:ea typeface="Corbel" charset="0"/>
                <a:cs typeface="Corbel" charset="0"/>
              </a:rPr>
              <a:t>First child is called the </a:t>
            </a:r>
            <a:r>
              <a:rPr lang="en-US" sz="1600">
                <a:latin typeface="Times New Roman" charset="0"/>
                <a:ea typeface="ＭＳ Ｐゴシック" charset="0"/>
                <a:cs typeface="Times New Roman" charset="0"/>
                <a:sym typeface="Times New Roman" charset="0"/>
              </a:rPr>
              <a:t>“</a:t>
            </a:r>
            <a:r>
              <a:rPr lang="en-US" sz="1600">
                <a:latin typeface="Corbel" charset="0"/>
                <a:ea typeface="Corbel" charset="0"/>
                <a:cs typeface="Corbel" charset="0"/>
              </a:rPr>
              <a:t>frontside child</a:t>
            </a:r>
            <a:r>
              <a:rPr lang="en-US" sz="1600">
                <a:latin typeface="Times New Roman" charset="0"/>
                <a:ea typeface="ＭＳ Ｐゴシック" charset="0"/>
                <a:cs typeface="Times New Roman" charset="0"/>
                <a:sym typeface="Times New Roman" charset="0"/>
              </a:rPr>
              <a:t>”</a:t>
            </a:r>
          </a:p>
          <a:p>
            <a:pPr marL="822325" lvl="2" indent="-227013" eaLnBrk="1" hangingPunct="1">
              <a:spcBef>
                <a:spcPts val="500"/>
              </a:spcBef>
              <a:buClr>
                <a:srgbClr val="BABABA"/>
              </a:buClr>
            </a:pPr>
            <a:r>
              <a:rPr lang="en-US" sz="1600">
                <a:latin typeface="Corbel" charset="0"/>
                <a:ea typeface="Corbel" charset="0"/>
                <a:cs typeface="Corbel" charset="0"/>
              </a:rPr>
              <a:t>Second child is the </a:t>
            </a:r>
            <a:r>
              <a:rPr lang="en-US" sz="1600">
                <a:latin typeface="Times New Roman" charset="0"/>
                <a:ea typeface="ＭＳ Ｐゴシック" charset="0"/>
                <a:cs typeface="Times New Roman" charset="0"/>
                <a:sym typeface="Times New Roman" charset="0"/>
              </a:rPr>
              <a:t>“</a:t>
            </a:r>
            <a:r>
              <a:rPr lang="en-US" sz="1600">
                <a:latin typeface="Corbel" charset="0"/>
                <a:ea typeface="Corbel" charset="0"/>
                <a:cs typeface="Corbel" charset="0"/>
              </a:rPr>
              <a:t>backside child</a:t>
            </a:r>
            <a:r>
              <a:rPr lang="en-US" sz="1600">
                <a:latin typeface="Times New Roman" charset="0"/>
                <a:ea typeface="ＭＳ Ｐゴシック" charset="0"/>
                <a:cs typeface="Times New Roman" charset="0"/>
                <a:sym typeface="Times New Roman" charset="0"/>
              </a:rPr>
              <a:t>”</a:t>
            </a:r>
          </a:p>
          <a:p>
            <a:pPr marL="822325" lvl="2" indent="-227013" eaLnBrk="1" hangingPunct="1">
              <a:spcBef>
                <a:spcPts val="500"/>
              </a:spcBef>
              <a:buClr>
                <a:srgbClr val="BABABA"/>
              </a:buClr>
            </a:pPr>
            <a:r>
              <a:rPr lang="en-US" sz="1600">
                <a:latin typeface="Corbel" charset="0"/>
                <a:ea typeface="Corbel" charset="0"/>
                <a:cs typeface="Corbel" charset="0"/>
              </a:rPr>
              <a:t>If there is an intersection in the frontside child that is earlier than the intersection to the backside child</a:t>
            </a:r>
            <a:r>
              <a:rPr lang="en-US" sz="1600">
                <a:latin typeface="Times New Roman" charset="0"/>
                <a:ea typeface="ＭＳ Ｐゴシック" charset="0"/>
                <a:cs typeface="Times New Roman" charset="0"/>
                <a:sym typeface="Times New Roman" charset="0"/>
              </a:rPr>
              <a:t>’</a:t>
            </a:r>
            <a:r>
              <a:rPr lang="en-US" sz="1600">
                <a:latin typeface="Corbel" charset="0"/>
                <a:ea typeface="Corbel" charset="0"/>
                <a:cs typeface="Corbel" charset="0"/>
              </a:rPr>
              <a:t>s bounding box, no need to traverse backside child</a:t>
            </a:r>
          </a:p>
          <a:p>
            <a:pPr marL="822325" lvl="2" indent="-227013" eaLnBrk="1" hangingPunct="1">
              <a:spcBef>
                <a:spcPts val="500"/>
              </a:spcBef>
              <a:buClr>
                <a:srgbClr val="BABABA"/>
              </a:buClr>
            </a:pPr>
            <a:r>
              <a:rPr lang="en-US" sz="1600">
                <a:latin typeface="Corbel" charset="0"/>
                <a:ea typeface="Corbel" charset="0"/>
                <a:cs typeface="Corbel" charset="0"/>
              </a:rPr>
              <a:t>This technique also applies for previous data structures</a:t>
            </a:r>
          </a:p>
        </p:txBody>
      </p:sp>
      <p:sp>
        <p:nvSpPr>
          <p:cNvPr id="464" name="Shape 464"/>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kd-trees (5/6) - Traversal</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p:cNvSpPr>
          <p:nvPr>
            <p:ph type="body" sz="half" idx="1"/>
          </p:nvPr>
        </p:nvSpPr>
        <p:spPr>
          <a:xfrm>
            <a:off x="376238" y="1028700"/>
            <a:ext cx="8305800" cy="1238250"/>
          </a:xfrm>
        </p:spPr>
        <p:txBody>
          <a:bodyPr/>
          <a:lstStyle/>
          <a:p>
            <a:pPr eaLnBrk="1" hangingPunct="1">
              <a:lnSpc>
                <a:spcPct val="80000"/>
              </a:lnSpc>
            </a:pPr>
            <a:r>
              <a:rPr lang="en-US" sz="1700">
                <a:latin typeface="Corbel" charset="0"/>
                <a:cs typeface="Corbel" charset="0"/>
              </a:rPr>
              <a:t>Traversal edge cases – must be really careful when early termination is safe</a:t>
            </a: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The ray traverses node F before node G. When traversing F, the ray tries to intersect with the big rectangle.  </a:t>
            </a: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However, the ray/big rectangle intersection is not in F, so you cannot terminate yet.  </a:t>
            </a:r>
          </a:p>
          <a:p>
            <a:pPr marL="547688" lvl="1" indent="-273050" eaLnBrk="1" hangingPunct="1">
              <a:lnSpc>
                <a:spcPct val="80000"/>
              </a:lnSpc>
              <a:spcBef>
                <a:spcPts val="500"/>
              </a:spcBef>
              <a:buClr>
                <a:schemeClr val="accent2"/>
              </a:buClr>
            </a:pPr>
            <a:r>
              <a:rPr lang="en-US" sz="1500">
                <a:solidFill>
                  <a:srgbClr val="1F497D"/>
                </a:solidFill>
                <a:latin typeface="Corbel" charset="0"/>
                <a:ea typeface="Corbel" charset="0"/>
                <a:cs typeface="Corbel" charset="0"/>
              </a:rPr>
              <a:t>Must compare intersection t values with t values for bounding boxes.</a:t>
            </a:r>
          </a:p>
        </p:txBody>
      </p:sp>
      <p:sp>
        <p:nvSpPr>
          <p:cNvPr id="468" name="Shape 468"/>
          <p:cNvSpPr>
            <a:spLocks noGrp="1"/>
          </p:cNvSpPr>
          <p:nvPr>
            <p:ph type="title"/>
          </p:nvPr>
        </p:nvSpPr>
        <p:spPr/>
        <p:txBody>
          <a:bodyPr>
            <a:normAutofit/>
          </a:bodyPr>
          <a:lstStyle/>
          <a:p>
            <a:pPr defTabSz="885825" eaLnBrk="1" hangingPunct="1"/>
            <a:r>
              <a:rPr lang="en-US" sz="2200">
                <a:latin typeface="Segoe UI" charset="0"/>
                <a:cs typeface="Segoe UI" charset="0"/>
              </a:rPr>
              <a:t>kd-trees (6/6) – Edge Cases</a:t>
            </a:r>
          </a:p>
        </p:txBody>
      </p:sp>
      <p:pic>
        <p:nvPicPr>
          <p:cNvPr id="469" name="image2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2314575"/>
            <a:ext cx="3497263"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70" name="Shape 470"/>
          <p:cNvSpPr>
            <a:spLocks noChangeShapeType="1"/>
          </p:cNvSpPr>
          <p:nvPr/>
        </p:nvSpPr>
        <p:spPr bwMode="auto">
          <a:xfrm flipH="1" flipV="1">
            <a:off x="5214938" y="2943225"/>
            <a:ext cx="3167062" cy="0"/>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471" name="Shape 471"/>
          <p:cNvSpPr/>
          <p:nvPr/>
        </p:nvSpPr>
        <p:spPr>
          <a:xfrm>
            <a:off x="309563" y="2266950"/>
            <a:ext cx="3881437" cy="225107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fontScale="92500"/>
          </a:bodyPr>
          <a:lstStyle/>
          <a:p>
            <a:pPr marL="273050" indent="-273050" eaLnBrk="1">
              <a:lnSpc>
                <a:spcPct val="90000"/>
              </a:lnSpc>
              <a:spcBef>
                <a:spcPts val="600"/>
              </a:spcBef>
              <a:buClr>
                <a:schemeClr val="accent1"/>
              </a:buClr>
              <a:buSzPct val="76000"/>
              <a:buFont typeface="Wingdings 3" charset="0"/>
              <a:buChar char=""/>
            </a:pPr>
            <a:r>
              <a:rPr lang="en-US" sz="2000" dirty="0"/>
              <a:t>During construction, what happens if the primitive is in the split plane?</a:t>
            </a:r>
            <a:endParaRPr lang="en-US" sz="2400" dirty="0"/>
          </a:p>
          <a:p>
            <a:pPr marL="547370" lvl="1" indent="-273050" eaLnBrk="1">
              <a:lnSpc>
                <a:spcPct val="90000"/>
              </a:lnSpc>
              <a:spcBef>
                <a:spcPts val="500"/>
              </a:spcBef>
              <a:buClr>
                <a:schemeClr val="accent2"/>
              </a:buClr>
              <a:buSzPct val="76000"/>
              <a:buFont typeface="Wingdings 3" charset="0"/>
              <a:buChar char=""/>
            </a:pPr>
            <a:r>
              <a:rPr lang="en-US" dirty="0">
                <a:solidFill>
                  <a:srgbClr val="1F497D"/>
                </a:solidFill>
              </a:rPr>
              <a:t>Choose one?</a:t>
            </a:r>
            <a:endParaRPr lang="en-US" sz="2000" dirty="0">
              <a:solidFill>
                <a:srgbClr val="1F497D"/>
              </a:solidFill>
            </a:endParaRPr>
          </a:p>
          <a:p>
            <a:pPr marL="822325" lvl="2" indent="-228600" eaLnBrk="1">
              <a:lnSpc>
                <a:spcPct val="90000"/>
              </a:lnSpc>
              <a:spcBef>
                <a:spcPts val="500"/>
              </a:spcBef>
              <a:buClr>
                <a:srgbClr val="BABABA"/>
              </a:buClr>
              <a:buSzPct val="76000"/>
              <a:buFont typeface="Wingdings 3" charset="0"/>
              <a:buChar char=""/>
            </a:pPr>
            <a:r>
              <a:rPr lang="en-US" sz="1600" dirty="0"/>
              <a:t>No, put object in both sides</a:t>
            </a:r>
          </a:p>
          <a:p>
            <a:pPr marL="273050" indent="-273050" eaLnBrk="1">
              <a:lnSpc>
                <a:spcPct val="90000"/>
              </a:lnSpc>
              <a:spcBef>
                <a:spcPts val="600"/>
              </a:spcBef>
              <a:buClr>
                <a:schemeClr val="accent1"/>
              </a:buClr>
              <a:buSzPct val="76000"/>
              <a:buFont typeface="Wingdings 3" charset="0"/>
              <a:buChar char=""/>
            </a:pPr>
            <a:r>
              <a:rPr lang="en-US" sz="2000" dirty="0"/>
              <a:t>Rays that are inside/parallel to split plane</a:t>
            </a:r>
          </a:p>
          <a:p>
            <a:pPr marL="730250" lvl="1" indent="-273050" eaLnBrk="1">
              <a:lnSpc>
                <a:spcPct val="90000"/>
              </a:lnSpc>
              <a:spcBef>
                <a:spcPts val="600"/>
              </a:spcBef>
              <a:buClr>
                <a:schemeClr val="accent1"/>
              </a:buClr>
              <a:buSzPct val="76000"/>
              <a:buFont typeface="Wingdings 3" charset="0"/>
              <a:buChar char=""/>
            </a:pPr>
            <a:r>
              <a:rPr lang="en-US" sz="2000" dirty="0"/>
              <a:t>Look out for divide by zero!</a:t>
            </a:r>
          </a:p>
        </p:txBody>
      </p:sp>
      <p:sp>
        <p:nvSpPr>
          <p:cNvPr id="472" name="Shape 472"/>
          <p:cNvSpPr>
            <a:spLocks noChangeShapeType="1"/>
          </p:cNvSpPr>
          <p:nvPr/>
        </p:nvSpPr>
        <p:spPr bwMode="auto">
          <a:xfrm flipV="1">
            <a:off x="4800600" y="3257550"/>
            <a:ext cx="2590800" cy="609600"/>
          </a:xfrm>
          <a:prstGeom prst="line">
            <a:avLst/>
          </a:prstGeom>
          <a:noFill/>
          <a:ln w="38100">
            <a:solidFill>
              <a:srgbClr val="D99694"/>
            </a:solidFill>
            <a:prstDash val="sysDot"/>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473" name="Shape 473"/>
          <p:cNvSpPr>
            <a:spLocks noChangeShapeType="1"/>
          </p:cNvSpPr>
          <p:nvPr/>
        </p:nvSpPr>
        <p:spPr bwMode="auto">
          <a:xfrm flipV="1">
            <a:off x="4800600" y="3395663"/>
            <a:ext cx="2122488" cy="471487"/>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474" name="Shape 474"/>
          <p:cNvSpPr>
            <a:spLocks noChangeArrowheads="1"/>
          </p:cNvSpPr>
          <p:nvPr/>
        </p:nvSpPr>
        <p:spPr bwMode="auto">
          <a:xfrm>
            <a:off x="6553200" y="3630613"/>
            <a:ext cx="369888" cy="312737"/>
          </a:xfrm>
          <a:prstGeom prst="ellipse">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45719" rIns="45719" anchor="ctr"/>
          <a:lstStyle/>
          <a:p>
            <a:pPr algn="ctr" eaLnBrk="1"/>
            <a:endParaRPr lang="en-US">
              <a:solidFill>
                <a:srgbClr val="FFFFFF"/>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469"/>
                                        </p:tgtEl>
                                        <p:attrNameLst>
                                          <p:attrName>style.visibility</p:attrName>
                                        </p:attrNameLst>
                                      </p:cBhvr>
                                      <p:to>
                                        <p:strVal val="visible"/>
                                      </p:to>
                                    </p:set>
                                    <p:animEffect transition="in" filter="dissolve">
                                      <p:cBhvr>
                                        <p:cTn id="7" dur="500"/>
                                        <p:tgtEl>
                                          <p:spTgt spid="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grpId="0" nodeType="clickEffect">
                                  <p:stCondLst>
                                    <p:cond delay="0"/>
                                  </p:stCondLst>
                                  <p:iterate>
                                    <p:tmAbs val="0"/>
                                  </p:iterate>
                                  <p:childTnLst>
                                    <p:set>
                                      <p:cBhvr>
                                        <p:cTn id="11" fill="hold"/>
                                        <p:tgtEl>
                                          <p:spTgt spid="467">
                                            <p:bg/>
                                          </p:spTgt>
                                        </p:tgtEl>
                                        <p:attrNameLst>
                                          <p:attrName>style.visibility</p:attrName>
                                        </p:attrNameLst>
                                      </p:cBhvr>
                                      <p:to>
                                        <p:strVal val="visible"/>
                                      </p:to>
                                    </p:set>
                                    <p:animEffect transition="in" filter="dissolve">
                                      <p:cBhvr>
                                        <p:cTn id="12" dur="500"/>
                                        <p:tgtEl>
                                          <p:spTgt spid="467">
                                            <p:bg/>
                                          </p:spTgt>
                                        </p:tgtEl>
                                      </p:cBhvr>
                                    </p:animEffect>
                                  </p:childTnLst>
                                </p:cTn>
                              </p:par>
                              <p:par>
                                <p:cTn id="13" presetID="9" presetClass="entr" presetSubtype="0" fill="hold" grpId="0" nodeType="withEffect">
                                  <p:stCondLst>
                                    <p:cond delay="0"/>
                                  </p:stCondLst>
                                  <p:iterate>
                                    <p:tmAbs val="0"/>
                                  </p:iterate>
                                  <p:childTnLst>
                                    <p:set>
                                      <p:cBhvr>
                                        <p:cTn id="14" fill="hold"/>
                                        <p:tgtEl>
                                          <p:spTgt spid="467">
                                            <p:txEl>
                                              <p:pRg st="0" end="0"/>
                                            </p:txEl>
                                          </p:spTgt>
                                        </p:tgtEl>
                                        <p:attrNameLst>
                                          <p:attrName>style.visibility</p:attrName>
                                        </p:attrNameLst>
                                      </p:cBhvr>
                                      <p:to>
                                        <p:strVal val="visible"/>
                                      </p:to>
                                    </p:set>
                                    <p:animEffect transition="in" filter="dissolve">
                                      <p:cBhvr>
                                        <p:cTn id="15" dur="500"/>
                                        <p:tgtEl>
                                          <p:spTgt spid="467">
                                            <p:txEl>
                                              <p:pRg st="0" end="0"/>
                                            </p:txEl>
                                          </p:spTgt>
                                        </p:tgtEl>
                                      </p:cBhvr>
                                    </p:animEffect>
                                  </p:childTnLst>
                                </p:cTn>
                              </p:par>
                              <p:par>
                                <p:cTn id="16" presetID="9" presetClass="entr" presetSubtype="0" fill="hold" grpId="0" nodeType="withEffect">
                                  <p:stCondLst>
                                    <p:cond delay="0"/>
                                  </p:stCondLst>
                                  <p:iterate>
                                    <p:tmAbs val="0"/>
                                  </p:iterate>
                                  <p:childTnLst>
                                    <p:set>
                                      <p:cBhvr>
                                        <p:cTn id="17" fill="hold"/>
                                        <p:tgtEl>
                                          <p:spTgt spid="467">
                                            <p:txEl>
                                              <p:pRg st="1" end="1"/>
                                            </p:txEl>
                                          </p:spTgt>
                                        </p:tgtEl>
                                        <p:attrNameLst>
                                          <p:attrName>style.visibility</p:attrName>
                                        </p:attrNameLst>
                                      </p:cBhvr>
                                      <p:to>
                                        <p:strVal val="visible"/>
                                      </p:to>
                                    </p:set>
                                    <p:animEffect transition="in" filter="dissolve">
                                      <p:cBhvr>
                                        <p:cTn id="18" dur="500"/>
                                        <p:tgtEl>
                                          <p:spTgt spid="467">
                                            <p:txEl>
                                              <p:pRg st="1" end="1"/>
                                            </p:txEl>
                                          </p:spTgt>
                                        </p:tgtEl>
                                      </p:cBhvr>
                                    </p:animEffect>
                                  </p:childTnLst>
                                </p:cTn>
                              </p:par>
                              <p:par>
                                <p:cTn id="19" presetID="9" presetClass="entr" presetSubtype="0" fill="hold" grpId="0" nodeType="withEffect">
                                  <p:stCondLst>
                                    <p:cond delay="0"/>
                                  </p:stCondLst>
                                  <p:iterate>
                                    <p:tmAbs val="0"/>
                                  </p:iterate>
                                  <p:childTnLst>
                                    <p:set>
                                      <p:cBhvr>
                                        <p:cTn id="20" fill="hold"/>
                                        <p:tgtEl>
                                          <p:spTgt spid="467">
                                            <p:txEl>
                                              <p:pRg st="2" end="2"/>
                                            </p:txEl>
                                          </p:spTgt>
                                        </p:tgtEl>
                                        <p:attrNameLst>
                                          <p:attrName>style.visibility</p:attrName>
                                        </p:attrNameLst>
                                      </p:cBhvr>
                                      <p:to>
                                        <p:strVal val="visible"/>
                                      </p:to>
                                    </p:set>
                                    <p:animEffect transition="in" filter="dissolve">
                                      <p:cBhvr>
                                        <p:cTn id="21" dur="500"/>
                                        <p:tgtEl>
                                          <p:spTgt spid="467">
                                            <p:txEl>
                                              <p:pRg st="2" end="2"/>
                                            </p:txEl>
                                          </p:spTgt>
                                        </p:tgtEl>
                                      </p:cBhvr>
                                    </p:animEffect>
                                  </p:childTnLst>
                                </p:cTn>
                              </p:par>
                              <p:par>
                                <p:cTn id="22" presetID="9" presetClass="entr" presetSubtype="0" fill="hold" grpId="0" nodeType="withEffect">
                                  <p:stCondLst>
                                    <p:cond delay="0"/>
                                  </p:stCondLst>
                                  <p:iterate>
                                    <p:tmAbs val="0"/>
                                  </p:iterate>
                                  <p:childTnLst>
                                    <p:set>
                                      <p:cBhvr>
                                        <p:cTn id="23" fill="hold"/>
                                        <p:tgtEl>
                                          <p:spTgt spid="467">
                                            <p:txEl>
                                              <p:pRg st="3" end="3"/>
                                            </p:txEl>
                                          </p:spTgt>
                                        </p:tgtEl>
                                        <p:attrNameLst>
                                          <p:attrName>style.visibility</p:attrName>
                                        </p:attrNameLst>
                                      </p:cBhvr>
                                      <p:to>
                                        <p:strVal val="visible"/>
                                      </p:to>
                                    </p:set>
                                    <p:animEffect transition="in" filter="dissolve">
                                      <p:cBhvr>
                                        <p:cTn id="24" dur="500"/>
                                        <p:tgtEl>
                                          <p:spTgt spid="467">
                                            <p:txEl>
                                              <p:pRg st="3" end="3"/>
                                            </p:txEl>
                                          </p:spTgt>
                                        </p:tgtEl>
                                      </p:cBhvr>
                                    </p:animEffect>
                                  </p:childTnLst>
                                </p:cTn>
                              </p:par>
                            </p:childTnLst>
                          </p:cTn>
                        </p:par>
                        <p:par>
                          <p:cTn id="25" fill="hold" nodeType="afterGroup">
                            <p:stCondLst>
                              <p:cond delay="500"/>
                            </p:stCondLst>
                            <p:childTnLst>
                              <p:par>
                                <p:cTn id="26" presetID="9" presetClass="entr" fill="hold" grpId="0" nodeType="afterEffect">
                                  <p:stCondLst>
                                    <p:cond delay="0"/>
                                  </p:stCondLst>
                                  <p:iterate>
                                    <p:tmAbs val="0"/>
                                  </p:iterate>
                                  <p:childTnLst>
                                    <p:set>
                                      <p:cBhvr>
                                        <p:cTn id="27" fill="hold"/>
                                        <p:tgtEl>
                                          <p:spTgt spid="473"/>
                                        </p:tgtEl>
                                        <p:attrNameLst>
                                          <p:attrName>style.visibility</p:attrName>
                                        </p:attrNameLst>
                                      </p:cBhvr>
                                      <p:to>
                                        <p:strVal val="visible"/>
                                      </p:to>
                                    </p:set>
                                    <p:animEffect transition="in" filter="dissolve">
                                      <p:cBhvr>
                                        <p:cTn id="28" dur="500"/>
                                        <p:tgtEl>
                                          <p:spTgt spid="473"/>
                                        </p:tgtEl>
                                      </p:cBhvr>
                                    </p:animEffect>
                                  </p:childTnLst>
                                </p:cTn>
                              </p:par>
                            </p:childTnLst>
                          </p:cTn>
                        </p:par>
                        <p:par>
                          <p:cTn id="29" fill="hold" nodeType="afterGroup">
                            <p:stCondLst>
                              <p:cond delay="1000"/>
                            </p:stCondLst>
                            <p:childTnLst>
                              <p:par>
                                <p:cTn id="30" presetID="9" presetClass="entr" fill="hold" grpId="0" nodeType="afterEffect">
                                  <p:stCondLst>
                                    <p:cond delay="0"/>
                                  </p:stCondLst>
                                  <p:iterate>
                                    <p:tmAbs val="0"/>
                                  </p:iterate>
                                  <p:childTnLst>
                                    <p:set>
                                      <p:cBhvr>
                                        <p:cTn id="31" fill="hold"/>
                                        <p:tgtEl>
                                          <p:spTgt spid="474"/>
                                        </p:tgtEl>
                                        <p:attrNameLst>
                                          <p:attrName>style.visibility</p:attrName>
                                        </p:attrNameLst>
                                      </p:cBhvr>
                                      <p:to>
                                        <p:strVal val="visible"/>
                                      </p:to>
                                    </p:set>
                                    <p:animEffect transition="in" filter="dissolve">
                                      <p:cBhvr>
                                        <p:cTn id="32" dur="500"/>
                                        <p:tgtEl>
                                          <p:spTgt spid="474"/>
                                        </p:tgtEl>
                                      </p:cBhvr>
                                    </p:animEffect>
                                  </p:childTnLst>
                                </p:cTn>
                              </p:par>
                            </p:childTnLst>
                          </p:cTn>
                        </p:par>
                        <p:par>
                          <p:cTn id="33" fill="hold" nodeType="afterGroup">
                            <p:stCondLst>
                              <p:cond delay="1500"/>
                            </p:stCondLst>
                            <p:childTnLst>
                              <p:par>
                                <p:cTn id="34" presetID="9" presetClass="exit" fill="hold" grpId="1" nodeType="afterEffect">
                                  <p:stCondLst>
                                    <p:cond delay="0"/>
                                  </p:stCondLst>
                                  <p:iterate>
                                    <p:tmAbs val="0"/>
                                  </p:iterate>
                                  <p:childTnLst>
                                    <p:animEffect transition="out" filter="dissolve">
                                      <p:cBhvr>
                                        <p:cTn id="35" dur="500" fill="hold"/>
                                        <p:tgtEl>
                                          <p:spTgt spid="474"/>
                                        </p:tgtEl>
                                      </p:cBhvr>
                                    </p:animEffect>
                                    <p:set>
                                      <p:cBhvr>
                                        <p:cTn id="36" fill="hold">
                                          <p:stCondLst>
                                            <p:cond delay="499"/>
                                          </p:stCondLst>
                                        </p:cTn>
                                        <p:tgtEl>
                                          <p:spTgt spid="474"/>
                                        </p:tgtEl>
                                        <p:attrNameLst>
                                          <p:attrName>style.visibility</p:attrName>
                                        </p:attrNameLst>
                                      </p:cBhvr>
                                      <p:to>
                                        <p:strVal val="hidden"/>
                                      </p:to>
                                    </p:set>
                                  </p:childTnLst>
                                </p:cTn>
                              </p:par>
                            </p:childTnLst>
                          </p:cTn>
                        </p:par>
                        <p:par>
                          <p:cTn id="37" fill="hold" nodeType="afterGroup">
                            <p:stCondLst>
                              <p:cond delay="2000"/>
                            </p:stCondLst>
                            <p:childTnLst>
                              <p:par>
                                <p:cTn id="38" presetID="9" presetClass="entr" fill="hold" grpId="0" nodeType="afterEffect">
                                  <p:stCondLst>
                                    <p:cond delay="0"/>
                                  </p:stCondLst>
                                  <p:iterate>
                                    <p:tmAbs val="0"/>
                                  </p:iterate>
                                  <p:childTnLst>
                                    <p:set>
                                      <p:cBhvr>
                                        <p:cTn id="39" fill="hold"/>
                                        <p:tgtEl>
                                          <p:spTgt spid="472"/>
                                        </p:tgtEl>
                                        <p:attrNameLst>
                                          <p:attrName>style.visibility</p:attrName>
                                        </p:attrNameLst>
                                      </p:cBhvr>
                                      <p:to>
                                        <p:strVal val="visible"/>
                                      </p:to>
                                    </p:set>
                                    <p:animEffect transition="in" filter="dissolve">
                                      <p:cBhvr>
                                        <p:cTn id="40" dur="500"/>
                                        <p:tgtEl>
                                          <p:spTgt spid="472"/>
                                        </p:tgtEl>
                                      </p:cBhvr>
                                    </p:animEffect>
                                  </p:childTnLst>
                                </p:cTn>
                              </p:par>
                            </p:childTnLst>
                          </p:cTn>
                        </p:par>
                        <p:par>
                          <p:cTn id="41" fill="hold" nodeType="afterGroup">
                            <p:stCondLst>
                              <p:cond delay="2500"/>
                            </p:stCondLst>
                            <p:childTnLst>
                              <p:par>
                                <p:cTn id="42" presetID="9" presetClass="exit" fill="hold" grpId="1" nodeType="afterEffect">
                                  <p:stCondLst>
                                    <p:cond delay="0"/>
                                  </p:stCondLst>
                                  <p:iterate>
                                    <p:tmAbs val="0"/>
                                  </p:iterate>
                                  <p:childTnLst>
                                    <p:animEffect transition="out" filter="dissolve">
                                      <p:cBhvr>
                                        <p:cTn id="43" dur="500" fill="hold"/>
                                        <p:tgtEl>
                                          <p:spTgt spid="472"/>
                                        </p:tgtEl>
                                      </p:cBhvr>
                                    </p:animEffect>
                                    <p:set>
                                      <p:cBhvr>
                                        <p:cTn id="44" fill="hold">
                                          <p:stCondLst>
                                            <p:cond delay="499"/>
                                          </p:stCondLst>
                                        </p:cTn>
                                        <p:tgtEl>
                                          <p:spTgt spid="47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fill="hold" grpId="0" nodeType="clickEffect">
                                  <p:stCondLst>
                                    <p:cond delay="0"/>
                                  </p:stCondLst>
                                  <p:iterate>
                                    <p:tmAbs val="0"/>
                                  </p:iterate>
                                  <p:childTnLst>
                                    <p:set>
                                      <p:cBhvr>
                                        <p:cTn id="48" fill="hold"/>
                                        <p:tgtEl>
                                          <p:spTgt spid="471">
                                            <p:bg/>
                                          </p:spTgt>
                                        </p:tgtEl>
                                        <p:attrNameLst>
                                          <p:attrName>style.visibility</p:attrName>
                                        </p:attrNameLst>
                                      </p:cBhvr>
                                      <p:to>
                                        <p:strVal val="visible"/>
                                      </p:to>
                                    </p:set>
                                    <p:animEffect transition="in" filter="dissolve">
                                      <p:cBhvr>
                                        <p:cTn id="49" dur="500"/>
                                        <p:tgtEl>
                                          <p:spTgt spid="471">
                                            <p:bg/>
                                          </p:spTgt>
                                        </p:tgtEl>
                                      </p:cBhvr>
                                    </p:animEffect>
                                  </p:childTnLst>
                                </p:cTn>
                              </p:par>
                            </p:childTnLst>
                          </p:cTn>
                        </p:par>
                        <p:par>
                          <p:cTn id="50" fill="hold">
                            <p:stCondLst>
                              <p:cond delay="500"/>
                            </p:stCondLst>
                            <p:childTnLst>
                              <p:par>
                                <p:cTn id="51" presetID="9" presetClass="entr" fill="hold" grpId="0" nodeType="afterEffect">
                                  <p:stCondLst>
                                    <p:cond delay="0"/>
                                  </p:stCondLst>
                                  <p:iterate>
                                    <p:tmAbs val="0"/>
                                  </p:iterate>
                                  <p:childTnLst>
                                    <p:set>
                                      <p:cBhvr>
                                        <p:cTn id="52" fill="hold"/>
                                        <p:tgtEl>
                                          <p:spTgt spid="471">
                                            <p:txEl>
                                              <p:pRg st="0" end="0"/>
                                            </p:txEl>
                                          </p:spTgt>
                                        </p:tgtEl>
                                        <p:attrNameLst>
                                          <p:attrName>style.visibility</p:attrName>
                                        </p:attrNameLst>
                                      </p:cBhvr>
                                      <p:to>
                                        <p:strVal val="visible"/>
                                      </p:to>
                                    </p:set>
                                    <p:animEffect transition="in" filter="dissolve">
                                      <p:cBhvr>
                                        <p:cTn id="53" dur="500"/>
                                        <p:tgtEl>
                                          <p:spTgt spid="471">
                                            <p:txEl>
                                              <p:pRg st="0" end="0"/>
                                            </p:txEl>
                                          </p:spTgt>
                                        </p:tgtEl>
                                      </p:cBhvr>
                                    </p:animEffect>
                                  </p:childTnLst>
                                </p:cTn>
                              </p:par>
                            </p:childTnLst>
                          </p:cTn>
                        </p:par>
                        <p:par>
                          <p:cTn id="54" fill="hold">
                            <p:stCondLst>
                              <p:cond delay="1000"/>
                            </p:stCondLst>
                            <p:childTnLst>
                              <p:par>
                                <p:cTn id="55" presetID="9" presetClass="entr" fill="hold" grpId="0" nodeType="afterEffect">
                                  <p:stCondLst>
                                    <p:cond delay="0"/>
                                  </p:stCondLst>
                                  <p:iterate>
                                    <p:tmAbs val="0"/>
                                  </p:iterate>
                                  <p:childTnLst>
                                    <p:set>
                                      <p:cBhvr>
                                        <p:cTn id="56" fill="hold"/>
                                        <p:tgtEl>
                                          <p:spTgt spid="471">
                                            <p:txEl>
                                              <p:pRg st="1" end="1"/>
                                            </p:txEl>
                                          </p:spTgt>
                                        </p:tgtEl>
                                        <p:attrNameLst>
                                          <p:attrName>style.visibility</p:attrName>
                                        </p:attrNameLst>
                                      </p:cBhvr>
                                      <p:to>
                                        <p:strVal val="visible"/>
                                      </p:to>
                                    </p:set>
                                    <p:animEffect transition="in" filter="dissolve">
                                      <p:cBhvr>
                                        <p:cTn id="57" dur="500"/>
                                        <p:tgtEl>
                                          <p:spTgt spid="471">
                                            <p:txEl>
                                              <p:pRg st="1" end="1"/>
                                            </p:txEl>
                                          </p:spTgt>
                                        </p:tgtEl>
                                      </p:cBhvr>
                                    </p:animEffect>
                                  </p:childTnLst>
                                </p:cTn>
                              </p:par>
                            </p:childTnLst>
                          </p:cTn>
                        </p:par>
                        <p:par>
                          <p:cTn id="58" fill="hold">
                            <p:stCondLst>
                              <p:cond delay="1500"/>
                            </p:stCondLst>
                            <p:childTnLst>
                              <p:par>
                                <p:cTn id="59" presetID="9" presetClass="entr" fill="hold" grpId="0" nodeType="afterEffect">
                                  <p:stCondLst>
                                    <p:cond delay="0"/>
                                  </p:stCondLst>
                                  <p:iterate>
                                    <p:tmAbs val="0"/>
                                  </p:iterate>
                                  <p:childTnLst>
                                    <p:set>
                                      <p:cBhvr>
                                        <p:cTn id="60" fill="hold"/>
                                        <p:tgtEl>
                                          <p:spTgt spid="471">
                                            <p:txEl>
                                              <p:pRg st="2" end="2"/>
                                            </p:txEl>
                                          </p:spTgt>
                                        </p:tgtEl>
                                        <p:attrNameLst>
                                          <p:attrName>style.visibility</p:attrName>
                                        </p:attrNameLst>
                                      </p:cBhvr>
                                      <p:to>
                                        <p:strVal val="visible"/>
                                      </p:to>
                                    </p:set>
                                    <p:animEffect transition="in" filter="dissolve">
                                      <p:cBhvr>
                                        <p:cTn id="61" dur="500"/>
                                        <p:tgtEl>
                                          <p:spTgt spid="471">
                                            <p:txEl>
                                              <p:pRg st="2" end="2"/>
                                            </p:txEl>
                                          </p:spTgt>
                                        </p:tgtEl>
                                      </p:cBhvr>
                                    </p:animEffect>
                                  </p:childTnLst>
                                </p:cTn>
                              </p:par>
                            </p:childTnLst>
                          </p:cTn>
                        </p:par>
                        <p:par>
                          <p:cTn id="62" fill="hold">
                            <p:stCondLst>
                              <p:cond delay="2000"/>
                            </p:stCondLst>
                            <p:childTnLst>
                              <p:par>
                                <p:cTn id="63" presetID="9" presetClass="entr" fill="hold" grpId="0" nodeType="afterEffect">
                                  <p:stCondLst>
                                    <p:cond delay="0"/>
                                  </p:stCondLst>
                                  <p:iterate>
                                    <p:tmAbs val="0"/>
                                  </p:iterate>
                                  <p:childTnLst>
                                    <p:set>
                                      <p:cBhvr>
                                        <p:cTn id="64" fill="hold"/>
                                        <p:tgtEl>
                                          <p:spTgt spid="471">
                                            <p:txEl>
                                              <p:pRg st="3" end="3"/>
                                            </p:txEl>
                                          </p:spTgt>
                                        </p:tgtEl>
                                        <p:attrNameLst>
                                          <p:attrName>style.visibility</p:attrName>
                                        </p:attrNameLst>
                                      </p:cBhvr>
                                      <p:to>
                                        <p:strVal val="visible"/>
                                      </p:to>
                                    </p:set>
                                    <p:animEffect transition="in" filter="dissolve">
                                      <p:cBhvr>
                                        <p:cTn id="65" dur="500"/>
                                        <p:tgtEl>
                                          <p:spTgt spid="471">
                                            <p:txEl>
                                              <p:pRg st="3" end="3"/>
                                            </p:txEl>
                                          </p:spTgt>
                                        </p:tgtEl>
                                      </p:cBhvr>
                                    </p:animEffect>
                                  </p:childTnLst>
                                </p:cTn>
                              </p:par>
                            </p:childTnLst>
                          </p:cTn>
                        </p:par>
                        <p:par>
                          <p:cTn id="66" fill="hold">
                            <p:stCondLst>
                              <p:cond delay="2500"/>
                            </p:stCondLst>
                            <p:childTnLst>
                              <p:par>
                                <p:cTn id="67" presetID="9" presetClass="entr" fill="hold" grpId="0" nodeType="afterEffect">
                                  <p:stCondLst>
                                    <p:cond delay="0"/>
                                  </p:stCondLst>
                                  <p:iterate>
                                    <p:tmAbs val="0"/>
                                  </p:iterate>
                                  <p:childTnLst>
                                    <p:set>
                                      <p:cBhvr>
                                        <p:cTn id="68" fill="hold"/>
                                        <p:tgtEl>
                                          <p:spTgt spid="471">
                                            <p:txEl>
                                              <p:pRg st="4" end="4"/>
                                            </p:txEl>
                                          </p:spTgt>
                                        </p:tgtEl>
                                        <p:attrNameLst>
                                          <p:attrName>style.visibility</p:attrName>
                                        </p:attrNameLst>
                                      </p:cBhvr>
                                      <p:to>
                                        <p:strVal val="visible"/>
                                      </p:to>
                                    </p:set>
                                    <p:animEffect transition="in" filter="dissolve">
                                      <p:cBhvr>
                                        <p:cTn id="69" dur="500"/>
                                        <p:tgtEl>
                                          <p:spTgt spid="471">
                                            <p:txEl>
                                              <p:pRg st="4" end="4"/>
                                            </p:txEl>
                                          </p:spTgt>
                                        </p:tgtEl>
                                      </p:cBhvr>
                                    </p:animEffect>
                                  </p:childTnLst>
                                </p:cTn>
                              </p:par>
                            </p:childTnLst>
                          </p:cTn>
                        </p:par>
                        <p:par>
                          <p:cTn id="70" fill="hold" nodeType="afterGroup">
                            <p:stCondLst>
                              <p:cond delay="3000"/>
                            </p:stCondLst>
                            <p:childTnLst>
                              <p:par>
                                <p:cTn id="71" presetID="9" presetClass="entr" fill="hold" grpId="0" nodeType="afterEffect">
                                  <p:stCondLst>
                                    <p:cond delay="0"/>
                                  </p:stCondLst>
                                  <p:iterate>
                                    <p:tmAbs val="0"/>
                                  </p:iterate>
                                  <p:childTnLst>
                                    <p:set>
                                      <p:cBhvr>
                                        <p:cTn id="72" fill="hold"/>
                                        <p:tgtEl>
                                          <p:spTgt spid="470"/>
                                        </p:tgtEl>
                                        <p:attrNameLst>
                                          <p:attrName>style.visibility</p:attrName>
                                        </p:attrNameLst>
                                      </p:cBhvr>
                                      <p:to>
                                        <p:strVal val="visible"/>
                                      </p:to>
                                    </p:set>
                                    <p:animEffect transition="in" filter="dissolve">
                                      <p:cBhvr>
                                        <p:cTn id="73" dur="5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build="p" animBg="1" advAuto="0"/>
      <p:bldP spid="469" grpId="0" animBg="1" advAuto="0"/>
      <p:bldP spid="470" grpId="0" animBg="1"/>
      <p:bldP spid="471" grpId="0" build="p" bldLvl="5" animBg="1" advAuto="0"/>
      <p:bldP spid="472" grpId="0" animBg="1"/>
      <p:bldP spid="472" grpId="1" animBg="1"/>
      <p:bldP spid="473" grpId="0" animBg="1"/>
      <p:bldP spid="474" grpId="0" animBg="1" advAuto="0"/>
      <p:bldP spid="474"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hape 564"/>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Example</a:t>
            </a:r>
          </a:p>
        </p:txBody>
      </p:sp>
      <p:pic>
        <p:nvPicPr>
          <p:cNvPr id="565" name="image56.png" descr="recursiveSpheres8_900x900_textured"/>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5938" y="1082675"/>
            <a:ext cx="36004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66" name="image57.png" descr="recursiveSpheres9_800x800"/>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67" name="image58.png" descr="recursiveSpheres10_800x800"/>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68" name="image59.png" descr="recursiveSpheres2"/>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69" name="image60.png" descr="recursiveSpheres3"/>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70" name="image61.png" descr="recursiveSpheres4_4xAdaptive"/>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71" name="image62.png" descr="recursiveSpheres5"/>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72" name="image63.png" descr="recursiveSpheres6"/>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73" name="image64.png"/>
          <p:cNvPicPr>
            <a:picLocks noChangeAspect="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33400" y="108585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74" name="Shape 574"/>
          <p:cNvSpPr>
            <a:spLocks noChangeArrowheads="1"/>
          </p:cNvSpPr>
          <p:nvPr/>
        </p:nvSpPr>
        <p:spPr bwMode="auto">
          <a:xfrm>
            <a:off x="4411662" y="2200275"/>
            <a:ext cx="6477000" cy="133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defTabSz="1019175" eaLnBrk="1"/>
            <a:r>
              <a:rPr lang="en-US" sz="2000" dirty="0"/>
              <a:t>Recursive Spheres 7 : 23437 spheres </a:t>
            </a:r>
          </a:p>
          <a:p>
            <a:pPr defTabSz="1019175" eaLnBrk="1"/>
            <a:r>
              <a:rPr lang="en-US" sz="2000" dirty="0"/>
              <a:t>KD tree build time : 21.2 s </a:t>
            </a:r>
          </a:p>
          <a:p>
            <a:pPr defTabSz="1019175" eaLnBrk="1"/>
            <a:r>
              <a:rPr lang="en-US" sz="2000" dirty="0"/>
              <a:t>KD tree render time : 11.8 s </a:t>
            </a:r>
          </a:p>
          <a:p>
            <a:pPr defTabSz="1019175" eaLnBrk="1"/>
            <a:r>
              <a:rPr lang="en-US" sz="2000" dirty="0"/>
              <a:t>No tree render time : 1653.1 s (27 m 33 s)</a:t>
            </a:r>
          </a:p>
        </p:txBody>
      </p:sp>
      <p:sp>
        <p:nvSpPr>
          <p:cNvPr id="2" name="TextBox 1"/>
          <p:cNvSpPr txBox="1"/>
          <p:nvPr/>
        </p:nvSpPr>
        <p:spPr>
          <a:xfrm>
            <a:off x="4411662" y="4020921"/>
            <a:ext cx="427513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orbel"/>
                <a:ea typeface="Corbel"/>
                <a:cs typeface="Corbel"/>
                <a:sym typeface="Corbel"/>
              </a:rPr>
              <a:t>These images</a:t>
            </a:r>
            <a:r>
              <a:rPr kumimoji="0" lang="en-US" sz="1800" b="0" i="0" u="none" strike="noStrike" cap="none" spc="0" normalizeH="0" dirty="0">
                <a:ln>
                  <a:noFill/>
                </a:ln>
                <a:solidFill>
                  <a:srgbClr val="000000"/>
                </a:solidFill>
                <a:effectLst/>
                <a:uFillTx/>
                <a:latin typeface="Corbel"/>
                <a:ea typeface="Corbel"/>
                <a:cs typeface="Corbel"/>
                <a:sym typeface="Corbel"/>
              </a:rPr>
              <a:t> and calculations were done by past TAs using their raytracing code</a:t>
            </a:r>
            <a:endParaRPr kumimoji="0" lang="en-US" sz="1800" b="0" i="0" u="none" strike="noStrike" cap="none" spc="0" normalizeH="0" baseline="0" dirty="0">
              <a:ln>
                <a:noFill/>
              </a:ln>
              <a:solidFill>
                <a:srgbClr val="000000"/>
              </a:solidFill>
              <a:effectLst/>
              <a:uFillTx/>
              <a:latin typeface="Corbel"/>
              <a:ea typeface="Corbel"/>
              <a:cs typeface="Corbel"/>
              <a:sym typeface="Corbe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568"/>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iterate>
                                    <p:tmAbs val="0"/>
                                  </p:iterate>
                                  <p:childTnLst>
                                    <p:set>
                                      <p:cBhvr>
                                        <p:cTn id="13" fill="hold">
                                          <p:stCondLst>
                                            <p:cond delay="0"/>
                                          </p:stCondLst>
                                        </p:cTn>
                                        <p:tgtEl>
                                          <p:spTgt spid="568"/>
                                        </p:tgtEl>
                                        <p:attrNameLst>
                                          <p:attrName>style.visibility</p:attrName>
                                        </p:attrNameLst>
                                      </p:cBhvr>
                                      <p:to>
                                        <p:strVal val="hidden"/>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56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iterate>
                                    <p:tmAbs val="0"/>
                                  </p:iterate>
                                  <p:childTnLst>
                                    <p:set>
                                      <p:cBhvr>
                                        <p:cTn id="20" fill="hold">
                                          <p:stCondLst>
                                            <p:cond delay="0"/>
                                          </p:stCondLst>
                                        </p:cTn>
                                        <p:tgtEl>
                                          <p:spTgt spid="569"/>
                                        </p:tgtEl>
                                        <p:attrNameLst>
                                          <p:attrName>style.visibility</p:attrName>
                                        </p:attrNameLst>
                                      </p:cBhvr>
                                      <p:to>
                                        <p:strVal val="hidden"/>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57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iterate>
                                    <p:tmAbs val="0"/>
                                  </p:iterate>
                                  <p:childTnLst>
                                    <p:set>
                                      <p:cBhvr>
                                        <p:cTn id="27" fill="hold">
                                          <p:stCondLst>
                                            <p:cond delay="0"/>
                                          </p:stCondLst>
                                        </p:cTn>
                                        <p:tgtEl>
                                          <p:spTgt spid="570"/>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grpId="0" nodeType="afterEffect">
                                  <p:stCondLst>
                                    <p:cond delay="0"/>
                                  </p:stCondLst>
                                  <p:iterate>
                                    <p:tmAbs val="0"/>
                                  </p:iterate>
                                  <p:childTnLst>
                                    <p:set>
                                      <p:cBhvr>
                                        <p:cTn id="30" fill="hold"/>
                                        <p:tgtEl>
                                          <p:spTgt spid="5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iterate>
                                    <p:tmAbs val="0"/>
                                  </p:iterate>
                                  <p:childTnLst>
                                    <p:set>
                                      <p:cBhvr>
                                        <p:cTn id="34" fill="hold">
                                          <p:stCondLst>
                                            <p:cond delay="0"/>
                                          </p:stCondLst>
                                        </p:cTn>
                                        <p:tgtEl>
                                          <p:spTgt spid="571"/>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0"/>
                                  </p:stCondLst>
                                  <p:iterate>
                                    <p:tmAbs val="0"/>
                                  </p:iterate>
                                  <p:childTnLst>
                                    <p:set>
                                      <p:cBhvr>
                                        <p:cTn id="37" fill="hold"/>
                                        <p:tgtEl>
                                          <p:spTgt spid="57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iterate>
                                    <p:tmAbs val="0"/>
                                  </p:iterate>
                                  <p:childTnLst>
                                    <p:set>
                                      <p:cBhvr>
                                        <p:cTn id="41" fill="hold">
                                          <p:stCondLst>
                                            <p:cond delay="0"/>
                                          </p:stCondLst>
                                        </p:cTn>
                                        <p:tgtEl>
                                          <p:spTgt spid="572"/>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0"/>
                                  </p:stCondLst>
                                  <p:iterate>
                                    <p:tmAbs val="0"/>
                                  </p:iterate>
                                  <p:childTnLst>
                                    <p:set>
                                      <p:cBhvr>
                                        <p:cTn id="44" fill="hold"/>
                                        <p:tgtEl>
                                          <p:spTgt spid="57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iterate>
                                    <p:tmAbs val="0"/>
                                  </p:iterate>
                                  <p:childTnLst>
                                    <p:set>
                                      <p:cBhvr>
                                        <p:cTn id="48" fill="hold">
                                          <p:stCondLst>
                                            <p:cond delay="0"/>
                                          </p:stCondLst>
                                        </p:cTn>
                                        <p:tgtEl>
                                          <p:spTgt spid="573"/>
                                        </p:tgtEl>
                                        <p:attrNameLst>
                                          <p:attrName>style.visibility</p:attrName>
                                        </p:attrNameLst>
                                      </p:cBhvr>
                                      <p:to>
                                        <p:strVal val="hidden"/>
                                      </p:to>
                                    </p:set>
                                  </p:childTnLst>
                                </p:cTn>
                              </p:par>
                            </p:childTnLst>
                          </p:cTn>
                        </p:par>
                        <p:par>
                          <p:cTn id="49" fill="hold" nodeType="afterGroup">
                            <p:stCondLst>
                              <p:cond delay="0"/>
                            </p:stCondLst>
                            <p:childTnLst>
                              <p:par>
                                <p:cTn id="50" presetID="1" presetClass="entr" presetSubtype="0" fill="hold" grpId="0" nodeType="afterEffect">
                                  <p:stCondLst>
                                    <p:cond delay="0"/>
                                  </p:stCondLst>
                                  <p:iterate>
                                    <p:tmAbs val="0"/>
                                  </p:iterate>
                                  <p:childTnLst>
                                    <p:set>
                                      <p:cBhvr>
                                        <p:cTn id="51" fill="hold"/>
                                        <p:tgtEl>
                                          <p:spTgt spid="56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iterate>
                                    <p:tmAbs val="0"/>
                                  </p:iterate>
                                  <p:childTnLst>
                                    <p:set>
                                      <p:cBhvr>
                                        <p:cTn id="55" fill="hold">
                                          <p:stCondLst>
                                            <p:cond delay="0"/>
                                          </p:stCondLst>
                                        </p:cTn>
                                        <p:tgtEl>
                                          <p:spTgt spid="565"/>
                                        </p:tgtEl>
                                        <p:attrNameLst>
                                          <p:attrName>style.visibility</p:attrName>
                                        </p:attrNameLst>
                                      </p:cBhvr>
                                      <p:to>
                                        <p:strVal val="hidden"/>
                                      </p:to>
                                    </p:set>
                                  </p:childTnLst>
                                </p:cTn>
                              </p:par>
                            </p:childTnLst>
                          </p:cTn>
                        </p:par>
                        <p:par>
                          <p:cTn id="56" fill="hold" nodeType="afterGroup">
                            <p:stCondLst>
                              <p:cond delay="0"/>
                            </p:stCondLst>
                            <p:childTnLst>
                              <p:par>
                                <p:cTn id="57" presetID="1" presetClass="entr" presetSubtype="0" fill="hold" grpId="0" nodeType="afterEffect">
                                  <p:stCondLst>
                                    <p:cond delay="0"/>
                                  </p:stCondLst>
                                  <p:iterate>
                                    <p:tmAbs val="0"/>
                                  </p:iterate>
                                  <p:childTnLst>
                                    <p:set>
                                      <p:cBhvr>
                                        <p:cTn id="58" fill="hold"/>
                                        <p:tgtEl>
                                          <p:spTgt spid="56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iterate>
                                    <p:tmAbs val="0"/>
                                  </p:iterate>
                                  <p:childTnLst>
                                    <p:set>
                                      <p:cBhvr>
                                        <p:cTn id="62" fill="hold">
                                          <p:stCondLst>
                                            <p:cond delay="0"/>
                                          </p:stCondLst>
                                        </p:cTn>
                                        <p:tgtEl>
                                          <p:spTgt spid="566"/>
                                        </p:tgtEl>
                                        <p:attrNameLst>
                                          <p:attrName>style.visibility</p:attrName>
                                        </p:attrNameLst>
                                      </p:cBhvr>
                                      <p:to>
                                        <p:strVal val="hidden"/>
                                      </p:to>
                                    </p:set>
                                  </p:childTnLst>
                                </p:cTn>
                              </p:par>
                            </p:childTnLst>
                          </p:cTn>
                        </p:par>
                        <p:par>
                          <p:cTn id="63" fill="hold" nodeType="afterGroup">
                            <p:stCondLst>
                              <p:cond delay="0"/>
                            </p:stCondLst>
                            <p:childTnLst>
                              <p:par>
                                <p:cTn id="64" presetID="1" presetClass="entr" presetSubtype="0" fill="hold" grpId="0" nodeType="afterEffect">
                                  <p:stCondLst>
                                    <p:cond delay="0"/>
                                  </p:stCondLst>
                                  <p:iterate>
                                    <p:tmAbs val="0"/>
                                  </p:iterate>
                                  <p:childTnLst>
                                    <p:set>
                                      <p:cBhvr>
                                        <p:cTn id="65" fill="hold"/>
                                        <p:tgtEl>
                                          <p:spTgt spid="567"/>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iterate>
                                    <p:tmAbs val="0"/>
                                  </p:iterate>
                                  <p:childTnLst>
                                    <p:set>
                                      <p:cBhvr>
                                        <p:cTn id="68" fill="hold"/>
                                        <p:tgtEl>
                                          <p:spTgt spid="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animBg="1" advAuto="0"/>
      <p:bldP spid="565" grpId="1" animBg="1" advAuto="0"/>
      <p:bldP spid="566" grpId="0" animBg="1" advAuto="0"/>
      <p:bldP spid="566" grpId="1" animBg="1" advAuto="0"/>
      <p:bldP spid="567" grpId="0" animBg="1" advAuto="0"/>
      <p:bldP spid="568" grpId="0" animBg="1" advAuto="0"/>
      <p:bldP spid="568" grpId="1" animBg="1" advAuto="0"/>
      <p:bldP spid="569" grpId="0" animBg="1" advAuto="0"/>
      <p:bldP spid="569" grpId="1" animBg="1" advAuto="0"/>
      <p:bldP spid="570" grpId="0" animBg="1" advAuto="0"/>
      <p:bldP spid="570" grpId="1" animBg="1" advAuto="0"/>
      <p:bldP spid="571" grpId="0" animBg="1" advAuto="0"/>
      <p:bldP spid="571" grpId="1" animBg="1" advAuto="0"/>
      <p:bldP spid="572" grpId="0" animBg="1" advAuto="0"/>
      <p:bldP spid="572" grpId="1" animBg="1" advAuto="0"/>
      <p:bldP spid="573" grpId="0" animBg="1" advAuto="0"/>
      <p:bldP spid="573" grpId="1" animBg="1" advAuto="0"/>
      <p:bldP spid="574" grpId="0" animBg="1" advAuto="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Summary of Acceleration Data Structures (1/2)</a:t>
            </a:r>
          </a:p>
        </p:txBody>
      </p:sp>
      <p:pic>
        <p:nvPicPr>
          <p:cNvPr id="478" name="image31.png" descr="BVH0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1417638"/>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79" name="image32.png" descr="Grid0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80" name="image33.png" descr="Grid0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81" name="Shape 481"/>
          <p:cNvSpPr>
            <a:spLocks noChangeArrowheads="1"/>
          </p:cNvSpPr>
          <p:nvPr/>
        </p:nvSpPr>
        <p:spPr bwMode="auto">
          <a:xfrm>
            <a:off x="1374775" y="3613150"/>
            <a:ext cx="2209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algn="ctr" defTabSz="1019175" eaLnBrk="1"/>
            <a:r>
              <a:rPr lang="en-US" sz="2100"/>
              <a:t>Bounding Volume Hierarchy</a:t>
            </a:r>
          </a:p>
        </p:txBody>
      </p:sp>
      <p:pic>
        <p:nvPicPr>
          <p:cNvPr id="482" name="image3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1417638"/>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83" name="image35.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01763" y="1417638"/>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84" name="image36.png" descr="BVH0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01763" y="1417638"/>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85" name="Shape 485"/>
          <p:cNvSpPr>
            <a:spLocks noChangeArrowheads="1"/>
          </p:cNvSpPr>
          <p:nvPr/>
        </p:nvSpPr>
        <p:spPr bwMode="auto">
          <a:xfrm>
            <a:off x="5181600" y="3627438"/>
            <a:ext cx="2743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algn="ctr" defTabSz="1019175" eaLnBrk="1"/>
            <a:r>
              <a:rPr lang="en-US" sz="2100"/>
              <a:t>Grids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4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48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48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48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p:tmAbs val="0"/>
                                  </p:iterate>
                                  <p:childTnLst>
                                    <p:set>
                                      <p:cBhvr>
                                        <p:cTn id="21" fill="hold"/>
                                        <p:tgtEl>
                                          <p:spTgt spid="48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p:tmAbs val="0"/>
                                  </p:iterate>
                                  <p:childTnLst>
                                    <p:set>
                                      <p:cBhvr>
                                        <p:cTn id="25" fill="hold"/>
                                        <p:tgtEl>
                                          <p:spTgt spid="479"/>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iterate>
                                    <p:tmAbs val="0"/>
                                  </p:iterate>
                                  <p:childTnLst>
                                    <p:set>
                                      <p:cBhvr>
                                        <p:cTn id="28" fill="hold"/>
                                        <p:tgtEl>
                                          <p:spTgt spid="48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p:tmAbs val="0"/>
                                  </p:iterate>
                                  <p:childTnLst>
                                    <p:set>
                                      <p:cBhvr>
                                        <p:cTn id="32" fill="hold"/>
                                        <p:tgtEl>
                                          <p:spTgt spid="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 grpId="0" animBg="1" advAuto="0"/>
      <p:bldP spid="479" grpId="0" animBg="1" advAuto="0"/>
      <p:bldP spid="480" grpId="0" animBg="1" advAuto="0"/>
      <p:bldP spid="481" grpId="0" animBg="1" advAuto="0"/>
      <p:bldP spid="482" grpId="0" animBg="1" advAuto="0"/>
      <p:bldP spid="483" grpId="0" animBg="1" advAuto="0"/>
      <p:bldP spid="484" grpId="0" animBg="1" advAuto="0"/>
      <p:bldP spid="485"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latin typeface="Corbel" charset="0"/>
                <a:cs typeface="Corbel" charset="0"/>
              </a:rPr>
              <a:t>Lots of things can slow down the rendering process</a:t>
            </a:r>
          </a:p>
          <a:p>
            <a:pPr lvl="1"/>
            <a:r>
              <a:rPr lang="en-US" sz="1800" dirty="0">
                <a:latin typeface="Corbel" charset="0"/>
                <a:ea typeface="Corbel" charset="0"/>
                <a:cs typeface="Corbel" charset="0"/>
              </a:rPr>
              <a:t>Many objects in the scene</a:t>
            </a:r>
          </a:p>
          <a:p>
            <a:pPr lvl="1"/>
            <a:r>
              <a:rPr lang="en-US" sz="1800" dirty="0">
                <a:latin typeface="Corbel" charset="0"/>
                <a:ea typeface="Corbel" charset="0"/>
                <a:cs typeface="Corbel" charset="0"/>
              </a:rPr>
              <a:t>Larger viewport</a:t>
            </a:r>
          </a:p>
          <a:p>
            <a:pPr lvl="1"/>
            <a:r>
              <a:rPr lang="en-US" sz="1800" dirty="0">
                <a:latin typeface="Corbel" charset="0"/>
                <a:ea typeface="Corbel" charset="0"/>
                <a:cs typeface="Corbel" charset="0"/>
              </a:rPr>
              <a:t>Complicated rendering techniques</a:t>
            </a:r>
          </a:p>
          <a:p>
            <a:pPr lvl="1"/>
            <a:r>
              <a:rPr lang="en-US" sz="1800" i="1" dirty="0">
                <a:latin typeface="Corbel" charset="0"/>
                <a:ea typeface="Corbel" charset="0"/>
                <a:cs typeface="Corbel" charset="0"/>
              </a:rPr>
              <a:t>Etc.</a:t>
            </a:r>
          </a:p>
          <a:p>
            <a:r>
              <a:rPr lang="en-US" sz="1800" dirty="0">
                <a:latin typeface="Corbel" charset="0"/>
                <a:cs typeface="Corbel" charset="0"/>
              </a:rPr>
              <a:t>In non-trivial applications we can have very crowded scenes, so how can we quickly scan every object for rendering as our scenes increase in size?</a:t>
            </a:r>
          </a:p>
        </p:txBody>
      </p:sp>
      <p:sp>
        <p:nvSpPr>
          <p:cNvPr id="15362" name="Title 2"/>
          <p:cNvSpPr>
            <a:spLocks noGrp="1"/>
          </p:cNvSpPr>
          <p:nvPr>
            <p:ph type="title"/>
          </p:nvPr>
        </p:nvSpPr>
        <p:spPr/>
        <p:txBody>
          <a:bodyPr/>
          <a:lstStyle/>
          <a:p>
            <a:r>
              <a:rPr lang="en-US">
                <a:latin typeface="Segoe UI" charset="0"/>
                <a:cs typeface="Segoe UI" charset="0"/>
              </a:rPr>
              <a:t>Motivation</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Summary of Acceleration Data Structures (2/2)</a:t>
            </a:r>
          </a:p>
        </p:txBody>
      </p:sp>
      <p:pic>
        <p:nvPicPr>
          <p:cNvPr id="489" name="image37.png" descr="Octree0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160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0" name="image38.png" descr="Octree0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60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1" name="image39.png" descr="Octree0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160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2" name="image40.png" descr="Octree0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1428750"/>
            <a:ext cx="219075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3" name="image41.png" descr="Kd-tree0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4" name="image42.png" descr="Kd-tree0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5" name="image43.png" descr="Kd-tree0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96" name="image44.png" descr="Kd-tree0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70525" y="142875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97" name="Shape 497"/>
          <p:cNvSpPr>
            <a:spLocks noChangeArrowheads="1"/>
          </p:cNvSpPr>
          <p:nvPr/>
        </p:nvSpPr>
        <p:spPr bwMode="auto">
          <a:xfrm>
            <a:off x="1295400" y="3702050"/>
            <a:ext cx="2209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algn="ctr" defTabSz="1019175" eaLnBrk="1"/>
            <a:r>
              <a:rPr lang="en-US" sz="2100"/>
              <a:t>Octrees</a:t>
            </a:r>
          </a:p>
        </p:txBody>
      </p:sp>
      <p:sp>
        <p:nvSpPr>
          <p:cNvPr id="498" name="Shape 498"/>
          <p:cNvSpPr>
            <a:spLocks noChangeArrowheads="1"/>
          </p:cNvSpPr>
          <p:nvPr/>
        </p:nvSpPr>
        <p:spPr bwMode="auto">
          <a:xfrm>
            <a:off x="5483225" y="3702050"/>
            <a:ext cx="2209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algn="ctr" defTabSz="1019175" eaLnBrk="1"/>
            <a:r>
              <a:rPr lang="en-US" sz="2100"/>
              <a:t>kd-tree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48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49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49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49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p:tmAbs val="0"/>
                                  </p:iterate>
                                  <p:childTnLst>
                                    <p:set>
                                      <p:cBhvr>
                                        <p:cTn id="21" fill="hold"/>
                                        <p:tgtEl>
                                          <p:spTgt spid="49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p:tmAbs val="0"/>
                                  </p:iterate>
                                  <p:childTnLst>
                                    <p:set>
                                      <p:cBhvr>
                                        <p:cTn id="25" fill="hold"/>
                                        <p:tgtEl>
                                          <p:spTgt spid="493"/>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iterate>
                                    <p:tmAbs val="0"/>
                                  </p:iterate>
                                  <p:childTnLst>
                                    <p:set>
                                      <p:cBhvr>
                                        <p:cTn id="28" fill="hold"/>
                                        <p:tgtEl>
                                          <p:spTgt spid="49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p:tmAbs val="0"/>
                                  </p:iterate>
                                  <p:childTnLst>
                                    <p:set>
                                      <p:cBhvr>
                                        <p:cTn id="32" fill="hold"/>
                                        <p:tgtEl>
                                          <p:spTgt spid="4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p:tmAbs val="0"/>
                                  </p:iterate>
                                  <p:childTnLst>
                                    <p:set>
                                      <p:cBhvr>
                                        <p:cTn id="36" fill="hold"/>
                                        <p:tgtEl>
                                          <p:spTgt spid="49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p:tmAbs val="0"/>
                                  </p:iterate>
                                  <p:childTnLst>
                                    <p:set>
                                      <p:cBhvr>
                                        <p:cTn id="40" fill="hold"/>
                                        <p:tgtEl>
                                          <p:spTgt spid="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animBg="1" advAuto="0"/>
      <p:bldP spid="490" grpId="0" animBg="1" advAuto="0"/>
      <p:bldP spid="491" grpId="0" animBg="1" advAuto="0"/>
      <p:bldP spid="492" grpId="0" animBg="1" advAuto="0"/>
      <p:bldP spid="493" grpId="0" animBg="1" advAuto="0"/>
      <p:bldP spid="494" grpId="0" animBg="1" advAuto="0"/>
      <p:bldP spid="495" grpId="0" animBg="1" advAuto="0"/>
      <p:bldP spid="496" grpId="0" animBg="1" advAuto="0"/>
      <p:bldP spid="497" grpId="0" animBg="1" advAuto="0"/>
      <p:bldP spid="498"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 </a:t>
            </a:r>
            <a:r>
              <a:rPr lang="en-US" altLang="zh-CN" dirty="0" err="1" smtClean="0"/>
              <a:t>BSP</a:t>
            </a:r>
            <a:r>
              <a:rPr lang="en-US" altLang="zh-CN" dirty="0" smtClean="0"/>
              <a:t> Trees</a:t>
            </a:r>
            <a:endParaRPr lang="en-US" dirty="0"/>
          </a:p>
        </p:txBody>
      </p:sp>
      <p:sp>
        <p:nvSpPr>
          <p:cNvPr id="17411" name="矩形 2"/>
          <p:cNvSpPr>
            <a:spLocks noChangeArrowheads="1"/>
          </p:cNvSpPr>
          <p:nvPr/>
        </p:nvSpPr>
        <p:spPr bwMode="auto">
          <a:xfrm>
            <a:off x="685800" y="1123950"/>
            <a:ext cx="7772400" cy="253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pPr>
            <a:r>
              <a:rPr lang="en-US" altLang="zh-CN" dirty="0"/>
              <a:t>    </a:t>
            </a:r>
            <a:r>
              <a:rPr lang="en-US" altLang="zh-CN" dirty="0" smtClean="0"/>
              <a:t>  </a:t>
            </a:r>
            <a:r>
              <a:rPr lang="en-US" altLang="zh-CN" dirty="0" smtClean="0">
                <a:solidFill>
                  <a:schemeClr val="accent2"/>
                </a:solidFill>
              </a:rPr>
              <a:t>Binary </a:t>
            </a:r>
            <a:r>
              <a:rPr lang="en-US" altLang="zh-CN" dirty="0">
                <a:solidFill>
                  <a:schemeClr val="accent2"/>
                </a:solidFill>
              </a:rPr>
              <a:t>space partitioning trees</a:t>
            </a:r>
            <a:r>
              <a:rPr lang="en-US" altLang="zh-CN" dirty="0"/>
              <a:t>, or </a:t>
            </a:r>
            <a:r>
              <a:rPr lang="en-US" altLang="zh-CN" dirty="0" err="1">
                <a:solidFill>
                  <a:schemeClr val="accent2"/>
                </a:solidFill>
              </a:rPr>
              <a:t>BSP</a:t>
            </a:r>
            <a:r>
              <a:rPr lang="en-US" altLang="zh-CN" dirty="0">
                <a:solidFill>
                  <a:schemeClr val="accent2"/>
                </a:solidFill>
              </a:rPr>
              <a:t> trees </a:t>
            </a:r>
            <a:r>
              <a:rPr lang="en-US" altLang="zh-CN" dirty="0"/>
              <a:t>for short, exist as two noticeably diﬀerent variants in computer graphics, which we call </a:t>
            </a:r>
            <a:r>
              <a:rPr lang="en-US" altLang="zh-CN" dirty="0">
                <a:solidFill>
                  <a:schemeClr val="accent2"/>
                </a:solidFill>
              </a:rPr>
              <a:t>axis-aligned</a:t>
            </a:r>
            <a:r>
              <a:rPr lang="en-US" altLang="zh-CN" dirty="0"/>
              <a:t> and </a:t>
            </a:r>
            <a:r>
              <a:rPr lang="en-US" altLang="zh-CN" dirty="0">
                <a:solidFill>
                  <a:schemeClr val="accent2"/>
                </a:solidFill>
              </a:rPr>
              <a:t>polygon-aligned.</a:t>
            </a:r>
            <a:r>
              <a:rPr lang="en-US" altLang="zh-CN" dirty="0"/>
              <a:t> The trees are created by using a plane to divide the space in two, and then sorting the geometry into these two spaces. This division is done recursively. One worthwhile property is that if a </a:t>
            </a:r>
            <a:r>
              <a:rPr lang="en-US" altLang="zh-CN" dirty="0" err="1"/>
              <a:t>BSP</a:t>
            </a:r>
            <a:r>
              <a:rPr lang="en-US" altLang="zh-CN" dirty="0"/>
              <a:t> tree is traversed in a certain way, the geometrical contents of the tree can be sorted front to back from any point of view. This sorting is approximate for axis-aligned and exact for polygon-aligned </a:t>
            </a:r>
            <a:r>
              <a:rPr lang="en-US" altLang="zh-CN" dirty="0" err="1"/>
              <a:t>BSPs</a:t>
            </a:r>
            <a:r>
              <a:rPr lang="en-US" altLang="zh-CN" dirty="0"/>
              <a:t>. Note that the axis-aligned </a:t>
            </a:r>
            <a:r>
              <a:rPr lang="en-US" altLang="zh-CN" dirty="0" err="1"/>
              <a:t>BSP</a:t>
            </a:r>
            <a:r>
              <a:rPr lang="en-US" altLang="zh-CN" dirty="0"/>
              <a:t> tree is also called a k-d tree.</a:t>
            </a:r>
          </a:p>
        </p:txBody>
      </p:sp>
    </p:spTree>
    <p:extLst>
      <p:ext uri="{BB962C8B-B14F-4D97-AF65-F5344CB8AC3E}">
        <p14:creationId xmlns:p14="http://schemas.microsoft.com/office/powerpoint/2010/main" val="13489483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 </a:t>
            </a:r>
            <a:r>
              <a:rPr lang="en-US" altLang="zh-CN" dirty="0"/>
              <a:t>Axis-Aligned </a:t>
            </a:r>
            <a:r>
              <a:rPr lang="en-US" altLang="zh-CN" dirty="0" err="1"/>
              <a:t>BSP</a:t>
            </a:r>
            <a:r>
              <a:rPr lang="en-US" altLang="zh-CN" dirty="0"/>
              <a:t> </a:t>
            </a:r>
            <a:r>
              <a:rPr lang="en-US" altLang="zh-CN" dirty="0" smtClean="0"/>
              <a:t>Trees(k-</a:t>
            </a:r>
            <a:r>
              <a:rPr lang="en-US" altLang="zh-CN" dirty="0" err="1" smtClean="0"/>
              <a:t>DTrees</a:t>
            </a:r>
            <a:r>
              <a:rPr lang="en-US" altLang="zh-CN" dirty="0" smtClean="0"/>
              <a:t>)</a:t>
            </a:r>
            <a:endParaRPr lang="en-US" dirty="0"/>
          </a:p>
        </p:txBody>
      </p:sp>
      <p:sp>
        <p:nvSpPr>
          <p:cNvPr id="18435" name="矩形 2"/>
          <p:cNvSpPr>
            <a:spLocks noChangeArrowheads="1"/>
          </p:cNvSpPr>
          <p:nvPr/>
        </p:nvSpPr>
        <p:spPr bwMode="auto">
          <a:xfrm>
            <a:off x="685800" y="1123950"/>
            <a:ext cx="7772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a:t>    An axis-aligned BSP tree is created as follows. First, the whole scene is enclosed</a:t>
            </a:r>
          </a:p>
          <a:p>
            <a:r>
              <a:rPr lang="en-US" altLang="zh-CN" sz="1600"/>
              <a:t>in an axis-aligned bounding box (AABB). The idea is then to recursively subdivide</a:t>
            </a:r>
          </a:p>
          <a:p>
            <a:r>
              <a:rPr lang="en-US" altLang="zh-CN" sz="1600"/>
              <a:t>this box into smaller boxes. Now, consider a box at any recursion level. One axis</a:t>
            </a:r>
          </a:p>
          <a:p>
            <a:r>
              <a:rPr lang="en-US" altLang="zh-CN" sz="1600"/>
              <a:t>of the box is chosen, and a perpendicular plane is generated that divides the space</a:t>
            </a:r>
          </a:p>
          <a:p>
            <a:r>
              <a:rPr lang="en-US" altLang="zh-CN" sz="1600"/>
              <a:t>into two boxes. Some schemes ﬁx this partitioning plane so that it divides the box</a:t>
            </a:r>
          </a:p>
          <a:p>
            <a:r>
              <a:rPr lang="en-US" altLang="zh-CN" sz="1600"/>
              <a:t>exactly in half; others allow the plane to vary in position. </a:t>
            </a:r>
          </a:p>
        </p:txBody>
      </p:sp>
      <p:pic>
        <p:nvPicPr>
          <p:cNvPr id="18436" name="Picture 1" descr="C:\Users\hp\Desktop\cg2018\figures\RTR4.19.0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 y="2693988"/>
            <a:ext cx="41910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矩形 4"/>
          <p:cNvSpPr>
            <a:spLocks noChangeArrowheads="1"/>
          </p:cNvSpPr>
          <p:nvPr/>
        </p:nvSpPr>
        <p:spPr bwMode="auto">
          <a:xfrm>
            <a:off x="5105400" y="2787650"/>
            <a:ext cx="358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Axis-aligned </a:t>
            </a:r>
            <a:r>
              <a:rPr lang="en-US" altLang="zh-CN" sz="1200" dirty="0" err="1"/>
              <a:t>BSP</a:t>
            </a:r>
            <a:r>
              <a:rPr lang="en-US" altLang="zh-CN" sz="1200" dirty="0"/>
              <a:t> tree.  In this example, the space partitions are allowed to be any where along the axis, not just at its midpoint. The spatial volumes formed are labeled  A through E. The tree on the right shows the underlying </a:t>
            </a:r>
            <a:r>
              <a:rPr lang="en-US" altLang="zh-CN" sz="1200" dirty="0" err="1"/>
              <a:t>BSP</a:t>
            </a:r>
            <a:r>
              <a:rPr lang="en-US" altLang="zh-CN" sz="1200" dirty="0"/>
              <a:t> data structure. Each leaf node represents an area, with that area’s contents shown beneath it. Note that the triangle is in the object list for two areas, </a:t>
            </a:r>
            <a:r>
              <a:rPr lang="en-US" altLang="zh-CN" sz="1200" dirty="0" smtClean="0"/>
              <a:t>C and </a:t>
            </a:r>
            <a:r>
              <a:rPr lang="en-US" altLang="zh-CN" sz="1200" dirty="0"/>
              <a:t>E, because  it overlaps both.</a:t>
            </a:r>
          </a:p>
        </p:txBody>
      </p:sp>
    </p:spTree>
    <p:extLst>
      <p:ext uri="{BB962C8B-B14F-4D97-AF65-F5344CB8AC3E}">
        <p14:creationId xmlns:p14="http://schemas.microsoft.com/office/powerpoint/2010/main" val="262605454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 </a:t>
            </a:r>
            <a:r>
              <a:rPr lang="en-US" altLang="zh-CN" dirty="0"/>
              <a:t>Axis-Aligned </a:t>
            </a:r>
            <a:r>
              <a:rPr lang="en-US" altLang="zh-CN" dirty="0" err="1"/>
              <a:t>BSP</a:t>
            </a:r>
            <a:r>
              <a:rPr lang="en-US" altLang="zh-CN" dirty="0"/>
              <a:t> </a:t>
            </a:r>
            <a:r>
              <a:rPr lang="en-US" altLang="zh-CN" dirty="0" smtClean="0"/>
              <a:t>Trees(k-</a:t>
            </a:r>
            <a:r>
              <a:rPr lang="en-US" altLang="zh-CN" dirty="0" err="1" smtClean="0"/>
              <a:t>DTrees</a:t>
            </a:r>
            <a:r>
              <a:rPr lang="en-US" altLang="zh-CN" dirty="0" smtClean="0"/>
              <a:t>)</a:t>
            </a:r>
            <a:endParaRPr lang="en-US" dirty="0"/>
          </a:p>
        </p:txBody>
      </p:sp>
      <p:sp>
        <p:nvSpPr>
          <p:cNvPr id="19459" name="矩形 2"/>
          <p:cNvSpPr>
            <a:spLocks noChangeArrowheads="1"/>
          </p:cNvSpPr>
          <p:nvPr/>
        </p:nvSpPr>
        <p:spPr bwMode="auto">
          <a:xfrm>
            <a:off x="685800" y="1123950"/>
            <a:ext cx="7772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a:t>    Rough front-to-back sorting is an example of how axis-aligned BSP trees can be</a:t>
            </a:r>
          </a:p>
          <a:p>
            <a:r>
              <a:rPr lang="en-US" altLang="zh-CN" sz="1600"/>
              <a:t>used. This is useful for occlusion culling algorithms, as well as for generally reducing pixel shader costs by minimizing pixel overdraw.  </a:t>
            </a:r>
          </a:p>
          <a:p>
            <a:r>
              <a:rPr lang="en-US" altLang="zh-CN" sz="1600"/>
              <a:t>    Assume that a node called N is currently traversed. Here, N is the root at the start of traversal. The splitting plane of N is examined, and tree traversal continues recursively on the side of the plane where the viewer is located. Thus, it is only when the entire half of the tree has been traversed that we start to traverse the other side. This traversal gives a rough sorting, which often is useful. By starting traversal on the other side of a node’s plane when compared to the viewer’s position, rough back-to-front sorting can be obtained. This is useful for transparency sorting.  </a:t>
            </a:r>
          </a:p>
          <a:p>
            <a:r>
              <a:rPr lang="en-US" altLang="zh-CN" sz="1600"/>
              <a:t>     BSP traversal can also be used to test a ray against the scene geometry.  The ray’s origin is simply exchanged for the viewer’s  location.</a:t>
            </a:r>
          </a:p>
          <a:p>
            <a:endParaRPr lang="en-US" altLang="zh-CN" sz="1600"/>
          </a:p>
        </p:txBody>
      </p:sp>
    </p:spTree>
    <p:extLst>
      <p:ext uri="{BB962C8B-B14F-4D97-AF65-F5344CB8AC3E}">
        <p14:creationId xmlns:p14="http://schemas.microsoft.com/office/powerpoint/2010/main" val="247508439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Polygon-Aligned </a:t>
            </a:r>
            <a:r>
              <a:rPr lang="en-US" altLang="zh-CN" dirty="0" err="1"/>
              <a:t>BSP</a:t>
            </a:r>
            <a:r>
              <a:rPr lang="en-US" altLang="zh-CN" dirty="0"/>
              <a:t> Trees</a:t>
            </a:r>
            <a:endParaRPr lang="en-US" dirty="0"/>
          </a:p>
        </p:txBody>
      </p:sp>
      <p:sp>
        <p:nvSpPr>
          <p:cNvPr id="20483" name="矩形 2"/>
          <p:cNvSpPr>
            <a:spLocks noChangeArrowheads="1"/>
          </p:cNvSpPr>
          <p:nvPr/>
        </p:nvSpPr>
        <p:spPr bwMode="auto">
          <a:xfrm>
            <a:off x="685800" y="1123950"/>
            <a:ext cx="7772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pPr>
            <a:r>
              <a:rPr lang="en-US" altLang="zh-CN" sz="1600" dirty="0"/>
              <a:t>    The other type of </a:t>
            </a:r>
            <a:r>
              <a:rPr lang="en-US" altLang="zh-CN" sz="1600" dirty="0" err="1"/>
              <a:t>BSP</a:t>
            </a:r>
            <a:r>
              <a:rPr lang="en-US" altLang="zh-CN" sz="1600" dirty="0"/>
              <a:t> tree is the polygon-aligned form . This data structure is particularly useful for rendering static or rigid geometry in an exact sorted order. This algorithm was popular for games like </a:t>
            </a:r>
            <a:r>
              <a:rPr lang="en-US" altLang="zh-CN" sz="1600" dirty="0" smtClean="0"/>
              <a:t>DOOM, </a:t>
            </a:r>
            <a:r>
              <a:rPr lang="en-US" altLang="zh-CN" sz="1600" dirty="0"/>
              <a:t>back when there was no hardware z-buﬀer. It still has occasional use, such as for collision detection and intersection testing.</a:t>
            </a:r>
          </a:p>
          <a:p>
            <a:pPr>
              <a:lnSpc>
                <a:spcPts val="2400"/>
              </a:lnSpc>
            </a:pPr>
            <a:r>
              <a:rPr lang="en-US" altLang="zh-CN" sz="1600" dirty="0"/>
              <a:t>    In this scheme, a polygon is chosen as the divider, splitting space into two halves.</a:t>
            </a:r>
          </a:p>
          <a:p>
            <a:pPr>
              <a:lnSpc>
                <a:spcPts val="2400"/>
              </a:lnSpc>
            </a:pPr>
            <a:r>
              <a:rPr lang="en-US" altLang="zh-CN" sz="1600" dirty="0"/>
              <a:t>That is, at the root, a polygon is selected. The plane in which the polygon lies</a:t>
            </a:r>
          </a:p>
          <a:p>
            <a:pPr>
              <a:lnSpc>
                <a:spcPts val="2400"/>
              </a:lnSpc>
            </a:pPr>
            <a:r>
              <a:rPr lang="en-US" altLang="zh-CN" sz="1600" dirty="0"/>
              <a:t>is used to divide the rest of the polygons in the scene into two sets. Any polygon</a:t>
            </a:r>
          </a:p>
          <a:p>
            <a:pPr>
              <a:lnSpc>
                <a:spcPts val="2400"/>
              </a:lnSpc>
            </a:pPr>
            <a:r>
              <a:rPr lang="en-US" altLang="zh-CN" sz="1600" dirty="0"/>
              <a:t>that is intersected by the dividing plane is broken into two separate pieces along the</a:t>
            </a:r>
          </a:p>
          <a:p>
            <a:pPr>
              <a:lnSpc>
                <a:spcPts val="2400"/>
              </a:lnSpc>
            </a:pPr>
            <a:r>
              <a:rPr lang="en-US" altLang="zh-CN" sz="1600" dirty="0"/>
              <a:t>intersection line. Now in each half-space of the dividing plane, another polygon is</a:t>
            </a:r>
          </a:p>
          <a:p>
            <a:pPr>
              <a:lnSpc>
                <a:spcPts val="2400"/>
              </a:lnSpc>
            </a:pPr>
            <a:r>
              <a:rPr lang="en-US" altLang="zh-CN" sz="1600" dirty="0"/>
              <a:t>chosen as a divider, which divides only the polygons in its half-space. This is done</a:t>
            </a:r>
          </a:p>
          <a:p>
            <a:pPr>
              <a:lnSpc>
                <a:spcPts val="2400"/>
              </a:lnSpc>
            </a:pPr>
            <a:r>
              <a:rPr lang="en-US" altLang="zh-CN" sz="1600" dirty="0"/>
              <a:t>recursively until all polygons are in the </a:t>
            </a:r>
            <a:r>
              <a:rPr lang="en-US" altLang="zh-CN" sz="1600" dirty="0" err="1"/>
              <a:t>BSP</a:t>
            </a:r>
            <a:r>
              <a:rPr lang="en-US" altLang="zh-CN" sz="1600" dirty="0"/>
              <a:t> tree.</a:t>
            </a:r>
          </a:p>
          <a:p>
            <a:endParaRPr lang="en-US" altLang="zh-CN" sz="1600" dirty="0"/>
          </a:p>
          <a:p>
            <a:endParaRPr lang="en-US" altLang="zh-CN" sz="1600" dirty="0"/>
          </a:p>
        </p:txBody>
      </p:sp>
    </p:spTree>
    <p:extLst>
      <p:ext uri="{BB962C8B-B14F-4D97-AF65-F5344CB8AC3E}">
        <p14:creationId xmlns:p14="http://schemas.microsoft.com/office/powerpoint/2010/main" val="205583709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Polygon-Aligned </a:t>
            </a:r>
            <a:r>
              <a:rPr lang="en-US" altLang="zh-CN" dirty="0" err="1"/>
              <a:t>BSP</a:t>
            </a:r>
            <a:r>
              <a:rPr lang="en-US" altLang="zh-CN" dirty="0"/>
              <a:t> Trees</a:t>
            </a:r>
            <a:endParaRPr lang="en-US" dirty="0"/>
          </a:p>
        </p:txBody>
      </p:sp>
      <p:sp>
        <p:nvSpPr>
          <p:cNvPr id="21507" name="矩形 2"/>
          <p:cNvSpPr>
            <a:spLocks noChangeArrowheads="1"/>
          </p:cNvSpPr>
          <p:nvPr/>
        </p:nvSpPr>
        <p:spPr bwMode="auto">
          <a:xfrm>
            <a:off x="685800" y="1123950"/>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600"/>
          </a:p>
          <a:p>
            <a:endParaRPr lang="en-US" altLang="zh-CN" sz="1600"/>
          </a:p>
        </p:txBody>
      </p:sp>
      <p:pic>
        <p:nvPicPr>
          <p:cNvPr id="21508" name="Picture 2" descr="C:\Users\hp\Desktop\cg2018\figures\RTR4.19.04.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14400" y="1143000"/>
            <a:ext cx="451008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矩形 3"/>
          <p:cNvSpPr>
            <a:spLocks noChangeArrowheads="1"/>
          </p:cNvSpPr>
          <p:nvPr/>
        </p:nvSpPr>
        <p:spPr bwMode="auto">
          <a:xfrm>
            <a:off x="685800" y="3333750"/>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t>For a given view, the structure can be traversed strictly from back to front (or front to back). For example, consider what is seen by a viewer </a:t>
            </a:r>
            <a:r>
              <a:rPr lang="en-US" altLang="zh-CN" sz="1400">
                <a:solidFill>
                  <a:srgbClr val="00B050"/>
                </a:solidFill>
              </a:rPr>
              <a:t>v</a:t>
            </a:r>
            <a:r>
              <a:rPr lang="en-US" altLang="zh-CN" sz="1400"/>
              <a:t> in the Figure.  Regardless of the viewing direction and frustum, </a:t>
            </a:r>
            <a:r>
              <a:rPr lang="en-US" altLang="zh-CN" sz="1400">
                <a:solidFill>
                  <a:srgbClr val="00B050"/>
                </a:solidFill>
              </a:rPr>
              <a:t>v</a:t>
            </a:r>
            <a:r>
              <a:rPr lang="en-US" altLang="zh-CN" sz="1400"/>
              <a:t> is to the left of the splitting plane formed by A, so C, F, and G are behind B, D,and E. Comparing </a:t>
            </a:r>
            <a:r>
              <a:rPr lang="en-US" altLang="zh-CN" sz="1400">
                <a:solidFill>
                  <a:srgbClr val="00B050"/>
                </a:solidFill>
              </a:rPr>
              <a:t>v</a:t>
            </a:r>
            <a:r>
              <a:rPr lang="en-US" altLang="zh-CN" sz="1400"/>
              <a:t> to the splitting plane of C, we ﬁnd G to be on the opposite side of this plane, so it is displayed ﬁrst.   A test of B’s plane determines that E should be displayed before D. The back-to-front order is then G,C,F,A,E,B,D.</a:t>
            </a:r>
          </a:p>
        </p:txBody>
      </p:sp>
      <p:sp>
        <p:nvSpPr>
          <p:cNvPr id="21510" name="矩形 4"/>
          <p:cNvSpPr>
            <a:spLocks noChangeArrowheads="1"/>
          </p:cNvSpPr>
          <p:nvPr/>
        </p:nvSpPr>
        <p:spPr bwMode="auto">
          <a:xfrm>
            <a:off x="5562600" y="819150"/>
            <a:ext cx="3124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t>Polygon-aligned BSP tree. Polygons A through G are shown from above.     Space is ﬁrst split by polygon A, then each half-space is split separately by B and C. The splitting plane formed</a:t>
            </a:r>
          </a:p>
          <a:p>
            <a:r>
              <a:rPr lang="en-US" altLang="zh-CN" sz="1400"/>
              <a:t>by polygon B intersects  the polygon in the lower left corner, splitting it into separate polygons D and E. The BSP tree formed is shown on the right.</a:t>
            </a:r>
          </a:p>
        </p:txBody>
      </p:sp>
    </p:spTree>
    <p:extLst>
      <p:ext uri="{BB962C8B-B14F-4D97-AF65-F5344CB8AC3E}">
        <p14:creationId xmlns:p14="http://schemas.microsoft.com/office/powerpoint/2010/main" val="393242244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530"/>
          <p:cNvSpPr>
            <a:spLocks noGrp="1"/>
          </p:cNvSpPr>
          <p:nvPr>
            <p:ph type="body" sz="half" idx="1"/>
          </p:nvPr>
        </p:nvSpPr>
        <p:spPr>
          <a:xfrm>
            <a:off x="457200" y="914400"/>
            <a:ext cx="4495800" cy="3771900"/>
          </a:xfrm>
        </p:spPr>
        <p:txBody>
          <a:bodyPr/>
          <a:lstStyle/>
          <a:p>
            <a:pPr eaLnBrk="1" hangingPunct="1"/>
            <a:r>
              <a:rPr lang="en-US">
                <a:latin typeface="Corbel" charset="0"/>
                <a:cs typeface="Corbel" charset="0"/>
              </a:rPr>
              <a:t>kd-tree visited nodes front-to-back during ray tracing traversal</a:t>
            </a:r>
          </a:p>
          <a:p>
            <a:pPr eaLnBrk="1" hangingPunct="1"/>
            <a:r>
              <a:rPr lang="en-US">
                <a:latin typeface="Corbel" charset="0"/>
                <a:cs typeface="Corbel" charset="0"/>
              </a:rPr>
              <a:t>BSP nodes visited in back to front order for standard polygon rendering. The back child of a node is the side that doesn’t contain the viewpoint (view-dependent).</a:t>
            </a:r>
          </a:p>
          <a:p>
            <a:pPr eaLnBrk="1" hangingPunct="1"/>
            <a:r>
              <a:rPr lang="en-US">
                <a:latin typeface="Corbel" charset="0"/>
                <a:cs typeface="Corbel" charset="0"/>
              </a:rPr>
              <a:t> Very fast to build. Quake III uses this for occlusion culling and to speed up collision testing</a:t>
            </a:r>
          </a:p>
        </p:txBody>
      </p:sp>
      <p:sp>
        <p:nvSpPr>
          <p:cNvPr id="531" name="Shape 531"/>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dirty="0" err="1">
                <a:ea typeface="Segoe UI"/>
                <a:sym typeface="Segoe UI"/>
              </a:rPr>
              <a:t>BSP</a:t>
            </a:r>
            <a:r>
              <a:rPr dirty="0">
                <a:ea typeface="Segoe UI"/>
                <a:sym typeface="Segoe UI"/>
              </a:rPr>
              <a:t> </a:t>
            </a:r>
            <a:r>
              <a:rPr dirty="0" smtClean="0">
                <a:ea typeface="Segoe UI"/>
                <a:sym typeface="Segoe UI"/>
              </a:rPr>
              <a:t>Trees</a:t>
            </a:r>
            <a:endParaRPr dirty="0">
              <a:ea typeface="Segoe UI"/>
              <a:sym typeface="Segoe UI"/>
            </a:endParaRPr>
          </a:p>
        </p:txBody>
      </p:sp>
      <p:pic>
        <p:nvPicPr>
          <p:cNvPr id="46084" name="image50.jpg" descr="pjw3dm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1371600"/>
            <a:ext cx="355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4057" y="487575"/>
            <a:ext cx="5972629" cy="430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02410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BSP Trees (8/8)</a:t>
            </a:r>
          </a:p>
        </p:txBody>
      </p:sp>
      <p:sp>
        <p:nvSpPr>
          <p:cNvPr id="536" name="Shape 536"/>
          <p:cNvSpPr/>
          <p:nvPr/>
        </p:nvSpPr>
        <p:spPr>
          <a:xfrm>
            <a:off x="838200" y="1047750"/>
            <a:ext cx="7391400" cy="360045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273050" lvl="1" eaLnBrk="1">
              <a:lnSpc>
                <a:spcPct val="96000"/>
              </a:lnSpc>
              <a:spcBef>
                <a:spcPts val="500"/>
              </a:spcBef>
            </a:pPr>
            <a:r>
              <a:rPr lang="en-US" sz="1200" b="1" dirty="0">
                <a:solidFill>
                  <a:srgbClr val="1F497D"/>
                </a:solidFill>
                <a:latin typeface="Courier New" charset="0"/>
                <a:cs typeface="Courier New" charset="0"/>
                <a:sym typeface="Courier New" charset="0"/>
              </a:rPr>
              <a:t>void </a:t>
            </a:r>
            <a:r>
              <a:rPr lang="en-US" sz="1200" b="1" dirty="0" err="1">
                <a:solidFill>
                  <a:srgbClr val="1F497D"/>
                </a:solidFill>
                <a:latin typeface="Courier New" charset="0"/>
                <a:cs typeface="Courier New" charset="0"/>
                <a:sym typeface="Courier New" charset="0"/>
              </a:rPr>
              <a:t>BSP_displayTree</a:t>
            </a:r>
            <a:r>
              <a:rPr lang="en-US" sz="1200" b="1" dirty="0">
                <a:solidFill>
                  <a:srgbClr val="1F497D"/>
                </a:solidFill>
                <a:latin typeface="Courier New" charset="0"/>
                <a:cs typeface="Courier New" charset="0"/>
                <a:sym typeface="Courier New" charset="0"/>
              </a:rPr>
              <a:t>(</a:t>
            </a:r>
            <a:r>
              <a:rPr lang="en-US" sz="1200" b="1" dirty="0" err="1">
                <a:solidFill>
                  <a:srgbClr val="1F497D"/>
                </a:solidFill>
                <a:latin typeface="Courier New" charset="0"/>
                <a:cs typeface="Courier New" charset="0"/>
                <a:sym typeface="Courier New" charset="0"/>
              </a:rPr>
              <a:t>BSP_tree</a:t>
            </a:r>
            <a:r>
              <a:rPr lang="en-US" sz="1200" b="1" dirty="0">
                <a:solidFill>
                  <a:srgbClr val="1F497D"/>
                </a:solidFill>
                <a:latin typeface="Courier New" charset="0"/>
                <a:cs typeface="Courier New" charset="0"/>
                <a:sym typeface="Courier New" charset="0"/>
              </a:rPr>
              <a:t>* tree) {</a:t>
            </a:r>
            <a:endParaRPr lang="en-US" sz="1500" b="1" dirty="0">
              <a:solidFill>
                <a:srgbClr val="1F497D"/>
              </a:solidFill>
              <a:latin typeface="Courier New" charset="0"/>
              <a:cs typeface="Courier New" charset="0"/>
              <a:sym typeface="Courier New" charset="0"/>
            </a:endParaRPr>
          </a:p>
          <a:p>
            <a:pPr marL="273050" lvl="1" algn="just" eaLnBrk="1">
              <a:lnSpc>
                <a:spcPct val="96000"/>
              </a:lnSpc>
            </a:pPr>
            <a:r>
              <a:rPr lang="en-US" sz="1200" b="1" dirty="0">
                <a:solidFill>
                  <a:srgbClr val="1F497D"/>
                </a:solidFill>
                <a:latin typeface="Courier New" charset="0"/>
                <a:cs typeface="Courier New" charset="0"/>
                <a:sym typeface="Courier New" charset="0"/>
              </a:rPr>
              <a:t>	if ( </a:t>
            </a:r>
            <a:r>
              <a:rPr lang="en-US" sz="1200" b="1" i="1" dirty="0">
                <a:solidFill>
                  <a:srgbClr val="1F497D"/>
                </a:solidFill>
                <a:latin typeface="Courier New" charset="0"/>
                <a:cs typeface="Courier New" charset="0"/>
                <a:sym typeface="Courier New" charset="0"/>
              </a:rPr>
              <a:t>tree is not empty</a:t>
            </a:r>
            <a:r>
              <a:rPr lang="en-US" sz="1200" b="1" dirty="0">
                <a:solidFill>
                  <a:srgbClr val="1F497D"/>
                </a:solidFill>
                <a:latin typeface="Courier New" charset="0"/>
                <a:cs typeface="Courier New" charset="0"/>
                <a:sym typeface="Courier New" charset="0"/>
              </a:rPr>
              <a:t> )</a:t>
            </a:r>
            <a:endParaRPr lang="en-US" sz="1500" b="1"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b="1" dirty="0">
                <a:solidFill>
                  <a:srgbClr val="1F497D"/>
                </a:solidFill>
                <a:latin typeface="Courier New" charset="0"/>
                <a:cs typeface="Courier New" charset="0"/>
                <a:sym typeface="Courier New" charset="0"/>
              </a:rPr>
              <a:t>if</a:t>
            </a:r>
            <a:r>
              <a:rPr lang="en-US" sz="1200" dirty="0">
                <a:solidFill>
                  <a:srgbClr val="1F497D"/>
                </a:solidFill>
                <a:latin typeface="Courier New" charset="0"/>
                <a:cs typeface="Courier New" charset="0"/>
                <a:sym typeface="Courier New" charset="0"/>
              </a:rPr>
              <a:t> ( </a:t>
            </a:r>
            <a:r>
              <a:rPr lang="en-US" sz="1200" i="1" dirty="0">
                <a:solidFill>
                  <a:srgbClr val="1F497D"/>
                </a:solidFill>
                <a:latin typeface="Courier New" charset="0"/>
                <a:cs typeface="Courier New" charset="0"/>
                <a:sym typeface="Courier New" charset="0"/>
              </a:rPr>
              <a:t>viewer is in front of root</a:t>
            </a:r>
            <a:r>
              <a:rPr lang="en-US" sz="1200" dirty="0">
                <a:solidFill>
                  <a:srgbClr val="1F497D"/>
                </a:solidFill>
                <a:latin typeface="Courier New" charset="0"/>
                <a:cs typeface="Courier New" charset="0"/>
                <a:sym typeface="Courier New" charset="0"/>
              </a:rPr>
              <a:t> ) {</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dirty="0" err="1">
                <a:solidFill>
                  <a:srgbClr val="1F497D"/>
                </a:solidFill>
                <a:latin typeface="Courier New" charset="0"/>
                <a:cs typeface="Courier New" charset="0"/>
                <a:sym typeface="Courier New" charset="0"/>
              </a:rPr>
              <a:t>BSP_displayTree</a:t>
            </a:r>
            <a:r>
              <a:rPr lang="en-US" sz="1200" dirty="0">
                <a:solidFill>
                  <a:srgbClr val="1F497D"/>
                </a:solidFill>
                <a:latin typeface="Courier New" charset="0"/>
                <a:cs typeface="Courier New" charset="0"/>
                <a:sym typeface="Courier New" charset="0"/>
              </a:rPr>
              <a:t>(tree-&gt;</a:t>
            </a:r>
            <a:r>
              <a:rPr lang="en-US" sz="1200" dirty="0" err="1">
                <a:solidFill>
                  <a:srgbClr val="1F497D"/>
                </a:solidFill>
                <a:latin typeface="Courier New" charset="0"/>
                <a:cs typeface="Courier New" charset="0"/>
                <a:sym typeface="Courier New" charset="0"/>
              </a:rPr>
              <a:t>backChild</a:t>
            </a:r>
            <a:r>
              <a:rPr lang="en-US" sz="1200" dirty="0">
                <a:solidFill>
                  <a:srgbClr val="1F497D"/>
                </a:solidFill>
                <a:latin typeface="Courier New" charset="0"/>
                <a:cs typeface="Courier New" charset="0"/>
                <a:sym typeface="Courier New" charset="0"/>
              </a:rPr>
              <a:t>);</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dirty="0" err="1">
                <a:solidFill>
                  <a:srgbClr val="1F497D"/>
                </a:solidFill>
                <a:latin typeface="Courier New" charset="0"/>
                <a:cs typeface="Courier New" charset="0"/>
                <a:sym typeface="Courier New" charset="0"/>
              </a:rPr>
              <a:t>displayPolygon</a:t>
            </a:r>
            <a:r>
              <a:rPr lang="en-US" sz="1200" dirty="0">
                <a:solidFill>
                  <a:srgbClr val="1F497D"/>
                </a:solidFill>
                <a:latin typeface="Courier New" charset="0"/>
                <a:cs typeface="Courier New" charset="0"/>
                <a:sym typeface="Courier New" charset="0"/>
              </a:rPr>
              <a:t>(tree-&gt;root);</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dirty="0" err="1">
                <a:solidFill>
                  <a:srgbClr val="1F497D"/>
                </a:solidFill>
                <a:latin typeface="Courier New" charset="0"/>
                <a:cs typeface="Courier New" charset="0"/>
                <a:sym typeface="Courier New" charset="0"/>
              </a:rPr>
              <a:t>BSP_displayTree</a:t>
            </a:r>
            <a:r>
              <a:rPr lang="en-US" sz="1200" dirty="0">
                <a:solidFill>
                  <a:srgbClr val="1F497D"/>
                </a:solidFill>
                <a:latin typeface="Courier New" charset="0"/>
                <a:cs typeface="Courier New" charset="0"/>
                <a:sym typeface="Courier New" charset="0"/>
              </a:rPr>
              <a:t>(tree-&gt;</a:t>
            </a:r>
            <a:r>
              <a:rPr lang="en-US" sz="1200" dirty="0" err="1">
                <a:solidFill>
                  <a:srgbClr val="1F497D"/>
                </a:solidFill>
                <a:latin typeface="Courier New" charset="0"/>
                <a:cs typeface="Courier New" charset="0"/>
                <a:sym typeface="Courier New" charset="0"/>
              </a:rPr>
              <a:t>frontChild</a:t>
            </a:r>
            <a:r>
              <a:rPr lang="en-US" sz="1200" dirty="0">
                <a:solidFill>
                  <a:srgbClr val="1F497D"/>
                </a:solidFill>
                <a:latin typeface="Courier New" charset="0"/>
                <a:cs typeface="Courier New" charset="0"/>
                <a:sym typeface="Courier New" charset="0"/>
              </a:rPr>
              <a:t>);</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b="1" dirty="0">
                <a:solidFill>
                  <a:srgbClr val="1F497D"/>
                </a:solidFill>
                <a:latin typeface="Courier New" charset="0"/>
                <a:cs typeface="Courier New" charset="0"/>
                <a:sym typeface="Courier New" charset="0"/>
              </a:rPr>
              <a:t>else </a:t>
            </a:r>
            <a:r>
              <a:rPr lang="en-US" sz="1200" dirty="0">
                <a:solidFill>
                  <a:srgbClr val="1F497D"/>
                </a:solidFill>
                <a:latin typeface="Courier New" charset="0"/>
                <a:cs typeface="Courier New" charset="0"/>
                <a:sym typeface="Courier New" charset="0"/>
              </a:rPr>
              <a:t>{</a:t>
            </a:r>
            <a:endParaRPr lang="en-US" sz="1600" b="1" dirty="0">
              <a:solidFill>
                <a:srgbClr val="1F497D"/>
              </a:solidFill>
              <a:latin typeface="Courier New" charset="0"/>
              <a:cs typeface="Courier New" charset="0"/>
              <a:sym typeface="Courier New" charset="0"/>
            </a:endParaRPr>
          </a:p>
          <a:p>
            <a:pPr marL="273050" lvl="1" algn="just" eaLnBrk="1">
              <a:lnSpc>
                <a:spcPct val="96000"/>
              </a:lnSpc>
            </a:pPr>
            <a:r>
              <a:rPr lang="en-US" sz="1200" b="1" dirty="0">
                <a:solidFill>
                  <a:srgbClr val="1F497D"/>
                </a:solidFill>
                <a:latin typeface="Courier New" charset="0"/>
                <a:cs typeface="Courier New" charset="0"/>
                <a:sym typeface="Courier New" charset="0"/>
              </a:rPr>
              <a:t>		    </a:t>
            </a:r>
            <a:r>
              <a:rPr lang="en-US" sz="1200" b="1" dirty="0" err="1">
                <a:solidFill>
                  <a:srgbClr val="1F497D"/>
                </a:solidFill>
                <a:latin typeface="Courier New" charset="0"/>
                <a:cs typeface="Courier New" charset="0"/>
                <a:sym typeface="Courier New" charset="0"/>
              </a:rPr>
              <a:t>BSP_displayTree</a:t>
            </a:r>
            <a:r>
              <a:rPr lang="en-US" sz="1200" b="1" dirty="0">
                <a:solidFill>
                  <a:srgbClr val="1F497D"/>
                </a:solidFill>
                <a:latin typeface="Courier New" charset="0"/>
                <a:cs typeface="Courier New" charset="0"/>
                <a:sym typeface="Courier New" charset="0"/>
              </a:rPr>
              <a:t>(tree-&gt;</a:t>
            </a:r>
            <a:r>
              <a:rPr lang="en-US" sz="1200" b="1" dirty="0" err="1">
                <a:solidFill>
                  <a:srgbClr val="1F497D"/>
                </a:solidFill>
                <a:latin typeface="Courier New" charset="0"/>
                <a:cs typeface="Courier New" charset="0"/>
                <a:sym typeface="Courier New" charset="0"/>
              </a:rPr>
              <a:t>frontChild</a:t>
            </a:r>
            <a:r>
              <a:rPr lang="en-US" sz="1200" b="1" dirty="0">
                <a:solidFill>
                  <a:srgbClr val="1F497D"/>
                </a:solidFill>
                <a:latin typeface="Courier New" charset="0"/>
                <a:cs typeface="Courier New" charset="0"/>
                <a:sym typeface="Courier New" charset="0"/>
              </a:rPr>
              <a:t>);</a:t>
            </a:r>
            <a:endParaRPr lang="en-US" sz="1500" b="1"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 ignore next line if back-face </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 culling desired</a:t>
            </a:r>
            <a:endParaRPr lang="en-US" sz="1600" b="1" dirty="0">
              <a:solidFill>
                <a:srgbClr val="1F497D"/>
              </a:solidFill>
              <a:latin typeface="Courier New" charset="0"/>
              <a:cs typeface="Courier New" charset="0"/>
              <a:sym typeface="Courier New" charset="0"/>
            </a:endParaRPr>
          </a:p>
          <a:p>
            <a:pPr marL="273050" lvl="1" algn="just" eaLnBrk="1">
              <a:lnSpc>
                <a:spcPct val="96000"/>
              </a:lnSpc>
            </a:pPr>
            <a:r>
              <a:rPr lang="en-US" sz="1200" b="1" dirty="0">
                <a:solidFill>
                  <a:srgbClr val="1F497D"/>
                </a:solidFill>
                <a:latin typeface="Courier New" charset="0"/>
                <a:cs typeface="Courier New" charset="0"/>
                <a:sym typeface="Courier New" charset="0"/>
              </a:rPr>
              <a:t>		    </a:t>
            </a:r>
            <a:r>
              <a:rPr lang="en-US" sz="1200" b="1" dirty="0" err="1">
                <a:solidFill>
                  <a:srgbClr val="1F497D"/>
                </a:solidFill>
                <a:latin typeface="Courier New" charset="0"/>
                <a:cs typeface="Courier New" charset="0"/>
                <a:sym typeface="Courier New" charset="0"/>
              </a:rPr>
              <a:t>displayPolygon</a:t>
            </a:r>
            <a:r>
              <a:rPr lang="en-US" sz="1200" b="1" dirty="0">
                <a:solidFill>
                  <a:srgbClr val="1F497D"/>
                </a:solidFill>
                <a:latin typeface="Courier New" charset="0"/>
                <a:cs typeface="Courier New" charset="0"/>
                <a:sym typeface="Courier New" charset="0"/>
              </a:rPr>
              <a:t>(tree-&gt;root);</a:t>
            </a:r>
            <a:endParaRPr lang="en-US" sz="1500" b="1"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r>
              <a:rPr lang="en-US" sz="1200" dirty="0" err="1">
                <a:solidFill>
                  <a:srgbClr val="1F497D"/>
                </a:solidFill>
                <a:latin typeface="Courier New" charset="0"/>
                <a:cs typeface="Courier New" charset="0"/>
                <a:sym typeface="Courier New" charset="0"/>
              </a:rPr>
              <a:t>BSP_displayTree</a:t>
            </a:r>
            <a:r>
              <a:rPr lang="en-US" sz="1200" dirty="0">
                <a:solidFill>
                  <a:srgbClr val="1F497D"/>
                </a:solidFill>
                <a:latin typeface="Courier New" charset="0"/>
                <a:cs typeface="Courier New" charset="0"/>
                <a:sym typeface="Courier New" charset="0"/>
              </a:rPr>
              <a:t>(tree-&gt;</a:t>
            </a:r>
            <a:r>
              <a:rPr lang="en-US" sz="1200" dirty="0" err="1">
                <a:solidFill>
                  <a:srgbClr val="1F497D"/>
                </a:solidFill>
                <a:latin typeface="Courier New" charset="0"/>
                <a:cs typeface="Courier New" charset="0"/>
                <a:sym typeface="Courier New" charset="0"/>
              </a:rPr>
              <a:t>backChild</a:t>
            </a:r>
            <a:r>
              <a:rPr lang="en-US" sz="1200" dirty="0">
                <a:solidFill>
                  <a:srgbClr val="1F497D"/>
                </a:solidFill>
                <a:latin typeface="Courier New" charset="0"/>
                <a:cs typeface="Courier New" charset="0"/>
                <a:sym typeface="Courier New" charset="0"/>
              </a:rPr>
              <a:t>);</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  }</a:t>
            </a:r>
            <a:endParaRPr lang="en-US" sz="1500" dirty="0">
              <a:solidFill>
                <a:srgbClr val="1F497D"/>
              </a:solidFill>
              <a:latin typeface="Courier New" charset="0"/>
              <a:cs typeface="Courier New" charset="0"/>
              <a:sym typeface="Courier New" charset="0"/>
            </a:endParaRPr>
          </a:p>
          <a:p>
            <a:pPr marL="273050" lvl="1" algn="just" eaLnBrk="1">
              <a:lnSpc>
                <a:spcPct val="96000"/>
              </a:lnSpc>
            </a:pPr>
            <a:r>
              <a:rPr lang="en-US" sz="1200" dirty="0">
                <a:solidFill>
                  <a:srgbClr val="1F497D"/>
                </a:solidFill>
                <a:latin typeface="Courier New" charset="0"/>
                <a:cs typeface="Courier New" charset="0"/>
                <a:sym typeface="Courier New" charset="0"/>
              </a:rPr>
              <a:t>}</a:t>
            </a:r>
            <a:endParaRPr lang="en-US" sz="1500" dirty="0">
              <a:solidFill>
                <a:srgbClr val="1F497D"/>
              </a:solidFill>
              <a:latin typeface="Courier New" charset="0"/>
              <a:cs typeface="Courier New" charset="0"/>
              <a:sym typeface="Courier New" charset="0"/>
            </a:endParaRPr>
          </a:p>
          <a:p>
            <a:pPr marL="273050" lvl="1" algn="just" eaLnBrk="1">
              <a:lnSpc>
                <a:spcPct val="96000"/>
              </a:lnSpc>
            </a:pPr>
            <a:endParaRPr lang="en-US" sz="1500" dirty="0">
              <a:solidFill>
                <a:srgbClr val="1F497D"/>
              </a:solidFill>
              <a:latin typeface="Courier New" charset="0"/>
              <a:cs typeface="Courier New" charset="0"/>
              <a:sym typeface="Courier New"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539"/>
          <p:cNvSpPr>
            <a:spLocks noGrp="1"/>
          </p:cNvSpPr>
          <p:nvPr>
            <p:ph type="body" idx="1"/>
          </p:nvPr>
        </p:nvSpPr>
        <p:spPr/>
        <p:txBody>
          <a:bodyPr/>
          <a:lstStyle/>
          <a:p>
            <a:pPr marL="466725" lvl="1" indent="-354013" eaLnBrk="1" hangingPunct="1">
              <a:lnSpc>
                <a:spcPct val="80000"/>
              </a:lnSpc>
              <a:spcBef>
                <a:spcPts val="500"/>
              </a:spcBef>
              <a:buClr>
                <a:schemeClr val="accent2"/>
              </a:buClr>
            </a:pPr>
            <a:r>
              <a:rPr lang="en-US" sz="1600" b="1" dirty="0">
                <a:solidFill>
                  <a:srgbClr val="1F497D"/>
                </a:solidFill>
                <a:latin typeface="Corbel" charset="0"/>
                <a:ea typeface="Corbel" charset="0"/>
                <a:cs typeface="Corbel" charset="0"/>
              </a:rPr>
              <a:t>Which data structure(s) are best-suited in the following situations?</a:t>
            </a:r>
          </a:p>
          <a:p>
            <a:pPr marL="466725" lvl="1" indent="-354013"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An animation where only the camera moves?</a:t>
            </a:r>
          </a:p>
          <a:p>
            <a:pPr marL="914400" lvl="2" indent="-352425" eaLnBrk="1" hangingPunct="1">
              <a:lnSpc>
                <a:spcPct val="80000"/>
              </a:lnSpc>
              <a:spcBef>
                <a:spcPts val="500"/>
              </a:spcBef>
              <a:buClr>
                <a:srgbClr val="BABABA"/>
              </a:buClr>
            </a:pPr>
            <a:r>
              <a:rPr lang="en-US" sz="1400" dirty="0" err="1">
                <a:latin typeface="Corbel" charset="0"/>
                <a:ea typeface="Corbel" charset="0"/>
                <a:cs typeface="Corbel" charset="0"/>
              </a:rPr>
              <a:t>kd</a:t>
            </a:r>
            <a:r>
              <a:rPr lang="en-US" sz="1400" dirty="0">
                <a:latin typeface="Corbel" charset="0"/>
                <a:ea typeface="Corbel" charset="0"/>
                <a:cs typeface="Corbel" charset="0"/>
              </a:rPr>
              <a:t>-tree</a:t>
            </a:r>
          </a:p>
          <a:p>
            <a:pPr marL="914400" lvl="2" indent="-352425" eaLnBrk="1" hangingPunct="1">
              <a:lnSpc>
                <a:spcPct val="80000"/>
              </a:lnSpc>
              <a:spcBef>
                <a:spcPts val="500"/>
              </a:spcBef>
              <a:buClr>
                <a:srgbClr val="BABABA"/>
              </a:buClr>
            </a:pPr>
            <a:r>
              <a:rPr lang="en-US" sz="1400" dirty="0">
                <a:latin typeface="Corbel" charset="0"/>
                <a:ea typeface="Corbel" charset="0"/>
                <a:cs typeface="Corbel" charset="0"/>
              </a:rPr>
              <a:t>BSP-tree</a:t>
            </a:r>
          </a:p>
          <a:p>
            <a:pPr marL="914400" lvl="2" indent="-352425" eaLnBrk="1" hangingPunct="1">
              <a:lnSpc>
                <a:spcPct val="80000"/>
              </a:lnSpc>
              <a:spcBef>
                <a:spcPts val="500"/>
              </a:spcBef>
              <a:buClr>
                <a:srgbClr val="BABABA"/>
              </a:buClr>
            </a:pPr>
            <a:endParaRPr lang="en-US" sz="1400" dirty="0">
              <a:latin typeface="Corbel" charset="0"/>
              <a:ea typeface="Corbel" charset="0"/>
              <a:cs typeface="Corbel" charset="0"/>
            </a:endParaRPr>
          </a:p>
          <a:p>
            <a:pPr marL="466725" lvl="1" indent="-354013"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A fast-paced video game with lots of interactive, moving objects?</a:t>
            </a:r>
          </a:p>
          <a:p>
            <a:pPr marL="914400" lvl="2" indent="-352425" eaLnBrk="1" hangingPunct="1">
              <a:lnSpc>
                <a:spcPct val="80000"/>
              </a:lnSpc>
              <a:spcBef>
                <a:spcPts val="500"/>
              </a:spcBef>
              <a:buClr>
                <a:srgbClr val="BABABA"/>
              </a:buClr>
            </a:pPr>
            <a:r>
              <a:rPr lang="en-US" sz="1400" dirty="0">
                <a:latin typeface="Corbel" charset="0"/>
                <a:ea typeface="Corbel" charset="0"/>
                <a:cs typeface="Corbel" charset="0"/>
              </a:rPr>
              <a:t>Grid</a:t>
            </a:r>
          </a:p>
          <a:p>
            <a:pPr marL="914400" lvl="2" indent="-352425" eaLnBrk="1" hangingPunct="1">
              <a:lnSpc>
                <a:spcPct val="80000"/>
              </a:lnSpc>
              <a:spcBef>
                <a:spcPts val="500"/>
              </a:spcBef>
              <a:buClr>
                <a:srgbClr val="BABABA"/>
              </a:buClr>
            </a:pPr>
            <a:endParaRPr lang="en-US" sz="1400" dirty="0">
              <a:latin typeface="Corbel" charset="0"/>
              <a:ea typeface="Corbel" charset="0"/>
              <a:cs typeface="Corbel" charset="0"/>
            </a:endParaRPr>
          </a:p>
          <a:p>
            <a:pPr marL="466725" lvl="1" indent="-354013" eaLnBrk="1" hangingPunct="1">
              <a:lnSpc>
                <a:spcPct val="80000"/>
              </a:lnSpc>
              <a:spcBef>
                <a:spcPts val="500"/>
              </a:spcBef>
              <a:buClr>
                <a:schemeClr val="accent2"/>
              </a:buClr>
            </a:pPr>
            <a:r>
              <a:rPr lang="en-US" sz="1600" dirty="0">
                <a:solidFill>
                  <a:srgbClr val="1F497D"/>
                </a:solidFill>
                <a:latin typeface="Corbel" charset="0"/>
                <a:ea typeface="Corbel" charset="0"/>
                <a:cs typeface="Corbel" charset="0"/>
              </a:rPr>
              <a:t>A very balanced and even scene with objects uniformly distributed throughout the whole scene?</a:t>
            </a:r>
          </a:p>
          <a:p>
            <a:pPr marL="914400" lvl="2" indent="-352425" eaLnBrk="1" hangingPunct="1">
              <a:lnSpc>
                <a:spcPct val="80000"/>
              </a:lnSpc>
              <a:spcBef>
                <a:spcPts val="500"/>
              </a:spcBef>
              <a:buClr>
                <a:srgbClr val="BABABA"/>
              </a:buClr>
            </a:pPr>
            <a:r>
              <a:rPr lang="en-US" sz="1400" dirty="0">
                <a:latin typeface="Corbel" charset="0"/>
                <a:ea typeface="Corbel" charset="0"/>
                <a:cs typeface="Corbel" charset="0"/>
              </a:rPr>
              <a:t>Octree</a:t>
            </a:r>
          </a:p>
          <a:p>
            <a:pPr marL="914400" lvl="2" indent="-352425" eaLnBrk="1" hangingPunct="1">
              <a:lnSpc>
                <a:spcPct val="80000"/>
              </a:lnSpc>
              <a:spcBef>
                <a:spcPts val="500"/>
              </a:spcBef>
              <a:buClr>
                <a:srgbClr val="BABABA"/>
              </a:buClr>
            </a:pPr>
            <a:endParaRPr lang="en-US" sz="1100" dirty="0">
              <a:latin typeface="Corbel" charset="0"/>
              <a:ea typeface="Corbel" charset="0"/>
              <a:cs typeface="Corbel" charset="0"/>
            </a:endParaRPr>
          </a:p>
          <a:p>
            <a:pPr marL="914400" lvl="2" indent="-352425" eaLnBrk="1" hangingPunct="1">
              <a:lnSpc>
                <a:spcPct val="80000"/>
              </a:lnSpc>
              <a:spcBef>
                <a:spcPts val="500"/>
              </a:spcBef>
              <a:buClr>
                <a:srgbClr val="BABABA"/>
              </a:buClr>
            </a:pPr>
            <a:endParaRPr lang="en-US" sz="1100" dirty="0">
              <a:latin typeface="Corbel" charset="0"/>
              <a:ea typeface="Corbel" charset="0"/>
              <a:cs typeface="Corbel" charset="0"/>
            </a:endParaRPr>
          </a:p>
        </p:txBody>
      </p:sp>
      <p:sp>
        <p:nvSpPr>
          <p:cNvPr id="540" name="Shape 540"/>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Quiz</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3"/>
          <p:cNvSpPr>
            <a:spLocks noGrp="1"/>
          </p:cNvSpPr>
          <p:nvPr>
            <p:ph sz="quarter" idx="1"/>
          </p:nvPr>
        </p:nvSpPr>
        <p:spPr/>
        <p:txBody>
          <a:bodyPr/>
          <a:lstStyle/>
          <a:p>
            <a:r>
              <a:rPr lang="en-US" altLang="zh-CN" smtClean="0">
                <a:ea typeface="宋体" charset="-122"/>
              </a:rPr>
              <a:t>In real-time rendering ,  we have at least four performance  goals: more frames per second, higher resolution and sampling rates, more realistic materials and lighting , and increased geometrical complexity. </a:t>
            </a:r>
          </a:p>
          <a:p>
            <a:r>
              <a:rPr lang="en-US" altLang="zh-CN" smtClean="0">
                <a:ea typeface="宋体" charset="-122"/>
              </a:rPr>
              <a:t>Describing and evaluating an object’s material can be computationally complex.  Modeling the interplay of light and surface can soak up an arbitrarily high amount of computing power.</a:t>
            </a:r>
          </a:p>
          <a:p>
            <a:r>
              <a:rPr lang="en-US" altLang="zh-CN" smtClean="0">
                <a:ea typeface="宋体" charset="-122"/>
              </a:rPr>
              <a:t>There is no real upper limit on scene complexity.  Neither z-buﬀering nor ray tracing can handle such models without the use of techniques to reduce the sheer number of computations needed.</a:t>
            </a:r>
          </a:p>
          <a:p>
            <a:endParaRPr lang="zh-CN" altLang="en-US" smtClean="0">
              <a:ea typeface="宋体" charset="-122"/>
            </a:endParaRPr>
          </a:p>
        </p:txBody>
      </p:sp>
      <p:sp>
        <p:nvSpPr>
          <p:cNvPr id="12291" name="标题 4"/>
          <p:cNvSpPr>
            <a:spLocks noGrp="1"/>
          </p:cNvSpPr>
          <p:nvPr>
            <p:ph type="title"/>
          </p:nvPr>
        </p:nvSpPr>
        <p:spPr/>
        <p:txBody>
          <a:bodyPr/>
          <a:lstStyle/>
          <a:p>
            <a:r>
              <a:rPr lang="en-US" altLang="zh-CN" smtClean="0">
                <a:ea typeface="宋体" charset="-122"/>
              </a:rPr>
              <a:t>Acceleration algorithms will always be needed</a:t>
            </a:r>
            <a:endParaRPr lang="zh-CN" altLang="en-US" smtClean="0">
              <a:ea typeface="宋体" charset="-122"/>
            </a:endParaRPr>
          </a:p>
        </p:txBody>
      </p:sp>
    </p:spTree>
    <p:extLst>
      <p:ext uri="{BB962C8B-B14F-4D97-AF65-F5344CB8AC3E}">
        <p14:creationId xmlns:p14="http://schemas.microsoft.com/office/powerpoint/2010/main" val="147415212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544"/>
          <p:cNvSpPr>
            <a:spLocks noGrp="1"/>
          </p:cNvSpPr>
          <p:nvPr>
            <p:ph type="body" idx="1"/>
          </p:nvPr>
        </p:nvSpPr>
        <p:spPr>
          <a:xfrm>
            <a:off x="0" y="914400"/>
            <a:ext cx="8915400" cy="3771900"/>
          </a:xfrm>
        </p:spPr>
        <p:txBody>
          <a:bodyPr/>
          <a:lstStyle/>
          <a:p>
            <a:pPr marL="547688" lvl="1" indent="-273050" eaLnBrk="1" hangingPunct="1">
              <a:spcBef>
                <a:spcPts val="500"/>
              </a:spcBef>
              <a:buClr>
                <a:schemeClr val="accent2"/>
              </a:buClr>
            </a:pPr>
            <a:r>
              <a:rPr lang="en-US" sz="1600" dirty="0">
                <a:solidFill>
                  <a:srgbClr val="1F497D"/>
                </a:solidFill>
                <a:latin typeface="Corbel" charset="0"/>
                <a:ea typeface="Corbel" charset="0"/>
                <a:cs typeface="Corbel" charset="0"/>
              </a:rPr>
              <a:t>Indoor spaces are mostly rooms with doorways</a:t>
            </a:r>
            <a:endParaRPr lang="en-US" sz="1800" dirty="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600" dirty="0">
                <a:solidFill>
                  <a:srgbClr val="1F497D"/>
                </a:solidFill>
                <a:latin typeface="Corbel" charset="0"/>
                <a:ea typeface="Corbel" charset="0"/>
                <a:cs typeface="Corbel" charset="0"/>
              </a:rPr>
              <a:t>Why draw the geometry in the next room if the door is closed?</a:t>
            </a:r>
            <a:endParaRPr lang="en-US" sz="1800" dirty="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600" dirty="0">
                <a:solidFill>
                  <a:srgbClr val="1F497D"/>
                </a:solidFill>
                <a:latin typeface="Corbel" charset="0"/>
                <a:ea typeface="Corbel" charset="0"/>
                <a:cs typeface="Corbel" charset="0"/>
              </a:rPr>
              <a:t>If there is a portal (open door or hallway) only need to draw geometry visible through the door</a:t>
            </a:r>
          </a:p>
          <a:p>
            <a:pPr marL="547688" lvl="1" indent="-273050" eaLnBrk="1" hangingPunct="1">
              <a:spcBef>
                <a:spcPts val="500"/>
              </a:spcBef>
              <a:buClr>
                <a:schemeClr val="accent2"/>
              </a:buClr>
            </a:pPr>
            <a:r>
              <a:rPr lang="en-US" sz="1600" dirty="0">
                <a:solidFill>
                  <a:srgbClr val="1F497D"/>
                </a:solidFill>
                <a:latin typeface="Corbel" charset="0"/>
                <a:ea typeface="Corbel" charset="0"/>
                <a:cs typeface="Corbel" charset="0"/>
              </a:rPr>
              <a:t>Determining this information is useful as a pre-computation step </a:t>
            </a:r>
            <a:r>
              <a:rPr lang="en-US" sz="1600" dirty="0">
                <a:solidFill>
                  <a:srgbClr val="1F497D"/>
                </a:solidFill>
                <a:latin typeface="Times New Roman" charset="0"/>
                <a:ea typeface="ＭＳ Ｐゴシック" charset="0"/>
                <a:cs typeface="Times New Roman" charset="0"/>
                <a:sym typeface="Times New Roman" charset="0"/>
              </a:rPr>
              <a:t>–</a:t>
            </a:r>
            <a:r>
              <a:rPr lang="en-US" sz="1600" dirty="0">
                <a:solidFill>
                  <a:srgbClr val="1F497D"/>
                </a:solidFill>
                <a:latin typeface="Corbel" charset="0"/>
                <a:ea typeface="Corbel" charset="0"/>
                <a:cs typeface="Corbel" charset="0"/>
              </a:rPr>
              <a:t> geometry visible through a portal remains constant. Not too good for outdoor scenes</a:t>
            </a:r>
          </a:p>
        </p:txBody>
      </p:sp>
      <p:sp>
        <p:nvSpPr>
          <p:cNvPr id="545" name="Shape 545"/>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Advanced Techniques (1/2) - Portals</a:t>
            </a:r>
          </a:p>
        </p:txBody>
      </p:sp>
      <p:sp>
        <p:nvSpPr>
          <p:cNvPr id="546" name="Shape 546"/>
          <p:cNvSpPr/>
          <p:nvPr/>
        </p:nvSpPr>
        <p:spPr>
          <a:xfrm>
            <a:off x="33338" y="4476750"/>
            <a:ext cx="9296400" cy="256763"/>
          </a:xfrm>
          <a:prstGeom prst="rect">
            <a:avLst/>
          </a:prstGeom>
          <a:ln w="12700">
            <a:miter lim="400000"/>
          </a:ln>
          <a:extLst>
            <a:ext uri="{C572A759-6A51-4108-AA02-DFA0A04FC94B}">
              <ma14:wrappingTextBoxFlag xmlns:ma14="http://schemas.microsoft.com/office/mac/drawingml/2011/main" xmlns="" val="1"/>
            </a:ext>
          </a:extLst>
        </p:spPr>
        <p:txBody>
          <a:bodyPr lIns="50940" tIns="50940" rIns="50940" bIns="50940">
            <a:spAutoFit/>
          </a:bodyPr>
          <a:lstStyle/>
          <a:p>
            <a:pPr defTabSz="1019175" eaLnBrk="1"/>
            <a:r>
              <a:rPr lang="en-US" sz="1000" dirty="0"/>
              <a:t>Picture Courtesy: David P. </a:t>
            </a:r>
            <a:r>
              <a:rPr lang="en-US" sz="1000" dirty="0" err="1"/>
              <a:t>Luebke</a:t>
            </a:r>
            <a:r>
              <a:rPr lang="en-US" sz="1000" dirty="0"/>
              <a:t> and Chris Georges, “Simple, Fast Evaluation of Potentially Visible Sets”</a:t>
            </a:r>
            <a:endParaRPr lang="en-US" sz="1000" u="sng" dirty="0">
              <a:solidFill>
                <a:srgbClr val="0000FF"/>
              </a:solidFill>
              <a:hlinkClick r:id="rId2"/>
            </a:endParaRPr>
          </a:p>
        </p:txBody>
      </p:sp>
      <p:pic>
        <p:nvPicPr>
          <p:cNvPr id="547" name="image52.png" descr="portals"/>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8650" y="2409825"/>
            <a:ext cx="2560638"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48" name="image53.jpg" descr="portals"/>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53000" y="2409825"/>
            <a:ext cx="248285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546"/>
                                        </p:tgtEl>
                                        <p:attrNameLst>
                                          <p:attrName>style.visibility</p:attrName>
                                        </p:attrNameLst>
                                      </p:cBhvr>
                                      <p:to>
                                        <p:strVal val="visible"/>
                                      </p:to>
                                    </p:set>
                                    <p:animEffect transition="in" filter="dissolve">
                                      <p:cBhvr>
                                        <p:cTn id="7" dur="500"/>
                                        <p:tgtEl>
                                          <p:spTgt spid="546"/>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547"/>
                                        </p:tgtEl>
                                        <p:attrNameLst>
                                          <p:attrName>style.visibility</p:attrName>
                                        </p:attrNameLst>
                                      </p:cBhvr>
                                      <p:to>
                                        <p:strVal val="visible"/>
                                      </p:to>
                                    </p:set>
                                    <p:animEffect transition="in" filter="dissolve">
                                      <p:cBhvr>
                                        <p:cTn id="11" dur="500"/>
                                        <p:tgtEl>
                                          <p:spTgt spid="547"/>
                                        </p:tgtEl>
                                      </p:cBhvr>
                                    </p:animEffect>
                                  </p:childTnLst>
                                </p:cTn>
                              </p:par>
                            </p:childTnLst>
                          </p:cTn>
                        </p:par>
                        <p:par>
                          <p:cTn id="12" fill="hold" nodeType="afterGroup">
                            <p:stCondLst>
                              <p:cond delay="1000"/>
                            </p:stCondLst>
                            <p:childTnLst>
                              <p:par>
                                <p:cTn id="13" presetID="9" presetClass="entr" fill="hold" grpId="0" nodeType="afterEffect">
                                  <p:stCondLst>
                                    <p:cond delay="0"/>
                                  </p:stCondLst>
                                  <p:iterate>
                                    <p:tmAbs val="0"/>
                                  </p:iterate>
                                  <p:childTnLst>
                                    <p:set>
                                      <p:cBhvr>
                                        <p:cTn id="14" fill="hold"/>
                                        <p:tgtEl>
                                          <p:spTgt spid="548"/>
                                        </p:tgtEl>
                                        <p:attrNameLst>
                                          <p:attrName>style.visibility</p:attrName>
                                        </p:attrNameLst>
                                      </p:cBhvr>
                                      <p:to>
                                        <p:strVal val="visible"/>
                                      </p:to>
                                    </p:set>
                                    <p:animEffect transition="in" filter="dissolve">
                                      <p:cBhvr>
                                        <p:cTn id="15" dur="500"/>
                                        <p:tgtEl>
                                          <p:spTgt spid="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animBg="1" advAuto="0"/>
      <p:bldP spid="547" grpId="0" animBg="1" advAuto="0"/>
      <p:bldP spid="54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p:cNvSpPr>
          <p:nvPr>
            <p:ph type="body" idx="1"/>
          </p:nvPr>
        </p:nvSpPr>
        <p:spPr>
          <a:xfrm>
            <a:off x="-192088" y="895350"/>
            <a:ext cx="9213851" cy="3848100"/>
          </a:xfrm>
        </p:spPr>
        <p:txBody>
          <a:bodyPr>
            <a:normAutofit/>
          </a:bodyPr>
          <a:lstStyle/>
          <a:p>
            <a:pPr marL="547688" lvl="1" indent="-273050" eaLnBrk="1" hangingPunct="1">
              <a:lnSpc>
                <a:spcPct val="80000"/>
              </a:lnSpc>
              <a:spcBef>
                <a:spcPts val="500"/>
              </a:spcBef>
              <a:buClr>
                <a:schemeClr val="accent2"/>
              </a:buClr>
            </a:pPr>
            <a:r>
              <a:rPr lang="en-US" sz="1300" dirty="0">
                <a:solidFill>
                  <a:srgbClr val="1F497D"/>
                </a:solidFill>
                <a:latin typeface="Corbel" charset="0"/>
                <a:ea typeface="Corbel" charset="0"/>
                <a:cs typeface="Corbel" charset="0"/>
              </a:rPr>
              <a:t>If a big object fills a good portion of the screen, don</a:t>
            </a:r>
            <a:r>
              <a:rPr lang="en-US" sz="1300" dirty="0">
                <a:solidFill>
                  <a:srgbClr val="1F497D"/>
                </a:solidFill>
                <a:latin typeface="Times New Roman" charset="0"/>
                <a:ea typeface="ＭＳ Ｐゴシック" charset="0"/>
                <a:cs typeface="Times New Roman" charset="0"/>
                <a:sym typeface="Times New Roman" charset="0"/>
              </a:rPr>
              <a:t>’</a:t>
            </a:r>
            <a:r>
              <a:rPr lang="en-US" sz="1300" dirty="0">
                <a:solidFill>
                  <a:srgbClr val="1F497D"/>
                </a:solidFill>
                <a:latin typeface="Corbel" charset="0"/>
                <a:ea typeface="Corbel" charset="0"/>
                <a:cs typeface="Corbel" charset="0"/>
              </a:rPr>
              <a:t>t draw geometry that it covers up</a:t>
            </a: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300" dirty="0">
                <a:solidFill>
                  <a:srgbClr val="1F497D"/>
                </a:solidFill>
                <a:latin typeface="Corbel" charset="0"/>
                <a:ea typeface="Corbel" charset="0"/>
                <a:cs typeface="Corbel" charset="0"/>
              </a:rPr>
              <a:t>Many new graphics cards have support for parts of the process</a:t>
            </a: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SzTx/>
              <a:buFont typeface="Wingdings 3" charset="0"/>
              <a:buNone/>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SzTx/>
              <a:buFont typeface="Wingdings 3" charset="0"/>
              <a:buNone/>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SzTx/>
              <a:buFont typeface="Wingdings 3" charset="0"/>
              <a:buNone/>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endParaRPr lang="en-US" sz="1500" dirty="0">
              <a:solidFill>
                <a:srgbClr val="1F497D"/>
              </a:solidFill>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500" dirty="0">
                <a:solidFill>
                  <a:srgbClr val="1F497D"/>
                </a:solidFill>
                <a:latin typeface="Corbel" charset="0"/>
                <a:ea typeface="Corbel" charset="0"/>
                <a:cs typeface="Corbel" charset="0"/>
              </a:rPr>
              <a:t>Algorithm:</a:t>
            </a:r>
          </a:p>
          <a:p>
            <a:pPr marL="822325" lvl="2" indent="-227013" eaLnBrk="1" hangingPunct="1">
              <a:lnSpc>
                <a:spcPct val="80000"/>
              </a:lnSpc>
              <a:spcBef>
                <a:spcPts val="500"/>
              </a:spcBef>
              <a:buClr>
                <a:srgbClr val="BABABA"/>
              </a:buClr>
            </a:pPr>
            <a:r>
              <a:rPr lang="en-US" sz="1300" dirty="0">
                <a:latin typeface="Corbel" charset="0"/>
                <a:ea typeface="Corbel" charset="0"/>
                <a:cs typeface="Corbel" charset="0"/>
              </a:rPr>
              <a:t>Create list of all objects potentially visible in frustum (per polygon or per shape)</a:t>
            </a:r>
          </a:p>
          <a:p>
            <a:pPr marL="822325" lvl="2" indent="-227013" eaLnBrk="1" hangingPunct="1">
              <a:lnSpc>
                <a:spcPct val="80000"/>
              </a:lnSpc>
              <a:spcBef>
                <a:spcPts val="500"/>
              </a:spcBef>
              <a:buClr>
                <a:srgbClr val="BABABA"/>
              </a:buClr>
            </a:pPr>
            <a:r>
              <a:rPr lang="en-US" sz="1300" dirty="0">
                <a:latin typeface="Corbel" charset="0"/>
                <a:ea typeface="Corbel" charset="0"/>
                <a:cs typeface="Corbel" charset="0"/>
              </a:rPr>
              <a:t>For each pair of objects </a:t>
            </a:r>
            <a:r>
              <a:rPr lang="en-US" sz="1300" dirty="0" err="1">
                <a:latin typeface="Corbel" charset="0"/>
                <a:ea typeface="Corbel" charset="0"/>
                <a:cs typeface="Corbel" charset="0"/>
              </a:rPr>
              <a:t>i</a:t>
            </a:r>
            <a:r>
              <a:rPr lang="en-US" sz="1300" dirty="0">
                <a:latin typeface="Corbel" charset="0"/>
                <a:ea typeface="Corbel" charset="0"/>
                <a:cs typeface="Corbel" charset="0"/>
              </a:rPr>
              <a:t> and j, if </a:t>
            </a:r>
            <a:r>
              <a:rPr lang="en-US" sz="1300" dirty="0" err="1">
                <a:latin typeface="Corbel" charset="0"/>
                <a:ea typeface="Corbel" charset="0"/>
                <a:cs typeface="Corbel" charset="0"/>
              </a:rPr>
              <a:t>i</a:t>
            </a:r>
            <a:r>
              <a:rPr lang="en-US" sz="1300" dirty="0">
                <a:latin typeface="Corbel" charset="0"/>
                <a:ea typeface="Corbel" charset="0"/>
                <a:cs typeface="Corbel" charset="0"/>
              </a:rPr>
              <a:t> occludes j (i.e. j lies in i</a:t>
            </a:r>
            <a:r>
              <a:rPr lang="en-US" sz="1300" dirty="0">
                <a:latin typeface="Times New Roman" charset="0"/>
                <a:ea typeface="ＭＳ Ｐゴシック" charset="0"/>
                <a:cs typeface="Times New Roman" charset="0"/>
                <a:sym typeface="Times New Roman" charset="0"/>
              </a:rPr>
              <a:t>’</a:t>
            </a:r>
            <a:r>
              <a:rPr lang="en-US" sz="1300" dirty="0">
                <a:latin typeface="Corbel" charset="0"/>
                <a:ea typeface="Corbel" charset="0"/>
                <a:cs typeface="Corbel" charset="0"/>
              </a:rPr>
              <a:t>s shadow volume) remove j</a:t>
            </a:r>
          </a:p>
          <a:p>
            <a:pPr marL="547688" lvl="1" indent="-273050" eaLnBrk="1" hangingPunct="1">
              <a:lnSpc>
                <a:spcPct val="80000"/>
              </a:lnSpc>
              <a:spcBef>
                <a:spcPts val="500"/>
              </a:spcBef>
              <a:buClr>
                <a:schemeClr val="accent2"/>
              </a:buClr>
            </a:pPr>
            <a:r>
              <a:rPr lang="en-US" sz="1500" dirty="0">
                <a:solidFill>
                  <a:srgbClr val="1F497D"/>
                </a:solidFill>
                <a:latin typeface="Corbel" charset="0"/>
                <a:ea typeface="Corbel" charset="0"/>
                <a:cs typeface="Corbel" charset="0"/>
              </a:rPr>
              <a:t>O(n</a:t>
            </a:r>
            <a:r>
              <a:rPr lang="en-US" sz="1500" baseline="30000" dirty="0">
                <a:solidFill>
                  <a:srgbClr val="1F497D"/>
                </a:solidFill>
                <a:latin typeface="Corbel" charset="0"/>
                <a:ea typeface="Corbel" charset="0"/>
                <a:cs typeface="Corbel" charset="0"/>
              </a:rPr>
              <a:t>2</a:t>
            </a:r>
            <a:r>
              <a:rPr lang="en-US" sz="1500" dirty="0">
                <a:solidFill>
                  <a:srgbClr val="1F497D"/>
                </a:solidFill>
                <a:latin typeface="Corbel" charset="0"/>
                <a:ea typeface="Corbel" charset="0"/>
                <a:cs typeface="Corbel" charset="0"/>
              </a:rPr>
              <a:t>)! Lots of ways to make this faster:</a:t>
            </a:r>
          </a:p>
          <a:p>
            <a:pPr marL="822325" lvl="2" indent="-227013" eaLnBrk="1" hangingPunct="1">
              <a:lnSpc>
                <a:spcPct val="80000"/>
              </a:lnSpc>
              <a:spcBef>
                <a:spcPts val="500"/>
              </a:spcBef>
              <a:buClr>
                <a:srgbClr val="BABABA"/>
              </a:buClr>
            </a:pPr>
            <a:r>
              <a:rPr lang="en-US" sz="1100" dirty="0">
                <a:latin typeface="Corbel" charset="0"/>
                <a:ea typeface="Corbel" charset="0"/>
                <a:cs typeface="Corbel" charset="0"/>
              </a:rPr>
              <a:t>Coorg, S., and S. Teller, "Real-Time Occlusion Culling for Models with Large </a:t>
            </a:r>
            <a:r>
              <a:rPr lang="en-US" sz="1100" dirty="0" err="1">
                <a:latin typeface="Corbel" charset="0"/>
                <a:ea typeface="Corbel" charset="0"/>
                <a:cs typeface="Corbel" charset="0"/>
              </a:rPr>
              <a:t>Occluders</a:t>
            </a:r>
            <a:r>
              <a:rPr lang="en-US" sz="1100" dirty="0">
                <a:latin typeface="Corbel" charset="0"/>
                <a:ea typeface="Corbel" charset="0"/>
                <a:cs typeface="Corbel" charset="0"/>
              </a:rPr>
              <a:t>", in </a:t>
            </a:r>
            <a:r>
              <a:rPr lang="en-US" sz="1100" i="1" dirty="0">
                <a:latin typeface="Corbel" charset="0"/>
                <a:ea typeface="Corbel" charset="0"/>
                <a:cs typeface="Corbel" charset="0"/>
              </a:rPr>
              <a:t>1997 Symposium on Interactive 3D Graphics</a:t>
            </a:r>
            <a:endParaRPr lang="en-US" sz="1400" dirty="0">
              <a:latin typeface="Corbel" charset="0"/>
              <a:ea typeface="Corbel" charset="0"/>
              <a:cs typeface="Corbel" charset="0"/>
            </a:endParaRPr>
          </a:p>
          <a:p>
            <a:pPr marL="822325" lvl="2" indent="-227013" eaLnBrk="1" hangingPunct="1">
              <a:lnSpc>
                <a:spcPct val="80000"/>
              </a:lnSpc>
              <a:spcBef>
                <a:spcPts val="500"/>
              </a:spcBef>
              <a:buClr>
                <a:srgbClr val="BABABA"/>
              </a:buClr>
            </a:pPr>
            <a:r>
              <a:rPr lang="en-US" sz="1100" dirty="0" err="1">
                <a:latin typeface="Corbel" charset="0"/>
                <a:ea typeface="Corbel" charset="0"/>
                <a:cs typeface="Corbel" charset="0"/>
              </a:rPr>
              <a:t>Gamasutra</a:t>
            </a:r>
            <a:r>
              <a:rPr lang="en-US" sz="1100" dirty="0">
                <a:latin typeface="Corbel" charset="0"/>
                <a:ea typeface="Corbel" charset="0"/>
                <a:cs typeface="Corbel" charset="0"/>
              </a:rPr>
              <a:t> overview of Occlusion Culling algorithms: </a:t>
            </a:r>
            <a:r>
              <a:rPr lang="en-US" sz="1000" u="sng" dirty="0">
                <a:solidFill>
                  <a:srgbClr val="0000FF"/>
                </a:solidFill>
                <a:latin typeface="Corbel" charset="0"/>
                <a:ea typeface="Corbel" charset="0"/>
                <a:cs typeface="Corbel" charset="0"/>
                <a:hlinkClick r:id="rId2"/>
              </a:rPr>
              <a:t>http://www.gamasutra.com/view/feature/3394/occlusion_culling_algorithms.php</a:t>
            </a:r>
            <a:endParaRPr lang="en-US" sz="1000" u="sng" dirty="0">
              <a:solidFill>
                <a:srgbClr val="0000FF"/>
              </a:solidFill>
              <a:latin typeface="Corbel" charset="0"/>
              <a:ea typeface="Corbel" charset="0"/>
              <a:cs typeface="Corbel" charset="0"/>
            </a:endParaRPr>
          </a:p>
          <a:p>
            <a:pPr marL="822325" lvl="2" indent="-227013" eaLnBrk="1" hangingPunct="1">
              <a:lnSpc>
                <a:spcPct val="80000"/>
              </a:lnSpc>
              <a:spcBef>
                <a:spcPts val="500"/>
              </a:spcBef>
              <a:buClr>
                <a:srgbClr val="BABABA"/>
              </a:buClr>
            </a:pPr>
            <a:r>
              <a:rPr lang="en-US" sz="1100" dirty="0">
                <a:latin typeface="Corbel" charset="0"/>
                <a:ea typeface="Corbel" charset="0"/>
                <a:cs typeface="Corbel" charset="0"/>
              </a:rPr>
              <a:t>State of the art: </a:t>
            </a:r>
            <a:r>
              <a:rPr lang="en-US" sz="1100" dirty="0">
                <a:latin typeface="Corbel" charset="0"/>
                <a:ea typeface="Corbel" charset="0"/>
                <a:cs typeface="Corbel" charset="0"/>
                <a:hlinkClick r:id="rId3"/>
              </a:rPr>
              <a:t>https://</a:t>
            </a:r>
            <a:r>
              <a:rPr lang="en-US" sz="1100" dirty="0" err="1">
                <a:latin typeface="Corbel" charset="0"/>
                <a:ea typeface="Corbel" charset="0"/>
                <a:cs typeface="Corbel" charset="0"/>
                <a:hlinkClick r:id="rId3"/>
              </a:rPr>
              <a:t>software.intel.com</a:t>
            </a:r>
            <a:r>
              <a:rPr lang="en-US" sz="1100" dirty="0">
                <a:latin typeface="Corbel" charset="0"/>
                <a:ea typeface="Corbel" charset="0"/>
                <a:cs typeface="Corbel" charset="0"/>
                <a:hlinkClick r:id="rId3"/>
              </a:rPr>
              <a:t>/</a:t>
            </a:r>
            <a:r>
              <a:rPr lang="en-US" sz="1100" dirty="0" err="1">
                <a:latin typeface="Corbel" charset="0"/>
                <a:ea typeface="Corbel" charset="0"/>
                <a:cs typeface="Corbel" charset="0"/>
                <a:hlinkClick r:id="rId3"/>
              </a:rPr>
              <a:t>en</a:t>
            </a:r>
            <a:r>
              <a:rPr lang="en-US" sz="1100" dirty="0">
                <a:latin typeface="Corbel" charset="0"/>
                <a:ea typeface="Corbel" charset="0"/>
                <a:cs typeface="Corbel" charset="0"/>
                <a:hlinkClick r:id="rId3"/>
              </a:rPr>
              <a:t>-us/articles/masked-software-occlusion-culling</a:t>
            </a:r>
            <a:endParaRPr lang="en-US" sz="1100" dirty="0">
              <a:latin typeface="Corbel" charset="0"/>
              <a:ea typeface="Corbel" charset="0"/>
              <a:cs typeface="Corbel" charset="0"/>
            </a:endParaRPr>
          </a:p>
          <a:p>
            <a:pPr marL="547688" lvl="1" indent="-273050" eaLnBrk="1" hangingPunct="1">
              <a:lnSpc>
                <a:spcPct val="80000"/>
              </a:lnSpc>
              <a:spcBef>
                <a:spcPts val="500"/>
              </a:spcBef>
              <a:buClr>
                <a:schemeClr val="accent2"/>
              </a:buClr>
            </a:pPr>
            <a:r>
              <a:rPr lang="en-US" sz="1500" dirty="0">
                <a:solidFill>
                  <a:srgbClr val="1F497D"/>
                </a:solidFill>
                <a:latin typeface="Corbel" charset="0"/>
                <a:ea typeface="Corbel" charset="0"/>
                <a:cs typeface="Corbel" charset="0"/>
              </a:rPr>
              <a:t>Bad for indoor scenes with lots of small objects</a:t>
            </a:r>
          </a:p>
        </p:txBody>
      </p:sp>
      <p:sp>
        <p:nvSpPr>
          <p:cNvPr id="552" name="Shape 552"/>
          <p:cNvSpPr>
            <a:spLocks noGrp="1"/>
          </p:cNvSpPr>
          <p:nvPr>
            <p:ph type="title"/>
          </p:nvPr>
        </p:nvSpPr>
        <p:spPr/>
        <p:txBody>
          <a:bodyPr>
            <a:normAutofit/>
          </a:bodyPr>
          <a:lstStyle/>
          <a:p>
            <a:pPr defTabSz="885825" eaLnBrk="1" hangingPunct="1"/>
            <a:r>
              <a:rPr lang="en-US" sz="2200">
                <a:latin typeface="Segoe UI" charset="0"/>
                <a:cs typeface="Segoe UI" charset="0"/>
              </a:rPr>
              <a:t>Advanced Techniques (2/2) – Occlusion Culling</a:t>
            </a:r>
          </a:p>
        </p:txBody>
      </p:sp>
      <p:sp>
        <p:nvSpPr>
          <p:cNvPr id="553" name="Shape 553"/>
          <p:cNvSpPr>
            <a:spLocks noChangeArrowheads="1"/>
          </p:cNvSpPr>
          <p:nvPr/>
        </p:nvSpPr>
        <p:spPr bwMode="auto">
          <a:xfrm>
            <a:off x="6477000" y="1689100"/>
            <a:ext cx="1798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defTabSz="1019175" eaLnBrk="1"/>
            <a:r>
              <a:rPr lang="en-US" sz="1400"/>
              <a:t>With OC – algorithm ignores blue</a:t>
            </a:r>
            <a:br>
              <a:rPr lang="en-US" sz="1400"/>
            </a:br>
            <a:r>
              <a:rPr lang="en-US" sz="1400"/>
              <a:t>geometry behind the hills</a:t>
            </a:r>
          </a:p>
        </p:txBody>
      </p:sp>
      <p:sp>
        <p:nvSpPr>
          <p:cNvPr id="554" name="Shape 554"/>
          <p:cNvSpPr>
            <a:spLocks noChangeArrowheads="1"/>
          </p:cNvSpPr>
          <p:nvPr/>
        </p:nvSpPr>
        <p:spPr bwMode="auto">
          <a:xfrm>
            <a:off x="660400" y="165735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lIns="50940" tIns="50940" rIns="50940" bIns="50940">
            <a:spAutoFit/>
          </a:bodyPr>
          <a:lstStyle/>
          <a:p>
            <a:pPr defTabSz="1019175" eaLnBrk="1"/>
            <a:r>
              <a:rPr lang="en-US" sz="1400"/>
              <a:t>Without OC – lots of geometry  drawn, </a:t>
            </a:r>
            <a:br>
              <a:rPr lang="en-US" sz="1400"/>
            </a:br>
            <a:r>
              <a:rPr lang="en-US" sz="1400"/>
              <a:t>most is not seen (drawn in blue)</a:t>
            </a:r>
          </a:p>
        </p:txBody>
      </p:sp>
      <p:pic>
        <p:nvPicPr>
          <p:cNvPr id="555" name="image54.jpg" descr="occluded"/>
          <p:cNvPicPr>
            <a:picLocks noChangeAspect="1"/>
          </p:cNvPicPr>
          <p:nvPr/>
        </p:nvPicPr>
        <p:blipFill>
          <a:blip r:embed="rId4" cstate="email">
            <a:extLst>
              <a:ext uri="{28A0092B-C50C-407E-A947-70E740481C1C}">
                <a14:useLocalDpi xmlns:a14="http://schemas.microsoft.com/office/drawing/2010/main" val="0"/>
              </a:ext>
            </a:extLst>
          </a:blip>
          <a:srcRect l="4794" t="8444" r="2678" b="3683"/>
          <a:stretch>
            <a:fillRect/>
          </a:stretch>
        </p:blipFill>
        <p:spPr bwMode="auto">
          <a:xfrm>
            <a:off x="2514600" y="1435100"/>
            <a:ext cx="3878263"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555"/>
                                        </p:tgtEl>
                                        <p:attrNameLst>
                                          <p:attrName>style.visibility</p:attrName>
                                        </p:attrNameLst>
                                      </p:cBhvr>
                                      <p:to>
                                        <p:strVal val="visible"/>
                                      </p:to>
                                    </p:set>
                                    <p:animEffect transition="in" filter="dissolve">
                                      <p:cBhvr>
                                        <p:cTn id="7" dur="500"/>
                                        <p:tgtEl>
                                          <p:spTgt spid="555"/>
                                        </p:tgtEl>
                                      </p:cBhvr>
                                    </p:animEffect>
                                  </p:childTnLst>
                                </p:cTn>
                              </p:par>
                            </p:childTnLst>
                          </p:cTn>
                        </p:par>
                        <p:par>
                          <p:cTn id="8" fill="hold" nodeType="afterGroup">
                            <p:stCondLst>
                              <p:cond delay="500"/>
                            </p:stCondLst>
                            <p:childTnLst>
                              <p:par>
                                <p:cTn id="9" presetID="9" presetClass="entr" fill="hold" grpId="0" nodeType="afterEffect">
                                  <p:stCondLst>
                                    <p:cond delay="0"/>
                                  </p:stCondLst>
                                  <p:iterate>
                                    <p:tmAbs val="0"/>
                                  </p:iterate>
                                  <p:childTnLst>
                                    <p:set>
                                      <p:cBhvr>
                                        <p:cTn id="10" fill="hold"/>
                                        <p:tgtEl>
                                          <p:spTgt spid="553"/>
                                        </p:tgtEl>
                                        <p:attrNameLst>
                                          <p:attrName>style.visibility</p:attrName>
                                        </p:attrNameLst>
                                      </p:cBhvr>
                                      <p:to>
                                        <p:strVal val="visible"/>
                                      </p:to>
                                    </p:set>
                                    <p:animEffect transition="in" filter="dissolve">
                                      <p:cBhvr>
                                        <p:cTn id="11" dur="500"/>
                                        <p:tgtEl>
                                          <p:spTgt spid="553"/>
                                        </p:tgtEl>
                                      </p:cBhvr>
                                    </p:animEffect>
                                  </p:childTnLst>
                                </p:cTn>
                              </p:par>
                            </p:childTnLst>
                          </p:cTn>
                        </p:par>
                        <p:par>
                          <p:cTn id="12" fill="hold" nodeType="afterGroup">
                            <p:stCondLst>
                              <p:cond delay="1000"/>
                            </p:stCondLst>
                            <p:childTnLst>
                              <p:par>
                                <p:cTn id="13" presetID="9" presetClass="entr" fill="hold" grpId="0" nodeType="afterEffect">
                                  <p:stCondLst>
                                    <p:cond delay="0"/>
                                  </p:stCondLst>
                                  <p:iterate>
                                    <p:tmAbs val="0"/>
                                  </p:iterate>
                                  <p:childTnLst>
                                    <p:set>
                                      <p:cBhvr>
                                        <p:cTn id="14" fill="hold"/>
                                        <p:tgtEl>
                                          <p:spTgt spid="554"/>
                                        </p:tgtEl>
                                        <p:attrNameLst>
                                          <p:attrName>style.visibility</p:attrName>
                                        </p:attrNameLst>
                                      </p:cBhvr>
                                      <p:to>
                                        <p:strVal val="visible"/>
                                      </p:to>
                                    </p:set>
                                    <p:animEffect transition="in" filter="dissolve">
                                      <p:cBhvr>
                                        <p:cTn id="15"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advAuto="0"/>
      <p:bldP spid="554" grpId="0" animBg="1" advAuto="0"/>
      <p:bldP spid="55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23950"/>
            <a:ext cx="74739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矩形 2"/>
          <p:cNvSpPr>
            <a:spLocks noChangeArrowheads="1"/>
          </p:cNvSpPr>
          <p:nvPr/>
        </p:nvSpPr>
        <p:spPr bwMode="auto">
          <a:xfrm>
            <a:off x="914400" y="3714750"/>
            <a:ext cx="74739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a:t>The rendering of a Boeing 777 includes 132,500 unique parts and over 3,000,000 fasteners, which yields a polygonal model with over 500,000,000 polygons. </a:t>
            </a:r>
          </a:p>
        </p:txBody>
      </p:sp>
      <p:sp>
        <p:nvSpPr>
          <p:cNvPr id="13316" name="标题 3"/>
          <p:cNvSpPr>
            <a:spLocks noGrp="1"/>
          </p:cNvSpPr>
          <p:nvPr>
            <p:ph type="title"/>
          </p:nvPr>
        </p:nvSpPr>
        <p:spPr/>
        <p:txBody>
          <a:bodyPr/>
          <a:lstStyle/>
          <a:p>
            <a:r>
              <a:rPr lang="en-US" altLang="zh-CN" smtClean="0">
                <a:ea typeface="宋体" charset="-122"/>
              </a:rPr>
              <a:t>Large Scene Complexity</a:t>
            </a:r>
            <a:endParaRPr lang="zh-CN" altLang="en-US" smtClean="0">
              <a:ea typeface="宋体" charset="-122"/>
            </a:endParaRPr>
          </a:p>
        </p:txBody>
      </p:sp>
    </p:spTree>
    <p:extLst>
      <p:ext uri="{BB962C8B-B14F-4D97-AF65-F5344CB8AC3E}">
        <p14:creationId xmlns:p14="http://schemas.microsoft.com/office/powerpoint/2010/main" val="222385359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zh-CN" dirty="0" smtClean="0"/>
              <a:t>Spatial </a:t>
            </a:r>
            <a:r>
              <a:rPr lang="en-US" altLang="zh-CN" dirty="0"/>
              <a:t>Data Structures</a:t>
            </a:r>
            <a:endParaRPr lang="en-US" dirty="0"/>
          </a:p>
        </p:txBody>
      </p:sp>
      <p:sp>
        <p:nvSpPr>
          <p:cNvPr id="14339" name="矩形 3"/>
          <p:cNvSpPr>
            <a:spLocks noChangeArrowheads="1"/>
          </p:cNvSpPr>
          <p:nvPr/>
        </p:nvSpPr>
        <p:spPr bwMode="auto">
          <a:xfrm>
            <a:off x="685800" y="1047750"/>
            <a:ext cx="7772400" cy="345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pPr>
            <a:r>
              <a:rPr lang="en-US" altLang="zh-CN" sz="1600" dirty="0"/>
              <a:t>    </a:t>
            </a:r>
            <a:r>
              <a:rPr lang="en-US" altLang="zh-CN" dirty="0"/>
              <a:t>A spatial data structure is one that organizes geometry in some n-dimensional space. These data structures can be used to accelerate queries about whether geometric entities overlap. Such queries are used in a wide variety of operations, such as culling algorithms, during intersection testing and ray tracing, and for collision detection.</a:t>
            </a:r>
          </a:p>
          <a:p>
            <a:pPr>
              <a:lnSpc>
                <a:spcPts val="2400"/>
              </a:lnSpc>
            </a:pPr>
            <a:r>
              <a:rPr lang="en-US" altLang="zh-CN" dirty="0"/>
              <a:t>    The organization of spatial data structures is usually hierarchical. Thus, the structure is nested and of a recursive nature.  Geometry is referenced by some of the elements in this hierarchy. Some common types of spatial data structures are bounding volume hierarchies, variants of binary space partitioning (</a:t>
            </a:r>
            <a:r>
              <a:rPr lang="en-US" altLang="zh-CN" dirty="0" err="1"/>
              <a:t>BSP</a:t>
            </a:r>
            <a:r>
              <a:rPr lang="en-US" altLang="zh-CN" dirty="0"/>
              <a:t>) trees, </a:t>
            </a:r>
            <a:r>
              <a:rPr lang="en-US" altLang="zh-CN" dirty="0" smtClean="0"/>
              <a:t> </a:t>
            </a:r>
            <a:r>
              <a:rPr lang="en-US" altLang="zh-CN" dirty="0" err="1" smtClean="0"/>
              <a:t>quadtrees</a:t>
            </a:r>
            <a:r>
              <a:rPr lang="en-US" altLang="zh-CN" dirty="0"/>
              <a:t>, and </a:t>
            </a:r>
            <a:r>
              <a:rPr lang="en-US" altLang="zh-CN" dirty="0" smtClean="0"/>
              <a:t> </a:t>
            </a:r>
            <a:r>
              <a:rPr lang="en-US" altLang="zh-CN" dirty="0" err="1" smtClean="0"/>
              <a:t>octrees</a:t>
            </a:r>
            <a:r>
              <a:rPr lang="en-US" altLang="zh-CN" dirty="0"/>
              <a:t>.</a:t>
            </a:r>
          </a:p>
          <a:p>
            <a:pPr>
              <a:lnSpc>
                <a:spcPts val="2400"/>
              </a:lnSpc>
            </a:pPr>
            <a:endParaRPr lang="en-US" altLang="zh-CN" sz="1600" dirty="0"/>
          </a:p>
        </p:txBody>
      </p:sp>
    </p:spTree>
    <p:extLst>
      <p:ext uri="{BB962C8B-B14F-4D97-AF65-F5344CB8AC3E}">
        <p14:creationId xmlns:p14="http://schemas.microsoft.com/office/powerpoint/2010/main" val="41847083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image2.png" descr="C:\Users\Roger\Downloads\bounding_box.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526954" y="0"/>
            <a:ext cx="1912592" cy="170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32" name="Shape 132"/>
          <p:cNvSpPr>
            <a:spLocks noGrp="1"/>
          </p:cNvSpPr>
          <p:nvPr>
            <p:ph type="body" idx="1"/>
          </p:nvPr>
        </p:nvSpPr>
        <p:spPr>
          <a:xfrm>
            <a:off x="228600" y="914400"/>
            <a:ext cx="8267700" cy="3771900"/>
          </a:xfrm>
        </p:spPr>
        <p:txBody>
          <a:bodyPr>
            <a:normAutofit/>
          </a:bodyPr>
          <a:lstStyle/>
          <a:p>
            <a:pPr marL="466725" lvl="1" indent="-354013" eaLnBrk="1" hangingPunct="1">
              <a:lnSpc>
                <a:spcPct val="90000"/>
              </a:lnSpc>
              <a:spcBef>
                <a:spcPts val="500"/>
              </a:spcBef>
              <a:buClr>
                <a:schemeClr val="accent2"/>
              </a:buClr>
            </a:pPr>
            <a:r>
              <a:rPr lang="en-US" sz="1600" dirty="0">
                <a:solidFill>
                  <a:srgbClr val="1F497D"/>
                </a:solidFill>
                <a:latin typeface="Corbel" charset="0"/>
                <a:ea typeface="Corbel" charset="0"/>
                <a:cs typeface="Corbel" charset="0"/>
              </a:rPr>
              <a:t>Extents and bounding volumes</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Enclose complex objects in simpler ones</a:t>
            </a:r>
          </a:p>
          <a:p>
            <a:pPr marL="1381125" lvl="3" indent="-415925" eaLnBrk="1" hangingPunct="1">
              <a:lnSpc>
                <a:spcPct val="90000"/>
              </a:lnSpc>
              <a:spcBef>
                <a:spcPts val="400"/>
              </a:spcBef>
              <a:buClr>
                <a:srgbClr val="A84644"/>
              </a:buClr>
              <a:buFont typeface="Wingdings" charset="0"/>
              <a:buChar char="◻"/>
            </a:pPr>
            <a:r>
              <a:rPr lang="en-US" sz="1200" dirty="0">
                <a:latin typeface="Corbel" charset="0"/>
                <a:ea typeface="Corbel" charset="0"/>
                <a:cs typeface="Corbel" charset="0"/>
              </a:rPr>
              <a:t>Simpler = spheres, cuboids</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If bounding volume isn</a:t>
            </a:r>
            <a:r>
              <a:rPr lang="en-US" sz="1400" dirty="0">
                <a:latin typeface="Times New Roman" charset="0"/>
                <a:ea typeface="ＭＳ Ｐゴシック" charset="0"/>
                <a:cs typeface="Times New Roman" charset="0"/>
                <a:sym typeface="Times New Roman" charset="0"/>
              </a:rPr>
              <a:t>’</a:t>
            </a:r>
            <a:r>
              <a:rPr lang="en-US" sz="1400" dirty="0">
                <a:latin typeface="Corbel" charset="0"/>
                <a:ea typeface="Corbel" charset="0"/>
                <a:cs typeface="Corbel" charset="0"/>
              </a:rPr>
              <a:t>t visible, neither is object inside it!</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To increase efficiency, put multiple objects into one volume</a:t>
            </a:r>
          </a:p>
          <a:p>
            <a:pPr marL="466725" lvl="1" indent="-354013" eaLnBrk="1" hangingPunct="1">
              <a:lnSpc>
                <a:spcPct val="90000"/>
              </a:lnSpc>
              <a:spcBef>
                <a:spcPts val="500"/>
              </a:spcBef>
              <a:buClr>
                <a:schemeClr val="accent2"/>
              </a:buClr>
            </a:pPr>
            <a:r>
              <a:rPr lang="en-US" sz="1600" dirty="0">
                <a:solidFill>
                  <a:srgbClr val="1F497D"/>
                </a:solidFill>
                <a:latin typeface="Corbel" charset="0"/>
                <a:ea typeface="Corbel" charset="0"/>
                <a:cs typeface="Corbel" charset="0"/>
              </a:rPr>
              <a:t>How does this speed up ray tracing?</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Quick reject: check ray against bounding volume first</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Quicker reject: check group of rays (frustum) against bounding volume of object</a:t>
            </a:r>
          </a:p>
          <a:p>
            <a:pPr marL="466725" lvl="1" indent="-354013" eaLnBrk="1" hangingPunct="1">
              <a:lnSpc>
                <a:spcPct val="90000"/>
              </a:lnSpc>
              <a:spcBef>
                <a:spcPts val="500"/>
              </a:spcBef>
              <a:buClr>
                <a:schemeClr val="accent2"/>
              </a:buClr>
            </a:pPr>
            <a:r>
              <a:rPr lang="en-US" sz="1600" dirty="0">
                <a:solidFill>
                  <a:srgbClr val="1F497D"/>
                </a:solidFill>
                <a:latin typeface="Corbel" charset="0"/>
                <a:ea typeface="Corbel" charset="0"/>
                <a:cs typeface="Corbel" charset="0"/>
              </a:rPr>
              <a:t>Simple to implement and can offer noticeable speedups</a:t>
            </a:r>
          </a:p>
          <a:p>
            <a:pPr marL="466725" lvl="1" indent="-354013" eaLnBrk="1" hangingPunct="1">
              <a:lnSpc>
                <a:spcPct val="90000"/>
              </a:lnSpc>
              <a:spcBef>
                <a:spcPts val="500"/>
              </a:spcBef>
              <a:buClr>
                <a:schemeClr val="accent2"/>
              </a:buClr>
            </a:pPr>
            <a:r>
              <a:rPr lang="en-US" sz="1600" dirty="0">
                <a:solidFill>
                  <a:srgbClr val="1F497D"/>
                </a:solidFill>
                <a:latin typeface="Corbel" charset="0"/>
                <a:ea typeface="Corbel" charset="0"/>
                <a:cs typeface="Corbel" charset="0"/>
              </a:rPr>
              <a:t>Even simpler to implement: Axis-Aligned Bounding Boxes (AABBs)</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An AABB is a cuboid such that each edge is parallel to either the x, y, or z axis</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Calculate by finding the min and max X/Y/Z for each vertex</a:t>
            </a:r>
          </a:p>
          <a:p>
            <a:pPr marL="850900" lvl="2" indent="-266700" eaLnBrk="1" hangingPunct="1">
              <a:lnSpc>
                <a:spcPct val="90000"/>
              </a:lnSpc>
              <a:spcBef>
                <a:spcPts val="500"/>
              </a:spcBef>
              <a:buClr>
                <a:srgbClr val="BABABA"/>
              </a:buClr>
            </a:pPr>
            <a:r>
              <a:rPr lang="en-US" sz="1400" dirty="0">
                <a:latin typeface="Corbel" charset="0"/>
                <a:ea typeface="Corbel" charset="0"/>
                <a:cs typeface="Corbel" charset="0"/>
              </a:rPr>
              <a:t>Works well if object has tight bounding box, not so great for the 10-story crane working on the new performing arts center</a:t>
            </a:r>
          </a:p>
        </p:txBody>
      </p:sp>
      <p:sp>
        <p:nvSpPr>
          <p:cNvPr id="133" name="Shape 133"/>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dirty="0">
                <a:ea typeface="Segoe UI"/>
                <a:sym typeface="Segoe UI"/>
              </a:rPr>
              <a:t>Bounding Volumes</a:t>
            </a:r>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51135" y="1700440"/>
            <a:ext cx="2335665" cy="966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36"/>
          <p:cNvSpPr>
            <a:spLocks noGrp="1"/>
          </p:cNvSpPr>
          <p:nvPr>
            <p:ph type="body" idx="1"/>
          </p:nvPr>
        </p:nvSpPr>
        <p:spPr>
          <a:xfrm>
            <a:off x="381000" y="1047750"/>
            <a:ext cx="8305800" cy="3581400"/>
          </a:xfrm>
        </p:spPr>
        <p:txBody>
          <a:bodyPr/>
          <a:lstStyle/>
          <a:p>
            <a:pPr eaLnBrk="1" hangingPunct="1"/>
            <a:r>
              <a:rPr lang="en-US" sz="1600" dirty="0">
                <a:latin typeface="Corbel" charset="0"/>
                <a:cs typeface="Corbel" charset="0"/>
              </a:rPr>
              <a:t>A technique for organizing the entire model:</a:t>
            </a:r>
          </a:p>
          <a:p>
            <a:pPr marL="547688" lvl="1" indent="-273050" eaLnBrk="1" hangingPunct="1">
              <a:buClr>
                <a:schemeClr val="accent2"/>
              </a:buClr>
            </a:pPr>
            <a:r>
              <a:rPr lang="en-US" sz="1400" dirty="0">
                <a:solidFill>
                  <a:srgbClr val="254E81"/>
                </a:solidFill>
                <a:latin typeface="Corbel" charset="0"/>
                <a:ea typeface="Corbel" charset="0"/>
                <a:cs typeface="Corbel" charset="0"/>
              </a:rPr>
              <a:t>Group bounding volumes in an encompassing </a:t>
            </a:r>
            <a:br>
              <a:rPr lang="en-US" sz="1400" dirty="0">
                <a:solidFill>
                  <a:srgbClr val="254E81"/>
                </a:solidFill>
                <a:latin typeface="Corbel" charset="0"/>
                <a:ea typeface="Corbel" charset="0"/>
                <a:cs typeface="Corbel" charset="0"/>
              </a:rPr>
            </a:br>
            <a:r>
              <a:rPr lang="en-US" sz="1400" dirty="0">
                <a:solidFill>
                  <a:srgbClr val="254E81"/>
                </a:solidFill>
                <a:latin typeface="Corbel" charset="0"/>
                <a:ea typeface="Corbel" charset="0"/>
                <a:cs typeface="Corbel" charset="0"/>
              </a:rPr>
              <a:t>bounding volume to create a tree hierarchy</a:t>
            </a:r>
            <a:endParaRPr lang="en-US" sz="1600" dirty="0">
              <a:solidFill>
                <a:srgbClr val="254E81"/>
              </a:solidFill>
              <a:latin typeface="Corbel" charset="0"/>
              <a:ea typeface="Corbel" charset="0"/>
              <a:cs typeface="Corbel" charset="0"/>
            </a:endParaRPr>
          </a:p>
          <a:p>
            <a:pPr marL="547688" lvl="1" indent="-273050" eaLnBrk="1" hangingPunct="1">
              <a:spcBef>
                <a:spcPts val="500"/>
              </a:spcBef>
              <a:buClr>
                <a:schemeClr val="accent2"/>
              </a:buClr>
            </a:pPr>
            <a:r>
              <a:rPr lang="en-US" sz="1400" dirty="0">
                <a:solidFill>
                  <a:srgbClr val="1F497D"/>
                </a:solidFill>
                <a:latin typeface="Corbel" charset="0"/>
                <a:ea typeface="Corbel" charset="0"/>
                <a:cs typeface="Corbel" charset="0"/>
              </a:rPr>
              <a:t>Bottom-up </a:t>
            </a:r>
            <a:r>
              <a:rPr lang="en-US" sz="1400" dirty="0">
                <a:solidFill>
                  <a:srgbClr val="6E5888"/>
                </a:solidFill>
                <a:latin typeface="Corbel" charset="0"/>
                <a:ea typeface="Corbel" charset="0"/>
                <a:cs typeface="Corbel" charset="0"/>
              </a:rPr>
              <a:t>construction</a:t>
            </a:r>
          </a:p>
          <a:p>
            <a:pPr eaLnBrk="1" hangingPunct="1"/>
            <a:r>
              <a:rPr lang="en-US" sz="1600" dirty="0">
                <a:latin typeface="Corbel" charset="0"/>
                <a:cs typeface="Corbel" charset="0"/>
              </a:rPr>
              <a:t>Repeatedly group bounding volumes of nearby objects together until entire scene is bounded</a:t>
            </a:r>
          </a:p>
          <a:p>
            <a:pPr marL="547688" lvl="1" indent="-273050" eaLnBrk="1" hangingPunct="1">
              <a:spcBef>
                <a:spcPts val="500"/>
              </a:spcBef>
              <a:buClr>
                <a:schemeClr val="accent2"/>
              </a:buClr>
            </a:pPr>
            <a:r>
              <a:rPr lang="en-US" sz="1400" dirty="0">
                <a:solidFill>
                  <a:srgbClr val="1F497D"/>
                </a:solidFill>
                <a:latin typeface="Corbel" charset="0"/>
                <a:ea typeface="Corbel" charset="0"/>
                <a:cs typeface="Corbel" charset="0"/>
              </a:rPr>
              <a:t>Finding objects that are close to each other can be very difficult (na</a:t>
            </a:r>
            <a:r>
              <a:rPr lang="en-US" sz="1400" dirty="0">
                <a:solidFill>
                  <a:srgbClr val="1F497D"/>
                </a:solidFill>
                <a:latin typeface="Times New Roman" charset="0"/>
                <a:ea typeface="ＭＳ Ｐゴシック" charset="0"/>
                <a:cs typeface="Times New Roman" charset="0"/>
                <a:sym typeface="Times New Roman" charset="0"/>
              </a:rPr>
              <a:t>ï</a:t>
            </a:r>
            <a:r>
              <a:rPr lang="en-US" sz="1400" dirty="0">
                <a:solidFill>
                  <a:srgbClr val="1F497D"/>
                </a:solidFill>
                <a:latin typeface="Corbel" charset="0"/>
                <a:ea typeface="Corbel" charset="0"/>
                <a:cs typeface="Corbel" charset="0"/>
              </a:rPr>
              <a:t>ve </a:t>
            </a:r>
            <a:r>
              <a:rPr lang="en-US" sz="1400" i="1" dirty="0">
                <a:solidFill>
                  <a:srgbClr val="1F497D"/>
                </a:solidFill>
                <a:latin typeface="Corbel" charset="0"/>
                <a:ea typeface="Corbel" charset="0"/>
                <a:cs typeface="Corbel" charset="0"/>
              </a:rPr>
              <a:t>O</a:t>
            </a:r>
            <a:r>
              <a:rPr lang="en-US" sz="1400" dirty="0">
                <a:solidFill>
                  <a:srgbClr val="1F497D"/>
                </a:solidFill>
                <a:latin typeface="Corbel" charset="0"/>
                <a:ea typeface="Corbel" charset="0"/>
                <a:cs typeface="Corbel" charset="0"/>
              </a:rPr>
              <a:t>(</a:t>
            </a:r>
            <a:r>
              <a:rPr lang="en-US" sz="1400" i="1" dirty="0">
                <a:solidFill>
                  <a:srgbClr val="1F497D"/>
                </a:solidFill>
                <a:latin typeface="Corbel" charset="0"/>
                <a:ea typeface="Corbel" charset="0"/>
                <a:cs typeface="Corbel" charset="0"/>
              </a:rPr>
              <a:t>n</a:t>
            </a:r>
            <a:r>
              <a:rPr lang="en-US" sz="1400" baseline="30000" dirty="0">
                <a:solidFill>
                  <a:srgbClr val="1F497D"/>
                </a:solidFill>
                <a:latin typeface="Corbel" charset="0"/>
                <a:ea typeface="Corbel" charset="0"/>
                <a:cs typeface="Corbel" charset="0"/>
              </a:rPr>
              <a:t>2</a:t>
            </a:r>
            <a:r>
              <a:rPr lang="en-US" sz="1400" dirty="0">
                <a:solidFill>
                  <a:srgbClr val="1F497D"/>
                </a:solidFill>
                <a:latin typeface="Corbel" charset="0"/>
                <a:ea typeface="Corbel" charset="0"/>
                <a:cs typeface="Corbel" charset="0"/>
              </a:rPr>
              <a:t>), can be done in </a:t>
            </a:r>
            <a:r>
              <a:rPr lang="en-US" sz="1400" i="1" dirty="0">
                <a:solidFill>
                  <a:srgbClr val="1F497D"/>
                </a:solidFill>
                <a:latin typeface="Corbel" charset="0"/>
                <a:ea typeface="Corbel" charset="0"/>
                <a:cs typeface="Corbel" charset="0"/>
              </a:rPr>
              <a:t>O</a:t>
            </a:r>
            <a:r>
              <a:rPr lang="en-US" sz="1400" dirty="0">
                <a:solidFill>
                  <a:srgbClr val="1F497D"/>
                </a:solidFill>
                <a:latin typeface="Corbel" charset="0"/>
                <a:ea typeface="Corbel" charset="0"/>
                <a:cs typeface="Corbel" charset="0"/>
              </a:rPr>
              <a:t>(</a:t>
            </a:r>
            <a:r>
              <a:rPr lang="en-US" sz="1400" i="1" dirty="0">
                <a:solidFill>
                  <a:srgbClr val="1F497D"/>
                </a:solidFill>
                <a:latin typeface="Corbel" charset="0"/>
                <a:ea typeface="Corbel" charset="0"/>
                <a:cs typeface="Corbel" charset="0"/>
              </a:rPr>
              <a:t>n</a:t>
            </a:r>
            <a:r>
              <a:rPr lang="en-US" sz="1400" dirty="0">
                <a:solidFill>
                  <a:srgbClr val="1F497D"/>
                </a:solidFill>
                <a:latin typeface="Corbel" charset="0"/>
                <a:ea typeface="Corbel" charset="0"/>
                <a:cs typeface="Corbel" charset="0"/>
              </a:rPr>
              <a:t> </a:t>
            </a:r>
            <a:r>
              <a:rPr lang="en-US" sz="1400" dirty="0" err="1">
                <a:solidFill>
                  <a:srgbClr val="1F497D"/>
                </a:solidFill>
                <a:latin typeface="Corbel" charset="0"/>
                <a:ea typeface="Corbel" charset="0"/>
                <a:cs typeface="Corbel" charset="0"/>
              </a:rPr>
              <a:t>log</a:t>
            </a:r>
            <a:r>
              <a:rPr lang="en-US" sz="1400" i="1" dirty="0" err="1">
                <a:solidFill>
                  <a:srgbClr val="1F497D"/>
                </a:solidFill>
                <a:latin typeface="Corbel" charset="0"/>
                <a:ea typeface="Corbel" charset="0"/>
                <a:cs typeface="Corbel" charset="0"/>
              </a:rPr>
              <a:t>n</a:t>
            </a:r>
            <a:r>
              <a:rPr lang="en-US" sz="1400" dirty="0">
                <a:solidFill>
                  <a:srgbClr val="1F497D"/>
                </a:solidFill>
                <a:latin typeface="Corbel" charset="0"/>
                <a:ea typeface="Corbel" charset="0"/>
                <a:cs typeface="Corbel" charset="0"/>
              </a:rPr>
              <a:t>) with sorting)</a:t>
            </a:r>
            <a:endParaRPr lang="en-US" sz="1800" dirty="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400" dirty="0">
                <a:solidFill>
                  <a:srgbClr val="1F497D"/>
                </a:solidFill>
                <a:latin typeface="Corbel" charset="0"/>
                <a:ea typeface="Corbel" charset="0"/>
                <a:cs typeface="Corbel" charset="0"/>
              </a:rPr>
              <a:t>Problem of having tight bounding boxes worsens</a:t>
            </a:r>
          </a:p>
          <a:p>
            <a:pPr eaLnBrk="1" hangingPunct="1"/>
            <a:r>
              <a:rPr lang="en-US" sz="1600" dirty="0">
                <a:latin typeface="Corbel" charset="0"/>
                <a:cs typeface="Corbel" charset="0"/>
              </a:rPr>
              <a:t>Could use original scene graph: bounding volumes at nodes = union of child bounding volumes</a:t>
            </a:r>
          </a:p>
          <a:p>
            <a:pPr marL="547688" lvl="1" indent="-273050" eaLnBrk="1" hangingPunct="1">
              <a:spcBef>
                <a:spcPts val="500"/>
              </a:spcBef>
              <a:buClr>
                <a:schemeClr val="accent2"/>
              </a:buClr>
            </a:pPr>
            <a:r>
              <a:rPr lang="en-US" sz="1400" dirty="0">
                <a:solidFill>
                  <a:srgbClr val="1F497D"/>
                </a:solidFill>
                <a:latin typeface="Corbel" charset="0"/>
                <a:ea typeface="Corbel" charset="0"/>
                <a:cs typeface="Corbel" charset="0"/>
              </a:rPr>
              <a:t>Easy to construct, yet…</a:t>
            </a:r>
            <a:endParaRPr lang="en-US" sz="1800" dirty="0">
              <a:solidFill>
                <a:srgbClr val="1F497D"/>
              </a:solidFill>
              <a:latin typeface="Corbel" charset="0"/>
              <a:ea typeface="Corbel" charset="0"/>
              <a:cs typeface="Corbel" charset="0"/>
            </a:endParaRPr>
          </a:p>
          <a:p>
            <a:pPr marL="547688" lvl="1" indent="-273050" eaLnBrk="1" hangingPunct="1">
              <a:spcBef>
                <a:spcPts val="500"/>
              </a:spcBef>
              <a:buClr>
                <a:schemeClr val="accent2"/>
              </a:buClr>
            </a:pPr>
            <a:r>
              <a:rPr lang="en-US" sz="1400" dirty="0">
                <a:solidFill>
                  <a:srgbClr val="1F497D"/>
                </a:solidFill>
                <a:latin typeface="Corbel" charset="0"/>
                <a:ea typeface="Corbel" charset="0"/>
                <a:cs typeface="Corbel" charset="0"/>
              </a:rPr>
              <a:t>Scene graph may be logically organized but may not be spatially organized</a:t>
            </a:r>
          </a:p>
        </p:txBody>
      </p:sp>
      <p:sp>
        <p:nvSpPr>
          <p:cNvPr id="137" name="Shape 137"/>
          <p:cNvSpPr>
            <a:spLocks noGrp="1"/>
          </p:cNvSpPr>
          <p:nvPr>
            <p:ph type="title"/>
          </p:nvPr>
        </p:nvSpPr>
        <p:spPr/>
        <p:txBody>
          <a:bodyPr>
            <a:normAutofit fontScale="90000"/>
          </a:bodyPr>
          <a:lstStyle>
            <a:lvl1pPr defTabSz="886968">
              <a:defRPr sz="2425"/>
            </a:lvl1pPr>
          </a:lstStyle>
          <a:p>
            <a:pPr eaLnBrk="1" fontAlgn="auto" hangingPunct="1">
              <a:spcBef>
                <a:spcPts val="0"/>
              </a:spcBef>
              <a:spcAft>
                <a:spcPts val="0"/>
              </a:spcAft>
              <a:defRPr/>
            </a:pPr>
            <a:r>
              <a:rPr>
                <a:ea typeface="Segoe UI"/>
                <a:sym typeface="Segoe UI"/>
              </a:rPr>
              <a:t>Bounding Volume Hierarchy (1/3)</a:t>
            </a:r>
          </a:p>
        </p:txBody>
      </p:sp>
      <p:pic>
        <p:nvPicPr>
          <p:cNvPr id="17412" name="image3.png" descr="http://upload.wikimedia.org/wikipedia/commons/thumb/2/2a/Example_of_bounding_volume_hierarchy.svg/500px-Example_of_bounding_volume_hierarchy.svg.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83900" y="858737"/>
            <a:ext cx="370363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7413" name="Shape 139"/>
          <p:cNvSpPr>
            <a:spLocks noChangeArrowheads="1"/>
          </p:cNvSpPr>
          <p:nvPr/>
        </p:nvSpPr>
        <p:spPr bwMode="auto">
          <a:xfrm>
            <a:off x="5029200" y="4781550"/>
            <a:ext cx="28749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xmlns="" val="1"/>
            </a:ext>
          </a:extLst>
        </p:spPr>
        <p:txBody>
          <a:bodyPr wrap="none" lIns="45719" rIns="45719">
            <a:spAutoFit/>
          </a:bodyPr>
          <a:lstStyle/>
          <a:p>
            <a:pPr eaLnBrk="1"/>
            <a:r>
              <a:rPr lang="en-US" sz="1000"/>
              <a:t>http://en.wikipedia.org/wiki/Bounding_volume_hierarchy</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ChangeArrowheads="1"/>
          </p:cNvSpPr>
          <p:nvPr/>
        </p:nvSpPr>
        <p:spPr bwMode="auto">
          <a:xfrm>
            <a:off x="685800" y="1428750"/>
            <a:ext cx="7696200" cy="3048000"/>
          </a:xfrm>
          <a:prstGeom prst="rect">
            <a:avLst/>
          </a:prstGeom>
          <a:solidFill>
            <a:srgbClr val="000000"/>
          </a:solidFill>
          <a:ln w="19050">
            <a:solidFill>
              <a:srgbClr val="000000"/>
            </a:solidFill>
            <a:miter lim="800000"/>
            <a:headEnd/>
            <a:tailEnd/>
          </a:ln>
        </p:spPr>
        <p:txBody>
          <a:bodyPr lIns="45719" rIns="45719" anchor="ctr"/>
          <a:lstStyle/>
          <a:p>
            <a:pPr algn="ctr" eaLnBrk="1"/>
            <a:endParaRPr lang="en-US">
              <a:solidFill>
                <a:srgbClr val="FFFFFF"/>
              </a:solidFill>
            </a:endParaRPr>
          </a:p>
        </p:txBody>
      </p:sp>
      <p:sp>
        <p:nvSpPr>
          <p:cNvPr id="143" name="Shape 143"/>
          <p:cNvSpPr>
            <a:spLocks noGrp="1"/>
          </p:cNvSpPr>
          <p:nvPr>
            <p:ph type="body" idx="1"/>
          </p:nvPr>
        </p:nvSpPr>
        <p:spPr>
          <a:xfrm>
            <a:off x="457200" y="914400"/>
            <a:ext cx="8229600" cy="3600450"/>
          </a:xfrm>
        </p:spPr>
        <p:txBody>
          <a:bodyPr/>
          <a:lstStyle/>
          <a:p>
            <a:pPr eaLnBrk="1" hangingPunct="1"/>
            <a:r>
              <a:rPr lang="en-US">
                <a:latin typeface="Corbel" charset="0"/>
                <a:cs typeface="Corbel" charset="0"/>
              </a:rPr>
              <a:t>Ray Tracing: if ray intersects parent, check children, if not, discard parent</a:t>
            </a:r>
          </a:p>
        </p:txBody>
      </p:sp>
      <p:sp>
        <p:nvSpPr>
          <p:cNvPr id="144" name="Shape 144"/>
          <p:cNvSpPr>
            <a:spLocks noGrp="1"/>
          </p:cNvSpPr>
          <p:nvPr>
            <p:ph type="title"/>
          </p:nvPr>
        </p:nvSpPr>
        <p:spPr/>
        <p:txBody>
          <a:bodyPr>
            <a:normAutofit/>
          </a:bodyPr>
          <a:lstStyle>
            <a:lvl1pPr defTabSz="886968">
              <a:defRPr sz="2425"/>
            </a:lvl1pPr>
          </a:lstStyle>
          <a:p>
            <a:pPr eaLnBrk="1" fontAlgn="auto" hangingPunct="1">
              <a:spcBef>
                <a:spcPts val="0"/>
              </a:spcBef>
              <a:spcAft>
                <a:spcPts val="0"/>
              </a:spcAft>
              <a:defRPr/>
            </a:pPr>
            <a:r>
              <a:rPr sz="2400" dirty="0">
                <a:ea typeface="Segoe UI"/>
                <a:sym typeface="Segoe UI"/>
              </a:rPr>
              <a:t>Bounding Volume Hierarchy</a:t>
            </a:r>
            <a:r>
              <a:rPr lang="en-US" sz="2400" dirty="0">
                <a:ea typeface="Segoe UI"/>
              </a:rPr>
              <a:t> (2/3)</a:t>
            </a:r>
            <a:endParaRPr dirty="0">
              <a:ea typeface="Segoe UI"/>
              <a:sym typeface="Segoe UI"/>
            </a:endParaRPr>
          </a:p>
        </p:txBody>
      </p:sp>
      <p:pic>
        <p:nvPicPr>
          <p:cNvPr id="145" name="ima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84900" y="1600200"/>
            <a:ext cx="8143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46" name="image5.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27300" y="3200400"/>
            <a:ext cx="83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47" name="image6.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65300" y="2228850"/>
            <a:ext cx="1066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48" name="image7.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89700" y="2286000"/>
            <a:ext cx="99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49" name="Shape 149"/>
          <p:cNvSpPr>
            <a:spLocks noChangeArrowheads="1"/>
          </p:cNvSpPr>
          <p:nvPr/>
        </p:nvSpPr>
        <p:spPr bwMode="auto">
          <a:xfrm>
            <a:off x="2743200" y="3192463"/>
            <a:ext cx="457200" cy="636587"/>
          </a:xfrm>
          <a:prstGeom prst="rect">
            <a:avLst/>
          </a:prstGeom>
          <a:solidFill>
            <a:srgbClr val="FF0000">
              <a:alpha val="30196"/>
            </a:srgbClr>
          </a:solidFill>
          <a:ln w="9525">
            <a:solidFill>
              <a:srgbClr val="FF0000"/>
            </a:solidFill>
            <a:miter lim="800000"/>
            <a:headEnd/>
            <a:tailEnd/>
          </a:ln>
        </p:spPr>
        <p:txBody>
          <a:bodyPr lIns="45719" rIns="45719" anchor="ctr"/>
          <a:lstStyle/>
          <a:p>
            <a:pPr eaLnBrk="1"/>
            <a:endParaRPr lang="en-US"/>
          </a:p>
        </p:txBody>
      </p:sp>
      <p:sp>
        <p:nvSpPr>
          <p:cNvPr id="150" name="Shape 150"/>
          <p:cNvSpPr>
            <a:spLocks noChangeArrowheads="1"/>
          </p:cNvSpPr>
          <p:nvPr/>
        </p:nvSpPr>
        <p:spPr bwMode="auto">
          <a:xfrm>
            <a:off x="1752600" y="2344738"/>
            <a:ext cx="1079500" cy="577850"/>
          </a:xfrm>
          <a:prstGeom prst="rect">
            <a:avLst/>
          </a:prstGeom>
          <a:solidFill>
            <a:srgbClr val="FF0000">
              <a:alpha val="30196"/>
            </a:srgbClr>
          </a:solidFill>
          <a:ln w="9525">
            <a:solidFill>
              <a:srgbClr val="FF0000"/>
            </a:solidFill>
            <a:miter lim="800000"/>
            <a:headEnd/>
            <a:tailEnd/>
          </a:ln>
        </p:spPr>
        <p:txBody>
          <a:bodyPr lIns="45719" rIns="45719" anchor="ctr"/>
          <a:lstStyle/>
          <a:p>
            <a:pPr eaLnBrk="1"/>
            <a:endParaRPr lang="en-US"/>
          </a:p>
        </p:txBody>
      </p:sp>
      <p:sp>
        <p:nvSpPr>
          <p:cNvPr id="151" name="Shape 151"/>
          <p:cNvSpPr>
            <a:spLocks noChangeArrowheads="1"/>
          </p:cNvSpPr>
          <p:nvPr/>
        </p:nvSpPr>
        <p:spPr bwMode="auto">
          <a:xfrm>
            <a:off x="1752600" y="2344738"/>
            <a:ext cx="1447800" cy="1484312"/>
          </a:xfrm>
          <a:prstGeom prst="rect">
            <a:avLst/>
          </a:prstGeom>
          <a:solidFill>
            <a:srgbClr val="FFFF00">
              <a:alpha val="25098"/>
            </a:srgbClr>
          </a:solidFill>
          <a:ln w="9525">
            <a:solidFill>
              <a:srgbClr val="FFFF00"/>
            </a:solidFill>
            <a:miter lim="800000"/>
            <a:headEnd/>
            <a:tailEnd/>
          </a:ln>
        </p:spPr>
        <p:txBody>
          <a:bodyPr lIns="45719" rIns="45719" anchor="ctr"/>
          <a:lstStyle/>
          <a:p>
            <a:pPr eaLnBrk="1"/>
            <a:endParaRPr lang="en-US"/>
          </a:p>
        </p:txBody>
      </p:sp>
      <p:sp>
        <p:nvSpPr>
          <p:cNvPr id="152" name="Shape 152"/>
          <p:cNvSpPr>
            <a:spLocks noChangeArrowheads="1"/>
          </p:cNvSpPr>
          <p:nvPr/>
        </p:nvSpPr>
        <p:spPr bwMode="auto">
          <a:xfrm>
            <a:off x="6184900" y="1600200"/>
            <a:ext cx="1206500" cy="1279525"/>
          </a:xfrm>
          <a:prstGeom prst="rect">
            <a:avLst/>
          </a:prstGeom>
          <a:solidFill>
            <a:srgbClr val="FFFF00">
              <a:alpha val="25098"/>
            </a:srgbClr>
          </a:solidFill>
          <a:ln w="9525">
            <a:solidFill>
              <a:srgbClr val="FFFF00"/>
            </a:solidFill>
            <a:miter lim="800000"/>
            <a:headEnd/>
            <a:tailEnd/>
          </a:ln>
        </p:spPr>
        <p:txBody>
          <a:bodyPr lIns="45719" rIns="45719" anchor="ctr"/>
          <a:lstStyle/>
          <a:p>
            <a:pPr eaLnBrk="1"/>
            <a:endParaRPr lang="en-US"/>
          </a:p>
        </p:txBody>
      </p:sp>
      <p:sp>
        <p:nvSpPr>
          <p:cNvPr id="153" name="Shape 153"/>
          <p:cNvSpPr>
            <a:spLocks noChangeShapeType="1"/>
          </p:cNvSpPr>
          <p:nvPr/>
        </p:nvSpPr>
        <p:spPr bwMode="auto">
          <a:xfrm flipH="1" flipV="1">
            <a:off x="2068513" y="2800350"/>
            <a:ext cx="598487" cy="1828800"/>
          </a:xfrm>
          <a:prstGeom prst="line">
            <a:avLst/>
          </a:prstGeom>
          <a:noFill/>
          <a:ln w="25400">
            <a:solidFill>
              <a:srgbClr val="93CDDD"/>
            </a:solidFill>
            <a:round/>
            <a:headEnd/>
            <a:tailEnd type="triangle" w="med" len="med"/>
          </a:ln>
          <a:extLst>
            <a:ext uri="{909E8E84-426E-40DD-AFC4-6F175D3DCCD1}">
              <a14:hiddenFill xmlns:a14="http://schemas.microsoft.com/office/drawing/2010/main">
                <a:noFill/>
              </a14:hiddenFill>
            </a:ext>
          </a:extLst>
        </p:spPr>
        <p:txBody>
          <a:bodyPr lIns="45719" rIns="45719"/>
          <a:lstStyle/>
          <a:p>
            <a:endParaRPr lang="en-US"/>
          </a:p>
        </p:txBody>
      </p:sp>
      <p:sp>
        <p:nvSpPr>
          <p:cNvPr id="154" name="Shape 154"/>
          <p:cNvSpPr>
            <a:spLocks/>
          </p:cNvSpPr>
          <p:nvPr/>
        </p:nvSpPr>
        <p:spPr bwMode="auto">
          <a:xfrm>
            <a:off x="5802313" y="1438275"/>
            <a:ext cx="1971675" cy="181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24" y="14183"/>
                </a:moveTo>
                <a:cubicBezTo>
                  <a:pt x="18883" y="10957"/>
                  <a:pt x="17729" y="6827"/>
                  <a:pt x="14347" y="4959"/>
                </a:cubicBezTo>
                <a:cubicBezTo>
                  <a:pt x="12214" y="3781"/>
                  <a:pt x="9593" y="3746"/>
                  <a:pt x="7426" y="4866"/>
                </a:cubicBezTo>
                <a:lnTo>
                  <a:pt x="16924" y="14183"/>
                </a:lnTo>
                <a:close/>
                <a:moveTo>
                  <a:pt x="4676" y="7417"/>
                </a:moveTo>
                <a:lnTo>
                  <a:pt x="4676" y="7417"/>
                </a:lnTo>
                <a:cubicBezTo>
                  <a:pt x="2717" y="10643"/>
                  <a:pt x="3871" y="14773"/>
                  <a:pt x="7253" y="16641"/>
                </a:cubicBezTo>
                <a:cubicBezTo>
                  <a:pt x="9386" y="17819"/>
                  <a:pt x="12007" y="17854"/>
                  <a:pt x="14174" y="16734"/>
                </a:cubicBezTo>
                <a:lnTo>
                  <a:pt x="4676" y="7417"/>
                </a:lnTo>
                <a:close/>
              </a:path>
            </a:pathLst>
          </a:custGeom>
          <a:solidFill>
            <a:srgbClr val="FF0000"/>
          </a:solidFill>
          <a:ln w="12700">
            <a:solidFill>
              <a:srgbClr val="3A5E8A"/>
            </a:solidFill>
            <a:round/>
            <a:headEnd/>
            <a:tailEnd/>
          </a:ln>
        </p:spPr>
        <p:txBody>
          <a:bodyPr lIns="45719" rIns="45719" anchor="ctr"/>
          <a:lstStyle/>
          <a:p>
            <a:endParaRPr lang="en-US"/>
          </a:p>
        </p:txBody>
      </p:sp>
      <p:sp>
        <p:nvSpPr>
          <p:cNvPr id="155" name="Shape 155"/>
          <p:cNvSpPr>
            <a:spLocks/>
          </p:cNvSpPr>
          <p:nvPr/>
        </p:nvSpPr>
        <p:spPr bwMode="auto">
          <a:xfrm>
            <a:off x="2565400" y="3097213"/>
            <a:ext cx="876300" cy="835025"/>
          </a:xfrm>
          <a:custGeom>
            <a:avLst/>
            <a:gdLst>
              <a:gd name="T0" fmla="*/ 720921705 w 21600"/>
              <a:gd name="T1" fmla="*/ 623493026 h 21600"/>
              <a:gd name="T2" fmla="*/ 720921705 w 21600"/>
              <a:gd name="T3" fmla="*/ 623493026 h 21600"/>
              <a:gd name="T4" fmla="*/ 720921705 w 21600"/>
              <a:gd name="T5" fmla="*/ 623493026 h 21600"/>
              <a:gd name="T6" fmla="*/ 720921705 w 21600"/>
              <a:gd name="T7" fmla="*/ 6234930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851" y="14108"/>
                </a:moveTo>
                <a:cubicBezTo>
                  <a:pt x="18731" y="10859"/>
                  <a:pt x="17545" y="6744"/>
                  <a:pt x="14203" y="4916"/>
                </a:cubicBezTo>
                <a:cubicBezTo>
                  <a:pt x="12125" y="3780"/>
                  <a:pt x="9593" y="3760"/>
                  <a:pt x="7496" y="4863"/>
                </a:cubicBezTo>
                <a:lnTo>
                  <a:pt x="16851" y="14108"/>
                </a:lnTo>
                <a:close/>
                <a:moveTo>
                  <a:pt x="4749" y="7491"/>
                </a:moveTo>
                <a:lnTo>
                  <a:pt x="4749" y="7491"/>
                </a:lnTo>
                <a:cubicBezTo>
                  <a:pt x="2869" y="10741"/>
                  <a:pt x="4055" y="14856"/>
                  <a:pt x="7397" y="16684"/>
                </a:cubicBezTo>
                <a:cubicBezTo>
                  <a:pt x="9475" y="17820"/>
                  <a:pt x="12007" y="17840"/>
                  <a:pt x="14104" y="16737"/>
                </a:cubicBezTo>
                <a:lnTo>
                  <a:pt x="4749" y="7491"/>
                </a:lnTo>
                <a:close/>
              </a:path>
            </a:pathLst>
          </a:custGeom>
          <a:solidFill>
            <a:srgbClr val="FF0000"/>
          </a:solidFill>
          <a:ln w="12700">
            <a:solidFill>
              <a:srgbClr val="3A5E8A"/>
            </a:solidFill>
            <a:round/>
            <a:headEnd/>
            <a:tailEnd/>
          </a:ln>
        </p:spPr>
        <p:txBody>
          <a:bodyPr lIns="45719" rIns="45719" anchor="ctr"/>
          <a:lstStyle/>
          <a:p>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fill="hold" grpId="0" nodeType="clickEffect">
                                  <p:stCondLst>
                                    <p:cond delay="0"/>
                                  </p:stCondLst>
                                  <p:iterate>
                                    <p:tmAbs val="0"/>
                                  </p:iterate>
                                  <p:childTnLst>
                                    <p:set>
                                      <p:cBhvr>
                                        <p:cTn id="6" fill="hold"/>
                                        <p:tgtEl>
                                          <p:spTgt spid="143">
                                            <p:bg/>
                                          </p:spTgt>
                                        </p:tgtEl>
                                        <p:attrNameLst>
                                          <p:attrName>style.visibility</p:attrName>
                                        </p:attrNameLst>
                                      </p:cBhvr>
                                      <p:to>
                                        <p:strVal val="visible"/>
                                      </p:to>
                                    </p:set>
                                    <p:animEffect transition="in" filter="dissolve">
                                      <p:cBhvr>
                                        <p:cTn id="7" dur="500"/>
                                        <p:tgtEl>
                                          <p:spTgt spid="143">
                                            <p:bg/>
                                          </p:spTgt>
                                        </p:tgtEl>
                                      </p:cBhvr>
                                    </p:animEffect>
                                  </p:childTnLst>
                                </p:cTn>
                              </p:par>
                              <p:par>
                                <p:cTn id="8" presetID="9" presetClass="entr" presetSubtype="0" fill="hold" grpId="0" nodeType="withEffect">
                                  <p:stCondLst>
                                    <p:cond delay="0"/>
                                  </p:stCondLst>
                                  <p:iterate>
                                    <p:tmAbs val="0"/>
                                  </p:iterate>
                                  <p:childTnLst>
                                    <p:set>
                                      <p:cBhvr>
                                        <p:cTn id="9" fill="hold"/>
                                        <p:tgtEl>
                                          <p:spTgt spid="143">
                                            <p:txEl>
                                              <p:pRg st="0" end="0"/>
                                            </p:txEl>
                                          </p:spTgt>
                                        </p:tgtEl>
                                        <p:attrNameLst>
                                          <p:attrName>style.visibility</p:attrName>
                                        </p:attrNameLst>
                                      </p:cBhvr>
                                      <p:to>
                                        <p:strVal val="visible"/>
                                      </p:to>
                                    </p:set>
                                    <p:animEffect transition="in" filter="dissolve">
                                      <p:cBhvr>
                                        <p:cTn id="10" dur="500"/>
                                        <p:tgtEl>
                                          <p:spTgt spid="14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fill="hold" grpId="0" nodeType="clickEffect">
                                  <p:stCondLst>
                                    <p:cond delay="0"/>
                                  </p:stCondLst>
                                  <p:iterate>
                                    <p:tmAbs val="0"/>
                                  </p:iterate>
                                  <p:childTnLst>
                                    <p:set>
                                      <p:cBhvr>
                                        <p:cTn id="14" fill="hold"/>
                                        <p:tgtEl>
                                          <p:spTgt spid="146"/>
                                        </p:tgtEl>
                                        <p:attrNameLst>
                                          <p:attrName>style.visibility</p:attrName>
                                        </p:attrNameLst>
                                      </p:cBhvr>
                                      <p:to>
                                        <p:strVal val="visible"/>
                                      </p:to>
                                    </p:set>
                                    <p:animEffect transition="in" filter="dissolve">
                                      <p:cBhvr>
                                        <p:cTn id="15" dur="500"/>
                                        <p:tgtEl>
                                          <p:spTgt spid="146"/>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iterate>
                                    <p:tmAbs val="0"/>
                                  </p:iterate>
                                  <p:childTnLst>
                                    <p:set>
                                      <p:cBhvr>
                                        <p:cTn id="18" fill="hold"/>
                                        <p:tgtEl>
                                          <p:spTgt spid="142"/>
                                        </p:tgtEl>
                                        <p:attrNameLst>
                                          <p:attrName>style.visibility</p:attrName>
                                        </p:attrNameLst>
                                      </p:cBhvr>
                                      <p:to>
                                        <p:strVal val="visible"/>
                                      </p:to>
                                    </p:set>
                                  </p:childTnLst>
                                </p:cTn>
                              </p:par>
                            </p:childTnLst>
                          </p:cTn>
                        </p:par>
                        <p:par>
                          <p:cTn id="19" fill="hold" nodeType="afterGroup">
                            <p:stCondLst>
                              <p:cond delay="500"/>
                            </p:stCondLst>
                            <p:childTnLst>
                              <p:par>
                                <p:cTn id="20" presetID="9" presetClass="entr" fill="hold" grpId="0" nodeType="afterEffect">
                                  <p:stCondLst>
                                    <p:cond delay="0"/>
                                  </p:stCondLst>
                                  <p:iterate>
                                    <p:tmAbs val="0"/>
                                  </p:iterate>
                                  <p:childTnLst>
                                    <p:set>
                                      <p:cBhvr>
                                        <p:cTn id="21" fill="hold"/>
                                        <p:tgtEl>
                                          <p:spTgt spid="147"/>
                                        </p:tgtEl>
                                        <p:attrNameLst>
                                          <p:attrName>style.visibility</p:attrName>
                                        </p:attrNameLst>
                                      </p:cBhvr>
                                      <p:to>
                                        <p:strVal val="visible"/>
                                      </p:to>
                                    </p:set>
                                    <p:animEffect transition="in" filter="dissolve">
                                      <p:cBhvr>
                                        <p:cTn id="22" dur="500"/>
                                        <p:tgtEl>
                                          <p:spTgt spid="147"/>
                                        </p:tgtEl>
                                      </p:cBhvr>
                                    </p:animEffect>
                                  </p:childTnLst>
                                </p:cTn>
                              </p:par>
                            </p:childTnLst>
                          </p:cTn>
                        </p:par>
                        <p:par>
                          <p:cTn id="23" fill="hold" nodeType="afterGroup">
                            <p:stCondLst>
                              <p:cond delay="1000"/>
                            </p:stCondLst>
                            <p:childTnLst>
                              <p:par>
                                <p:cTn id="24" presetID="9" presetClass="entr" fill="hold" grpId="0" nodeType="afterEffect">
                                  <p:stCondLst>
                                    <p:cond delay="0"/>
                                  </p:stCondLst>
                                  <p:iterate>
                                    <p:tmAbs val="0"/>
                                  </p:iterate>
                                  <p:childTnLst>
                                    <p:set>
                                      <p:cBhvr>
                                        <p:cTn id="25" fill="hold"/>
                                        <p:tgtEl>
                                          <p:spTgt spid="145"/>
                                        </p:tgtEl>
                                        <p:attrNameLst>
                                          <p:attrName>style.visibility</p:attrName>
                                        </p:attrNameLst>
                                      </p:cBhvr>
                                      <p:to>
                                        <p:strVal val="visible"/>
                                      </p:to>
                                    </p:set>
                                    <p:animEffect transition="in" filter="dissolve">
                                      <p:cBhvr>
                                        <p:cTn id="26" dur="500"/>
                                        <p:tgtEl>
                                          <p:spTgt spid="145"/>
                                        </p:tgtEl>
                                      </p:cBhvr>
                                    </p:animEffect>
                                  </p:childTnLst>
                                </p:cTn>
                              </p:par>
                            </p:childTnLst>
                          </p:cTn>
                        </p:par>
                        <p:par>
                          <p:cTn id="27" fill="hold" nodeType="afterGroup">
                            <p:stCondLst>
                              <p:cond delay="1500"/>
                            </p:stCondLst>
                            <p:childTnLst>
                              <p:par>
                                <p:cTn id="28" presetID="9" presetClass="entr" fill="hold" grpId="0" nodeType="afterEffect">
                                  <p:stCondLst>
                                    <p:cond delay="0"/>
                                  </p:stCondLst>
                                  <p:iterate>
                                    <p:tmAbs val="0"/>
                                  </p:iterate>
                                  <p:childTnLst>
                                    <p:set>
                                      <p:cBhvr>
                                        <p:cTn id="29" fill="hold"/>
                                        <p:tgtEl>
                                          <p:spTgt spid="148"/>
                                        </p:tgtEl>
                                        <p:attrNameLst>
                                          <p:attrName>style.visibility</p:attrName>
                                        </p:attrNameLst>
                                      </p:cBhvr>
                                      <p:to>
                                        <p:strVal val="visible"/>
                                      </p:to>
                                    </p:set>
                                    <p:animEffect transition="in" filter="dissolve">
                                      <p:cBhvr>
                                        <p:cTn id="30" dur="500"/>
                                        <p:tgtEl>
                                          <p:spTgt spid="1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fill="hold" grpId="0" nodeType="clickEffect">
                                  <p:stCondLst>
                                    <p:cond delay="0"/>
                                  </p:stCondLst>
                                  <p:iterate>
                                    <p:tmAbs val="0"/>
                                  </p:iterate>
                                  <p:childTnLst>
                                    <p:set>
                                      <p:cBhvr>
                                        <p:cTn id="34" fill="hold"/>
                                        <p:tgtEl>
                                          <p:spTgt spid="153"/>
                                        </p:tgtEl>
                                        <p:attrNameLst>
                                          <p:attrName>style.visibility</p:attrName>
                                        </p:attrNameLst>
                                      </p:cBhvr>
                                      <p:to>
                                        <p:strVal val="visible"/>
                                      </p:to>
                                    </p:set>
                                    <p:animEffect transition="in" filter="dissolve">
                                      <p:cBhvr>
                                        <p:cTn id="35" dur="500"/>
                                        <p:tgtEl>
                                          <p:spTgt spid="1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fill="hold" grpId="0" nodeType="clickEffect">
                                  <p:stCondLst>
                                    <p:cond delay="0"/>
                                  </p:stCondLst>
                                  <p:iterate>
                                    <p:tmAbs val="0"/>
                                  </p:iterate>
                                  <p:childTnLst>
                                    <p:set>
                                      <p:cBhvr>
                                        <p:cTn id="39" fill="hold"/>
                                        <p:tgtEl>
                                          <p:spTgt spid="152"/>
                                        </p:tgtEl>
                                        <p:attrNameLst>
                                          <p:attrName>style.visibility</p:attrName>
                                        </p:attrNameLst>
                                      </p:cBhvr>
                                      <p:to>
                                        <p:strVal val="visible"/>
                                      </p:to>
                                    </p:set>
                                    <p:animEffect transition="in" filter="dissolve">
                                      <p:cBhvr>
                                        <p:cTn id="40" dur="500"/>
                                        <p:tgtEl>
                                          <p:spTgt spid="152"/>
                                        </p:tgtEl>
                                      </p:cBhvr>
                                    </p:animEffect>
                                  </p:childTnLst>
                                </p:cTn>
                              </p:par>
                            </p:childTnLst>
                          </p:cTn>
                        </p:par>
                        <p:par>
                          <p:cTn id="41" fill="hold" nodeType="afterGroup">
                            <p:stCondLst>
                              <p:cond delay="500"/>
                            </p:stCondLst>
                            <p:childTnLst>
                              <p:par>
                                <p:cTn id="42" presetID="9" presetClass="entr" fill="hold" grpId="0" nodeType="afterEffect">
                                  <p:stCondLst>
                                    <p:cond delay="0"/>
                                  </p:stCondLst>
                                  <p:iterate>
                                    <p:tmAbs val="0"/>
                                  </p:iterate>
                                  <p:childTnLst>
                                    <p:set>
                                      <p:cBhvr>
                                        <p:cTn id="43" fill="hold"/>
                                        <p:tgtEl>
                                          <p:spTgt spid="151"/>
                                        </p:tgtEl>
                                        <p:attrNameLst>
                                          <p:attrName>style.visibility</p:attrName>
                                        </p:attrNameLst>
                                      </p:cBhvr>
                                      <p:to>
                                        <p:strVal val="visible"/>
                                      </p:to>
                                    </p:set>
                                    <p:animEffect transition="in" filter="dissolve">
                                      <p:cBhvr>
                                        <p:cTn id="44" dur="500"/>
                                        <p:tgtEl>
                                          <p:spTgt spid="15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fill="hold" grpId="0" nodeType="clickEffect">
                                  <p:stCondLst>
                                    <p:cond delay="0"/>
                                  </p:stCondLst>
                                  <p:iterate>
                                    <p:tmAbs val="0"/>
                                  </p:iterate>
                                  <p:childTnLst>
                                    <p:set>
                                      <p:cBhvr>
                                        <p:cTn id="48" fill="hold"/>
                                        <p:tgtEl>
                                          <p:spTgt spid="154"/>
                                        </p:tgtEl>
                                        <p:attrNameLst>
                                          <p:attrName>style.visibility</p:attrName>
                                        </p:attrNameLst>
                                      </p:cBhvr>
                                      <p:to>
                                        <p:strVal val="visible"/>
                                      </p:to>
                                    </p:set>
                                    <p:animEffect transition="in" filter="dissolve">
                                      <p:cBhvr>
                                        <p:cTn id="49" dur="500"/>
                                        <p:tgtEl>
                                          <p:spTgt spid="15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fill="hold" grpId="0" nodeType="clickEffect">
                                  <p:stCondLst>
                                    <p:cond delay="0"/>
                                  </p:stCondLst>
                                  <p:iterate>
                                    <p:tmAbs val="0"/>
                                  </p:iterate>
                                  <p:childTnLst>
                                    <p:set>
                                      <p:cBhvr>
                                        <p:cTn id="53" fill="hold"/>
                                        <p:tgtEl>
                                          <p:spTgt spid="150"/>
                                        </p:tgtEl>
                                        <p:attrNameLst>
                                          <p:attrName>style.visibility</p:attrName>
                                        </p:attrNameLst>
                                      </p:cBhvr>
                                      <p:to>
                                        <p:strVal val="visible"/>
                                      </p:to>
                                    </p:set>
                                    <p:animEffect transition="in" filter="dissolve">
                                      <p:cBhvr>
                                        <p:cTn id="54" dur="500"/>
                                        <p:tgtEl>
                                          <p:spTgt spid="150"/>
                                        </p:tgtEl>
                                      </p:cBhvr>
                                    </p:animEffect>
                                  </p:childTnLst>
                                </p:cTn>
                              </p:par>
                            </p:childTnLst>
                          </p:cTn>
                        </p:par>
                        <p:par>
                          <p:cTn id="55" fill="hold" nodeType="afterGroup">
                            <p:stCondLst>
                              <p:cond delay="500"/>
                            </p:stCondLst>
                            <p:childTnLst>
                              <p:par>
                                <p:cTn id="56" presetID="9" presetClass="entr" fill="hold" grpId="0" nodeType="afterEffect">
                                  <p:stCondLst>
                                    <p:cond delay="0"/>
                                  </p:stCondLst>
                                  <p:iterate>
                                    <p:tmAbs val="0"/>
                                  </p:iterate>
                                  <p:childTnLst>
                                    <p:set>
                                      <p:cBhvr>
                                        <p:cTn id="57" fill="hold"/>
                                        <p:tgtEl>
                                          <p:spTgt spid="149"/>
                                        </p:tgtEl>
                                        <p:attrNameLst>
                                          <p:attrName>style.visibility</p:attrName>
                                        </p:attrNameLst>
                                      </p:cBhvr>
                                      <p:to>
                                        <p:strVal val="visible"/>
                                      </p:to>
                                    </p:set>
                                    <p:animEffect transition="in" filter="dissolve">
                                      <p:cBhvr>
                                        <p:cTn id="58" dur="500"/>
                                        <p:tgtEl>
                                          <p:spTgt spid="14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fill="hold" grpId="0" nodeType="clickEffect">
                                  <p:stCondLst>
                                    <p:cond delay="0"/>
                                  </p:stCondLst>
                                  <p:iterate>
                                    <p:tmAbs val="0"/>
                                  </p:iterate>
                                  <p:childTnLst>
                                    <p:set>
                                      <p:cBhvr>
                                        <p:cTn id="62" fill="hold"/>
                                        <p:tgtEl>
                                          <p:spTgt spid="155"/>
                                        </p:tgtEl>
                                        <p:attrNameLst>
                                          <p:attrName>style.visibility</p:attrName>
                                        </p:attrNameLst>
                                      </p:cBhvr>
                                      <p:to>
                                        <p:strVal val="visible"/>
                                      </p:to>
                                    </p:set>
                                    <p:animEffect transition="in" filter="dissolve">
                                      <p:cBhvr>
                                        <p:cTn id="63"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build="p"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3" grpId="0" animBg="1"/>
      <p:bldP spid="154" grpId="0" animBg="1"/>
      <p:bldP spid="155" grpId="0" animBg="1"/>
    </p:bldLst>
  </p:timing>
</p:sld>
</file>

<file path=ppt/theme/theme1.xml><?xml version="1.0" encoding="utf-8"?>
<a:theme xmlns:a="http://schemas.openxmlformats.org/drawingml/2006/main" name="123theme">
  <a:themeElements>
    <a:clrScheme name="123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23theme">
      <a:majorFont>
        <a:latin typeface="Calibri"/>
        <a:ea typeface="Calibri"/>
        <a:cs typeface="Calibri"/>
      </a:majorFont>
      <a:minorFont>
        <a:latin typeface="Helvetica"/>
        <a:ea typeface="Helvetica"/>
        <a:cs typeface="Helvetica"/>
      </a:minorFont>
    </a:fontScheme>
    <a:fmtScheme name="123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430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outerShdw blurRad="38100" dist="254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50800" dist="43000"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254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23theme">
  <a:themeElements>
    <a:clrScheme name="123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23theme">
      <a:majorFont>
        <a:latin typeface="Calibri"/>
        <a:ea typeface="Calibri"/>
        <a:cs typeface="Calibri"/>
      </a:majorFont>
      <a:minorFont>
        <a:latin typeface="Helvetica"/>
        <a:ea typeface="Helvetica"/>
        <a:cs typeface="Helvetica"/>
      </a:minorFont>
    </a:fontScheme>
    <a:fmtScheme name="123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430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outerShdw blurRad="38100" dist="254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50800" dist="43000"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254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3316</Words>
  <Application>Microsoft Office PowerPoint</Application>
  <PresentationFormat>全屏显示(16:9)</PresentationFormat>
  <Paragraphs>361</Paragraphs>
  <Slides>41</Slides>
  <Notes>8</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123theme</vt:lpstr>
      <vt:lpstr>Acceleration Data Structures</vt:lpstr>
      <vt:lpstr>Lecture Roadmap</vt:lpstr>
      <vt:lpstr>Motivation</vt:lpstr>
      <vt:lpstr>Acceleration algorithms will always be needed</vt:lpstr>
      <vt:lpstr>Large Scene Complexity</vt:lpstr>
      <vt:lpstr>Spatial Data Structures</vt:lpstr>
      <vt:lpstr>Bounding Volumes</vt:lpstr>
      <vt:lpstr>Bounding Volume Hierarchy (1/3)</vt:lpstr>
      <vt:lpstr>Bounding Volume Hierarchy (2/3)</vt:lpstr>
      <vt:lpstr>Bounding Volume Hierarchy (3/3)</vt:lpstr>
      <vt:lpstr>Grids (1/2) – Partitioning Space</vt:lpstr>
      <vt:lpstr>Grids (2/2) – Pros and Cons</vt:lpstr>
      <vt:lpstr>Octrees (1/4) – Adaptive Data Structures</vt:lpstr>
      <vt:lpstr>Octrees (2/4) – Construction</vt:lpstr>
      <vt:lpstr>Octrees (3/4) - Traversal</vt:lpstr>
      <vt:lpstr>Octrees (4/4) - Summary</vt:lpstr>
      <vt:lpstr>kd-trees (1/6) - Motivation</vt:lpstr>
      <vt:lpstr>kd-trees (2/6) – Choosing a split plane</vt:lpstr>
      <vt:lpstr>kd-trees (2/6) – Choosing a split plane</vt:lpstr>
      <vt:lpstr>kd-trees (2/6) – Choosing a split plane</vt:lpstr>
      <vt:lpstr>kd-trees (2/6) – Choosing a split plane</vt:lpstr>
      <vt:lpstr>kd-trees (3/6) - Construction</vt:lpstr>
      <vt:lpstr>kd-trees (4/6) – Surface Area Heuristic (1/3)</vt:lpstr>
      <vt:lpstr>kd-trees (4/6) – Surface Area Heuristic (2/3)</vt:lpstr>
      <vt:lpstr>kd-trees (4/6) – Surface Area Heuristic (3/3)</vt:lpstr>
      <vt:lpstr>kd-trees (5/6) - Traversal</vt:lpstr>
      <vt:lpstr>kd-trees (6/6) – Edge Cases</vt:lpstr>
      <vt:lpstr>Example</vt:lpstr>
      <vt:lpstr>Summary of Acceleration Data Structures (1/2)</vt:lpstr>
      <vt:lpstr>Summary of Acceleration Data Structures (2/2)</vt:lpstr>
      <vt:lpstr> BSP Trees</vt:lpstr>
      <vt:lpstr> Axis-Aligned BSP Trees(k-DTrees)</vt:lpstr>
      <vt:lpstr> Axis-Aligned BSP Trees(k-DTrees)</vt:lpstr>
      <vt:lpstr>Polygon-Aligned BSP Trees</vt:lpstr>
      <vt:lpstr>Polygon-Aligned BSP Trees</vt:lpstr>
      <vt:lpstr>BSP Trees</vt:lpstr>
      <vt:lpstr>PowerPoint 演示文稿</vt:lpstr>
      <vt:lpstr>BSP Trees (8/8)</vt:lpstr>
      <vt:lpstr>Quiz</vt:lpstr>
      <vt:lpstr>Advanced Techniques (1/2) - Portals</vt:lpstr>
      <vt:lpstr>Advanced Techniques (2/2) – Occlusion Culling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Acceleration Data Structures</dc:title>
  <dc:creator>avd</dc:creator>
  <cp:lastModifiedBy>WYF</cp:lastModifiedBy>
  <cp:revision>46</cp:revision>
  <dcterms:modified xsi:type="dcterms:W3CDTF">2018-12-04T02:27:25Z</dcterms:modified>
</cp:coreProperties>
</file>