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2.xml" ContentType="application/vnd.openxmlformats-officedocument.themeOverride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2" r:id="rId9"/>
    <p:sldId id="263" r:id="rId10"/>
    <p:sldId id="271" r:id="rId11"/>
    <p:sldId id="270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e" initials="" lastIdx="14" clrIdx="0"/>
  <p:cmAuthor id="1" name="Andy van Dam" initials="" lastIdx="18" clrIdx="1"/>
  <p:cmAuthor id="2" name="Joel Nackman" initials="" lastIdx="1" clrIdx="3"/>
  <p:cmAuthor id="3" name="avd" initials="" lastIdx="6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4578"/>
  </p:normalViewPr>
  <p:slideViewPr>
    <p:cSldViewPr>
      <p:cViewPr varScale="1">
        <p:scale>
          <a:sx n="138" d="100"/>
          <a:sy n="138" d="100"/>
        </p:scale>
        <p:origin x="-114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mbria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mbria" pitchFamily="18" charset="0"/>
              </a:defRPr>
            </a:lvl1pPr>
          </a:lstStyle>
          <a:p>
            <a:fld id="{34EBE2B4-4239-4957-B564-9100B4657A71}" type="datetimeFigureOut">
              <a:rPr lang="zh-CN" altLang="en-US"/>
              <a:pPr/>
              <a:t>2018/11/29</a:t>
            </a:fld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mbria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mbria" pitchFamily="18" charset="0"/>
              </a:defRPr>
            </a:lvl1pPr>
          </a:lstStyle>
          <a:p>
            <a:fld id="{2B99EC65-23C9-4C38-AC52-4852E746E1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08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0C408FA-587D-403E-BB18-6C46B2A12EE4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239B347-E4A1-4B02-B446-F99C5894B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0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-fightin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593581-3FAF-4217-B1B4-613EF678DA89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84CB29-0328-4A95-B4B7-539A905EBB5C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Image from </a:t>
            </a:r>
            <a:r>
              <a:rPr lang="en-US" altLang="zh-CN" smtClean="0">
                <a:hlinkClick r:id="rId3"/>
              </a:rPr>
              <a:t>http://en.wikipedia.org/wiki/Z-fighting</a:t>
            </a:r>
            <a:endParaRPr lang="en-US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678F87-E896-4E6C-AD16-ACC0737EACFC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628083-402D-48BB-AD63-F3CE06B9E0AA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A1A5D1-9371-4C43-A412-59EB588D5635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0C9D55-7DC5-41AE-A974-5A0A8F91B369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56FA5D-E764-4D44-88E9-92AB1EE05C9E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F3ECFA-A62B-4117-9E72-5C3CCA7FB6C7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CD20A1-4A20-48E5-98B6-EEABC7E672D7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44F704-4A91-49F9-BA7D-6670FDC740D5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E6BB16-8F58-4FE9-9956-AEB944ECE071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E85BE6-C4E1-4C68-A741-5C9CA20DDFF5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ED58DE-92D6-44B0-A65D-69AA894B1237}" type="slidenum">
              <a:rPr lang="en-US" altLang="zh-CN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>
            <p:custDataLst>
              <p:tags r:id="rId1"/>
            </p:custDataLst>
          </p:nvPr>
        </p:nvSpPr>
        <p:spPr>
          <a:xfrm>
            <a:off x="457200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Straight Connector 1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>
            <p:custDataLst>
              <p:tags r:id="rId2"/>
            </p:custDataLst>
          </p:nvPr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>
            <p:custDataLst>
              <p:tags r:id="rId3"/>
            </p:custDataLst>
          </p:nvPr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3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Visible Surface Determination – 10/15/13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069975" y="4765675"/>
            <a:ext cx="15208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211EE-3D7E-4CDC-908F-E8C3C5C74224}" type="slidenum">
              <a:rPr lang="en-US"/>
              <a:pPr>
                <a:defRPr/>
              </a:pPr>
              <a:t>‹#›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3681522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5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rot="5400000">
            <a:off x="3915569" y="2480469"/>
            <a:ext cx="4525962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36220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0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2"/>
            <a:ext cx="2362200" cy="3771899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6408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74320"/>
          <a:lstStyle>
            <a:lvl1pPr algn="r">
              <a:buNone/>
              <a:defRPr sz="20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9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457200" y="1028700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Title Placeholder 15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457200" y="5143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rgbClr val="920000"/>
          </a:solidFill>
          <a:latin typeface="+mj-lt"/>
          <a:ea typeface="+mj-ea"/>
          <a:cs typeface="Segoe U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920000"/>
          </a:solidFill>
          <a:latin typeface="Droid Sans"/>
          <a:cs typeface="Segoe U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A94543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ajvwNctrb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ewell's_algorith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beissat.nicolas.free.fr/zbuffer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ctrTitle"/>
          </p:nvPr>
        </p:nvSpPr>
        <p:spPr>
          <a:xfrm>
            <a:off x="457200" y="3287713"/>
            <a:ext cx="8229600" cy="9604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Visible Surface Determination (VSD)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229600" cy="514350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宋体" pitchFamily="2" charset="-122"/>
              </a:rPr>
              <a:t>To render or not to render, that is the question…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642938"/>
            <a:ext cx="3824287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Dirt-cheap and fast to implement in hardware, despite brute force nature and potentially many passes over each pixel</a:t>
            </a:r>
          </a:p>
          <a:p>
            <a:r>
              <a:rPr lang="en-US" altLang="zh-CN" smtClean="0">
                <a:ea typeface="宋体" pitchFamily="2" charset="-122"/>
              </a:rPr>
              <a:t>Requires no pre-processing, polygons can be treated in any order!</a:t>
            </a:r>
          </a:p>
          <a:p>
            <a:r>
              <a:rPr lang="en-US" altLang="zh-CN" smtClean="0">
                <a:ea typeface="宋体" pitchFamily="2" charset="-122"/>
              </a:rPr>
              <a:t>Allows incremental additions to image – store both frame buffer and z-buffer and scan-convert the new polygons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Lost coherence/polygon id’s for each pixel, so can’t do incremental deletes of obsolete information.</a:t>
            </a:r>
          </a:p>
          <a:p>
            <a:r>
              <a:rPr lang="en-US" altLang="zh-CN" smtClean="0">
                <a:ea typeface="宋体" pitchFamily="2" charset="-122"/>
              </a:rPr>
              <a:t>Technique extends to other surface descriptions that have (relatively)  cheap z= f(x, y) computations (preferably incremental)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Advantages of Z-buffer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1000" y="1028700"/>
            <a:ext cx="3962400" cy="360045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Perspective foreshortening (see slides 44-46 in Viewing III)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Compression in z-axis in post-perspective space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Objects far away from camera have z-values very close to each other</a:t>
            </a:r>
          </a:p>
          <a:p>
            <a:r>
              <a:rPr lang="en-US" altLang="zh-CN" smtClean="0">
                <a:ea typeface="宋体" pitchFamily="2" charset="-122"/>
              </a:rPr>
              <a:t>Depth information loses precision rapidly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Leads to z-ordering bugs called z-fighting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pPr algn="r">
              <a:buFont typeface="Wingdings 3" pitchFamily="18" charset="2"/>
              <a:buNone/>
            </a:pPr>
            <a:endParaRPr lang="en-US" altLang="zh-CN" smtClean="0">
              <a:ea typeface="宋体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Disadvantages of Z-Buffer</a:t>
            </a:r>
            <a:endParaRPr lang="en-US" dirty="0"/>
          </a:p>
        </p:txBody>
      </p: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5495925" y="209550"/>
            <a:ext cx="2809875" cy="2338388"/>
            <a:chOff x="5952565" y="317389"/>
            <a:chExt cx="2580715" cy="2147856"/>
          </a:xfrm>
        </p:grpSpPr>
        <p:grpSp>
          <p:nvGrpSpPr>
            <p:cNvPr id="31773" name="Group 48"/>
            <p:cNvGrpSpPr>
              <a:grpSpLocks/>
            </p:cNvGrpSpPr>
            <p:nvPr/>
          </p:nvGrpSpPr>
          <p:grpSpPr bwMode="auto">
            <a:xfrm>
              <a:off x="5952565" y="317389"/>
              <a:ext cx="2580715" cy="1954143"/>
              <a:chOff x="4229380" y="770007"/>
              <a:chExt cx="2580715" cy="195414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496200" y="1275986"/>
                <a:ext cx="205728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496200" y="1267237"/>
                <a:ext cx="0" cy="12277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725111" y="1189954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52563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475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10385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639297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6749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95660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571" y="1188497"/>
                <a:ext cx="0" cy="1837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800928" y="1124338"/>
                <a:ext cx="0" cy="13706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372686" y="1124338"/>
                <a:ext cx="0" cy="13706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87" name="TextBox 30"/>
              <p:cNvSpPr txBox="1">
                <a:spLocks noChangeArrowheads="1"/>
              </p:cNvSpPr>
              <p:nvPr/>
            </p:nvSpPr>
            <p:spPr bwMode="auto">
              <a:xfrm>
                <a:off x="4508693" y="770007"/>
                <a:ext cx="58381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/>
                  <a:t>near</a:t>
                </a:r>
              </a:p>
            </p:txBody>
          </p:sp>
          <p:sp>
            <p:nvSpPr>
              <p:cNvPr id="31788" name="TextBox 31"/>
              <p:cNvSpPr txBox="1">
                <a:spLocks noChangeArrowheads="1"/>
              </p:cNvSpPr>
              <p:nvPr/>
            </p:nvSpPr>
            <p:spPr bwMode="auto">
              <a:xfrm>
                <a:off x="6185452" y="770007"/>
                <a:ext cx="43069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/>
                  <a:t>far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-1800000">
                <a:off x="4553063" y="1429091"/>
                <a:ext cx="15280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800000">
                <a:off x="4553063" y="2197537"/>
                <a:ext cx="15280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181475" y="1656562"/>
                <a:ext cx="228910" cy="2289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906116" y="1485959"/>
                <a:ext cx="189544" cy="1910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095660" y="2121713"/>
                <a:ext cx="153094" cy="1516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794" name="TextBox 46"/>
              <p:cNvSpPr txBox="1">
                <a:spLocks noChangeArrowheads="1"/>
              </p:cNvSpPr>
              <p:nvPr/>
            </p:nvSpPr>
            <p:spPr bwMode="auto">
              <a:xfrm>
                <a:off x="6543675" y="1104900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z</a:t>
                </a:r>
              </a:p>
            </p:txBody>
          </p:sp>
          <p:sp>
            <p:nvSpPr>
              <p:cNvPr id="31795" name="TextBox 47"/>
              <p:cNvSpPr txBox="1">
                <a:spLocks noChangeArrowheads="1"/>
              </p:cNvSpPr>
              <p:nvPr/>
            </p:nvSpPr>
            <p:spPr bwMode="auto">
              <a:xfrm>
                <a:off x="4229380" y="2416373"/>
                <a:ext cx="27122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x</a:t>
                </a:r>
              </a:p>
            </p:txBody>
          </p:sp>
        </p:grpSp>
        <p:sp>
          <p:nvSpPr>
            <p:cNvPr id="31774" name="TextBox 83"/>
            <p:cNvSpPr txBox="1">
              <a:spLocks noChangeArrowheads="1"/>
            </p:cNvSpPr>
            <p:nvPr/>
          </p:nvSpPr>
          <p:spPr bwMode="auto">
            <a:xfrm>
              <a:off x="6863203" y="2126691"/>
              <a:ext cx="7594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/>
                <a:t>Before</a:t>
              </a: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5772150" y="2505075"/>
            <a:ext cx="2255838" cy="2154238"/>
            <a:chOff x="6200495" y="2533650"/>
            <a:chExt cx="2019300" cy="1927741"/>
          </a:xfrm>
        </p:grpSpPr>
        <p:grpSp>
          <p:nvGrpSpPr>
            <p:cNvPr id="31751" name="Group 82"/>
            <p:cNvGrpSpPr>
              <a:grpSpLocks/>
            </p:cNvGrpSpPr>
            <p:nvPr/>
          </p:nvGrpSpPr>
          <p:grpSpPr bwMode="auto">
            <a:xfrm>
              <a:off x="6200495" y="2533650"/>
              <a:ext cx="2019300" cy="1896963"/>
              <a:chOff x="5943600" y="2351187"/>
              <a:chExt cx="2019300" cy="1896963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6209335" y="2800093"/>
                <a:ext cx="14196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209335" y="2790150"/>
                <a:ext cx="0" cy="12288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438122" y="2714858"/>
                <a:ext cx="0" cy="18183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658384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857330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039223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209748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324852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401588" y="2712017"/>
                <a:ext cx="0" cy="1832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10756" y="2648091"/>
                <a:ext cx="0" cy="1370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401588" y="2648091"/>
                <a:ext cx="0" cy="1370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64" name="TextBox 69"/>
              <p:cNvSpPr txBox="1">
                <a:spLocks noChangeArrowheads="1"/>
              </p:cNvSpPr>
              <p:nvPr/>
            </p:nvSpPr>
            <p:spPr bwMode="auto">
              <a:xfrm>
                <a:off x="7620000" y="2628900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z</a:t>
                </a:r>
              </a:p>
            </p:txBody>
          </p:sp>
          <p:sp>
            <p:nvSpPr>
              <p:cNvPr id="31765" name="TextBox 70"/>
              <p:cNvSpPr txBox="1">
                <a:spLocks noChangeArrowheads="1"/>
              </p:cNvSpPr>
              <p:nvPr/>
            </p:nvSpPr>
            <p:spPr bwMode="auto">
              <a:xfrm>
                <a:off x="5943600" y="3940373"/>
                <a:ext cx="27122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x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943600" y="3010341"/>
                <a:ext cx="20193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943600" y="3714953"/>
                <a:ext cx="20193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rapezoid 76"/>
              <p:cNvSpPr/>
              <p:nvPr/>
            </p:nvSpPr>
            <p:spPr>
              <a:xfrm rot="5400000">
                <a:off x="6383463" y="3188589"/>
                <a:ext cx="321053" cy="228788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7114538" y="3102679"/>
                <a:ext cx="147788" cy="18183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7223959" y="3405265"/>
                <a:ext cx="80999" cy="1349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771" name="TextBox 80"/>
              <p:cNvSpPr txBox="1">
                <a:spLocks noChangeArrowheads="1"/>
              </p:cNvSpPr>
              <p:nvPr/>
            </p:nvSpPr>
            <p:spPr bwMode="auto">
              <a:xfrm>
                <a:off x="6068274" y="2351187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0</a:t>
                </a:r>
              </a:p>
            </p:txBody>
          </p:sp>
          <p:sp>
            <p:nvSpPr>
              <p:cNvPr id="31772" name="TextBox 81"/>
              <p:cNvSpPr txBox="1">
                <a:spLocks noChangeArrowheads="1"/>
              </p:cNvSpPr>
              <p:nvPr/>
            </p:nvSpPr>
            <p:spPr bwMode="auto">
              <a:xfrm>
                <a:off x="7267046" y="2351187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400"/>
                  <a:t>1</a:t>
                </a:r>
              </a:p>
            </p:txBody>
          </p:sp>
        </p:grpSp>
        <p:sp>
          <p:nvSpPr>
            <p:cNvPr id="31752" name="TextBox 84"/>
            <p:cNvSpPr txBox="1">
              <a:spLocks noChangeArrowheads="1"/>
            </p:cNvSpPr>
            <p:nvPr/>
          </p:nvSpPr>
          <p:spPr bwMode="auto">
            <a:xfrm>
              <a:off x="6898750" y="4122837"/>
              <a:ext cx="6269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600"/>
                <a:t>After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3875" y="1047750"/>
            <a:ext cx="5105400" cy="37338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Z-fighting occurs when two primitives have similar values in the z-buffer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Coplanar polygons (two polygons that occupy the same space)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One is arbitrarily chosen over the other, but z varies across the polygons and binning will cause artifacts, as shown on next slide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Behavior is deterministic: the same camera position gives the same z-fighting pattern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Z-Fighting (1/3)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56300" y="3478213"/>
            <a:ext cx="2457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Two intersecting cubes</a:t>
            </a: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1123950"/>
            <a:ext cx="26987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Z-Fighting (2/3)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28850"/>
            <a:ext cx="3305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390900" y="1352550"/>
            <a:ext cx="1028700" cy="15097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97275" y="982663"/>
            <a:ext cx="207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Red in front of blue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97275" y="1581150"/>
            <a:ext cx="2574925" cy="1397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30913" y="89535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Blue, which is drawn after red, ends up in front of red</a:t>
            </a:r>
            <a:r>
              <a:rPr lang="en-US" altLang="zh-CN" baseline="30000"/>
              <a:t>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63613" y="1865313"/>
            <a:ext cx="3575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 sz="1600"/>
              <a:t>x axis of image (each column is a pixel)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66800" y="2181225"/>
            <a:ext cx="4648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69975" y="2190750"/>
            <a:ext cx="0" cy="2057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5400000">
            <a:off x="271463" y="3309938"/>
            <a:ext cx="1233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 sz="1600"/>
              <a:t>z-value bins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04950"/>
            <a:ext cx="847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938213" y="1965325"/>
            <a:ext cx="0" cy="7762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5138" y="895350"/>
            <a:ext cx="2201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Eye at origin,</a:t>
            </a:r>
          </a:p>
          <a:p>
            <a:r>
              <a:rPr lang="en-US" altLang="zh-CN"/>
              <a:t>Looking down Z axis</a:t>
            </a:r>
          </a:p>
        </p:txBody>
      </p:sp>
      <p:sp>
        <p:nvSpPr>
          <p:cNvPr id="41" name="TextBox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33305" y="3506186"/>
            <a:ext cx="3853495" cy="1200329"/>
          </a:xfrm>
          <a:prstGeom prst="rect">
            <a:avLst/>
          </a:prstGeom>
          <a:blipFill rotWithShape="0">
            <a:blip r:embed="rId5"/>
            <a:stretch>
              <a:fillRect l="-158" b="-304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316538" y="2211388"/>
            <a:ext cx="3298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/>
              <a:t>Here the red and blue lines represent cross-sections of the red and blue coplanar polygons from the previous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21" grpId="0"/>
      <p:bldP spid="2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fighting_2.wmv">
            <a:hlinkClick r:id="" action="ppaction://media"/>
          </p:cNvPr>
          <p:cNvPicPr>
            <a:picLocks noGrp="1"/>
          </p:cNvPicPr>
          <p:nvPr>
            <p:ph sz="quarter" idx="1"/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328863"/>
            <a:ext cx="3429000" cy="23002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Z-Fighting (3/3)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085850"/>
            <a:ext cx="822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547688" indent="-2730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altLang="zh-CN" sz="2400"/>
              <a:t>Examples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CN" sz="2000">
                <a:solidFill>
                  <a:schemeClr val="tx2"/>
                </a:solidFill>
              </a:rPr>
              <a:t>http://www.youtube.com/watch?v=UVGdOFVbvBo 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CN" sz="2000">
                <a:solidFill>
                  <a:schemeClr val="tx2"/>
                </a:solidFill>
              </a:rPr>
              <a:t>/course/cs123/data/scenes/contest/ntom.xml: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71550"/>
            <a:ext cx="9067800" cy="3810000"/>
          </a:xfrm>
        </p:spPr>
        <p:txBody>
          <a:bodyPr/>
          <a:lstStyle/>
          <a:p>
            <a:pPr lvl="1"/>
            <a:r>
              <a:rPr lang="en-US" altLang="zh-CN" sz="2400" smtClean="0">
                <a:ea typeface="宋体" pitchFamily="2" charset="-122"/>
              </a:rPr>
              <a:t>Given a set of 3-D objects and a view specification (camera), determine which edges or surfaces of the object are visible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why might objects not be visible? </a:t>
            </a:r>
            <a:br>
              <a:rPr lang="en-US" altLang="zh-CN" sz="2000" smtClean="0">
                <a:ea typeface="宋体" pitchFamily="2" charset="-122"/>
              </a:rPr>
            </a:br>
            <a:r>
              <a:rPr lang="en-US" altLang="zh-CN" sz="2000" b="1" i="1" smtClean="0">
                <a:solidFill>
                  <a:srgbClr val="FF0000"/>
                </a:solidFill>
                <a:ea typeface="宋体" pitchFamily="2" charset="-122"/>
              </a:rPr>
              <a:t>occlusion vs. clipping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clipping works on the object level (clip against view volume)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occlusion works on the scene level (compare depth of object/edges/pixels against other objects/edges/pixels)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Also called Hidden Surface Removal (HSR)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We begin with some history of previously used VSD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533400" y="1885950"/>
            <a:ext cx="4038600" cy="2857500"/>
          </a:xfrm>
          <a:blipFill rotWithShape="1">
            <a:blip r:embed="rId3"/>
            <a:stretch>
              <a:fillRect t="-2559"/>
            </a:stretch>
          </a:blipFill>
        </p:spPr>
        <p:txBody>
          <a:bodyPr/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085850"/>
            <a:ext cx="8153400" cy="800100"/>
          </a:xfrm>
        </p:spPr>
        <p:txBody>
          <a:bodyPr>
            <a:normAutofit fontScale="92500" lnSpcReduction="10000"/>
          </a:bodyPr>
          <a:lstStyle/>
          <a:p>
            <a:pPr marL="274320" lvl="1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"/>
              <a:defRPr/>
            </a:pPr>
            <a:r>
              <a:rPr lang="en-US" b="1" dirty="0"/>
              <a:t>Sutherland</a:t>
            </a:r>
            <a:r>
              <a:rPr lang="en-US" dirty="0"/>
              <a:t> categorized algorithms as to whether they work on objects in the world (</a:t>
            </a:r>
            <a:r>
              <a:rPr lang="en-US" b="1" i="1" dirty="0">
                <a:solidFill>
                  <a:srgbClr val="FF0000"/>
                </a:solidFill>
              </a:rPr>
              <a:t>object precision</a:t>
            </a:r>
            <a:r>
              <a:rPr lang="en-US" dirty="0"/>
              <a:t>) or with projections of </a:t>
            </a:r>
            <a:r>
              <a:rPr lang="en-US" dirty="0" smtClean="0"/>
              <a:t>objects </a:t>
            </a:r>
            <a:r>
              <a:rPr lang="en-US" dirty="0"/>
              <a:t>in screen coordinates (</a:t>
            </a:r>
            <a:r>
              <a:rPr lang="en-US" b="1" i="1" dirty="0">
                <a:solidFill>
                  <a:srgbClr val="FF0000"/>
                </a:solidFill>
              </a:rPr>
              <a:t>image precision</a:t>
            </a:r>
            <a:r>
              <a:rPr lang="en-US" dirty="0"/>
              <a:t>) and refer back to the world when z 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Object-Precision Algorithms</a:t>
            </a:r>
            <a:endParaRPr lang="en-US" dirty="0"/>
          </a:p>
        </p:txBody>
      </p:sp>
      <p:pic>
        <p:nvPicPr>
          <p:cNvPr id="4" name="Picture 4" descr="hidden_surfac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36763"/>
            <a:ext cx="30480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71550"/>
            <a:ext cx="8229600" cy="3714750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CN" sz="1400" smtClean="0">
                <a:ea typeface="宋体" pitchFamily="2" charset="-122"/>
              </a:rPr>
              <a:t>Back-to-front algorithm was used in the first hardware-rendered scene, the 1967 GE Flight Simulator by Schumacher et al using a video drum to hold the scene</a:t>
            </a:r>
          </a:p>
          <a:p>
            <a:pPr lvl="2">
              <a:spcBef>
                <a:spcPts val="600"/>
              </a:spcBef>
            </a:pPr>
            <a:r>
              <a:rPr lang="en-US" altLang="zh-CN" sz="1200" smtClean="0">
                <a:ea typeface="宋体" pitchFamily="2" charset="-122"/>
                <a:hlinkClick r:id="rId3"/>
              </a:rPr>
              <a:t>http://www.youtube.com/watch?v=vajvwNctrb8</a:t>
            </a:r>
            <a:r>
              <a:rPr lang="en-US" altLang="zh-CN" sz="1200" smtClean="0">
                <a:ea typeface="宋体" pitchFamily="2" charset="-122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zh-CN" sz="1400" smtClean="0">
                <a:ea typeface="宋体" pitchFamily="2" charset="-122"/>
              </a:rPr>
              <a:t>Create drawing order so each polygon overwrites the previous one. This guarantees correct visibility at any pixel resolution</a:t>
            </a:r>
          </a:p>
          <a:p>
            <a:pPr lvl="1">
              <a:spcBef>
                <a:spcPts val="600"/>
              </a:spcBef>
            </a:pPr>
            <a:r>
              <a:rPr lang="en-US" altLang="zh-CN" sz="1400" smtClean="0">
                <a:ea typeface="宋体" pitchFamily="2" charset="-122"/>
              </a:rPr>
              <a:t>Strategy is to work back to front; find a way to sort polygons by depth (z), then draw them in that order</a:t>
            </a:r>
          </a:p>
          <a:p>
            <a:pPr lvl="2">
              <a:spcBef>
                <a:spcPts val="600"/>
              </a:spcBef>
            </a:pPr>
            <a:r>
              <a:rPr lang="en-US" altLang="zh-CN" sz="1200" smtClean="0">
                <a:ea typeface="宋体" pitchFamily="2" charset="-122"/>
              </a:rPr>
              <a:t>do a rough sort of polygons by smallest (farthest) z-coordinate in each polygon</a:t>
            </a:r>
          </a:p>
          <a:p>
            <a:pPr lvl="2">
              <a:spcBef>
                <a:spcPts val="600"/>
              </a:spcBef>
            </a:pPr>
            <a:r>
              <a:rPr lang="en-US" altLang="zh-CN" sz="1200" smtClean="0">
                <a:ea typeface="宋体" pitchFamily="2" charset="-122"/>
              </a:rPr>
              <a:t>scan-convert most distant polygon first, then work forward towards viewpoint (“painters’ algorithm”)</a:t>
            </a:r>
          </a:p>
          <a:p>
            <a:pPr lvl="1">
              <a:spcBef>
                <a:spcPts val="600"/>
              </a:spcBef>
            </a:pPr>
            <a:r>
              <a:rPr lang="en-US" altLang="zh-CN" sz="1400" smtClean="0">
                <a:ea typeface="宋体" pitchFamily="2" charset="-122"/>
              </a:rPr>
              <a:t>See 3D depth-sort algorithm by Newell, Newell, and Sancha</a:t>
            </a:r>
          </a:p>
          <a:p>
            <a:pPr lvl="2">
              <a:spcBef>
                <a:spcPts val="600"/>
              </a:spcBef>
            </a:pPr>
            <a:r>
              <a:rPr lang="en-US" altLang="zh-CN" sz="1200" smtClean="0">
                <a:ea typeface="宋体" pitchFamily="2" charset="-122"/>
                <a:hlinkClick r:id="rId4"/>
              </a:rPr>
              <a:t>https://en.wikipedia.org/wiki/Newell%27s_algorithm</a:t>
            </a:r>
            <a:endParaRPr lang="en-US" altLang="zh-CN" sz="1200" smtClean="0">
              <a:ea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400" smtClean="0">
                <a:ea typeface="宋体" pitchFamily="2" charset="-122"/>
              </a:rPr>
              <a:t>Can this back-to-front strategy always be done? </a:t>
            </a:r>
          </a:p>
          <a:p>
            <a:pPr lvl="2">
              <a:spcBef>
                <a:spcPts val="600"/>
              </a:spcBef>
            </a:pPr>
            <a:r>
              <a:rPr lang="en-US" altLang="zh-CN" sz="1200" smtClean="0">
                <a:ea typeface="宋体" pitchFamily="2" charset="-122"/>
              </a:rPr>
              <a:t>problem: two polygons partially occluding each other – need to split polygons</a:t>
            </a:r>
          </a:p>
          <a:p>
            <a:endParaRPr lang="en-US" altLang="zh-CN" sz="1600" smtClean="0"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Painter’s Algorithm – Image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3771900"/>
            <a:ext cx="8229600" cy="857250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/>
              <a:t>Finally, clip </a:t>
            </a:r>
            <a:r>
              <a:rPr lang="en-US" b="1" dirty="0"/>
              <a:t>against normalized view </a:t>
            </a:r>
            <a:r>
              <a:rPr lang="en-US" b="1" dirty="0" smtClean="0"/>
              <a:t>volume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(-</a:t>
            </a:r>
            <a:r>
              <a:rPr lang="en-US" dirty="0"/>
              <a:t>1 &lt; x &lt; 1), </a:t>
            </a:r>
            <a:r>
              <a:rPr lang="en-US" dirty="0" smtClean="0"/>
              <a:t>(-</a:t>
            </a:r>
            <a:r>
              <a:rPr lang="en-US" dirty="0"/>
              <a:t>1 &lt; y &lt; 1</a:t>
            </a:r>
            <a:r>
              <a:rPr lang="en-US" dirty="0" smtClean="0"/>
              <a:t>), (-1 &lt; z &lt; 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800"/>
            <a:ext cx="82296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Hardware Scan Conversion: VSD (1/4)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1006475"/>
            <a:ext cx="2590800" cy="263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82613" y="3028950"/>
            <a:ext cx="23399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latin typeface="Cambria" pitchFamily="18" charset="0"/>
              </a:rPr>
              <a:t>Canonical perspective-transformed </a:t>
            </a:r>
          </a:p>
          <a:p>
            <a:pPr algn="ctr"/>
            <a:r>
              <a:rPr lang="en-US" altLang="zh-CN" sz="1200">
                <a:latin typeface="Cambria" pitchFamily="18" charset="0"/>
              </a:rPr>
              <a:t>view volume with cube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108325" y="1006475"/>
            <a:ext cx="5578475" cy="2716213"/>
            <a:chOff x="3108458" y="1342768"/>
            <a:chExt cx="5578342" cy="3621500"/>
          </a:xfrm>
        </p:grpSpPr>
        <p:sp>
          <p:nvSpPr>
            <p:cNvPr id="16" name="Rectangle 15"/>
            <p:cNvSpPr/>
            <p:nvPr/>
          </p:nvSpPr>
          <p:spPr>
            <a:xfrm>
              <a:off x="3108458" y="1342768"/>
              <a:ext cx="5578342" cy="354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524" name="Rectangle 26"/>
            <p:cNvSpPr>
              <a:spLocks noChangeArrowheads="1"/>
            </p:cNvSpPr>
            <p:nvPr/>
          </p:nvSpPr>
          <p:spPr bwMode="auto">
            <a:xfrm>
              <a:off x="8077957" y="4416729"/>
              <a:ext cx="205819" cy="547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882" tIns="50941" rIns="101882" bIns="50941">
              <a:spAutoFit/>
            </a:bodyPr>
            <a:lstStyle/>
            <a:p>
              <a:pPr defTabSz="1019175"/>
              <a:endParaRPr lang="en-US" altLang="zh-CN" sz="2000" b="1">
                <a:solidFill>
                  <a:schemeClr val="tx2"/>
                </a:solidFill>
                <a:latin typeface="Cambria" pitchFamily="18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1524000" y="1123950"/>
            <a:ext cx="457200" cy="447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685800" y="3943350"/>
            <a:ext cx="457200" cy="447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19175"/>
            <a:ext cx="19272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val 25"/>
          <p:cNvSpPr/>
          <p:nvPr/>
        </p:nvSpPr>
        <p:spPr>
          <a:xfrm>
            <a:off x="5824538" y="1158875"/>
            <a:ext cx="457200" cy="4476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43150"/>
            <a:ext cx="19970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ontent Placeholder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19603" y="1064226"/>
            <a:ext cx="2678027" cy="2536224"/>
          </a:xfrm>
          <a:prstGeom prst="rect">
            <a:avLst/>
          </a:prstGeom>
          <a:blipFill rotWithShape="1">
            <a:blip r:embed="rId5"/>
            <a:stretch>
              <a:fillRect l="-683" t="-1683" r="-91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ea typeface="+mn-ea"/>
              </a:rPr>
              <a:t> </a:t>
            </a:r>
          </a:p>
        </p:txBody>
      </p:sp>
      <p:grpSp>
        <p:nvGrpSpPr>
          <p:cNvPr id="1063" name="Group 1062"/>
          <p:cNvGrpSpPr>
            <a:grpSpLocks/>
          </p:cNvGrpSpPr>
          <p:nvPr/>
        </p:nvGrpSpPr>
        <p:grpSpPr bwMode="auto">
          <a:xfrm>
            <a:off x="762000" y="1581150"/>
            <a:ext cx="2308225" cy="1577975"/>
            <a:chOff x="495300" y="1624340"/>
            <a:chExt cx="2434590" cy="163795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838554" y="2568556"/>
              <a:ext cx="746786" cy="3081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85340" y="1886348"/>
              <a:ext cx="0" cy="6822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761531" y="2418602"/>
              <a:ext cx="823809" cy="1499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06" idx="6"/>
            </p:cNvCxnSpPr>
            <p:nvPr/>
          </p:nvCxnSpPr>
          <p:spPr>
            <a:xfrm flipV="1">
              <a:off x="1335853" y="2792663"/>
              <a:ext cx="455439" cy="209276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307389" y="2332914"/>
              <a:ext cx="0" cy="6953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794641" y="2225804"/>
              <a:ext cx="0" cy="566859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300691" y="2225804"/>
              <a:ext cx="493950" cy="1071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106" idx="5"/>
            </p:cNvCxnSpPr>
            <p:nvPr/>
          </p:nvCxnSpPr>
          <p:spPr>
            <a:xfrm flipH="1" flipV="1">
              <a:off x="1329155" y="3018418"/>
              <a:ext cx="395160" cy="873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791292" y="2225804"/>
              <a:ext cx="341579" cy="247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 1051"/>
            <p:cNvSpPr/>
            <p:nvPr/>
          </p:nvSpPr>
          <p:spPr>
            <a:xfrm>
              <a:off x="1283947" y="2665779"/>
              <a:ext cx="46883" cy="461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558550" y="2250522"/>
              <a:ext cx="46883" cy="461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111105" y="2232396"/>
              <a:ext cx="45209" cy="461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290645" y="2978869"/>
              <a:ext cx="45209" cy="46140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518" name="TextBox 1060"/>
            <p:cNvSpPr txBox="1">
              <a:spLocks noChangeArrowheads="1"/>
            </p:cNvSpPr>
            <p:nvPr/>
          </p:nvSpPr>
          <p:spPr bwMode="auto">
            <a:xfrm>
              <a:off x="495300" y="2260770"/>
              <a:ext cx="381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100" b="1"/>
                <a:t>+z</a:t>
              </a:r>
            </a:p>
          </p:txBody>
        </p:sp>
        <p:sp>
          <p:nvSpPr>
            <p:cNvPr id="20519" name="TextBox 107"/>
            <p:cNvSpPr txBox="1">
              <a:spLocks noChangeArrowheads="1"/>
            </p:cNvSpPr>
            <p:nvPr/>
          </p:nvSpPr>
          <p:spPr bwMode="auto">
            <a:xfrm>
              <a:off x="549751" y="2751951"/>
              <a:ext cx="381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100" b="1"/>
                <a:t>+x</a:t>
              </a:r>
            </a:p>
          </p:txBody>
        </p:sp>
        <p:sp>
          <p:nvSpPr>
            <p:cNvPr id="20520" name="TextBox 108"/>
            <p:cNvSpPr txBox="1">
              <a:spLocks noChangeArrowheads="1"/>
            </p:cNvSpPr>
            <p:nvPr/>
          </p:nvSpPr>
          <p:spPr bwMode="auto">
            <a:xfrm>
              <a:off x="1391373" y="1624340"/>
              <a:ext cx="3810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100" b="1"/>
                <a:t>+y</a:t>
              </a:r>
            </a:p>
          </p:txBody>
        </p:sp>
        <p:sp>
          <p:nvSpPr>
            <p:cNvPr id="20521" name="TextBox 109"/>
            <p:cNvSpPr txBox="1">
              <a:spLocks noChangeArrowheads="1"/>
            </p:cNvSpPr>
            <p:nvPr/>
          </p:nvSpPr>
          <p:spPr bwMode="auto">
            <a:xfrm>
              <a:off x="2091691" y="2012728"/>
              <a:ext cx="8381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100" b="1"/>
                <a:t>(-1, 1, -1)</a:t>
              </a:r>
            </a:p>
          </p:txBody>
        </p:sp>
        <p:sp>
          <p:nvSpPr>
            <p:cNvPr id="20522" name="TextBox 111"/>
            <p:cNvSpPr txBox="1">
              <a:spLocks noChangeArrowheads="1"/>
            </p:cNvSpPr>
            <p:nvPr/>
          </p:nvSpPr>
          <p:spPr bwMode="auto">
            <a:xfrm>
              <a:off x="747883" y="2990853"/>
              <a:ext cx="792033" cy="271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1100" b="1"/>
                <a:t>(1, -1, 0)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 flipH="1">
            <a:off x="1927225" y="2800350"/>
            <a:ext cx="388938" cy="2079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5" idx="4"/>
          </p:cNvCxnSpPr>
          <p:nvPr/>
        </p:nvCxnSpPr>
        <p:spPr>
          <a:xfrm>
            <a:off x="2316163" y="2211388"/>
            <a:ext cx="0" cy="590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93900" y="2706688"/>
            <a:ext cx="300038" cy="7620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97" name="Group 51"/>
          <p:cNvGrpSpPr>
            <a:grpSpLocks/>
          </p:cNvGrpSpPr>
          <p:nvPr/>
        </p:nvGrpSpPr>
        <p:grpSpPr bwMode="auto">
          <a:xfrm>
            <a:off x="1676400" y="2243138"/>
            <a:ext cx="525463" cy="633412"/>
            <a:chOff x="1604211" y="2225842"/>
            <a:chExt cx="525378" cy="633663"/>
          </a:xfrm>
        </p:grpSpPr>
        <p:sp>
          <p:nvSpPr>
            <p:cNvPr id="40" name="Freeform 39"/>
            <p:cNvSpPr/>
            <p:nvPr/>
          </p:nvSpPr>
          <p:spPr>
            <a:xfrm>
              <a:off x="1604211" y="2322717"/>
              <a:ext cx="525378" cy="536788"/>
            </a:xfrm>
            <a:custGeom>
              <a:avLst/>
              <a:gdLst>
                <a:gd name="connsiteX0" fmla="*/ 0 w 525378"/>
                <a:gd name="connsiteY0" fmla="*/ 0 h 537410"/>
                <a:gd name="connsiteX1" fmla="*/ 4010 w 525378"/>
                <a:gd name="connsiteY1" fmla="*/ 537410 h 537410"/>
                <a:gd name="connsiteX2" fmla="*/ 308810 w 525378"/>
                <a:gd name="connsiteY2" fmla="*/ 401052 h 537410"/>
                <a:gd name="connsiteX3" fmla="*/ 525378 w 525378"/>
                <a:gd name="connsiteY3" fmla="*/ 332873 h 537410"/>
                <a:gd name="connsiteX4" fmla="*/ 525378 w 525378"/>
                <a:gd name="connsiteY4" fmla="*/ 40105 h 537410"/>
                <a:gd name="connsiteX5" fmla="*/ 304800 w 525378"/>
                <a:gd name="connsiteY5" fmla="*/ 104273 h 537410"/>
                <a:gd name="connsiteX6" fmla="*/ 0 w 525378"/>
                <a:gd name="connsiteY6" fmla="*/ 0 h 5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378" h="537410">
                  <a:moveTo>
                    <a:pt x="0" y="0"/>
                  </a:moveTo>
                  <a:cubicBezTo>
                    <a:pt x="1337" y="179137"/>
                    <a:pt x="2673" y="358273"/>
                    <a:pt x="4010" y="537410"/>
                  </a:cubicBezTo>
                  <a:lnTo>
                    <a:pt x="308810" y="401052"/>
                  </a:lnTo>
                  <a:lnTo>
                    <a:pt x="525378" y="332873"/>
                  </a:lnTo>
                  <a:lnTo>
                    <a:pt x="525378" y="40105"/>
                  </a:lnTo>
                  <a:lnTo>
                    <a:pt x="304800" y="104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604211" y="2225842"/>
              <a:ext cx="517441" cy="196928"/>
            </a:xfrm>
            <a:custGeom>
              <a:avLst/>
              <a:gdLst>
                <a:gd name="connsiteX0" fmla="*/ 517357 w 517357"/>
                <a:gd name="connsiteY0" fmla="*/ 136358 h 196516"/>
                <a:gd name="connsiteX1" fmla="*/ 381000 w 517357"/>
                <a:gd name="connsiteY1" fmla="*/ 0 h 196516"/>
                <a:gd name="connsiteX2" fmla="*/ 0 w 517357"/>
                <a:gd name="connsiteY2" fmla="*/ 92242 h 196516"/>
                <a:gd name="connsiteX3" fmla="*/ 304800 w 517357"/>
                <a:gd name="connsiteY3" fmla="*/ 196516 h 196516"/>
                <a:gd name="connsiteX4" fmla="*/ 517357 w 517357"/>
                <a:gd name="connsiteY4" fmla="*/ 136358 h 19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57" h="196516">
                  <a:moveTo>
                    <a:pt x="517357" y="136358"/>
                  </a:moveTo>
                  <a:lnTo>
                    <a:pt x="381000" y="0"/>
                  </a:lnTo>
                  <a:lnTo>
                    <a:pt x="0" y="92242"/>
                  </a:lnTo>
                  <a:lnTo>
                    <a:pt x="304800" y="196516"/>
                  </a:lnTo>
                  <a:lnTo>
                    <a:pt x="517357" y="13635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9" name="Straight Connector 48"/>
            <p:cNvCxnSpPr>
              <a:stCxn id="40" idx="5"/>
              <a:endCxn id="40" idx="2"/>
            </p:cNvCxnSpPr>
            <p:nvPr/>
          </p:nvCxnSpPr>
          <p:spPr>
            <a:xfrm>
              <a:off x="1908962" y="2425946"/>
              <a:ext cx="4762" cy="29698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1920875" y="2290763"/>
            <a:ext cx="6350" cy="717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924050" y="2193925"/>
            <a:ext cx="369888" cy="968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530350" y="2263775"/>
            <a:ext cx="390525" cy="412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4" grpId="0" animBg="1"/>
      <p:bldP spid="4" grpId="0"/>
      <p:bldP spid="25" grpId="0" animBg="1"/>
      <p:bldP spid="27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114550"/>
            <a:ext cx="1724025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09550"/>
            <a:ext cx="210502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76200" y="1143000"/>
            <a:ext cx="8229600" cy="3714750"/>
          </a:xfrm>
          <a:blipFill rotWithShape="0">
            <a:blip r:embed="rId5"/>
            <a:stretch>
              <a:fillRect t="-657"/>
            </a:stretch>
          </a:blipFill>
        </p:spPr>
        <p:txBody>
          <a:bodyPr/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Hardware Scan Conversion: VSD (2/4)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952500"/>
            <a:ext cx="3810000" cy="360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Draw every polygon that we can’t reject trivially (totally outside view volume)</a:t>
            </a:r>
          </a:p>
          <a:p>
            <a:pPr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If we find a piece (one or more pixels) of a polygon that is closer to the front, we paint over whatever was behind it</a:t>
            </a:r>
          </a:p>
          <a:p>
            <a:pPr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Use plane equation for z = f(x, y)</a:t>
            </a:r>
          </a:p>
          <a:p>
            <a:pPr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Note: use positive z here [0, 1]</a:t>
            </a:r>
          </a:p>
          <a:p>
            <a:pPr>
              <a:lnSpc>
                <a:spcPct val="90000"/>
              </a:lnSpc>
            </a:pPr>
            <a:r>
              <a:rPr lang="en-US" altLang="zh-CN" sz="1900" smtClean="0">
                <a:ea typeface="宋体" pitchFamily="2" charset="-122"/>
              </a:rPr>
              <a:t>Applet: </a:t>
            </a:r>
            <a:r>
              <a:rPr lang="en-US" altLang="zh-CN" sz="1900" smtClean="0">
                <a:ea typeface="宋体" pitchFamily="2" charset="-122"/>
                <a:hlinkClick r:id="rId3"/>
              </a:rPr>
              <a:t>http://debeissat.nicolas.free.fr/zbuffer.php</a:t>
            </a:r>
            <a:endParaRPr lang="en-US" altLang="zh-CN" sz="190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900" smtClean="0">
              <a:ea typeface="宋体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Z-Buffer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514350"/>
            <a:ext cx="51816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zBuffer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s-E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YMAX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++)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XMAX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WritePixel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BACKGROUND_VALUE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WriteZ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each polygon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each pixel in polygon’s projection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plane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equation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pz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Z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value at pixel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pz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ReadZ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// New point is closer to front of view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	</a:t>
            </a:r>
            <a:r>
              <a:rPr lang="es-E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WritePixel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color at pixel 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))</a:t>
            </a:r>
            <a:endParaRPr lang="es-E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WriteZ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pz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ea typeface="+mn-ea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34950" algn="l"/>
                <a:tab pos="457200" algn="l"/>
                <a:tab pos="692150" algn="l"/>
                <a:tab pos="91440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71550"/>
            <a:ext cx="8229600" cy="97155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zh-CN" sz="1400" smtClean="0">
                <a:ea typeface="宋体" pitchFamily="2" charset="-122"/>
              </a:rPr>
              <a:t>Requires two “buffers”</a:t>
            </a:r>
          </a:p>
          <a:p>
            <a:pPr lvl="2"/>
            <a:r>
              <a:rPr lang="en-US" altLang="zh-CN" sz="1400" smtClean="0">
                <a:ea typeface="宋体" pitchFamily="2" charset="-122"/>
              </a:rPr>
              <a:t>Intensity Buffer: our familiar RGB pixel buffer, initialized to background color</a:t>
            </a:r>
          </a:p>
          <a:p>
            <a:pPr lvl="2"/>
            <a:r>
              <a:rPr lang="en-US" altLang="zh-CN" sz="1400" smtClean="0">
                <a:ea typeface="宋体" pitchFamily="2" charset="-122"/>
              </a:rPr>
              <a:t>Depth (“Z”) Buffer: depth of scene at each pixel, initialized to 255</a:t>
            </a:r>
          </a:p>
          <a:p>
            <a:pPr lvl="1"/>
            <a:r>
              <a:rPr lang="en-US" altLang="zh-CN" sz="1400" smtClean="0">
                <a:ea typeface="宋体" pitchFamily="2" charset="-122"/>
              </a:rPr>
              <a:t>Polygons are scan-converted in arbitrary order. When pixels overlap, use Z-buffer to decide which polygon “gets” that pixel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Hardware Scan Conversion: VSD (3/4)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2665413"/>
            <a:ext cx="22098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Cambria" pitchFamily="18" charset="0"/>
              </a:rPr>
              <a:t>integer Z-buffer with </a:t>
            </a:r>
          </a:p>
          <a:p>
            <a:pPr algn="ctr"/>
            <a:r>
              <a:rPr lang="en-US" altLang="zh-CN">
                <a:latin typeface="Cambria" pitchFamily="18" charset="0"/>
              </a:rPr>
              <a:t>near = 0, far = 255</a:t>
            </a:r>
          </a:p>
        </p:txBody>
      </p:sp>
      <p:graphicFrame>
        <p:nvGraphicFramePr>
          <p:cNvPr id="5" name="Group 989"/>
          <p:cNvGraphicFramePr>
            <a:graphicFrameLocks noGrp="1"/>
          </p:cNvGraphicFramePr>
          <p:nvPr/>
        </p:nvGraphicFramePr>
        <p:xfrm>
          <a:off x="2881313" y="2120900"/>
          <a:ext cx="1538288" cy="1200153"/>
        </p:xfrm>
        <a:graphic>
          <a:graphicData uri="http://schemas.openxmlformats.org/drawingml/2006/table">
            <a:tbl>
              <a:tblPr/>
              <a:tblGrid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1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6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66"/>
          <p:cNvGraphicFramePr>
            <a:graphicFrameLocks noGrp="1"/>
          </p:cNvGraphicFramePr>
          <p:nvPr/>
        </p:nvGraphicFramePr>
        <p:xfrm>
          <a:off x="2881313" y="3492500"/>
          <a:ext cx="1538288" cy="1208085"/>
        </p:xfrm>
        <a:graphic>
          <a:graphicData uri="http://schemas.openxmlformats.org/drawingml/2006/table">
            <a:tbl>
              <a:tblPr/>
              <a:tblGrid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</a:tblGrid>
              <a:tr h="1713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11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58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6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5091113" y="2120900"/>
          <a:ext cx="1385888" cy="1076327"/>
        </p:xfrm>
        <a:graphic>
          <a:graphicData uri="http://schemas.openxmlformats.org/drawingml/2006/table">
            <a:tbl>
              <a:tblPr/>
              <a:tblGrid>
                <a:gridCol w="173236"/>
                <a:gridCol w="173236"/>
                <a:gridCol w="173236"/>
                <a:gridCol w="173236"/>
                <a:gridCol w="173236"/>
                <a:gridCol w="218428"/>
                <a:gridCol w="191438"/>
                <a:gridCol w="109842"/>
              </a:tblGrid>
              <a:tr h="18296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232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70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086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74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4572000" y="2554288"/>
            <a:ext cx="3349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6446838" y="2554288"/>
            <a:ext cx="3349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Times New Roman" pitchFamily="18" charset="0"/>
              </a:rPr>
              <a:t>=</a:t>
            </a:r>
          </a:p>
        </p:txBody>
      </p:sp>
      <p:graphicFrame>
        <p:nvGraphicFramePr>
          <p:cNvPr id="11" name="Group 176"/>
          <p:cNvGraphicFramePr>
            <a:graphicFrameLocks noGrp="1"/>
          </p:cNvGraphicFramePr>
          <p:nvPr/>
        </p:nvGraphicFramePr>
        <p:xfrm>
          <a:off x="6996113" y="3492500"/>
          <a:ext cx="1538288" cy="1208085"/>
        </p:xfrm>
        <a:graphic>
          <a:graphicData uri="http://schemas.openxmlformats.org/drawingml/2006/table">
            <a:tbl>
              <a:tblPr/>
              <a:tblGrid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  <a:gridCol w="192286"/>
              </a:tblGrid>
              <a:tr h="1713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11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58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6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98"/>
          <p:cNvGraphicFramePr>
            <a:graphicFrameLocks noGrp="1"/>
          </p:cNvGraphicFramePr>
          <p:nvPr/>
        </p:nvGraphicFramePr>
        <p:xfrm>
          <a:off x="5091113" y="3484563"/>
          <a:ext cx="1385888" cy="1208085"/>
        </p:xfrm>
        <a:graphic>
          <a:graphicData uri="http://schemas.openxmlformats.org/drawingml/2006/table">
            <a:tbl>
              <a:tblPr/>
              <a:tblGrid>
                <a:gridCol w="173236"/>
                <a:gridCol w="173236"/>
                <a:gridCol w="173236"/>
                <a:gridCol w="173236"/>
                <a:gridCol w="173236"/>
                <a:gridCol w="173236"/>
                <a:gridCol w="173236"/>
                <a:gridCol w="173236"/>
              </a:tblGrid>
              <a:tr h="1713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11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58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6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127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82"/>
          <p:cNvSpPr txBox="1">
            <a:spLocks noChangeArrowheads="1"/>
          </p:cNvSpPr>
          <p:nvPr/>
        </p:nvSpPr>
        <p:spPr bwMode="auto">
          <a:xfrm>
            <a:off x="4572000" y="3925888"/>
            <a:ext cx="3349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Times New Roman" pitchFamily="18" charset="0"/>
              </a:rPr>
              <a:t>+</a:t>
            </a:r>
          </a:p>
        </p:txBody>
      </p:sp>
      <p:sp>
        <p:nvSpPr>
          <p:cNvPr id="14" name="Text Box 483"/>
          <p:cNvSpPr txBox="1">
            <a:spLocks noChangeArrowheads="1"/>
          </p:cNvSpPr>
          <p:nvPr/>
        </p:nvSpPr>
        <p:spPr bwMode="auto">
          <a:xfrm>
            <a:off x="6446838" y="3983038"/>
            <a:ext cx="3349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Times New Roman" pitchFamily="18" charset="0"/>
              </a:rPr>
              <a:t>=</a:t>
            </a:r>
          </a:p>
        </p:txBody>
      </p:sp>
      <p:graphicFrame>
        <p:nvGraphicFramePr>
          <p:cNvPr id="15" name="Group 3"/>
          <p:cNvGraphicFramePr>
            <a:graphicFrameLocks noGrp="1"/>
          </p:cNvGraphicFramePr>
          <p:nvPr/>
        </p:nvGraphicFramePr>
        <p:xfrm>
          <a:off x="6978650" y="2114550"/>
          <a:ext cx="1479552" cy="1208085"/>
        </p:xfrm>
        <a:graphic>
          <a:graphicData uri="http://schemas.openxmlformats.org/drawingml/2006/table">
            <a:tbl>
              <a:tblPr/>
              <a:tblGrid>
                <a:gridCol w="184944"/>
                <a:gridCol w="184944"/>
                <a:gridCol w="184944"/>
                <a:gridCol w="184944"/>
                <a:gridCol w="184944"/>
                <a:gridCol w="184944"/>
                <a:gridCol w="184944"/>
                <a:gridCol w="184944"/>
              </a:tblGrid>
              <a:tr h="17139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11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58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96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6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255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57250"/>
            <a:ext cx="83058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After scene gets projected onto film plane we know depths only at locations in our depth buffer that our vertices got mapped to</a:t>
            </a: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So how do we efficiently fill in all the “in between” z-buffer information?</a:t>
            </a: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Simple answer: </a:t>
            </a:r>
            <a:r>
              <a:rPr lang="en-US" altLang="zh-CN" sz="1300" b="1" smtClean="0">
                <a:ea typeface="宋体" pitchFamily="2" charset="-122"/>
              </a:rPr>
              <a:t>incrementally</a:t>
            </a:r>
            <a:r>
              <a:rPr lang="en-US" altLang="zh-CN" sz="1300" smtClean="0">
                <a:ea typeface="宋体" pitchFamily="2" charset="-122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Remember scan conversion/polygon filling? As we move along Y-axis, track x position where each edge intersects scan line</a:t>
            </a: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Do the same for z coordinate with y-z slope instead of y-x slope</a:t>
            </a: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3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Knowing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1</a:t>
            </a:r>
            <a:r>
              <a:rPr lang="en-US" altLang="zh-CN" sz="1300" smtClean="0">
                <a:ea typeface="宋体" pitchFamily="2" charset="-122"/>
              </a:rPr>
              <a:t>,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2, </a:t>
            </a:r>
            <a:r>
              <a:rPr lang="en-US" altLang="zh-CN" sz="1300" smtClean="0">
                <a:ea typeface="宋体" pitchFamily="2" charset="-122"/>
              </a:rPr>
              <a:t>and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3 </a:t>
            </a:r>
            <a:r>
              <a:rPr lang="en-US" altLang="zh-CN" sz="1300" smtClean="0">
                <a:ea typeface="宋体" pitchFamily="2" charset="-122"/>
              </a:rPr>
              <a:t>we can calculate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a</a:t>
            </a:r>
            <a:r>
              <a:rPr lang="en-US" altLang="zh-CN" sz="1300" smtClean="0">
                <a:ea typeface="宋体" pitchFamily="2" charset="-122"/>
              </a:rPr>
              <a:t> and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b</a:t>
            </a:r>
            <a:r>
              <a:rPr lang="en-US" altLang="zh-CN" sz="1300" smtClean="0">
                <a:ea typeface="宋体" pitchFamily="2" charset="-122"/>
              </a:rPr>
              <a:t> for each edge, and then incrementally calculate </a:t>
            </a:r>
            <a:r>
              <a:rPr lang="en-US" altLang="zh-CN" sz="1300" i="1" smtClean="0">
                <a:ea typeface="宋体" pitchFamily="2" charset="-122"/>
              </a:rPr>
              <a:t>z</a:t>
            </a:r>
            <a:r>
              <a:rPr lang="en-US" altLang="zh-CN" sz="1300" baseline="-25000" smtClean="0">
                <a:ea typeface="宋体" pitchFamily="2" charset="-122"/>
              </a:rPr>
              <a:t>p</a:t>
            </a:r>
            <a:r>
              <a:rPr lang="en-US" altLang="zh-CN" sz="1300" smtClean="0">
                <a:ea typeface="宋体" pitchFamily="2" charset="-122"/>
              </a:rPr>
              <a:t> as we scan.</a:t>
            </a:r>
          </a:p>
          <a:p>
            <a:pPr>
              <a:lnSpc>
                <a:spcPct val="80000"/>
              </a:lnSpc>
            </a:pPr>
            <a:r>
              <a:rPr lang="en-US" altLang="zh-CN" sz="1300" smtClean="0">
                <a:ea typeface="宋体" pitchFamily="2" charset="-122"/>
              </a:rPr>
              <a:t>Similar to interpolation to calculate color per pixel (Gouraud shading)</a:t>
            </a:r>
          </a:p>
          <a:p>
            <a:pPr lvl="1">
              <a:lnSpc>
                <a:spcPct val="80000"/>
              </a:lnSpc>
            </a:pPr>
            <a:endParaRPr lang="en-US" altLang="zh-CN" sz="14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400" smtClean="0"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57200"/>
            <a:ext cx="82296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Hardware Scan Conversion: VSD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pic>
        <p:nvPicPr>
          <p:cNvPr id="4" name="Picture 4" descr="zbuffscan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405063"/>
            <a:ext cx="4445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5468</TotalTime>
  <Words>1188</Words>
  <Application>Microsoft Office PowerPoint</Application>
  <PresentationFormat>全屏显示(16:9)</PresentationFormat>
  <Paragraphs>447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Cambria</vt:lpstr>
      <vt:lpstr>宋体</vt:lpstr>
      <vt:lpstr>Arial</vt:lpstr>
      <vt:lpstr>Droid Sans</vt:lpstr>
      <vt:lpstr>Segoe UI</vt:lpstr>
      <vt:lpstr>Wingdings 3</vt:lpstr>
      <vt:lpstr>Wingdings</vt:lpstr>
      <vt:lpstr>Calibri</vt:lpstr>
      <vt:lpstr>Verdana</vt:lpstr>
      <vt:lpstr>Times New Roman</vt:lpstr>
      <vt:lpstr>Consolas</vt:lpstr>
      <vt:lpstr>CS123 Theme</vt:lpstr>
      <vt:lpstr>Visible Surface Determination (VSD)</vt:lpstr>
      <vt:lpstr>What is it?</vt:lpstr>
      <vt:lpstr>Object-Precision Algorithms</vt:lpstr>
      <vt:lpstr>Painter’s Algorithm – Image Precision</vt:lpstr>
      <vt:lpstr>Hardware Scan Conversion: VSD (1/4)</vt:lpstr>
      <vt:lpstr>Hardware Scan Conversion: VSD (2/4)</vt:lpstr>
      <vt:lpstr>Z-Buffer Algorithm</vt:lpstr>
      <vt:lpstr>Hardware Scan Conversion: VSD (3/4)</vt:lpstr>
      <vt:lpstr>Hardware Scan Conversion: VSD (4/4)</vt:lpstr>
      <vt:lpstr>Advantages of Z-buffer</vt:lpstr>
      <vt:lpstr>Disadvantages of Z-Buffer</vt:lpstr>
      <vt:lpstr>Z-Fighting (1/3)</vt:lpstr>
      <vt:lpstr>Z-Fighting (2/3)</vt:lpstr>
      <vt:lpstr>Z-Fighting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Surface Determination (VSD)</dc:title>
  <dc:creator>Roger;ben@herila.net</dc:creator>
  <cp:lastModifiedBy>WYF</cp:lastModifiedBy>
  <cp:revision>309</cp:revision>
  <dcterms:created xsi:type="dcterms:W3CDTF">2010-08-29T20:05:47Z</dcterms:created>
  <dcterms:modified xsi:type="dcterms:W3CDTF">2018-11-29T02:05:19Z</dcterms:modified>
</cp:coreProperties>
</file>