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15"/>
  </p:notesMasterIdLst>
  <p:handoutMasterIdLst>
    <p:handoutMasterId r:id="rId16"/>
  </p:handoutMasterIdLst>
  <p:sldIdLst>
    <p:sldId id="3142" r:id="rId2"/>
    <p:sldId id="3143" r:id="rId3"/>
    <p:sldId id="3161" r:id="rId4"/>
    <p:sldId id="3172" r:id="rId5"/>
    <p:sldId id="3170" r:id="rId6"/>
    <p:sldId id="3132" r:id="rId7"/>
    <p:sldId id="3165" r:id="rId8"/>
    <p:sldId id="3177" r:id="rId9"/>
    <p:sldId id="3176" r:id="rId10"/>
    <p:sldId id="3162" r:id="rId11"/>
    <p:sldId id="3171" r:id="rId12"/>
    <p:sldId id="3127" r:id="rId13"/>
    <p:sldId id="3159" r:id="rId14"/>
  </p:sldIdLst>
  <p:sldSz cx="12858750" cy="7232650"/>
  <p:notesSz cx="6858000" cy="9144000"/>
  <p:custDataLst>
    <p:tags r:id="rId17"/>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206C"/>
    <a:srgbClr val="BC148E"/>
    <a:srgbClr val="0A1A3B"/>
    <a:srgbClr val="CE000D"/>
    <a:srgbClr val="FE67BE"/>
    <a:srgbClr val="84004C"/>
    <a:srgbClr val="8B2FC3"/>
    <a:srgbClr val="C9247B"/>
    <a:srgbClr val="F3C5BE"/>
    <a:srgbClr val="60AE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79" autoAdjust="0"/>
    <p:restoredTop sz="92986" autoAdjust="0"/>
  </p:normalViewPr>
  <p:slideViewPr>
    <p:cSldViewPr>
      <p:cViewPr varScale="1">
        <p:scale>
          <a:sx n="85" d="100"/>
          <a:sy n="85" d="100"/>
        </p:scale>
        <p:origin x="894" y="96"/>
      </p:cViewPr>
      <p:guideLst>
        <p:guide orient="horz" pos="328"/>
        <p:guide pos="4050"/>
        <p:guide orient="horz" pos="4183"/>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86" d="100"/>
        <a:sy n="86"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2019/11/19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2019/11/19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982008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3054645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50988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1933982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14350"/>
            <a:ext cx="4570412"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066261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14350"/>
            <a:ext cx="4570412"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654695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443332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14350"/>
            <a:ext cx="4570412"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061534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14350"/>
            <a:ext cx="4570412"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922289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162982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574" y="688"/>
            <a:ext cx="12876225" cy="7238312"/>
          </a:xfrm>
          <a:prstGeom prst="rect">
            <a:avLst/>
          </a:prstGeom>
        </p:spPr>
      </p:pic>
    </p:spTree>
    <p:extLst>
      <p:ext uri="{BB962C8B-B14F-4D97-AF65-F5344CB8AC3E}">
        <p14:creationId xmlns:p14="http://schemas.microsoft.com/office/powerpoint/2010/main" val="406369068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2019/11/19</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
        <p:nvSpPr>
          <p:cNvPr id="8" name="矩形 7"/>
          <p:cNvSpPr/>
          <p:nvPr userDrawn="1"/>
        </p:nvSpPr>
        <p:spPr>
          <a:xfrm>
            <a:off x="8244409" y="6240380"/>
            <a:ext cx="775136" cy="230832"/>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PPT</a:t>
            </a:r>
            <a:r>
              <a:rPr lang="zh-CN" altLang="en-US" sz="100" dirty="0">
                <a:solidFill>
                  <a:prstClr val="white"/>
                </a:solidFill>
                <a:latin typeface="Calibri"/>
                <a:ea typeface="宋体"/>
              </a:rPr>
              <a:t>论坛：</a:t>
            </a:r>
            <a:r>
              <a:rPr lang="en-US" altLang="zh-CN" sz="100" dirty="0">
                <a:solidFill>
                  <a:prstClr val="white"/>
                </a:solidFill>
                <a:latin typeface="Calibri"/>
                <a:ea typeface="宋体"/>
              </a:rPr>
              <a:t>www.1ppt.cn</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8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858750" cy="7232650"/>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TextBox 1"/>
          <p:cNvSpPr txBox="1"/>
          <p:nvPr/>
        </p:nvSpPr>
        <p:spPr>
          <a:xfrm>
            <a:off x="1136787" y="4912469"/>
            <a:ext cx="10585176" cy="868445"/>
          </a:xfrm>
          <a:prstGeom prst="rect">
            <a:avLst/>
          </a:prstGeom>
          <a:noFill/>
        </p:spPr>
        <p:txBody>
          <a:bodyPr wrap="square" lIns="128526" tIns="64263" rIns="128526" bIns="64263" rtlCol="0">
            <a:spAutoFit/>
          </a:bodyPr>
          <a:lstStyle/>
          <a:p>
            <a:pPr algn="ctr"/>
            <a:r>
              <a:rPr lang="zh-CN" altLang="en-US" sz="4400" dirty="0">
                <a:solidFill>
                  <a:schemeClr val="bg1"/>
                </a:solidFill>
                <a:latin typeface="方正正准黑简体" panose="02000000000000000000" pitchFamily="2" charset="-122"/>
                <a:ea typeface="方正正准黑简体" panose="02000000000000000000" pitchFamily="2" charset="-122"/>
                <a:cs typeface="+mn-ea"/>
                <a:sym typeface="+mn-lt"/>
              </a:rPr>
              <a:t>西电北校区校园网的</a:t>
            </a:r>
            <a:r>
              <a:rPr lang="zh-CN" altLang="en-US" sz="4800" dirty="0">
                <a:solidFill>
                  <a:schemeClr val="bg1"/>
                </a:solidFill>
                <a:latin typeface="方正正准黑简体" panose="02000000000000000000" pitchFamily="2" charset="-122"/>
                <a:ea typeface="方正正准黑简体" panose="02000000000000000000" pitchFamily="2" charset="-122"/>
                <a:cs typeface="+mn-ea"/>
                <a:sym typeface="+mn-lt"/>
              </a:rPr>
              <a:t>设计与投标方案</a:t>
            </a:r>
          </a:p>
        </p:txBody>
      </p:sp>
      <p:sp>
        <p:nvSpPr>
          <p:cNvPr id="3" name="文本框 2">
            <a:extLst>
              <a:ext uri="{FF2B5EF4-FFF2-40B4-BE49-F238E27FC236}">
                <a16:creationId xmlns:a16="http://schemas.microsoft.com/office/drawing/2014/main" id="{CDA08667-61DC-4F0C-B516-610DE7A12DB4}"/>
              </a:ext>
            </a:extLst>
          </p:cNvPr>
          <p:cNvSpPr txBox="1"/>
          <p:nvPr/>
        </p:nvSpPr>
        <p:spPr>
          <a:xfrm>
            <a:off x="7005439" y="6064597"/>
            <a:ext cx="5853311" cy="584775"/>
          </a:xfrm>
          <a:prstGeom prst="rect">
            <a:avLst/>
          </a:prstGeom>
          <a:noFill/>
        </p:spPr>
        <p:txBody>
          <a:bodyPr wrap="square" rtlCol="0">
            <a:spAutoFit/>
          </a:bodyPr>
          <a:lstStyle/>
          <a:p>
            <a:r>
              <a:rPr lang="zh-CN" altLang="en-US" sz="3200" b="1" dirty="0">
                <a:solidFill>
                  <a:schemeClr val="bg1"/>
                </a:solidFill>
              </a:rPr>
              <a:t>穆旭彤 韩浩宇 骆世杰 吕亚龙</a:t>
            </a:r>
          </a:p>
        </p:txBody>
      </p:sp>
    </p:spTree>
    <p:extLst>
      <p:ext uri="{BB962C8B-B14F-4D97-AF65-F5344CB8AC3E}">
        <p14:creationId xmlns:p14="http://schemas.microsoft.com/office/powerpoint/2010/main" val="41444922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700"/>
                                  </p:stCondLst>
                                  <p:iterate type="lt">
                                    <p:tmPct val="23333"/>
                                  </p:iterate>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F506803-4423-42FD-9F69-0A7F2BC94C44}"/>
              </a:ext>
            </a:extLst>
          </p:cNvPr>
          <p:cNvPicPr/>
          <p:nvPr/>
        </p:nvPicPr>
        <p:blipFill>
          <a:blip r:embed="rId3"/>
          <a:stretch>
            <a:fillRect/>
          </a:stretch>
        </p:blipFill>
        <p:spPr>
          <a:xfrm>
            <a:off x="563626" y="1621590"/>
            <a:ext cx="2972314" cy="1296144"/>
          </a:xfrm>
          <a:prstGeom prst="rect">
            <a:avLst/>
          </a:prstGeom>
          <a:noFill/>
          <a:ln w="9525">
            <a:noFill/>
          </a:ln>
        </p:spPr>
      </p:pic>
      <p:graphicFrame>
        <p:nvGraphicFramePr>
          <p:cNvPr id="2" name="表格 1">
            <a:extLst>
              <a:ext uri="{FF2B5EF4-FFF2-40B4-BE49-F238E27FC236}">
                <a16:creationId xmlns:a16="http://schemas.microsoft.com/office/drawing/2014/main" id="{928344CB-30C4-4D2F-B1F5-B95B7EDC03E0}"/>
              </a:ext>
            </a:extLst>
          </p:cNvPr>
          <p:cNvGraphicFramePr>
            <a:graphicFrameLocks noGrp="1"/>
          </p:cNvGraphicFramePr>
          <p:nvPr>
            <p:extLst>
              <p:ext uri="{D42A27DB-BD31-4B8C-83A1-F6EECF244321}">
                <p14:modId xmlns:p14="http://schemas.microsoft.com/office/powerpoint/2010/main" val="3715639846"/>
              </p:ext>
            </p:extLst>
          </p:nvPr>
        </p:nvGraphicFramePr>
        <p:xfrm>
          <a:off x="380703" y="3205766"/>
          <a:ext cx="3299432" cy="2375072"/>
        </p:xfrm>
        <a:graphic>
          <a:graphicData uri="http://schemas.openxmlformats.org/drawingml/2006/table">
            <a:tbl>
              <a:tblPr firstRow="1" firstCol="1" bandRow="1">
                <a:tableStyleId>{5C22544A-7EE6-4342-B048-85BDC9FD1C3A}</a:tableStyleId>
              </a:tblPr>
              <a:tblGrid>
                <a:gridCol w="845570">
                  <a:extLst>
                    <a:ext uri="{9D8B030D-6E8A-4147-A177-3AD203B41FA5}">
                      <a16:colId xmlns:a16="http://schemas.microsoft.com/office/drawing/2014/main" val="1283356618"/>
                    </a:ext>
                  </a:extLst>
                </a:gridCol>
                <a:gridCol w="2453862">
                  <a:extLst>
                    <a:ext uri="{9D8B030D-6E8A-4147-A177-3AD203B41FA5}">
                      <a16:colId xmlns:a16="http://schemas.microsoft.com/office/drawing/2014/main" val="305192358"/>
                    </a:ext>
                  </a:extLst>
                </a:gridCol>
              </a:tblGrid>
              <a:tr h="296884">
                <a:tc>
                  <a:txBody>
                    <a:bodyPr/>
                    <a:lstStyle/>
                    <a:p>
                      <a:pPr algn="l">
                        <a:lnSpc>
                          <a:spcPct val="150000"/>
                        </a:lnSpc>
                        <a:spcAft>
                          <a:spcPts val="0"/>
                        </a:spcAft>
                      </a:pPr>
                      <a:r>
                        <a:rPr lang="zh-CN" sz="1150" kern="100">
                          <a:effectLst/>
                        </a:rPr>
                        <a:t>型号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150" kern="100">
                          <a:effectLst/>
                        </a:rPr>
                        <a:t>华为</a:t>
                      </a:r>
                      <a:r>
                        <a:rPr lang="en-US" sz="1150" kern="100">
                          <a:effectLst/>
                        </a:rPr>
                        <a:t>FusionServer 2288H V5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35934650"/>
                  </a:ext>
                </a:extLst>
              </a:tr>
              <a:tr h="296884">
                <a:tc>
                  <a:txBody>
                    <a:bodyPr/>
                    <a:lstStyle/>
                    <a:p>
                      <a:pPr algn="l">
                        <a:lnSpc>
                          <a:spcPct val="150000"/>
                        </a:lnSpc>
                        <a:spcAft>
                          <a:spcPts val="0"/>
                        </a:spcAft>
                      </a:pPr>
                      <a:r>
                        <a:rPr lang="zh-CN" sz="1150" kern="100">
                          <a:effectLst/>
                        </a:rPr>
                        <a:t>产品类型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150" kern="100" dirty="0">
                          <a:effectLst/>
                        </a:rPr>
                        <a:t>企业级服务器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25785219"/>
                  </a:ext>
                </a:extLst>
              </a:tr>
              <a:tr h="296884">
                <a:tc>
                  <a:txBody>
                    <a:bodyPr/>
                    <a:lstStyle/>
                    <a:p>
                      <a:pPr algn="l">
                        <a:lnSpc>
                          <a:spcPct val="150000"/>
                        </a:lnSpc>
                        <a:spcAft>
                          <a:spcPts val="0"/>
                        </a:spcAft>
                      </a:pPr>
                      <a:r>
                        <a:rPr lang="zh-CN" sz="1150" kern="100">
                          <a:effectLst/>
                        </a:rPr>
                        <a:t>处理器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a:effectLst/>
                        </a:rPr>
                        <a:t>Xeon Bronze 31061.7GHz</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16794383"/>
                  </a:ext>
                </a:extLst>
              </a:tr>
              <a:tr h="296884">
                <a:tc>
                  <a:txBody>
                    <a:bodyPr/>
                    <a:lstStyle/>
                    <a:p>
                      <a:pPr algn="l">
                        <a:lnSpc>
                          <a:spcPct val="150000"/>
                        </a:lnSpc>
                        <a:spcAft>
                          <a:spcPts val="0"/>
                        </a:spcAft>
                      </a:pPr>
                      <a:r>
                        <a:rPr lang="zh-CN" sz="1150" kern="100">
                          <a:effectLst/>
                        </a:rPr>
                        <a:t>内存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dirty="0">
                          <a:effectLst/>
                        </a:rPr>
                        <a:t>16GB  DDR4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6817200"/>
                  </a:ext>
                </a:extLst>
              </a:tr>
              <a:tr h="296884">
                <a:tc>
                  <a:txBody>
                    <a:bodyPr/>
                    <a:lstStyle/>
                    <a:p>
                      <a:pPr algn="l">
                        <a:lnSpc>
                          <a:spcPct val="150000"/>
                        </a:lnSpc>
                        <a:spcAft>
                          <a:spcPts val="0"/>
                        </a:spcAft>
                      </a:pPr>
                      <a:r>
                        <a:rPr lang="zh-CN" sz="1150" kern="100">
                          <a:effectLst/>
                        </a:rPr>
                        <a:t>硬盘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dirty="0">
                          <a:effectLst/>
                        </a:rPr>
                        <a:t>1T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4640455"/>
                  </a:ext>
                </a:extLst>
              </a:tr>
              <a:tr h="296884">
                <a:tc>
                  <a:txBody>
                    <a:bodyPr/>
                    <a:lstStyle/>
                    <a:p>
                      <a:pPr algn="l">
                        <a:lnSpc>
                          <a:spcPct val="150000"/>
                        </a:lnSpc>
                        <a:spcAft>
                          <a:spcPts val="0"/>
                        </a:spcAft>
                      </a:pPr>
                      <a:r>
                        <a:rPr lang="zh-CN" sz="1150" kern="100">
                          <a:effectLst/>
                        </a:rPr>
                        <a:t>产品结构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a:effectLst/>
                        </a:rPr>
                        <a:t>2U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5789691"/>
                  </a:ext>
                </a:extLst>
              </a:tr>
              <a:tr h="296884">
                <a:tc>
                  <a:txBody>
                    <a:bodyPr/>
                    <a:lstStyle/>
                    <a:p>
                      <a:pPr algn="l">
                        <a:lnSpc>
                          <a:spcPct val="150000"/>
                        </a:lnSpc>
                        <a:spcAft>
                          <a:spcPts val="0"/>
                        </a:spcAft>
                      </a:pPr>
                      <a:r>
                        <a:rPr lang="zh-CN" sz="1150" kern="100">
                          <a:effectLst/>
                        </a:rPr>
                        <a:t>价格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a:effectLst/>
                        </a:rPr>
                        <a:t>14699</a:t>
                      </a:r>
                      <a:r>
                        <a:rPr lang="zh-CN" sz="1150" kern="100">
                          <a:effectLst/>
                        </a:rPr>
                        <a:t>元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06570148"/>
                  </a:ext>
                </a:extLst>
              </a:tr>
              <a:tr h="296884">
                <a:tc>
                  <a:txBody>
                    <a:bodyPr/>
                    <a:lstStyle/>
                    <a:p>
                      <a:pPr algn="l">
                        <a:lnSpc>
                          <a:spcPct val="150000"/>
                        </a:lnSpc>
                        <a:spcAft>
                          <a:spcPts val="0"/>
                        </a:spcAft>
                      </a:pPr>
                      <a:r>
                        <a:rPr lang="zh-CN" sz="1150" kern="100">
                          <a:effectLst/>
                        </a:rPr>
                        <a:t>数量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dirty="0">
                          <a:effectLst/>
                        </a:rPr>
                        <a:t>4</a:t>
                      </a:r>
                      <a:r>
                        <a:rPr lang="zh-CN" sz="1150" kern="100" dirty="0">
                          <a:effectLst/>
                        </a:rPr>
                        <a:t>台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99972937"/>
                  </a:ext>
                </a:extLst>
              </a:tr>
            </a:tbl>
          </a:graphicData>
        </a:graphic>
      </p:graphicFrame>
      <p:sp>
        <p:nvSpPr>
          <p:cNvPr id="4" name="文本框 3">
            <a:extLst>
              <a:ext uri="{FF2B5EF4-FFF2-40B4-BE49-F238E27FC236}">
                <a16:creationId xmlns:a16="http://schemas.microsoft.com/office/drawing/2014/main" id="{ADE9497D-A1DA-4285-A95F-A92BFB08C5A2}"/>
              </a:ext>
            </a:extLst>
          </p:cNvPr>
          <p:cNvSpPr txBox="1"/>
          <p:nvPr/>
        </p:nvSpPr>
        <p:spPr>
          <a:xfrm>
            <a:off x="1381166" y="6271329"/>
            <a:ext cx="877163" cy="369332"/>
          </a:xfrm>
          <a:prstGeom prst="rect">
            <a:avLst/>
          </a:prstGeom>
          <a:noFill/>
        </p:spPr>
        <p:txBody>
          <a:bodyPr wrap="none" rtlCol="0">
            <a:spAutoFit/>
          </a:bodyPr>
          <a:lstStyle/>
          <a:p>
            <a:r>
              <a:rPr lang="zh-CN" altLang="en-US" dirty="0"/>
              <a:t>服务器</a:t>
            </a:r>
          </a:p>
        </p:txBody>
      </p:sp>
      <p:sp>
        <p:nvSpPr>
          <p:cNvPr id="6" name="文本框 5">
            <a:extLst>
              <a:ext uri="{FF2B5EF4-FFF2-40B4-BE49-F238E27FC236}">
                <a16:creationId xmlns:a16="http://schemas.microsoft.com/office/drawing/2014/main" id="{83E4AC5F-867A-4CA3-BB43-230E0075452C}"/>
              </a:ext>
            </a:extLst>
          </p:cNvPr>
          <p:cNvSpPr txBox="1"/>
          <p:nvPr/>
        </p:nvSpPr>
        <p:spPr>
          <a:xfrm>
            <a:off x="10344993" y="6265359"/>
            <a:ext cx="1800493" cy="369332"/>
          </a:xfrm>
          <a:prstGeom prst="rect">
            <a:avLst/>
          </a:prstGeom>
          <a:noFill/>
        </p:spPr>
        <p:txBody>
          <a:bodyPr wrap="none" rtlCol="0">
            <a:spAutoFit/>
          </a:bodyPr>
          <a:lstStyle/>
          <a:p>
            <a:r>
              <a:rPr lang="zh-CN" altLang="en-US" dirty="0"/>
              <a:t>网络核心交换机</a:t>
            </a:r>
          </a:p>
        </p:txBody>
      </p:sp>
      <p:sp>
        <p:nvSpPr>
          <p:cNvPr id="7" name="文本框 6">
            <a:extLst>
              <a:ext uri="{FF2B5EF4-FFF2-40B4-BE49-F238E27FC236}">
                <a16:creationId xmlns:a16="http://schemas.microsoft.com/office/drawing/2014/main" id="{863E2F9A-6E21-4DBC-8352-BE2E2AFC0C18}"/>
              </a:ext>
            </a:extLst>
          </p:cNvPr>
          <p:cNvSpPr txBox="1"/>
          <p:nvPr/>
        </p:nvSpPr>
        <p:spPr>
          <a:xfrm>
            <a:off x="5837810" y="6265359"/>
            <a:ext cx="877163" cy="369332"/>
          </a:xfrm>
          <a:prstGeom prst="rect">
            <a:avLst/>
          </a:prstGeom>
          <a:noFill/>
        </p:spPr>
        <p:txBody>
          <a:bodyPr wrap="none" rtlCol="0">
            <a:spAutoFit/>
          </a:bodyPr>
          <a:lstStyle/>
          <a:p>
            <a:r>
              <a:rPr lang="zh-CN" altLang="en-US" dirty="0"/>
              <a:t>路由器</a:t>
            </a:r>
          </a:p>
        </p:txBody>
      </p:sp>
      <p:pic>
        <p:nvPicPr>
          <p:cNvPr id="8" name="图片 7">
            <a:extLst>
              <a:ext uri="{FF2B5EF4-FFF2-40B4-BE49-F238E27FC236}">
                <a16:creationId xmlns:a16="http://schemas.microsoft.com/office/drawing/2014/main" id="{81F1C102-5D89-414E-9CAF-39FB7ADE71DF}"/>
              </a:ext>
            </a:extLst>
          </p:cNvPr>
          <p:cNvPicPr/>
          <p:nvPr/>
        </p:nvPicPr>
        <p:blipFill>
          <a:blip r:embed="rId4"/>
          <a:stretch>
            <a:fillRect/>
          </a:stretch>
        </p:blipFill>
        <p:spPr>
          <a:xfrm>
            <a:off x="4836232" y="1431553"/>
            <a:ext cx="2880320" cy="1638171"/>
          </a:xfrm>
          <a:prstGeom prst="rect">
            <a:avLst/>
          </a:prstGeom>
          <a:noFill/>
          <a:ln w="9525">
            <a:noFill/>
          </a:ln>
        </p:spPr>
      </p:pic>
      <p:graphicFrame>
        <p:nvGraphicFramePr>
          <p:cNvPr id="5" name="表格 4">
            <a:extLst>
              <a:ext uri="{FF2B5EF4-FFF2-40B4-BE49-F238E27FC236}">
                <a16:creationId xmlns:a16="http://schemas.microsoft.com/office/drawing/2014/main" id="{C76F0EC4-D98A-4244-B92F-AC9FFB29E5D0}"/>
              </a:ext>
            </a:extLst>
          </p:cNvPr>
          <p:cNvGraphicFramePr>
            <a:graphicFrameLocks noGrp="1"/>
          </p:cNvGraphicFramePr>
          <p:nvPr>
            <p:extLst>
              <p:ext uri="{D42A27DB-BD31-4B8C-83A1-F6EECF244321}">
                <p14:modId xmlns:p14="http://schemas.microsoft.com/office/powerpoint/2010/main" val="4102759977"/>
              </p:ext>
            </p:extLst>
          </p:nvPr>
        </p:nvGraphicFramePr>
        <p:xfrm>
          <a:off x="4323209" y="3205767"/>
          <a:ext cx="3906366" cy="2376587"/>
        </p:xfrm>
        <a:graphic>
          <a:graphicData uri="http://schemas.openxmlformats.org/drawingml/2006/table">
            <a:tbl>
              <a:tblPr firstRow="1" firstCol="1" bandRow="1">
                <a:tableStyleId>{5C22544A-7EE6-4342-B048-85BDC9FD1C3A}</a:tableStyleId>
              </a:tblPr>
              <a:tblGrid>
                <a:gridCol w="1953183">
                  <a:extLst>
                    <a:ext uri="{9D8B030D-6E8A-4147-A177-3AD203B41FA5}">
                      <a16:colId xmlns:a16="http://schemas.microsoft.com/office/drawing/2014/main" val="2790122257"/>
                    </a:ext>
                  </a:extLst>
                </a:gridCol>
                <a:gridCol w="1953183">
                  <a:extLst>
                    <a:ext uri="{9D8B030D-6E8A-4147-A177-3AD203B41FA5}">
                      <a16:colId xmlns:a16="http://schemas.microsoft.com/office/drawing/2014/main" val="1082652137"/>
                    </a:ext>
                  </a:extLst>
                </a:gridCol>
              </a:tblGrid>
              <a:tr h="268140">
                <a:tc>
                  <a:txBody>
                    <a:bodyPr/>
                    <a:lstStyle/>
                    <a:p>
                      <a:pPr algn="just">
                        <a:lnSpc>
                          <a:spcPct val="150000"/>
                        </a:lnSpc>
                        <a:spcAft>
                          <a:spcPts val="0"/>
                        </a:spcAft>
                      </a:pPr>
                      <a:r>
                        <a:rPr lang="zh-CN" sz="1150" kern="100">
                          <a:effectLst/>
                        </a:rPr>
                        <a:t>型号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50" kern="100">
                          <a:effectLst/>
                        </a:rPr>
                        <a:t>CISCO 2921/K9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81608067"/>
                  </a:ext>
                </a:extLst>
              </a:tr>
              <a:tr h="267291">
                <a:tc>
                  <a:txBody>
                    <a:bodyPr/>
                    <a:lstStyle/>
                    <a:p>
                      <a:pPr algn="just">
                        <a:lnSpc>
                          <a:spcPct val="150000"/>
                        </a:lnSpc>
                        <a:spcAft>
                          <a:spcPts val="0"/>
                        </a:spcAft>
                      </a:pPr>
                      <a:r>
                        <a:rPr lang="zh-CN" sz="1150" kern="100">
                          <a:effectLst/>
                        </a:rPr>
                        <a:t>插槽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50" kern="100">
                          <a:effectLst/>
                        </a:rPr>
                        <a:t>9</a:t>
                      </a:r>
                      <a:r>
                        <a:rPr lang="zh-CN" sz="1150" kern="100">
                          <a:effectLst/>
                        </a:rPr>
                        <a:t>插槽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99395381"/>
                  </a:ext>
                </a:extLst>
              </a:tr>
              <a:tr h="267291">
                <a:tc>
                  <a:txBody>
                    <a:bodyPr/>
                    <a:lstStyle/>
                    <a:p>
                      <a:pPr algn="just">
                        <a:lnSpc>
                          <a:spcPct val="150000"/>
                        </a:lnSpc>
                        <a:spcAft>
                          <a:spcPts val="0"/>
                        </a:spcAft>
                      </a:pPr>
                      <a:r>
                        <a:rPr lang="zh-CN" sz="1150" kern="100">
                          <a:effectLst/>
                        </a:rPr>
                        <a:t>系统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150" kern="100">
                          <a:effectLst/>
                        </a:rPr>
                        <a:t>冗余系统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55277024"/>
                  </a:ext>
                </a:extLst>
              </a:tr>
              <a:tr h="268140">
                <a:tc>
                  <a:txBody>
                    <a:bodyPr/>
                    <a:lstStyle/>
                    <a:p>
                      <a:pPr algn="just">
                        <a:lnSpc>
                          <a:spcPct val="150000"/>
                        </a:lnSpc>
                        <a:spcAft>
                          <a:spcPts val="0"/>
                        </a:spcAft>
                      </a:pPr>
                      <a:r>
                        <a:rPr lang="zh-CN" sz="1150" kern="100">
                          <a:effectLst/>
                        </a:rPr>
                        <a:t>控制端口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50" kern="100">
                          <a:effectLst/>
                        </a:rPr>
                        <a:t>RS-232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2574903"/>
                  </a:ext>
                </a:extLst>
              </a:tr>
              <a:tr h="268140">
                <a:tc>
                  <a:txBody>
                    <a:bodyPr/>
                    <a:lstStyle/>
                    <a:p>
                      <a:pPr algn="just">
                        <a:lnSpc>
                          <a:spcPct val="150000"/>
                        </a:lnSpc>
                        <a:spcAft>
                          <a:spcPts val="0"/>
                        </a:spcAft>
                      </a:pPr>
                      <a:r>
                        <a:rPr lang="en-US" sz="1150" kern="100">
                          <a:effectLst/>
                        </a:rPr>
                        <a:t>VPN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150" kern="100">
                          <a:effectLst/>
                        </a:rPr>
                        <a:t>支持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59498919"/>
                  </a:ext>
                </a:extLst>
              </a:tr>
              <a:tr h="234198">
                <a:tc>
                  <a:txBody>
                    <a:bodyPr/>
                    <a:lstStyle/>
                    <a:p>
                      <a:pPr algn="just">
                        <a:lnSpc>
                          <a:spcPct val="150000"/>
                        </a:lnSpc>
                        <a:spcAft>
                          <a:spcPts val="0"/>
                        </a:spcAft>
                      </a:pPr>
                      <a:r>
                        <a:rPr lang="en-US" sz="1150" kern="100">
                          <a:effectLst/>
                        </a:rPr>
                        <a:t>QoS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150" kern="100">
                          <a:effectLst/>
                        </a:rPr>
                        <a:t>支持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02519307"/>
                  </a:ext>
                </a:extLst>
              </a:tr>
              <a:tr h="267291">
                <a:tc>
                  <a:txBody>
                    <a:bodyPr/>
                    <a:lstStyle/>
                    <a:p>
                      <a:pPr algn="just">
                        <a:lnSpc>
                          <a:spcPct val="150000"/>
                        </a:lnSpc>
                        <a:spcAft>
                          <a:spcPts val="0"/>
                        </a:spcAft>
                      </a:pPr>
                      <a:r>
                        <a:rPr lang="zh-CN" sz="1150" kern="100">
                          <a:effectLst/>
                        </a:rPr>
                        <a:t>内置防火墙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150" kern="100">
                          <a:effectLst/>
                        </a:rPr>
                        <a:t>支持内置防火墙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06015750"/>
                  </a:ext>
                </a:extLst>
              </a:tr>
              <a:tr h="267291">
                <a:tc>
                  <a:txBody>
                    <a:bodyPr/>
                    <a:lstStyle/>
                    <a:p>
                      <a:pPr algn="just">
                        <a:lnSpc>
                          <a:spcPct val="150000"/>
                        </a:lnSpc>
                        <a:spcAft>
                          <a:spcPts val="0"/>
                        </a:spcAft>
                      </a:pPr>
                      <a:r>
                        <a:rPr lang="zh-CN" sz="1150" kern="100">
                          <a:effectLst/>
                        </a:rPr>
                        <a:t>价格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50" kern="100">
                          <a:effectLst/>
                        </a:rPr>
                        <a:t>11300</a:t>
                      </a:r>
                      <a:r>
                        <a:rPr lang="zh-CN" sz="1150" kern="100">
                          <a:effectLst/>
                        </a:rPr>
                        <a:t>元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97438714"/>
                  </a:ext>
                </a:extLst>
              </a:tr>
              <a:tr h="267291">
                <a:tc>
                  <a:txBody>
                    <a:bodyPr/>
                    <a:lstStyle/>
                    <a:p>
                      <a:pPr algn="just">
                        <a:lnSpc>
                          <a:spcPct val="150000"/>
                        </a:lnSpc>
                        <a:spcAft>
                          <a:spcPts val="0"/>
                        </a:spcAft>
                      </a:pPr>
                      <a:r>
                        <a:rPr lang="zh-CN" sz="1150" kern="100">
                          <a:effectLst/>
                        </a:rPr>
                        <a:t>数量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50" kern="100" dirty="0">
                          <a:effectLst/>
                        </a:rPr>
                        <a:t>1</a:t>
                      </a:r>
                      <a:r>
                        <a:rPr lang="zh-CN" sz="1150" kern="100" dirty="0">
                          <a:effectLst/>
                        </a:rPr>
                        <a:t>台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77237580"/>
                  </a:ext>
                </a:extLst>
              </a:tr>
            </a:tbl>
          </a:graphicData>
        </a:graphic>
      </p:graphicFrame>
      <p:pic>
        <p:nvPicPr>
          <p:cNvPr id="10" name="图片 9">
            <a:extLst>
              <a:ext uri="{FF2B5EF4-FFF2-40B4-BE49-F238E27FC236}">
                <a16:creationId xmlns:a16="http://schemas.microsoft.com/office/drawing/2014/main" id="{5D5C857D-EAFA-4DCF-93F6-793F1AB64F64}"/>
              </a:ext>
            </a:extLst>
          </p:cNvPr>
          <p:cNvPicPr/>
          <p:nvPr/>
        </p:nvPicPr>
        <p:blipFill>
          <a:blip r:embed="rId5"/>
          <a:stretch>
            <a:fillRect/>
          </a:stretch>
        </p:blipFill>
        <p:spPr>
          <a:xfrm>
            <a:off x="9423019" y="1412856"/>
            <a:ext cx="2872105" cy="1190625"/>
          </a:xfrm>
          <a:prstGeom prst="rect">
            <a:avLst/>
          </a:prstGeom>
          <a:noFill/>
          <a:ln w="9525">
            <a:noFill/>
          </a:ln>
        </p:spPr>
      </p:pic>
      <p:graphicFrame>
        <p:nvGraphicFramePr>
          <p:cNvPr id="9" name="表格 8">
            <a:extLst>
              <a:ext uri="{FF2B5EF4-FFF2-40B4-BE49-F238E27FC236}">
                <a16:creationId xmlns:a16="http://schemas.microsoft.com/office/drawing/2014/main" id="{E78F9DCC-E567-4AD8-96E5-BBB485ABF2C6}"/>
              </a:ext>
            </a:extLst>
          </p:cNvPr>
          <p:cNvGraphicFramePr>
            <a:graphicFrameLocks noGrp="1"/>
          </p:cNvGraphicFramePr>
          <p:nvPr>
            <p:extLst>
              <p:ext uri="{D42A27DB-BD31-4B8C-83A1-F6EECF244321}">
                <p14:modId xmlns:p14="http://schemas.microsoft.com/office/powerpoint/2010/main" val="373387106"/>
              </p:ext>
            </p:extLst>
          </p:nvPr>
        </p:nvGraphicFramePr>
        <p:xfrm>
          <a:off x="8945087" y="3277774"/>
          <a:ext cx="3676976" cy="2353122"/>
        </p:xfrm>
        <a:graphic>
          <a:graphicData uri="http://schemas.openxmlformats.org/drawingml/2006/table">
            <a:tbl>
              <a:tblPr firstRow="1" firstCol="1" bandRow="1">
                <a:tableStyleId>{5C22544A-7EE6-4342-B048-85BDC9FD1C3A}</a:tableStyleId>
              </a:tblPr>
              <a:tblGrid>
                <a:gridCol w="1828824">
                  <a:extLst>
                    <a:ext uri="{9D8B030D-6E8A-4147-A177-3AD203B41FA5}">
                      <a16:colId xmlns:a16="http://schemas.microsoft.com/office/drawing/2014/main" val="1191296434"/>
                    </a:ext>
                  </a:extLst>
                </a:gridCol>
                <a:gridCol w="1848152">
                  <a:extLst>
                    <a:ext uri="{9D8B030D-6E8A-4147-A177-3AD203B41FA5}">
                      <a16:colId xmlns:a16="http://schemas.microsoft.com/office/drawing/2014/main" val="2881199268"/>
                    </a:ext>
                  </a:extLst>
                </a:gridCol>
              </a:tblGrid>
              <a:tr h="233558">
                <a:tc>
                  <a:txBody>
                    <a:bodyPr/>
                    <a:lstStyle/>
                    <a:p>
                      <a:pPr algn="l">
                        <a:lnSpc>
                          <a:spcPct val="150000"/>
                        </a:lnSpc>
                        <a:spcAft>
                          <a:spcPts val="0"/>
                        </a:spcAft>
                      </a:pPr>
                      <a:r>
                        <a:rPr lang="zh-CN" sz="1150" kern="100">
                          <a:effectLst/>
                        </a:rPr>
                        <a:t>型号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100">
                          <a:effectLst/>
                        </a:rPr>
                        <a:t>CISCO WS-C3850-24T-S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51750976"/>
                  </a:ext>
                </a:extLst>
              </a:tr>
              <a:tr h="232819">
                <a:tc>
                  <a:txBody>
                    <a:bodyPr/>
                    <a:lstStyle/>
                    <a:p>
                      <a:pPr algn="l">
                        <a:lnSpc>
                          <a:spcPct val="150000"/>
                        </a:lnSpc>
                        <a:spcAft>
                          <a:spcPts val="0"/>
                        </a:spcAft>
                      </a:pPr>
                      <a:r>
                        <a:rPr lang="zh-CN" sz="1150" kern="100">
                          <a:effectLst/>
                        </a:rPr>
                        <a:t>应用层级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150" kern="100">
                          <a:effectLst/>
                        </a:rPr>
                        <a:t>三层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554516"/>
                  </a:ext>
                </a:extLst>
              </a:tr>
              <a:tr h="232819">
                <a:tc>
                  <a:txBody>
                    <a:bodyPr/>
                    <a:lstStyle/>
                    <a:p>
                      <a:pPr algn="l">
                        <a:lnSpc>
                          <a:spcPct val="150000"/>
                        </a:lnSpc>
                        <a:spcAft>
                          <a:spcPts val="0"/>
                        </a:spcAft>
                      </a:pPr>
                      <a:r>
                        <a:rPr lang="zh-CN" sz="1150" kern="100">
                          <a:effectLst/>
                        </a:rPr>
                        <a:t>端口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a:effectLst/>
                        </a:rPr>
                        <a:t>24</a:t>
                      </a:r>
                      <a:r>
                        <a:rPr lang="zh-CN" sz="1150" kern="100">
                          <a:effectLst/>
                        </a:rPr>
                        <a:t>个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83627865"/>
                  </a:ext>
                </a:extLst>
              </a:tr>
              <a:tr h="233558">
                <a:tc>
                  <a:txBody>
                    <a:bodyPr/>
                    <a:lstStyle/>
                    <a:p>
                      <a:pPr algn="l">
                        <a:lnSpc>
                          <a:spcPct val="150000"/>
                        </a:lnSpc>
                        <a:spcAft>
                          <a:spcPts val="0"/>
                        </a:spcAft>
                      </a:pPr>
                      <a:r>
                        <a:rPr lang="zh-CN" sz="1150" kern="100">
                          <a:effectLst/>
                        </a:rPr>
                        <a:t>包转发率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a:effectLst/>
                        </a:rPr>
                        <a:t>6.5Mpps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22035635"/>
                  </a:ext>
                </a:extLst>
              </a:tr>
              <a:tr h="233558">
                <a:tc>
                  <a:txBody>
                    <a:bodyPr/>
                    <a:lstStyle/>
                    <a:p>
                      <a:pPr algn="l">
                        <a:lnSpc>
                          <a:spcPct val="150000"/>
                        </a:lnSpc>
                        <a:spcAft>
                          <a:spcPts val="0"/>
                        </a:spcAft>
                      </a:pPr>
                      <a:r>
                        <a:rPr lang="zh-CN" sz="1150" kern="100">
                          <a:effectLst/>
                        </a:rPr>
                        <a:t>背板带宽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a:effectLst/>
                        </a:rPr>
                        <a:t>32Gbps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28032467"/>
                  </a:ext>
                </a:extLst>
              </a:tr>
              <a:tr h="233558">
                <a:tc>
                  <a:txBody>
                    <a:bodyPr/>
                    <a:lstStyle/>
                    <a:p>
                      <a:pPr algn="l">
                        <a:lnSpc>
                          <a:spcPct val="150000"/>
                        </a:lnSpc>
                        <a:spcAft>
                          <a:spcPts val="0"/>
                        </a:spcAft>
                      </a:pPr>
                      <a:r>
                        <a:rPr lang="zh-CN" sz="1150" kern="100">
                          <a:effectLst/>
                        </a:rPr>
                        <a:t>支持的</a:t>
                      </a:r>
                      <a:r>
                        <a:rPr lang="en-US" sz="1150" kern="100">
                          <a:effectLst/>
                        </a:rPr>
                        <a:t>MAC</a:t>
                      </a:r>
                      <a:r>
                        <a:rPr lang="zh-CN" sz="1150" kern="100">
                          <a:effectLst/>
                        </a:rPr>
                        <a:t>地址数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a:effectLst/>
                        </a:rPr>
                        <a:t>12000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03491495"/>
                  </a:ext>
                </a:extLst>
              </a:tr>
              <a:tr h="232819">
                <a:tc>
                  <a:txBody>
                    <a:bodyPr/>
                    <a:lstStyle/>
                    <a:p>
                      <a:pPr algn="l">
                        <a:lnSpc>
                          <a:spcPct val="150000"/>
                        </a:lnSpc>
                        <a:spcAft>
                          <a:spcPts val="0"/>
                        </a:spcAft>
                      </a:pPr>
                      <a:r>
                        <a:rPr lang="zh-CN" sz="1150" kern="100">
                          <a:effectLst/>
                        </a:rPr>
                        <a:t>支持</a:t>
                      </a:r>
                      <a:r>
                        <a:rPr lang="en-US" sz="1150" kern="100">
                          <a:effectLst/>
                        </a:rPr>
                        <a:t>VLAN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150" kern="100">
                          <a:effectLst/>
                        </a:rPr>
                        <a:t>支持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25756568"/>
                  </a:ext>
                </a:extLst>
              </a:tr>
              <a:tr h="233558">
                <a:tc>
                  <a:txBody>
                    <a:bodyPr/>
                    <a:lstStyle/>
                    <a:p>
                      <a:pPr algn="l">
                        <a:lnSpc>
                          <a:spcPct val="150000"/>
                        </a:lnSpc>
                        <a:spcAft>
                          <a:spcPts val="0"/>
                        </a:spcAft>
                      </a:pPr>
                      <a:r>
                        <a:rPr lang="zh-CN" sz="1150" kern="100">
                          <a:effectLst/>
                        </a:rPr>
                        <a:t>板载内存（</a:t>
                      </a:r>
                      <a:r>
                        <a:rPr lang="en-US" sz="1150" kern="100">
                          <a:effectLst/>
                        </a:rPr>
                        <a:t>DRAM/</a:t>
                      </a:r>
                      <a:r>
                        <a:rPr lang="zh-CN" sz="1150" kern="100">
                          <a:effectLst/>
                        </a:rPr>
                        <a:t>闪存）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a:effectLst/>
                        </a:rPr>
                        <a:t>128/32M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1954913"/>
                  </a:ext>
                </a:extLst>
              </a:tr>
              <a:tr h="232819">
                <a:tc>
                  <a:txBody>
                    <a:bodyPr/>
                    <a:lstStyle/>
                    <a:p>
                      <a:pPr algn="l">
                        <a:lnSpc>
                          <a:spcPct val="150000"/>
                        </a:lnSpc>
                        <a:spcAft>
                          <a:spcPts val="0"/>
                        </a:spcAft>
                      </a:pPr>
                      <a:r>
                        <a:rPr lang="zh-CN" sz="1150" kern="100">
                          <a:effectLst/>
                        </a:rPr>
                        <a:t>数量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a:effectLst/>
                        </a:rPr>
                        <a:t>3</a:t>
                      </a:r>
                      <a:r>
                        <a:rPr lang="zh-CN" sz="1150" kern="100">
                          <a:effectLst/>
                        </a:rPr>
                        <a:t>台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89988109"/>
                  </a:ext>
                </a:extLst>
              </a:tr>
              <a:tr h="203994">
                <a:tc>
                  <a:txBody>
                    <a:bodyPr/>
                    <a:lstStyle/>
                    <a:p>
                      <a:pPr algn="l">
                        <a:lnSpc>
                          <a:spcPct val="150000"/>
                        </a:lnSpc>
                        <a:spcAft>
                          <a:spcPts val="0"/>
                        </a:spcAft>
                      </a:pPr>
                      <a:r>
                        <a:rPr lang="zh-CN" sz="1150" kern="100">
                          <a:effectLst/>
                        </a:rPr>
                        <a:t>价格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dirty="0">
                          <a:effectLst/>
                        </a:rPr>
                        <a:t>12720</a:t>
                      </a:r>
                      <a:r>
                        <a:rPr lang="zh-CN" sz="1150" kern="100" dirty="0">
                          <a:effectLst/>
                        </a:rPr>
                        <a:t>元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54751943"/>
                  </a:ext>
                </a:extLst>
              </a:tr>
            </a:tbl>
          </a:graphicData>
        </a:graphic>
      </p:graphicFrame>
      <p:sp>
        <p:nvSpPr>
          <p:cNvPr id="12" name="TextBox 8">
            <a:extLst>
              <a:ext uri="{FF2B5EF4-FFF2-40B4-BE49-F238E27FC236}">
                <a16:creationId xmlns:a16="http://schemas.microsoft.com/office/drawing/2014/main" id="{CC11CDBE-0192-4E35-B76A-EB66BD9E8E97}"/>
              </a:ext>
            </a:extLst>
          </p:cNvPr>
          <p:cNvSpPr txBox="1"/>
          <p:nvPr/>
        </p:nvSpPr>
        <p:spPr>
          <a:xfrm>
            <a:off x="164679" y="326492"/>
            <a:ext cx="3816424" cy="565604"/>
          </a:xfrm>
          <a:prstGeom prst="rect">
            <a:avLst/>
          </a:prstGeom>
          <a:noFill/>
        </p:spPr>
        <p:txBody>
          <a:bodyPr wrap="square" rtlCol="0" anchor="ctr">
            <a:spAutoFit/>
          </a:bodyPr>
          <a:lstStyle/>
          <a:p>
            <a:pPr marL="457200" indent="-457200" algn="ctr">
              <a:lnSpc>
                <a:spcPct val="120000"/>
              </a:lnSpc>
              <a:spcBef>
                <a:spcPts val="0"/>
              </a:spcBef>
              <a:spcAft>
                <a:spcPts val="0"/>
              </a:spcAft>
              <a:buFont typeface="Wingdings" panose="05000000000000000000" pitchFamily="2" charset="2"/>
              <a:buChar char="n"/>
            </a:pPr>
            <a:r>
              <a:rPr lang="zh-CN" altLang="en-US" sz="28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设备选购</a:t>
            </a:r>
            <a:endParaRPr lang="en-US" altLang="zh-CN" sz="28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15375115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DE9497D-A1DA-4285-A95F-A92BFB08C5A2}"/>
              </a:ext>
            </a:extLst>
          </p:cNvPr>
          <p:cNvSpPr txBox="1"/>
          <p:nvPr/>
        </p:nvSpPr>
        <p:spPr>
          <a:xfrm>
            <a:off x="1381166" y="6199321"/>
            <a:ext cx="1800493" cy="369332"/>
          </a:xfrm>
          <a:prstGeom prst="rect">
            <a:avLst/>
          </a:prstGeom>
          <a:noFill/>
        </p:spPr>
        <p:txBody>
          <a:bodyPr wrap="none" rtlCol="0">
            <a:spAutoFit/>
          </a:bodyPr>
          <a:lstStyle/>
          <a:p>
            <a:r>
              <a:rPr lang="zh-CN" altLang="en-US" dirty="0"/>
              <a:t>网络二级交换机</a:t>
            </a:r>
          </a:p>
        </p:txBody>
      </p:sp>
      <p:sp>
        <p:nvSpPr>
          <p:cNvPr id="6" name="文本框 5">
            <a:extLst>
              <a:ext uri="{FF2B5EF4-FFF2-40B4-BE49-F238E27FC236}">
                <a16:creationId xmlns:a16="http://schemas.microsoft.com/office/drawing/2014/main" id="{83E4AC5F-867A-4CA3-BB43-230E0075452C}"/>
              </a:ext>
            </a:extLst>
          </p:cNvPr>
          <p:cNvSpPr txBox="1"/>
          <p:nvPr/>
        </p:nvSpPr>
        <p:spPr>
          <a:xfrm>
            <a:off x="10022413" y="6193351"/>
            <a:ext cx="1338828" cy="369332"/>
          </a:xfrm>
          <a:prstGeom prst="rect">
            <a:avLst/>
          </a:prstGeom>
          <a:noFill/>
        </p:spPr>
        <p:txBody>
          <a:bodyPr wrap="none" rtlCol="0">
            <a:spAutoFit/>
          </a:bodyPr>
          <a:lstStyle/>
          <a:p>
            <a:r>
              <a:rPr lang="zh-CN" altLang="en-US" dirty="0"/>
              <a:t>教室交换机</a:t>
            </a:r>
          </a:p>
        </p:txBody>
      </p:sp>
      <p:sp>
        <p:nvSpPr>
          <p:cNvPr id="7" name="文本框 6">
            <a:extLst>
              <a:ext uri="{FF2B5EF4-FFF2-40B4-BE49-F238E27FC236}">
                <a16:creationId xmlns:a16="http://schemas.microsoft.com/office/drawing/2014/main" id="{863E2F9A-6E21-4DBC-8352-BE2E2AFC0C18}"/>
              </a:ext>
            </a:extLst>
          </p:cNvPr>
          <p:cNvSpPr txBox="1"/>
          <p:nvPr/>
        </p:nvSpPr>
        <p:spPr>
          <a:xfrm>
            <a:off x="5837810" y="6193351"/>
            <a:ext cx="1338828" cy="369332"/>
          </a:xfrm>
          <a:prstGeom prst="rect">
            <a:avLst/>
          </a:prstGeom>
          <a:noFill/>
        </p:spPr>
        <p:txBody>
          <a:bodyPr wrap="none" rtlCol="0">
            <a:spAutoFit/>
          </a:bodyPr>
          <a:lstStyle/>
          <a:p>
            <a:r>
              <a:rPr lang="zh-CN" altLang="en-US" dirty="0"/>
              <a:t>楼层交换机</a:t>
            </a:r>
          </a:p>
        </p:txBody>
      </p:sp>
      <p:pic>
        <p:nvPicPr>
          <p:cNvPr id="12" name="图片 11">
            <a:extLst>
              <a:ext uri="{FF2B5EF4-FFF2-40B4-BE49-F238E27FC236}">
                <a16:creationId xmlns:a16="http://schemas.microsoft.com/office/drawing/2014/main" id="{0C191D46-F7DA-420D-BBFC-C1A742878FAB}"/>
              </a:ext>
            </a:extLst>
          </p:cNvPr>
          <p:cNvPicPr/>
          <p:nvPr/>
        </p:nvPicPr>
        <p:blipFill>
          <a:blip r:embed="rId3"/>
          <a:stretch>
            <a:fillRect/>
          </a:stretch>
        </p:blipFill>
        <p:spPr>
          <a:xfrm>
            <a:off x="739022" y="1485547"/>
            <a:ext cx="2582793" cy="1512169"/>
          </a:xfrm>
          <a:prstGeom prst="rect">
            <a:avLst/>
          </a:prstGeom>
          <a:noFill/>
          <a:ln w="9525">
            <a:noFill/>
          </a:ln>
        </p:spPr>
      </p:pic>
      <p:graphicFrame>
        <p:nvGraphicFramePr>
          <p:cNvPr id="11" name="表格 10">
            <a:extLst>
              <a:ext uri="{FF2B5EF4-FFF2-40B4-BE49-F238E27FC236}">
                <a16:creationId xmlns:a16="http://schemas.microsoft.com/office/drawing/2014/main" id="{4609A373-A503-4BDD-99BC-C071D001768C}"/>
              </a:ext>
            </a:extLst>
          </p:cNvPr>
          <p:cNvGraphicFramePr>
            <a:graphicFrameLocks noGrp="1"/>
          </p:cNvGraphicFramePr>
          <p:nvPr>
            <p:extLst>
              <p:ext uri="{D42A27DB-BD31-4B8C-83A1-F6EECF244321}">
                <p14:modId xmlns:p14="http://schemas.microsoft.com/office/powerpoint/2010/main" val="2110832463"/>
              </p:ext>
            </p:extLst>
          </p:nvPr>
        </p:nvGraphicFramePr>
        <p:xfrm>
          <a:off x="255890" y="3493644"/>
          <a:ext cx="3549055" cy="2221313"/>
        </p:xfrm>
        <a:graphic>
          <a:graphicData uri="http://schemas.openxmlformats.org/drawingml/2006/table">
            <a:tbl>
              <a:tblPr firstRow="1" firstCol="1" bandRow="1">
                <a:tableStyleId>{5C22544A-7EE6-4342-B048-85BDC9FD1C3A}</a:tableStyleId>
              </a:tblPr>
              <a:tblGrid>
                <a:gridCol w="1388815">
                  <a:extLst>
                    <a:ext uri="{9D8B030D-6E8A-4147-A177-3AD203B41FA5}">
                      <a16:colId xmlns:a16="http://schemas.microsoft.com/office/drawing/2014/main" val="2863371398"/>
                    </a:ext>
                  </a:extLst>
                </a:gridCol>
                <a:gridCol w="2160240">
                  <a:extLst>
                    <a:ext uri="{9D8B030D-6E8A-4147-A177-3AD203B41FA5}">
                      <a16:colId xmlns:a16="http://schemas.microsoft.com/office/drawing/2014/main" val="1256813429"/>
                    </a:ext>
                  </a:extLst>
                </a:gridCol>
              </a:tblGrid>
              <a:tr h="250846">
                <a:tc>
                  <a:txBody>
                    <a:bodyPr/>
                    <a:lstStyle/>
                    <a:p>
                      <a:pPr algn="l">
                        <a:lnSpc>
                          <a:spcPct val="150000"/>
                        </a:lnSpc>
                        <a:spcAft>
                          <a:spcPts val="0"/>
                        </a:spcAft>
                      </a:pPr>
                      <a:r>
                        <a:rPr lang="zh-CN" sz="1150" kern="100">
                          <a:effectLst/>
                        </a:rPr>
                        <a:t>型号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100" dirty="0">
                          <a:effectLst/>
                        </a:rPr>
                        <a:t>CISCO WS-C2960X-48TS-L </a:t>
                      </a:r>
                      <a:r>
                        <a:rPr lang="en-US" sz="115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2221556"/>
                  </a:ext>
                </a:extLst>
              </a:tr>
              <a:tr h="250052">
                <a:tc>
                  <a:txBody>
                    <a:bodyPr/>
                    <a:lstStyle/>
                    <a:p>
                      <a:pPr algn="l">
                        <a:lnSpc>
                          <a:spcPct val="150000"/>
                        </a:lnSpc>
                        <a:spcAft>
                          <a:spcPts val="0"/>
                        </a:spcAft>
                      </a:pPr>
                      <a:r>
                        <a:rPr lang="zh-CN" sz="1150" kern="100">
                          <a:effectLst/>
                        </a:rPr>
                        <a:t>应用层级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150" kern="100">
                          <a:effectLst/>
                        </a:rPr>
                        <a:t>二层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6780881"/>
                  </a:ext>
                </a:extLst>
              </a:tr>
              <a:tr h="250052">
                <a:tc>
                  <a:txBody>
                    <a:bodyPr/>
                    <a:lstStyle/>
                    <a:p>
                      <a:pPr algn="l">
                        <a:lnSpc>
                          <a:spcPct val="150000"/>
                        </a:lnSpc>
                        <a:spcAft>
                          <a:spcPts val="0"/>
                        </a:spcAft>
                      </a:pPr>
                      <a:r>
                        <a:rPr lang="zh-CN" sz="1150" kern="100">
                          <a:effectLst/>
                        </a:rPr>
                        <a:t>端口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a:effectLst/>
                        </a:rPr>
                        <a:t>52</a:t>
                      </a:r>
                      <a:r>
                        <a:rPr lang="zh-CN" sz="1150" kern="100">
                          <a:effectLst/>
                        </a:rPr>
                        <a:t>个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14626316"/>
                  </a:ext>
                </a:extLst>
              </a:tr>
              <a:tr h="219094">
                <a:tc>
                  <a:txBody>
                    <a:bodyPr/>
                    <a:lstStyle/>
                    <a:p>
                      <a:pPr algn="l">
                        <a:lnSpc>
                          <a:spcPct val="150000"/>
                        </a:lnSpc>
                        <a:spcAft>
                          <a:spcPts val="0"/>
                        </a:spcAft>
                      </a:pPr>
                      <a:r>
                        <a:rPr lang="zh-CN" sz="1150" kern="100">
                          <a:effectLst/>
                        </a:rPr>
                        <a:t>包转发率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a:effectLst/>
                        </a:rPr>
                        <a:t>107.1Mpps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36088435"/>
                  </a:ext>
                </a:extLst>
              </a:tr>
              <a:tr h="250846">
                <a:tc>
                  <a:txBody>
                    <a:bodyPr/>
                    <a:lstStyle/>
                    <a:p>
                      <a:pPr algn="l">
                        <a:lnSpc>
                          <a:spcPct val="150000"/>
                        </a:lnSpc>
                        <a:spcAft>
                          <a:spcPts val="0"/>
                        </a:spcAft>
                      </a:pPr>
                      <a:r>
                        <a:rPr lang="zh-CN" sz="1150" kern="100">
                          <a:effectLst/>
                        </a:rPr>
                        <a:t>背板带宽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dirty="0">
                          <a:effectLst/>
                        </a:rPr>
                        <a:t>108Gbps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23327497"/>
                  </a:ext>
                </a:extLst>
              </a:tr>
              <a:tr h="250846">
                <a:tc>
                  <a:txBody>
                    <a:bodyPr/>
                    <a:lstStyle/>
                    <a:p>
                      <a:pPr algn="l">
                        <a:lnSpc>
                          <a:spcPct val="150000"/>
                        </a:lnSpc>
                        <a:spcAft>
                          <a:spcPts val="0"/>
                        </a:spcAft>
                      </a:pPr>
                      <a:r>
                        <a:rPr lang="zh-CN" sz="1150" kern="100">
                          <a:effectLst/>
                        </a:rPr>
                        <a:t>支持的</a:t>
                      </a:r>
                      <a:r>
                        <a:rPr lang="en-US" sz="1150" kern="100">
                          <a:effectLst/>
                        </a:rPr>
                        <a:t>MAC</a:t>
                      </a:r>
                      <a:r>
                        <a:rPr lang="zh-CN" sz="1150" kern="100">
                          <a:effectLst/>
                        </a:rPr>
                        <a:t>地址数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a:effectLst/>
                        </a:rPr>
                        <a:t>12000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71624905"/>
                  </a:ext>
                </a:extLst>
              </a:tr>
              <a:tr h="250052">
                <a:tc>
                  <a:txBody>
                    <a:bodyPr/>
                    <a:lstStyle/>
                    <a:p>
                      <a:pPr algn="l">
                        <a:lnSpc>
                          <a:spcPct val="150000"/>
                        </a:lnSpc>
                        <a:spcAft>
                          <a:spcPts val="0"/>
                        </a:spcAft>
                      </a:pPr>
                      <a:r>
                        <a:rPr lang="zh-CN" sz="1150" kern="100">
                          <a:effectLst/>
                        </a:rPr>
                        <a:t>支持</a:t>
                      </a:r>
                      <a:r>
                        <a:rPr lang="en-US" sz="1150" kern="100">
                          <a:effectLst/>
                        </a:rPr>
                        <a:t>VLAN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150" kern="100">
                          <a:effectLst/>
                        </a:rPr>
                        <a:t>支持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48125709"/>
                  </a:ext>
                </a:extLst>
              </a:tr>
              <a:tr h="188553">
                <a:tc>
                  <a:txBody>
                    <a:bodyPr/>
                    <a:lstStyle/>
                    <a:p>
                      <a:pPr algn="l">
                        <a:lnSpc>
                          <a:spcPct val="150000"/>
                        </a:lnSpc>
                        <a:spcAft>
                          <a:spcPts val="0"/>
                        </a:spcAft>
                      </a:pPr>
                      <a:r>
                        <a:rPr lang="zh-CN" sz="1150" kern="100">
                          <a:effectLst/>
                        </a:rPr>
                        <a:t>数量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dirty="0">
                          <a:effectLst/>
                        </a:rPr>
                        <a:t>5</a:t>
                      </a:r>
                      <a:r>
                        <a:rPr lang="zh-CN" sz="1150" kern="100" dirty="0">
                          <a:effectLst/>
                        </a:rPr>
                        <a:t>台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87730174"/>
                  </a:ext>
                </a:extLst>
              </a:tr>
              <a:tr h="250052">
                <a:tc>
                  <a:txBody>
                    <a:bodyPr/>
                    <a:lstStyle/>
                    <a:p>
                      <a:pPr algn="l">
                        <a:lnSpc>
                          <a:spcPct val="150000"/>
                        </a:lnSpc>
                        <a:spcAft>
                          <a:spcPts val="0"/>
                        </a:spcAft>
                      </a:pPr>
                      <a:r>
                        <a:rPr lang="zh-CN" sz="1150" kern="100">
                          <a:effectLst/>
                        </a:rPr>
                        <a:t>价格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dirty="0">
                          <a:effectLst/>
                        </a:rPr>
                        <a:t>9000</a:t>
                      </a:r>
                      <a:r>
                        <a:rPr lang="zh-CN" sz="1150" kern="100" dirty="0">
                          <a:effectLst/>
                        </a:rPr>
                        <a:t>元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96653357"/>
                  </a:ext>
                </a:extLst>
              </a:tr>
            </a:tbl>
          </a:graphicData>
        </a:graphic>
      </p:graphicFrame>
      <p:pic>
        <p:nvPicPr>
          <p:cNvPr id="14" name="图片 13">
            <a:extLst>
              <a:ext uri="{FF2B5EF4-FFF2-40B4-BE49-F238E27FC236}">
                <a16:creationId xmlns:a16="http://schemas.microsoft.com/office/drawing/2014/main" id="{3E2AAC49-8787-46C5-93E7-278A4C2CAEBC}"/>
              </a:ext>
            </a:extLst>
          </p:cNvPr>
          <p:cNvPicPr/>
          <p:nvPr/>
        </p:nvPicPr>
        <p:blipFill>
          <a:blip r:embed="rId4"/>
          <a:stretch>
            <a:fillRect/>
          </a:stretch>
        </p:blipFill>
        <p:spPr>
          <a:xfrm>
            <a:off x="4813944" y="1344181"/>
            <a:ext cx="3230860" cy="1840096"/>
          </a:xfrm>
          <a:prstGeom prst="rect">
            <a:avLst/>
          </a:prstGeom>
          <a:noFill/>
          <a:ln w="9525">
            <a:noFill/>
          </a:ln>
        </p:spPr>
      </p:pic>
      <p:graphicFrame>
        <p:nvGraphicFramePr>
          <p:cNvPr id="13" name="表格 12">
            <a:extLst>
              <a:ext uri="{FF2B5EF4-FFF2-40B4-BE49-F238E27FC236}">
                <a16:creationId xmlns:a16="http://schemas.microsoft.com/office/drawing/2014/main" id="{4F7457B3-B281-4380-B892-A2A71A6DC597}"/>
              </a:ext>
            </a:extLst>
          </p:cNvPr>
          <p:cNvGraphicFramePr>
            <a:graphicFrameLocks noGrp="1"/>
          </p:cNvGraphicFramePr>
          <p:nvPr>
            <p:extLst>
              <p:ext uri="{D42A27DB-BD31-4B8C-83A1-F6EECF244321}">
                <p14:modId xmlns:p14="http://schemas.microsoft.com/office/powerpoint/2010/main" val="4004220487"/>
              </p:ext>
            </p:extLst>
          </p:nvPr>
        </p:nvGraphicFramePr>
        <p:xfrm>
          <a:off x="4629175" y="3490528"/>
          <a:ext cx="3676976" cy="2221312"/>
        </p:xfrm>
        <a:graphic>
          <a:graphicData uri="http://schemas.openxmlformats.org/drawingml/2006/table">
            <a:tbl>
              <a:tblPr firstRow="1" firstCol="1" bandRow="1">
                <a:tableStyleId>{5C22544A-7EE6-4342-B048-85BDC9FD1C3A}</a:tableStyleId>
              </a:tblPr>
              <a:tblGrid>
                <a:gridCol w="1838488">
                  <a:extLst>
                    <a:ext uri="{9D8B030D-6E8A-4147-A177-3AD203B41FA5}">
                      <a16:colId xmlns:a16="http://schemas.microsoft.com/office/drawing/2014/main" val="2811563763"/>
                    </a:ext>
                  </a:extLst>
                </a:gridCol>
                <a:gridCol w="1838488">
                  <a:extLst>
                    <a:ext uri="{9D8B030D-6E8A-4147-A177-3AD203B41FA5}">
                      <a16:colId xmlns:a16="http://schemas.microsoft.com/office/drawing/2014/main" val="2863292581"/>
                    </a:ext>
                  </a:extLst>
                </a:gridCol>
              </a:tblGrid>
              <a:tr h="277444">
                <a:tc>
                  <a:txBody>
                    <a:bodyPr/>
                    <a:lstStyle/>
                    <a:p>
                      <a:pPr algn="just">
                        <a:lnSpc>
                          <a:spcPct val="150000"/>
                        </a:lnSpc>
                        <a:spcAft>
                          <a:spcPts val="0"/>
                        </a:spcAft>
                      </a:pPr>
                      <a:r>
                        <a:rPr lang="zh-CN" sz="1150" kern="100">
                          <a:effectLst/>
                        </a:rPr>
                        <a:t>型号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a:effectLst/>
                        </a:rPr>
                        <a:t>CISCO WS-C2960+24TC-L </a:t>
                      </a: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8956368"/>
                  </a:ext>
                </a:extLst>
              </a:tr>
              <a:tr h="277444">
                <a:tc>
                  <a:txBody>
                    <a:bodyPr/>
                    <a:lstStyle/>
                    <a:p>
                      <a:pPr algn="just">
                        <a:lnSpc>
                          <a:spcPct val="150000"/>
                        </a:lnSpc>
                        <a:spcAft>
                          <a:spcPts val="0"/>
                        </a:spcAft>
                      </a:pPr>
                      <a:r>
                        <a:rPr lang="zh-CN" sz="1150" kern="100">
                          <a:effectLst/>
                        </a:rPr>
                        <a:t>应用层级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150" kern="100" dirty="0">
                          <a:effectLst/>
                        </a:rPr>
                        <a:t>二层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85353577"/>
                  </a:ext>
                </a:extLst>
              </a:tr>
              <a:tr h="277444">
                <a:tc>
                  <a:txBody>
                    <a:bodyPr/>
                    <a:lstStyle/>
                    <a:p>
                      <a:pPr algn="just">
                        <a:lnSpc>
                          <a:spcPct val="150000"/>
                        </a:lnSpc>
                        <a:spcAft>
                          <a:spcPts val="0"/>
                        </a:spcAft>
                      </a:pPr>
                      <a:r>
                        <a:rPr lang="zh-CN" sz="1150" kern="100">
                          <a:effectLst/>
                        </a:rPr>
                        <a:t>端口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50" kern="100">
                          <a:effectLst/>
                        </a:rPr>
                        <a:t>24</a:t>
                      </a:r>
                      <a:r>
                        <a:rPr lang="zh-CN" sz="1150" kern="100">
                          <a:effectLst/>
                        </a:rPr>
                        <a:t>个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9769819"/>
                  </a:ext>
                </a:extLst>
              </a:tr>
              <a:tr h="278324">
                <a:tc>
                  <a:txBody>
                    <a:bodyPr/>
                    <a:lstStyle/>
                    <a:p>
                      <a:pPr algn="just">
                        <a:lnSpc>
                          <a:spcPct val="150000"/>
                        </a:lnSpc>
                        <a:spcAft>
                          <a:spcPts val="0"/>
                        </a:spcAft>
                      </a:pPr>
                      <a:r>
                        <a:rPr lang="zh-CN" sz="1150" kern="100">
                          <a:effectLst/>
                        </a:rPr>
                        <a:t>背板带宽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50" kern="100">
                          <a:effectLst/>
                        </a:rPr>
                        <a:t>4.4Gbps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97982248"/>
                  </a:ext>
                </a:extLst>
              </a:tr>
              <a:tr h="278324">
                <a:tc>
                  <a:txBody>
                    <a:bodyPr/>
                    <a:lstStyle/>
                    <a:p>
                      <a:pPr algn="just">
                        <a:lnSpc>
                          <a:spcPct val="150000"/>
                        </a:lnSpc>
                        <a:spcAft>
                          <a:spcPts val="0"/>
                        </a:spcAft>
                      </a:pPr>
                      <a:r>
                        <a:rPr lang="zh-CN" sz="1150" kern="100">
                          <a:effectLst/>
                        </a:rPr>
                        <a:t>支持的</a:t>
                      </a:r>
                      <a:r>
                        <a:rPr lang="en-US" sz="1150" kern="100">
                          <a:effectLst/>
                        </a:rPr>
                        <a:t>MAC</a:t>
                      </a:r>
                      <a:r>
                        <a:rPr lang="zh-CN" sz="1150" kern="100">
                          <a:effectLst/>
                        </a:rPr>
                        <a:t>地址数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50" kern="100">
                          <a:effectLst/>
                        </a:rPr>
                        <a:t>8000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67246989"/>
                  </a:ext>
                </a:extLst>
              </a:tr>
              <a:tr h="277444">
                <a:tc>
                  <a:txBody>
                    <a:bodyPr/>
                    <a:lstStyle/>
                    <a:p>
                      <a:pPr algn="just">
                        <a:lnSpc>
                          <a:spcPct val="150000"/>
                        </a:lnSpc>
                        <a:spcAft>
                          <a:spcPts val="0"/>
                        </a:spcAft>
                      </a:pPr>
                      <a:r>
                        <a:rPr lang="zh-CN" sz="1150" kern="100">
                          <a:effectLst/>
                        </a:rPr>
                        <a:t>支持</a:t>
                      </a:r>
                      <a:r>
                        <a:rPr lang="en-US" sz="1150" kern="100">
                          <a:effectLst/>
                        </a:rPr>
                        <a:t>VLAN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150" kern="100" dirty="0">
                          <a:effectLst/>
                        </a:rPr>
                        <a:t>支持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86119018"/>
                  </a:ext>
                </a:extLst>
              </a:tr>
              <a:tr h="277444">
                <a:tc>
                  <a:txBody>
                    <a:bodyPr/>
                    <a:lstStyle/>
                    <a:p>
                      <a:pPr algn="just">
                        <a:lnSpc>
                          <a:spcPct val="150000"/>
                        </a:lnSpc>
                        <a:spcAft>
                          <a:spcPts val="0"/>
                        </a:spcAft>
                      </a:pPr>
                      <a:r>
                        <a:rPr lang="zh-CN" sz="1150" kern="100">
                          <a:effectLst/>
                        </a:rPr>
                        <a:t>数量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50" kern="100">
                          <a:effectLst/>
                        </a:rPr>
                        <a:t>100</a:t>
                      </a:r>
                      <a:r>
                        <a:rPr lang="zh-CN" sz="1150" kern="100">
                          <a:effectLst/>
                        </a:rPr>
                        <a:t>台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97600457"/>
                  </a:ext>
                </a:extLst>
              </a:tr>
              <a:tr h="277444">
                <a:tc>
                  <a:txBody>
                    <a:bodyPr/>
                    <a:lstStyle/>
                    <a:p>
                      <a:pPr algn="just">
                        <a:lnSpc>
                          <a:spcPct val="150000"/>
                        </a:lnSpc>
                        <a:spcAft>
                          <a:spcPts val="0"/>
                        </a:spcAft>
                      </a:pPr>
                      <a:r>
                        <a:rPr lang="zh-CN" sz="1150" kern="100">
                          <a:effectLst/>
                        </a:rPr>
                        <a:t>价格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50" kern="100" dirty="0">
                          <a:effectLst/>
                        </a:rPr>
                        <a:t>4147</a:t>
                      </a:r>
                      <a:r>
                        <a:rPr lang="zh-CN" sz="1150" kern="100" dirty="0">
                          <a:effectLst/>
                        </a:rPr>
                        <a:t>元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98036965"/>
                  </a:ext>
                </a:extLst>
              </a:tr>
            </a:tbl>
          </a:graphicData>
        </a:graphic>
      </p:graphicFrame>
      <p:pic>
        <p:nvPicPr>
          <p:cNvPr id="16" name="图片 15">
            <a:extLst>
              <a:ext uri="{FF2B5EF4-FFF2-40B4-BE49-F238E27FC236}">
                <a16:creationId xmlns:a16="http://schemas.microsoft.com/office/drawing/2014/main" id="{776E699D-7AAE-42B1-9DEE-8EBA2CE3CF01}"/>
              </a:ext>
            </a:extLst>
          </p:cNvPr>
          <p:cNvPicPr/>
          <p:nvPr/>
        </p:nvPicPr>
        <p:blipFill>
          <a:blip r:embed="rId5"/>
          <a:stretch>
            <a:fillRect/>
          </a:stretch>
        </p:blipFill>
        <p:spPr>
          <a:xfrm>
            <a:off x="9407952" y="1449784"/>
            <a:ext cx="2567750" cy="1622223"/>
          </a:xfrm>
          <a:prstGeom prst="rect">
            <a:avLst/>
          </a:prstGeom>
          <a:noFill/>
          <a:ln w="9525">
            <a:noFill/>
          </a:ln>
        </p:spPr>
      </p:pic>
      <p:graphicFrame>
        <p:nvGraphicFramePr>
          <p:cNvPr id="15" name="表格 14">
            <a:extLst>
              <a:ext uri="{FF2B5EF4-FFF2-40B4-BE49-F238E27FC236}">
                <a16:creationId xmlns:a16="http://schemas.microsoft.com/office/drawing/2014/main" id="{05E3E3B9-CAFD-4F4D-8421-34813F812A9D}"/>
              </a:ext>
            </a:extLst>
          </p:cNvPr>
          <p:cNvGraphicFramePr>
            <a:graphicFrameLocks noGrp="1"/>
          </p:cNvGraphicFramePr>
          <p:nvPr>
            <p:extLst>
              <p:ext uri="{D42A27DB-BD31-4B8C-83A1-F6EECF244321}">
                <p14:modId xmlns:p14="http://schemas.microsoft.com/office/powerpoint/2010/main" val="2522782729"/>
              </p:ext>
            </p:extLst>
          </p:nvPr>
        </p:nvGraphicFramePr>
        <p:xfrm>
          <a:off x="8780794" y="3490528"/>
          <a:ext cx="3822066" cy="2221312"/>
        </p:xfrm>
        <a:graphic>
          <a:graphicData uri="http://schemas.openxmlformats.org/drawingml/2006/table">
            <a:tbl>
              <a:tblPr firstRow="1" firstCol="1" bandRow="1">
                <a:tableStyleId>{5C22544A-7EE6-4342-B048-85BDC9FD1C3A}</a:tableStyleId>
              </a:tblPr>
              <a:tblGrid>
                <a:gridCol w="1911033">
                  <a:extLst>
                    <a:ext uri="{9D8B030D-6E8A-4147-A177-3AD203B41FA5}">
                      <a16:colId xmlns:a16="http://schemas.microsoft.com/office/drawing/2014/main" val="1197876923"/>
                    </a:ext>
                  </a:extLst>
                </a:gridCol>
                <a:gridCol w="1911033">
                  <a:extLst>
                    <a:ext uri="{9D8B030D-6E8A-4147-A177-3AD203B41FA5}">
                      <a16:colId xmlns:a16="http://schemas.microsoft.com/office/drawing/2014/main" val="907112850"/>
                    </a:ext>
                  </a:extLst>
                </a:gridCol>
              </a:tblGrid>
              <a:tr h="256408">
                <a:tc>
                  <a:txBody>
                    <a:bodyPr/>
                    <a:lstStyle/>
                    <a:p>
                      <a:pPr algn="l">
                        <a:lnSpc>
                          <a:spcPct val="150000"/>
                        </a:lnSpc>
                        <a:spcAft>
                          <a:spcPts val="0"/>
                        </a:spcAft>
                      </a:pPr>
                      <a:r>
                        <a:rPr lang="zh-CN" sz="1150" kern="100">
                          <a:effectLst/>
                        </a:rPr>
                        <a:t>型号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100">
                          <a:effectLst/>
                        </a:rPr>
                        <a:t>CISCO SG95D-08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0744775"/>
                  </a:ext>
                </a:extLst>
              </a:tr>
              <a:tr h="280446">
                <a:tc>
                  <a:txBody>
                    <a:bodyPr/>
                    <a:lstStyle/>
                    <a:p>
                      <a:pPr algn="l">
                        <a:lnSpc>
                          <a:spcPct val="150000"/>
                        </a:lnSpc>
                        <a:spcAft>
                          <a:spcPts val="0"/>
                        </a:spcAft>
                      </a:pPr>
                      <a:r>
                        <a:rPr lang="zh-CN" sz="1150" kern="100">
                          <a:effectLst/>
                        </a:rPr>
                        <a:t>产品类型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150" kern="100">
                          <a:effectLst/>
                        </a:rPr>
                        <a:t>部门级交换机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51229275"/>
                  </a:ext>
                </a:extLst>
              </a:tr>
              <a:tr h="280446">
                <a:tc>
                  <a:txBody>
                    <a:bodyPr/>
                    <a:lstStyle/>
                    <a:p>
                      <a:pPr algn="l">
                        <a:lnSpc>
                          <a:spcPct val="150000"/>
                        </a:lnSpc>
                        <a:spcAft>
                          <a:spcPts val="0"/>
                        </a:spcAft>
                      </a:pPr>
                      <a:r>
                        <a:rPr lang="zh-CN" sz="1150" kern="100">
                          <a:effectLst/>
                        </a:rPr>
                        <a:t>端口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a:effectLst/>
                        </a:rPr>
                        <a:t>8</a:t>
                      </a:r>
                      <a:r>
                        <a:rPr lang="zh-CN" sz="1150" kern="100">
                          <a:effectLst/>
                        </a:rPr>
                        <a:t>个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45309020"/>
                  </a:ext>
                </a:extLst>
              </a:tr>
              <a:tr h="281337">
                <a:tc>
                  <a:txBody>
                    <a:bodyPr/>
                    <a:lstStyle/>
                    <a:p>
                      <a:pPr algn="l">
                        <a:lnSpc>
                          <a:spcPct val="150000"/>
                        </a:lnSpc>
                        <a:spcAft>
                          <a:spcPts val="0"/>
                        </a:spcAft>
                      </a:pPr>
                      <a:r>
                        <a:rPr lang="zh-CN" sz="1150" kern="100">
                          <a:effectLst/>
                        </a:rPr>
                        <a:t>背板带宽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dirty="0">
                          <a:effectLst/>
                        </a:rPr>
                        <a:t>8.8Gbps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22442389"/>
                  </a:ext>
                </a:extLst>
              </a:tr>
              <a:tr h="281337">
                <a:tc>
                  <a:txBody>
                    <a:bodyPr/>
                    <a:lstStyle/>
                    <a:p>
                      <a:pPr algn="l">
                        <a:lnSpc>
                          <a:spcPct val="150000"/>
                        </a:lnSpc>
                        <a:spcAft>
                          <a:spcPts val="0"/>
                        </a:spcAft>
                      </a:pPr>
                      <a:r>
                        <a:rPr lang="zh-CN" sz="1150" kern="100">
                          <a:effectLst/>
                        </a:rPr>
                        <a:t>支持的</a:t>
                      </a:r>
                      <a:r>
                        <a:rPr lang="en-US" sz="1150" kern="100">
                          <a:effectLst/>
                        </a:rPr>
                        <a:t>MAC</a:t>
                      </a:r>
                      <a:r>
                        <a:rPr lang="zh-CN" sz="1150" kern="100">
                          <a:effectLst/>
                        </a:rPr>
                        <a:t>地址数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dirty="0">
                          <a:effectLst/>
                        </a:rPr>
                        <a:t>8000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79686824"/>
                  </a:ext>
                </a:extLst>
              </a:tr>
              <a:tr h="280446">
                <a:tc>
                  <a:txBody>
                    <a:bodyPr/>
                    <a:lstStyle/>
                    <a:p>
                      <a:pPr algn="l">
                        <a:lnSpc>
                          <a:spcPct val="150000"/>
                        </a:lnSpc>
                        <a:spcAft>
                          <a:spcPts val="0"/>
                        </a:spcAft>
                      </a:pPr>
                      <a:r>
                        <a:rPr lang="zh-CN" sz="1150" kern="100">
                          <a:effectLst/>
                        </a:rPr>
                        <a:t>支持</a:t>
                      </a:r>
                      <a:r>
                        <a:rPr lang="en-US" sz="1150" kern="100">
                          <a:effectLst/>
                        </a:rPr>
                        <a:t>VLAN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150" kern="100">
                          <a:effectLst/>
                        </a:rPr>
                        <a:t>支持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55390573"/>
                  </a:ext>
                </a:extLst>
              </a:tr>
              <a:tr h="280446">
                <a:tc>
                  <a:txBody>
                    <a:bodyPr/>
                    <a:lstStyle/>
                    <a:p>
                      <a:pPr algn="l">
                        <a:lnSpc>
                          <a:spcPct val="150000"/>
                        </a:lnSpc>
                        <a:spcAft>
                          <a:spcPts val="0"/>
                        </a:spcAft>
                      </a:pPr>
                      <a:r>
                        <a:rPr lang="zh-CN" sz="1150" kern="100">
                          <a:effectLst/>
                        </a:rPr>
                        <a:t>数量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a:effectLst/>
                        </a:rPr>
                        <a:t>300</a:t>
                      </a:r>
                      <a:r>
                        <a:rPr lang="zh-CN" sz="1150" kern="100">
                          <a:effectLst/>
                        </a:rPr>
                        <a:t>台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47242156"/>
                  </a:ext>
                </a:extLst>
              </a:tr>
              <a:tr h="280446">
                <a:tc>
                  <a:txBody>
                    <a:bodyPr/>
                    <a:lstStyle/>
                    <a:p>
                      <a:pPr algn="l">
                        <a:lnSpc>
                          <a:spcPct val="150000"/>
                        </a:lnSpc>
                        <a:spcAft>
                          <a:spcPts val="0"/>
                        </a:spcAft>
                      </a:pPr>
                      <a:r>
                        <a:rPr lang="zh-CN" sz="1150" kern="100">
                          <a:effectLst/>
                        </a:rPr>
                        <a:t>价格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150" kern="100" dirty="0">
                          <a:effectLst/>
                        </a:rPr>
                        <a:t>343</a:t>
                      </a:r>
                      <a:r>
                        <a:rPr lang="zh-CN" sz="1150" kern="100" dirty="0">
                          <a:effectLst/>
                        </a:rPr>
                        <a:t>元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56770920"/>
                  </a:ext>
                </a:extLst>
              </a:tr>
            </a:tbl>
          </a:graphicData>
        </a:graphic>
      </p:graphicFrame>
      <p:sp>
        <p:nvSpPr>
          <p:cNvPr id="18" name="TextBox 8">
            <a:extLst>
              <a:ext uri="{FF2B5EF4-FFF2-40B4-BE49-F238E27FC236}">
                <a16:creationId xmlns:a16="http://schemas.microsoft.com/office/drawing/2014/main" id="{E8F21AE5-ACC7-45BD-8728-EFC925D3B917}"/>
              </a:ext>
            </a:extLst>
          </p:cNvPr>
          <p:cNvSpPr txBox="1"/>
          <p:nvPr/>
        </p:nvSpPr>
        <p:spPr>
          <a:xfrm>
            <a:off x="164679" y="326492"/>
            <a:ext cx="3816424" cy="565604"/>
          </a:xfrm>
          <a:prstGeom prst="rect">
            <a:avLst/>
          </a:prstGeom>
          <a:noFill/>
        </p:spPr>
        <p:txBody>
          <a:bodyPr wrap="square" rtlCol="0" anchor="ctr">
            <a:spAutoFit/>
          </a:bodyPr>
          <a:lstStyle/>
          <a:p>
            <a:pPr marL="457200" indent="-457200" algn="ctr">
              <a:lnSpc>
                <a:spcPct val="120000"/>
              </a:lnSpc>
              <a:spcBef>
                <a:spcPts val="0"/>
              </a:spcBef>
              <a:spcAft>
                <a:spcPts val="0"/>
              </a:spcAft>
              <a:buFont typeface="Wingdings" panose="05000000000000000000" pitchFamily="2" charset="2"/>
              <a:buChar char="n"/>
            </a:pPr>
            <a:r>
              <a:rPr lang="zh-CN" altLang="en-US" sz="28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设备选购</a:t>
            </a:r>
            <a:endParaRPr lang="en-US" altLang="zh-CN" sz="28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76799185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a:extLst>
              <a:ext uri="{FF2B5EF4-FFF2-40B4-BE49-F238E27FC236}">
                <a16:creationId xmlns:a16="http://schemas.microsoft.com/office/drawing/2014/main" id="{5D5446A0-AEB3-476E-B39D-1CAB71B0CDF7}"/>
              </a:ext>
            </a:extLst>
          </p:cNvPr>
          <p:cNvGraphicFramePr>
            <a:graphicFrameLocks noGrp="1"/>
          </p:cNvGraphicFramePr>
          <p:nvPr>
            <p:extLst>
              <p:ext uri="{D42A27DB-BD31-4B8C-83A1-F6EECF244321}">
                <p14:modId xmlns:p14="http://schemas.microsoft.com/office/powerpoint/2010/main" val="794363909"/>
              </p:ext>
            </p:extLst>
          </p:nvPr>
        </p:nvGraphicFramePr>
        <p:xfrm>
          <a:off x="308695" y="866932"/>
          <a:ext cx="8064895" cy="6215216"/>
        </p:xfrm>
        <a:graphic>
          <a:graphicData uri="http://schemas.openxmlformats.org/drawingml/2006/table">
            <a:tbl>
              <a:tblPr firstRow="1" bandRow="1">
                <a:tableStyleId>{5C22544A-7EE6-4342-B048-85BDC9FD1C3A}</a:tableStyleId>
              </a:tblPr>
              <a:tblGrid>
                <a:gridCol w="4032448">
                  <a:extLst>
                    <a:ext uri="{9D8B030D-6E8A-4147-A177-3AD203B41FA5}">
                      <a16:colId xmlns:a16="http://schemas.microsoft.com/office/drawing/2014/main" val="3307161967"/>
                    </a:ext>
                  </a:extLst>
                </a:gridCol>
                <a:gridCol w="1344149">
                  <a:extLst>
                    <a:ext uri="{9D8B030D-6E8A-4147-A177-3AD203B41FA5}">
                      <a16:colId xmlns:a16="http://schemas.microsoft.com/office/drawing/2014/main" val="154669338"/>
                    </a:ext>
                  </a:extLst>
                </a:gridCol>
                <a:gridCol w="1344149">
                  <a:extLst>
                    <a:ext uri="{9D8B030D-6E8A-4147-A177-3AD203B41FA5}">
                      <a16:colId xmlns:a16="http://schemas.microsoft.com/office/drawing/2014/main" val="624229731"/>
                    </a:ext>
                  </a:extLst>
                </a:gridCol>
                <a:gridCol w="1344149">
                  <a:extLst>
                    <a:ext uri="{9D8B030D-6E8A-4147-A177-3AD203B41FA5}">
                      <a16:colId xmlns:a16="http://schemas.microsoft.com/office/drawing/2014/main" val="1554114059"/>
                    </a:ext>
                  </a:extLst>
                </a:gridCol>
              </a:tblGrid>
              <a:tr h="388451">
                <a:tc>
                  <a:txBody>
                    <a:bodyPr/>
                    <a:lstStyle/>
                    <a:p>
                      <a:r>
                        <a:rPr lang="zh-CN" altLang="en-US" dirty="0"/>
                        <a:t>产品规格</a:t>
                      </a:r>
                    </a:p>
                  </a:txBody>
                  <a:tcPr/>
                </a:tc>
                <a:tc>
                  <a:txBody>
                    <a:bodyPr/>
                    <a:lstStyle/>
                    <a:p>
                      <a:pPr algn="ctr"/>
                      <a:r>
                        <a:rPr lang="zh-CN" altLang="en-US" dirty="0"/>
                        <a:t>单价（元）</a:t>
                      </a:r>
                    </a:p>
                  </a:txBody>
                  <a:tcPr/>
                </a:tc>
                <a:tc>
                  <a:txBody>
                    <a:bodyPr/>
                    <a:lstStyle/>
                    <a:p>
                      <a:pPr algn="ctr"/>
                      <a:r>
                        <a:rPr lang="zh-CN" altLang="en-US" dirty="0"/>
                        <a:t>数量（个）</a:t>
                      </a:r>
                    </a:p>
                  </a:txBody>
                  <a:tcPr/>
                </a:tc>
                <a:tc>
                  <a:txBody>
                    <a:bodyPr/>
                    <a:lstStyle/>
                    <a:p>
                      <a:pPr algn="ctr"/>
                      <a:r>
                        <a:rPr lang="zh-CN" altLang="en-US" dirty="0"/>
                        <a:t>总价</a:t>
                      </a:r>
                    </a:p>
                  </a:txBody>
                  <a:tcPr/>
                </a:tc>
                <a:extLst>
                  <a:ext uri="{0D108BD9-81ED-4DB2-BD59-A6C34878D82A}">
                    <a16:rowId xmlns:a16="http://schemas.microsoft.com/office/drawing/2014/main" val="343058601"/>
                  </a:ext>
                </a:extLst>
              </a:tr>
              <a:tr h="388451">
                <a:tc>
                  <a:txBody>
                    <a:bodyPr/>
                    <a:lstStyle/>
                    <a:p>
                      <a:r>
                        <a:rPr lang="en-US" altLang="zh-CN" sz="1800" kern="1200" dirty="0">
                          <a:solidFill>
                            <a:schemeClr val="dk1"/>
                          </a:solidFill>
                          <a:effectLst/>
                          <a:latin typeface="+mn-lt"/>
                          <a:ea typeface="+mn-ea"/>
                          <a:cs typeface="+mn-cs"/>
                        </a:rPr>
                        <a:t>CISCO 2921/K9</a:t>
                      </a:r>
                      <a:endParaRPr lang="zh-CN" altLang="en-US" dirty="0"/>
                    </a:p>
                  </a:txBody>
                  <a:tcPr/>
                </a:tc>
                <a:tc>
                  <a:txBody>
                    <a:bodyPr/>
                    <a:lstStyle/>
                    <a:p>
                      <a:pPr algn="ctr"/>
                      <a:r>
                        <a:rPr lang="en-US" altLang="zh-CN" dirty="0"/>
                        <a:t>11,300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11,300</a:t>
                      </a:r>
                      <a:endParaRPr lang="zh-CN" altLang="en-US" dirty="0"/>
                    </a:p>
                  </a:txBody>
                  <a:tcPr/>
                </a:tc>
                <a:extLst>
                  <a:ext uri="{0D108BD9-81ED-4DB2-BD59-A6C34878D82A}">
                    <a16:rowId xmlns:a16="http://schemas.microsoft.com/office/drawing/2014/main" val="2617625417"/>
                  </a:ext>
                </a:extLst>
              </a:tr>
              <a:tr h="388451">
                <a:tc>
                  <a:txBody>
                    <a:bodyPr/>
                    <a:lstStyle/>
                    <a:p>
                      <a:r>
                        <a:rPr lang="en-US" altLang="zh-CN" sz="1800" kern="1200" dirty="0">
                          <a:solidFill>
                            <a:schemeClr val="dk1"/>
                          </a:solidFill>
                          <a:effectLst/>
                          <a:latin typeface="+mn-lt"/>
                          <a:ea typeface="+mn-ea"/>
                          <a:cs typeface="+mn-cs"/>
                        </a:rPr>
                        <a:t>CCISCO WS-C3850-24T-S</a:t>
                      </a:r>
                      <a:r>
                        <a:rPr lang="zh-CN" altLang="zh-CN" sz="1800" kern="1200" dirty="0">
                          <a:solidFill>
                            <a:schemeClr val="dk1"/>
                          </a:solidFill>
                          <a:effectLst/>
                          <a:latin typeface="+mn-lt"/>
                          <a:ea typeface="+mn-ea"/>
                          <a:cs typeface="+mn-cs"/>
                        </a:rPr>
                        <a:t>三层交换机</a:t>
                      </a:r>
                      <a:endParaRPr lang="zh-CN" altLang="en-US" dirty="0"/>
                    </a:p>
                  </a:txBody>
                  <a:tcPr/>
                </a:tc>
                <a:tc>
                  <a:txBody>
                    <a:bodyPr/>
                    <a:lstStyle/>
                    <a:p>
                      <a:pPr algn="ctr"/>
                      <a:r>
                        <a:rPr lang="en-US" altLang="zh-CN" dirty="0"/>
                        <a:t>12,720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50,880</a:t>
                      </a:r>
                      <a:endParaRPr lang="zh-CN" altLang="en-US" dirty="0"/>
                    </a:p>
                  </a:txBody>
                  <a:tcPr/>
                </a:tc>
                <a:extLst>
                  <a:ext uri="{0D108BD9-81ED-4DB2-BD59-A6C34878D82A}">
                    <a16:rowId xmlns:a16="http://schemas.microsoft.com/office/drawing/2014/main" val="4144610409"/>
                  </a:ext>
                </a:extLst>
              </a:tr>
              <a:tr h="388451">
                <a:tc>
                  <a:txBody>
                    <a:bodyPr/>
                    <a:lstStyle/>
                    <a:p>
                      <a:r>
                        <a:rPr lang="en-US" altLang="zh-CN" sz="1800" kern="1200" dirty="0">
                          <a:solidFill>
                            <a:schemeClr val="dk1"/>
                          </a:solidFill>
                          <a:effectLst/>
                          <a:latin typeface="+mn-lt"/>
                          <a:ea typeface="+mn-ea"/>
                          <a:cs typeface="+mn-cs"/>
                        </a:rPr>
                        <a:t>CISCO WS-C2960X-48TS-L</a:t>
                      </a:r>
                      <a:r>
                        <a:rPr lang="zh-CN" altLang="zh-CN" sz="1800" kern="1200" dirty="0">
                          <a:solidFill>
                            <a:schemeClr val="dk1"/>
                          </a:solidFill>
                          <a:effectLst/>
                          <a:latin typeface="+mn-lt"/>
                          <a:ea typeface="+mn-ea"/>
                          <a:cs typeface="+mn-cs"/>
                        </a:rPr>
                        <a:t>二层交换机</a:t>
                      </a:r>
                      <a:endParaRPr lang="zh-CN" altLang="en-US" dirty="0"/>
                    </a:p>
                  </a:txBody>
                  <a:tcPr/>
                </a:tc>
                <a:tc>
                  <a:txBody>
                    <a:bodyPr/>
                    <a:lstStyle/>
                    <a:p>
                      <a:pPr algn="ctr"/>
                      <a:r>
                        <a:rPr lang="en-US" altLang="zh-CN" dirty="0"/>
                        <a:t>9,000</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45,000</a:t>
                      </a:r>
                      <a:endParaRPr lang="zh-CN" altLang="en-US" dirty="0"/>
                    </a:p>
                  </a:txBody>
                  <a:tcPr/>
                </a:tc>
                <a:extLst>
                  <a:ext uri="{0D108BD9-81ED-4DB2-BD59-A6C34878D82A}">
                    <a16:rowId xmlns:a16="http://schemas.microsoft.com/office/drawing/2014/main" val="1119040854"/>
                  </a:ext>
                </a:extLst>
              </a:tr>
              <a:tr h="388451">
                <a:tc>
                  <a:txBody>
                    <a:bodyPr/>
                    <a:lstStyle/>
                    <a:p>
                      <a:r>
                        <a:rPr lang="en-US" altLang="zh-CN" sz="1800" kern="1200" dirty="0">
                          <a:solidFill>
                            <a:schemeClr val="dk1"/>
                          </a:solidFill>
                          <a:effectLst/>
                          <a:latin typeface="+mn-lt"/>
                          <a:ea typeface="+mn-ea"/>
                          <a:cs typeface="+mn-cs"/>
                        </a:rPr>
                        <a:t>CISCO WS-C2960+24TC-L</a:t>
                      </a:r>
                      <a:r>
                        <a:rPr lang="zh-CN" altLang="zh-CN" sz="1800" kern="1200" dirty="0">
                          <a:solidFill>
                            <a:schemeClr val="dk1"/>
                          </a:solidFill>
                          <a:effectLst/>
                          <a:latin typeface="+mn-lt"/>
                          <a:ea typeface="+mn-ea"/>
                          <a:cs typeface="+mn-cs"/>
                        </a:rPr>
                        <a:t>交换机</a:t>
                      </a:r>
                      <a:endParaRPr lang="zh-CN" altLang="en-US" dirty="0"/>
                    </a:p>
                  </a:txBody>
                  <a:tcPr/>
                </a:tc>
                <a:tc>
                  <a:txBody>
                    <a:bodyPr/>
                    <a:lstStyle/>
                    <a:p>
                      <a:pPr algn="ctr"/>
                      <a:r>
                        <a:rPr lang="en-US" altLang="zh-CN" dirty="0"/>
                        <a:t>4,147</a:t>
                      </a:r>
                      <a:endParaRPr lang="zh-CN" altLang="en-US" dirty="0"/>
                    </a:p>
                  </a:txBody>
                  <a:tcPr/>
                </a:tc>
                <a:tc>
                  <a:txBody>
                    <a:bodyPr/>
                    <a:lstStyle/>
                    <a:p>
                      <a:pPr algn="ctr"/>
                      <a:r>
                        <a:rPr lang="en-US" altLang="zh-CN" dirty="0"/>
                        <a:t>100</a:t>
                      </a:r>
                      <a:endParaRPr lang="zh-CN" altLang="en-US" dirty="0"/>
                    </a:p>
                  </a:txBody>
                  <a:tcPr/>
                </a:tc>
                <a:tc>
                  <a:txBody>
                    <a:bodyPr/>
                    <a:lstStyle/>
                    <a:p>
                      <a:pPr algn="ctr"/>
                      <a:r>
                        <a:rPr lang="en-US" altLang="zh-CN" dirty="0"/>
                        <a:t>414,700</a:t>
                      </a:r>
                      <a:endParaRPr lang="zh-CN" altLang="en-US" dirty="0"/>
                    </a:p>
                  </a:txBody>
                  <a:tcPr/>
                </a:tc>
                <a:extLst>
                  <a:ext uri="{0D108BD9-81ED-4DB2-BD59-A6C34878D82A}">
                    <a16:rowId xmlns:a16="http://schemas.microsoft.com/office/drawing/2014/main" val="3774520428"/>
                  </a:ext>
                </a:extLst>
              </a:tr>
              <a:tr h="388451">
                <a:tc>
                  <a:txBody>
                    <a:bodyPr/>
                    <a:lstStyle/>
                    <a:p>
                      <a:r>
                        <a:rPr lang="en-US" altLang="zh-CN" sz="1800" kern="1200" dirty="0">
                          <a:solidFill>
                            <a:schemeClr val="dk1"/>
                          </a:solidFill>
                          <a:effectLst/>
                          <a:latin typeface="+mn-lt"/>
                          <a:ea typeface="+mn-ea"/>
                          <a:cs typeface="+mn-cs"/>
                        </a:rPr>
                        <a:t>CISCO SG95D-08</a:t>
                      </a:r>
                      <a:r>
                        <a:rPr lang="zh-CN" altLang="zh-CN" sz="1800" kern="1200" dirty="0">
                          <a:solidFill>
                            <a:schemeClr val="dk1"/>
                          </a:solidFill>
                          <a:effectLst/>
                          <a:latin typeface="+mn-lt"/>
                          <a:ea typeface="+mn-ea"/>
                          <a:cs typeface="+mn-cs"/>
                        </a:rPr>
                        <a:t>交换机</a:t>
                      </a:r>
                      <a:endParaRPr lang="zh-CN" altLang="en-US" dirty="0"/>
                    </a:p>
                  </a:txBody>
                  <a:tcPr/>
                </a:tc>
                <a:tc>
                  <a:txBody>
                    <a:bodyPr/>
                    <a:lstStyle/>
                    <a:p>
                      <a:pPr algn="ctr"/>
                      <a:r>
                        <a:rPr lang="en-US" altLang="zh-CN" dirty="0"/>
                        <a:t>343</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102,300</a:t>
                      </a:r>
                      <a:endParaRPr lang="zh-CN" altLang="en-US" dirty="0"/>
                    </a:p>
                  </a:txBody>
                  <a:tcPr/>
                </a:tc>
                <a:extLst>
                  <a:ext uri="{0D108BD9-81ED-4DB2-BD59-A6C34878D82A}">
                    <a16:rowId xmlns:a16="http://schemas.microsoft.com/office/drawing/2014/main" val="1670431963"/>
                  </a:ext>
                </a:extLst>
              </a:tr>
              <a:tr h="388451">
                <a:tc>
                  <a:txBody>
                    <a:bodyPr/>
                    <a:lstStyle/>
                    <a:p>
                      <a:r>
                        <a:rPr lang="zh-CN" altLang="zh-CN" sz="1800" kern="1200" dirty="0">
                          <a:solidFill>
                            <a:schemeClr val="dk1"/>
                          </a:solidFill>
                          <a:effectLst/>
                          <a:latin typeface="+mn-lt"/>
                          <a:ea typeface="+mn-ea"/>
                          <a:cs typeface="+mn-cs"/>
                        </a:rPr>
                        <a:t>网络防火墙</a:t>
                      </a:r>
                      <a:endParaRPr lang="zh-CN" altLang="en-US" dirty="0"/>
                    </a:p>
                  </a:txBody>
                  <a:tcPr/>
                </a:tc>
                <a:tc>
                  <a:txBody>
                    <a:bodyPr/>
                    <a:lstStyle/>
                    <a:p>
                      <a:pPr algn="ctr"/>
                      <a:r>
                        <a:rPr lang="en-US" altLang="zh-CN" dirty="0"/>
                        <a:t>20,000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20,000</a:t>
                      </a:r>
                      <a:endParaRPr lang="zh-CN" altLang="en-US" dirty="0"/>
                    </a:p>
                  </a:txBody>
                  <a:tcPr/>
                </a:tc>
                <a:extLst>
                  <a:ext uri="{0D108BD9-81ED-4DB2-BD59-A6C34878D82A}">
                    <a16:rowId xmlns:a16="http://schemas.microsoft.com/office/drawing/2014/main" val="271390029"/>
                  </a:ext>
                </a:extLst>
              </a:tr>
              <a:tr h="388451">
                <a:tc>
                  <a:txBody>
                    <a:bodyPr/>
                    <a:lstStyle/>
                    <a:p>
                      <a:r>
                        <a:rPr lang="zh-CN" altLang="zh-CN" sz="1800" kern="1200" dirty="0">
                          <a:solidFill>
                            <a:schemeClr val="dk1"/>
                          </a:solidFill>
                          <a:effectLst/>
                          <a:latin typeface="+mn-lt"/>
                          <a:ea typeface="+mn-ea"/>
                          <a:cs typeface="+mn-cs"/>
                        </a:rPr>
                        <a:t>病毒防御系统</a:t>
                      </a:r>
                      <a:endParaRPr lang="zh-CN" altLang="en-US" dirty="0"/>
                    </a:p>
                  </a:txBody>
                  <a:tcPr/>
                </a:tc>
                <a:tc>
                  <a:txBody>
                    <a:bodyPr/>
                    <a:lstStyle/>
                    <a:p>
                      <a:pPr algn="ctr"/>
                      <a:r>
                        <a:rPr lang="en-US" altLang="zh-CN" dirty="0"/>
                        <a:t>10,000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10,000</a:t>
                      </a:r>
                      <a:endParaRPr lang="zh-CN" altLang="en-US" dirty="0"/>
                    </a:p>
                  </a:txBody>
                  <a:tcPr/>
                </a:tc>
                <a:extLst>
                  <a:ext uri="{0D108BD9-81ED-4DB2-BD59-A6C34878D82A}">
                    <a16:rowId xmlns:a16="http://schemas.microsoft.com/office/drawing/2014/main" val="589146261"/>
                  </a:ext>
                </a:extLst>
              </a:tr>
              <a:tr h="388451">
                <a:tc>
                  <a:txBody>
                    <a:bodyPr/>
                    <a:lstStyle/>
                    <a:p>
                      <a:r>
                        <a:rPr lang="en-US" altLang="zh-CN" sz="1800" kern="1200" dirty="0" err="1">
                          <a:solidFill>
                            <a:schemeClr val="dk1"/>
                          </a:solidFill>
                          <a:effectLst/>
                          <a:latin typeface="+mn-lt"/>
                          <a:ea typeface="+mn-ea"/>
                          <a:cs typeface="+mn-cs"/>
                        </a:rPr>
                        <a:t>SQLserver</a:t>
                      </a:r>
                      <a:r>
                        <a:rPr lang="en-US" altLang="zh-CN" sz="1800" kern="1200" dirty="0">
                          <a:solidFill>
                            <a:schemeClr val="dk1"/>
                          </a:solidFill>
                          <a:effectLst/>
                          <a:latin typeface="+mn-lt"/>
                          <a:ea typeface="+mn-ea"/>
                          <a:cs typeface="+mn-cs"/>
                        </a:rPr>
                        <a:t> </a:t>
                      </a:r>
                      <a:r>
                        <a:rPr lang="zh-CN" altLang="zh-CN" sz="1800" kern="1200" dirty="0">
                          <a:solidFill>
                            <a:schemeClr val="dk1"/>
                          </a:solidFill>
                          <a:effectLst/>
                          <a:latin typeface="+mn-lt"/>
                          <a:ea typeface="+mn-ea"/>
                          <a:cs typeface="+mn-cs"/>
                        </a:rPr>
                        <a:t>数据库</a:t>
                      </a:r>
                      <a:endParaRPr lang="zh-CN" altLang="en-US" dirty="0"/>
                    </a:p>
                  </a:txBody>
                  <a:tcPr/>
                </a:tc>
                <a:tc>
                  <a:txBody>
                    <a:bodyPr/>
                    <a:lstStyle/>
                    <a:p>
                      <a:pPr algn="ctr"/>
                      <a:r>
                        <a:rPr lang="en-US" altLang="zh-CN" dirty="0"/>
                        <a:t>10,000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10,000</a:t>
                      </a:r>
                      <a:endParaRPr lang="zh-CN" altLang="en-US" dirty="0"/>
                    </a:p>
                  </a:txBody>
                  <a:tcPr/>
                </a:tc>
                <a:extLst>
                  <a:ext uri="{0D108BD9-81ED-4DB2-BD59-A6C34878D82A}">
                    <a16:rowId xmlns:a16="http://schemas.microsoft.com/office/drawing/2014/main" val="4151073553"/>
                  </a:ext>
                </a:extLst>
              </a:tr>
              <a:tr h="388451">
                <a:tc>
                  <a:txBody>
                    <a:bodyPr/>
                    <a:lstStyle/>
                    <a:p>
                      <a:r>
                        <a:rPr lang="en-US" altLang="zh-CN" sz="1800" kern="1200" dirty="0">
                          <a:solidFill>
                            <a:schemeClr val="dk1"/>
                          </a:solidFill>
                          <a:effectLst/>
                          <a:latin typeface="+mn-lt"/>
                          <a:ea typeface="+mn-ea"/>
                          <a:cs typeface="+mn-cs"/>
                        </a:rPr>
                        <a:t>DNS </a:t>
                      </a:r>
                      <a:r>
                        <a:rPr lang="zh-CN" altLang="zh-CN" sz="1800" kern="1200" dirty="0">
                          <a:solidFill>
                            <a:schemeClr val="dk1"/>
                          </a:solidFill>
                          <a:effectLst/>
                          <a:latin typeface="+mn-lt"/>
                          <a:ea typeface="+mn-ea"/>
                          <a:cs typeface="+mn-cs"/>
                        </a:rPr>
                        <a:t>服务器</a:t>
                      </a:r>
                      <a:endParaRPr lang="zh-CN" altLang="en-US" dirty="0"/>
                    </a:p>
                  </a:txBody>
                  <a:tcPr/>
                </a:tc>
                <a:tc>
                  <a:txBody>
                    <a:bodyPr/>
                    <a:lstStyle/>
                    <a:p>
                      <a:pPr algn="ctr"/>
                      <a:r>
                        <a:rPr lang="en-US" altLang="zh-CN" dirty="0"/>
                        <a:t>50,000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50,000</a:t>
                      </a:r>
                      <a:endParaRPr lang="zh-CN" altLang="en-US" dirty="0"/>
                    </a:p>
                  </a:txBody>
                  <a:tcPr/>
                </a:tc>
                <a:extLst>
                  <a:ext uri="{0D108BD9-81ED-4DB2-BD59-A6C34878D82A}">
                    <a16:rowId xmlns:a16="http://schemas.microsoft.com/office/drawing/2014/main" val="334468561"/>
                  </a:ext>
                </a:extLst>
              </a:tr>
              <a:tr h="388451">
                <a:tc>
                  <a:txBody>
                    <a:bodyPr/>
                    <a:lstStyle/>
                    <a:p>
                      <a:r>
                        <a:rPr lang="en-US" altLang="zh-CN" sz="1800" kern="1200" dirty="0">
                          <a:solidFill>
                            <a:schemeClr val="dk1"/>
                          </a:solidFill>
                          <a:effectLst/>
                          <a:latin typeface="+mn-lt"/>
                          <a:ea typeface="+mn-ea"/>
                          <a:cs typeface="+mn-cs"/>
                        </a:rPr>
                        <a:t>Web </a:t>
                      </a:r>
                      <a:r>
                        <a:rPr lang="zh-CN" altLang="zh-CN" sz="1800" kern="1200" dirty="0">
                          <a:solidFill>
                            <a:schemeClr val="dk1"/>
                          </a:solidFill>
                          <a:effectLst/>
                          <a:latin typeface="+mn-lt"/>
                          <a:ea typeface="+mn-ea"/>
                          <a:cs typeface="+mn-cs"/>
                        </a:rPr>
                        <a:t>服务器</a:t>
                      </a:r>
                      <a:endParaRPr lang="zh-CN" altLang="en-US" dirty="0"/>
                    </a:p>
                  </a:txBody>
                  <a:tcPr/>
                </a:tc>
                <a:tc>
                  <a:txBody>
                    <a:bodyPr/>
                    <a:lstStyle/>
                    <a:p>
                      <a:pPr algn="ctr"/>
                      <a:r>
                        <a:rPr lang="en-US" altLang="zh-CN" dirty="0"/>
                        <a:t>50,000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50,000</a:t>
                      </a:r>
                      <a:endParaRPr lang="zh-CN" altLang="en-US" dirty="0"/>
                    </a:p>
                  </a:txBody>
                  <a:tcPr/>
                </a:tc>
                <a:extLst>
                  <a:ext uri="{0D108BD9-81ED-4DB2-BD59-A6C34878D82A}">
                    <a16:rowId xmlns:a16="http://schemas.microsoft.com/office/drawing/2014/main" val="1724615729"/>
                  </a:ext>
                </a:extLst>
              </a:tr>
              <a:tr h="388451">
                <a:tc>
                  <a:txBody>
                    <a:bodyPr/>
                    <a:lstStyle/>
                    <a:p>
                      <a:r>
                        <a:rPr lang="zh-CN" altLang="zh-CN" sz="1800" kern="1200" dirty="0">
                          <a:solidFill>
                            <a:schemeClr val="dk1"/>
                          </a:solidFill>
                          <a:effectLst/>
                          <a:latin typeface="+mn-lt"/>
                          <a:ea typeface="+mn-ea"/>
                          <a:cs typeface="+mn-cs"/>
                        </a:rPr>
                        <a:t>邮件服务器</a:t>
                      </a:r>
                      <a:endParaRPr lang="zh-CN" altLang="en-US" dirty="0"/>
                    </a:p>
                  </a:txBody>
                  <a:tcPr/>
                </a:tc>
                <a:tc>
                  <a:txBody>
                    <a:bodyPr/>
                    <a:lstStyle/>
                    <a:p>
                      <a:pPr algn="ctr"/>
                      <a:r>
                        <a:rPr lang="en-US" altLang="zh-CN" dirty="0"/>
                        <a:t>50,000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50,000</a:t>
                      </a:r>
                      <a:endParaRPr lang="zh-CN" altLang="en-US" dirty="0"/>
                    </a:p>
                  </a:txBody>
                  <a:tcPr/>
                </a:tc>
                <a:extLst>
                  <a:ext uri="{0D108BD9-81ED-4DB2-BD59-A6C34878D82A}">
                    <a16:rowId xmlns:a16="http://schemas.microsoft.com/office/drawing/2014/main" val="2444556607"/>
                  </a:ext>
                </a:extLst>
              </a:tr>
              <a:tr h="388451">
                <a:tc>
                  <a:txBody>
                    <a:bodyPr/>
                    <a:lstStyle/>
                    <a:p>
                      <a:r>
                        <a:rPr lang="en-US" altLang="zh-CN" sz="1800" kern="1200" dirty="0">
                          <a:solidFill>
                            <a:schemeClr val="dk1"/>
                          </a:solidFill>
                          <a:effectLst/>
                          <a:latin typeface="+mn-lt"/>
                          <a:ea typeface="+mn-ea"/>
                          <a:cs typeface="+mn-cs"/>
                        </a:rPr>
                        <a:t>FTP </a:t>
                      </a:r>
                      <a:r>
                        <a:rPr lang="zh-CN" altLang="zh-CN" sz="1800" kern="1200" dirty="0">
                          <a:solidFill>
                            <a:schemeClr val="dk1"/>
                          </a:solidFill>
                          <a:effectLst/>
                          <a:latin typeface="+mn-lt"/>
                          <a:ea typeface="+mn-ea"/>
                          <a:cs typeface="+mn-cs"/>
                        </a:rPr>
                        <a:t>服务器</a:t>
                      </a:r>
                      <a:endParaRPr lang="zh-CN" altLang="en-US" dirty="0"/>
                    </a:p>
                  </a:txBody>
                  <a:tcPr/>
                </a:tc>
                <a:tc>
                  <a:txBody>
                    <a:bodyPr/>
                    <a:lstStyle/>
                    <a:p>
                      <a:pPr algn="ctr"/>
                      <a:r>
                        <a:rPr lang="en-US" altLang="zh-CN" dirty="0"/>
                        <a:t>50,000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50,000</a:t>
                      </a:r>
                      <a:endParaRPr lang="zh-CN" altLang="en-US" dirty="0"/>
                    </a:p>
                  </a:txBody>
                  <a:tcPr/>
                </a:tc>
                <a:extLst>
                  <a:ext uri="{0D108BD9-81ED-4DB2-BD59-A6C34878D82A}">
                    <a16:rowId xmlns:a16="http://schemas.microsoft.com/office/drawing/2014/main" val="408525705"/>
                  </a:ext>
                </a:extLst>
              </a:tr>
              <a:tr h="388451">
                <a:tc>
                  <a:txBody>
                    <a:bodyPr/>
                    <a:lstStyle/>
                    <a:p>
                      <a:r>
                        <a:rPr lang="zh-CN" altLang="zh-CN" sz="1800" dirty="0">
                          <a:effectLst/>
                          <a:ea typeface="+mn-ea"/>
                          <a:cs typeface="宋体" panose="02010600030101010101" pitchFamily="2" charset="-122"/>
                        </a:rPr>
                        <a:t>光缆</a:t>
                      </a:r>
                      <a:r>
                        <a:rPr lang="zh-CN" altLang="zh-CN" sz="1800" spc="-25" dirty="0">
                          <a:effectLst/>
                          <a:ea typeface="+mn-ea"/>
                          <a:cs typeface="宋体" panose="02010600030101010101" pitchFamily="2" charset="-122"/>
                        </a:rPr>
                        <a:t>及</a:t>
                      </a:r>
                      <a:r>
                        <a:rPr lang="zh-CN" altLang="zh-CN" sz="1800" dirty="0">
                          <a:effectLst/>
                          <a:ea typeface="+mn-ea"/>
                          <a:cs typeface="宋体" panose="02010600030101010101" pitchFamily="2" charset="-122"/>
                        </a:rPr>
                        <a:t>双绞线</a:t>
                      </a:r>
                      <a:endParaRPr lang="zh-CN" altLang="en-US" dirty="0"/>
                    </a:p>
                  </a:txBody>
                  <a:tcPr/>
                </a:tc>
                <a:tc>
                  <a:txBody>
                    <a:bodyPr/>
                    <a:lstStyle/>
                    <a:p>
                      <a:pPr algn="ctr"/>
                      <a:r>
                        <a:rPr lang="en-US" altLang="zh-CN" dirty="0"/>
                        <a:t>300,000</a:t>
                      </a:r>
                      <a:endParaRPr lang="zh-CN" altLang="en-US" dirty="0"/>
                    </a:p>
                  </a:txBody>
                  <a:tcPr/>
                </a:tc>
                <a:tc>
                  <a:txBody>
                    <a:bodyPr/>
                    <a:lstStyle/>
                    <a:p>
                      <a:pPr algn="ctr"/>
                      <a:endParaRPr lang="zh-CN" altLang="en-US" dirty="0"/>
                    </a:p>
                  </a:txBody>
                  <a:tcPr/>
                </a:tc>
                <a:tc>
                  <a:txBody>
                    <a:bodyPr/>
                    <a:lstStyle/>
                    <a:p>
                      <a:pPr algn="ctr"/>
                      <a:r>
                        <a:rPr lang="en-US" altLang="zh-CN" dirty="0"/>
                        <a:t>300,000</a:t>
                      </a:r>
                      <a:endParaRPr lang="zh-CN" altLang="en-US" dirty="0"/>
                    </a:p>
                  </a:txBody>
                  <a:tcPr/>
                </a:tc>
                <a:extLst>
                  <a:ext uri="{0D108BD9-81ED-4DB2-BD59-A6C34878D82A}">
                    <a16:rowId xmlns:a16="http://schemas.microsoft.com/office/drawing/2014/main" val="140626299"/>
                  </a:ext>
                </a:extLst>
              </a:tr>
              <a:tr h="388451">
                <a:tc>
                  <a:txBody>
                    <a:bodyPr/>
                    <a:lstStyle/>
                    <a:p>
                      <a:r>
                        <a:rPr lang="zh-CN" altLang="zh-CN" sz="1800" kern="1200" dirty="0">
                          <a:solidFill>
                            <a:schemeClr val="dk1"/>
                          </a:solidFill>
                          <a:effectLst/>
                          <a:latin typeface="+mn-lt"/>
                          <a:ea typeface="+mn-ea"/>
                          <a:cs typeface="+mn-cs"/>
                        </a:rPr>
                        <a:t>其他设备费用</a:t>
                      </a:r>
                      <a:endParaRPr lang="zh-CN" altLang="en-US" dirty="0"/>
                    </a:p>
                  </a:txBody>
                  <a:tcPr/>
                </a:tc>
                <a:tc>
                  <a:txBody>
                    <a:bodyPr/>
                    <a:lstStyle/>
                    <a:p>
                      <a:pPr algn="ctr"/>
                      <a:r>
                        <a:rPr lang="en-US" altLang="zh-CN" dirty="0"/>
                        <a:t>500,000</a:t>
                      </a:r>
                      <a:endParaRPr lang="zh-CN" altLang="en-US" dirty="0"/>
                    </a:p>
                  </a:txBody>
                  <a:tcPr/>
                </a:tc>
                <a:tc>
                  <a:txBody>
                    <a:bodyPr/>
                    <a:lstStyle/>
                    <a:p>
                      <a:pPr algn="ctr"/>
                      <a:endParaRPr lang="zh-CN" altLang="en-US" dirty="0"/>
                    </a:p>
                  </a:txBody>
                  <a:tcPr/>
                </a:tc>
                <a:tc>
                  <a:txBody>
                    <a:bodyPr/>
                    <a:lstStyle/>
                    <a:p>
                      <a:pPr algn="ctr"/>
                      <a:r>
                        <a:rPr lang="en-US" altLang="zh-CN" dirty="0"/>
                        <a:t>500,000</a:t>
                      </a:r>
                      <a:endParaRPr lang="zh-CN" altLang="en-US" dirty="0"/>
                    </a:p>
                  </a:txBody>
                  <a:tcPr/>
                </a:tc>
                <a:extLst>
                  <a:ext uri="{0D108BD9-81ED-4DB2-BD59-A6C34878D82A}">
                    <a16:rowId xmlns:a16="http://schemas.microsoft.com/office/drawing/2014/main" val="2763291924"/>
                  </a:ext>
                </a:extLst>
              </a:tr>
              <a:tr h="388451">
                <a:tc>
                  <a:txBody>
                    <a:bodyPr/>
                    <a:lstStyle/>
                    <a:p>
                      <a:endParaRPr lang="zh-CN" altLang="en-US" dirty="0"/>
                    </a:p>
                  </a:txBody>
                  <a:tcPr/>
                </a:tc>
                <a:tc>
                  <a:txBody>
                    <a:bodyPr/>
                    <a:lstStyle/>
                    <a:p>
                      <a:pPr algn="ctr"/>
                      <a:endParaRPr lang="zh-CN" altLang="en-US" dirty="0"/>
                    </a:p>
                  </a:txBody>
                  <a:tcPr/>
                </a:tc>
                <a:tc>
                  <a:txBody>
                    <a:bodyPr/>
                    <a:lstStyle/>
                    <a:p>
                      <a:pPr algn="ctr"/>
                      <a:r>
                        <a:rPr lang="zh-CN" altLang="en-US" dirty="0"/>
                        <a:t>总和</a:t>
                      </a:r>
                    </a:p>
                  </a:txBody>
                  <a:tcPr/>
                </a:tc>
                <a:tc>
                  <a:txBody>
                    <a:bodyPr/>
                    <a:lstStyle/>
                    <a:p>
                      <a:pPr algn="ctr"/>
                      <a:r>
                        <a:rPr lang="en-US" altLang="zh-CN" dirty="0"/>
                        <a:t>1,654,180</a:t>
                      </a:r>
                      <a:endParaRPr lang="zh-CN" altLang="en-US" dirty="0"/>
                    </a:p>
                  </a:txBody>
                  <a:tcPr/>
                </a:tc>
                <a:extLst>
                  <a:ext uri="{0D108BD9-81ED-4DB2-BD59-A6C34878D82A}">
                    <a16:rowId xmlns:a16="http://schemas.microsoft.com/office/drawing/2014/main" val="3043784517"/>
                  </a:ext>
                </a:extLst>
              </a:tr>
            </a:tbl>
          </a:graphicData>
        </a:graphic>
      </p:graphicFrame>
      <p:sp>
        <p:nvSpPr>
          <p:cNvPr id="64" name="TextBox 8">
            <a:extLst>
              <a:ext uri="{FF2B5EF4-FFF2-40B4-BE49-F238E27FC236}">
                <a16:creationId xmlns:a16="http://schemas.microsoft.com/office/drawing/2014/main" id="{71CCCA47-CC50-41FD-89FA-B2535D5E82AC}"/>
              </a:ext>
            </a:extLst>
          </p:cNvPr>
          <p:cNvSpPr txBox="1"/>
          <p:nvPr/>
        </p:nvSpPr>
        <p:spPr>
          <a:xfrm>
            <a:off x="164679" y="326492"/>
            <a:ext cx="3816424" cy="565604"/>
          </a:xfrm>
          <a:prstGeom prst="rect">
            <a:avLst/>
          </a:prstGeom>
          <a:noFill/>
        </p:spPr>
        <p:txBody>
          <a:bodyPr wrap="square" rtlCol="0" anchor="ctr">
            <a:spAutoFit/>
          </a:bodyPr>
          <a:lstStyle/>
          <a:p>
            <a:pPr marL="457200" indent="-457200" algn="ctr">
              <a:lnSpc>
                <a:spcPct val="120000"/>
              </a:lnSpc>
              <a:spcBef>
                <a:spcPts val="0"/>
              </a:spcBef>
              <a:spcAft>
                <a:spcPts val="0"/>
              </a:spcAft>
              <a:buFont typeface="Wingdings" panose="05000000000000000000" pitchFamily="2" charset="2"/>
              <a:buChar char="n"/>
            </a:pPr>
            <a:r>
              <a:rPr lang="zh-CN" altLang="en-US" sz="28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预算分析</a:t>
            </a:r>
            <a:endParaRPr lang="en-US" altLang="zh-CN" sz="28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 name="文本框 3">
            <a:extLst>
              <a:ext uri="{FF2B5EF4-FFF2-40B4-BE49-F238E27FC236}">
                <a16:creationId xmlns:a16="http://schemas.microsoft.com/office/drawing/2014/main" id="{2F751912-299F-43E6-BA36-3D5428556925}"/>
              </a:ext>
            </a:extLst>
          </p:cNvPr>
          <p:cNvSpPr txBox="1"/>
          <p:nvPr/>
        </p:nvSpPr>
        <p:spPr>
          <a:xfrm>
            <a:off x="8661623" y="5704557"/>
            <a:ext cx="3650358" cy="923330"/>
          </a:xfrm>
          <a:prstGeom prst="rect">
            <a:avLst/>
          </a:prstGeom>
          <a:noFill/>
        </p:spPr>
        <p:txBody>
          <a:bodyPr wrap="none" rtlCol="0">
            <a:spAutoFit/>
          </a:bodyPr>
          <a:lstStyle/>
          <a:p>
            <a:r>
              <a:rPr lang="zh-CN" altLang="en-US" dirty="0"/>
              <a:t>工程费用：人工成本 </a:t>
            </a:r>
            <a:r>
              <a:rPr lang="en-US" altLang="zh-CN" dirty="0"/>
              <a:t>+ </a:t>
            </a:r>
            <a:r>
              <a:rPr lang="zh-CN" altLang="en-US" dirty="0"/>
              <a:t>设备成本</a:t>
            </a:r>
            <a:endParaRPr lang="en-US" altLang="zh-CN" dirty="0"/>
          </a:p>
          <a:p>
            <a:r>
              <a:rPr lang="en-US" altLang="zh-CN" dirty="0"/>
              <a:t>	= 1654180*20% + 1354180</a:t>
            </a:r>
          </a:p>
          <a:p>
            <a:r>
              <a:rPr lang="en-US" altLang="zh-CN" dirty="0"/>
              <a:t>	= 1985016</a:t>
            </a:r>
            <a:r>
              <a:rPr lang="zh-CN" altLang="en-US" dirty="0"/>
              <a:t>（元）</a:t>
            </a:r>
          </a:p>
        </p:txBody>
      </p:sp>
    </p:spTree>
    <p:extLst>
      <p:ext uri="{BB962C8B-B14F-4D97-AF65-F5344CB8AC3E}">
        <p14:creationId xmlns:p14="http://schemas.microsoft.com/office/powerpoint/2010/main" val="42842408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858750" cy="7232650"/>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1"/>
          <p:cNvSpPr txBox="1"/>
          <p:nvPr/>
        </p:nvSpPr>
        <p:spPr>
          <a:xfrm>
            <a:off x="3010507" y="4696445"/>
            <a:ext cx="6837736" cy="1053111"/>
          </a:xfrm>
          <a:prstGeom prst="rect">
            <a:avLst/>
          </a:prstGeom>
          <a:noFill/>
        </p:spPr>
        <p:txBody>
          <a:bodyPr wrap="square" lIns="128526" tIns="64263" rIns="128526" bIns="64263" rtlCol="0">
            <a:spAutoFit/>
          </a:bodyPr>
          <a:lstStyle/>
          <a:p>
            <a:pPr algn="ctr"/>
            <a:r>
              <a:rPr lang="zh-CN" altLang="en-US" sz="6000" dirty="0">
                <a:solidFill>
                  <a:schemeClr val="bg1"/>
                </a:solidFill>
                <a:latin typeface="方正正准黑简体" panose="02000000000000000000" pitchFamily="2" charset="-122"/>
                <a:ea typeface="方正正准黑简体" panose="02000000000000000000" pitchFamily="2" charset="-122"/>
                <a:cs typeface="+mn-ea"/>
                <a:sym typeface="+mn-lt"/>
              </a:rPr>
              <a:t>感谢聆听 批评指导</a:t>
            </a:r>
          </a:p>
        </p:txBody>
      </p:sp>
    </p:spTree>
    <p:extLst>
      <p:ext uri="{BB962C8B-B14F-4D97-AF65-F5344CB8AC3E}">
        <p14:creationId xmlns:p14="http://schemas.microsoft.com/office/powerpoint/2010/main" val="28254026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等腰三角形 1"/>
          <p:cNvSpPr>
            <a:spLocks noChangeArrowheads="1"/>
          </p:cNvSpPr>
          <p:nvPr/>
        </p:nvSpPr>
        <p:spPr bwMode="auto">
          <a:xfrm flipV="1">
            <a:off x="1608207" y="449"/>
            <a:ext cx="4288833" cy="1792874"/>
          </a:xfrm>
          <a:prstGeom prst="triangle">
            <a:avLst>
              <a:gd name="adj" fmla="val 50000"/>
            </a:avLst>
          </a:prstGeom>
          <a:solidFill>
            <a:schemeClr val="accent1"/>
          </a:solidFill>
          <a:ln>
            <a:noFill/>
          </a:ln>
        </p:spPr>
        <p:txBody>
          <a:bodyPr anchor="ctr"/>
          <a:lstStyle/>
          <a:p>
            <a:pPr algn="ctr"/>
            <a:endParaRPr lang="zh-CN" altLang="zh-CN"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48" name="TextBox 12"/>
          <p:cNvSpPr>
            <a:spLocks noChangeArrowheads="1"/>
          </p:cNvSpPr>
          <p:nvPr/>
        </p:nvSpPr>
        <p:spPr bwMode="auto">
          <a:xfrm>
            <a:off x="2780018" y="169526"/>
            <a:ext cx="1970168" cy="116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6959"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6149" name="TextBox 13"/>
          <p:cNvSpPr>
            <a:spLocks noChangeArrowheads="1"/>
          </p:cNvSpPr>
          <p:nvPr/>
        </p:nvSpPr>
        <p:spPr bwMode="auto">
          <a:xfrm>
            <a:off x="4291657" y="2179437"/>
            <a:ext cx="4796061" cy="523155"/>
          </a:xfrm>
          <a:prstGeom prst="rect">
            <a:avLst/>
          </a:prstGeom>
          <a:solidFill>
            <a:schemeClr val="accent2"/>
          </a:solidFill>
          <a:ln>
            <a:noFill/>
          </a:ln>
        </p:spPr>
        <p:txBody>
          <a:bodyPr>
            <a:spAutoFit/>
          </a:bodyPr>
          <a:lstStyle/>
          <a:p>
            <a:pPr algn="ctr" defTabSz="964182"/>
            <a:r>
              <a:rPr lang="zh-CN" altLang="en-US" sz="2800" dirty="0">
                <a:solidFill>
                  <a:schemeClr val="bg1"/>
                </a:solidFill>
                <a:latin typeface="方正正准黑简体" panose="02000000000000000000" pitchFamily="2" charset="-122"/>
                <a:ea typeface="方正正准黑简体" panose="02000000000000000000" pitchFamily="2" charset="-122"/>
                <a:cs typeface="+mn-ea"/>
                <a:sym typeface="+mn-lt"/>
              </a:rPr>
              <a:t>需求分析</a:t>
            </a:r>
          </a:p>
        </p:txBody>
      </p:sp>
      <p:sp>
        <p:nvSpPr>
          <p:cNvPr id="6150" name="TextBox 14"/>
          <p:cNvSpPr>
            <a:spLocks noChangeArrowheads="1"/>
          </p:cNvSpPr>
          <p:nvPr/>
        </p:nvSpPr>
        <p:spPr bwMode="auto">
          <a:xfrm>
            <a:off x="4291657" y="3407428"/>
            <a:ext cx="4796061" cy="523155"/>
          </a:xfrm>
          <a:prstGeom prst="rect">
            <a:avLst/>
          </a:prstGeom>
          <a:solidFill>
            <a:schemeClr val="accent2"/>
          </a:solidFill>
          <a:ln>
            <a:noFill/>
          </a:ln>
        </p:spPr>
        <p:txBody>
          <a:bodyPr>
            <a:spAutoFit/>
          </a:bodyPr>
          <a:lstStyle/>
          <a:p>
            <a:pPr algn="ctr" defTabSz="964182"/>
            <a:r>
              <a:rPr lang="zh-CN" altLang="en-US" sz="2800" dirty="0">
                <a:solidFill>
                  <a:schemeClr val="bg1"/>
                </a:solidFill>
                <a:latin typeface="方正正准黑简体" panose="02000000000000000000" pitchFamily="2" charset="-122"/>
                <a:ea typeface="方正正准黑简体" panose="02000000000000000000" pitchFamily="2" charset="-122"/>
                <a:cs typeface="+mn-ea"/>
                <a:sym typeface="+mn-lt"/>
              </a:rPr>
              <a:t>详细规划</a:t>
            </a:r>
          </a:p>
        </p:txBody>
      </p:sp>
      <p:sp>
        <p:nvSpPr>
          <p:cNvPr id="6151" name="TextBox 15"/>
          <p:cNvSpPr>
            <a:spLocks noChangeArrowheads="1"/>
          </p:cNvSpPr>
          <p:nvPr/>
        </p:nvSpPr>
        <p:spPr bwMode="auto">
          <a:xfrm>
            <a:off x="4291657" y="4693580"/>
            <a:ext cx="4796061" cy="523155"/>
          </a:xfrm>
          <a:prstGeom prst="rect">
            <a:avLst/>
          </a:prstGeom>
          <a:solidFill>
            <a:schemeClr val="accent2"/>
          </a:solidFill>
          <a:ln>
            <a:noFill/>
          </a:ln>
        </p:spPr>
        <p:txBody>
          <a:bodyPr>
            <a:spAutoFit/>
          </a:bodyPr>
          <a:lstStyle/>
          <a:p>
            <a:pPr algn="ctr" defTabSz="964182"/>
            <a:r>
              <a:rPr lang="zh-CN" altLang="en-US" sz="2800" dirty="0">
                <a:solidFill>
                  <a:schemeClr val="bg1"/>
                </a:solidFill>
                <a:latin typeface="方正正准黑简体" panose="02000000000000000000" pitchFamily="2" charset="-122"/>
                <a:ea typeface="方正正准黑简体" panose="02000000000000000000" pitchFamily="2" charset="-122"/>
                <a:cs typeface="+mn-ea"/>
                <a:sym typeface="+mn-lt"/>
              </a:rPr>
              <a:t>综合布线</a:t>
            </a:r>
          </a:p>
        </p:txBody>
      </p:sp>
      <p:sp>
        <p:nvSpPr>
          <p:cNvPr id="6153" name="五边形 2"/>
          <p:cNvSpPr>
            <a:spLocks noChangeArrowheads="1"/>
          </p:cNvSpPr>
          <p:nvPr/>
        </p:nvSpPr>
        <p:spPr bwMode="auto">
          <a:xfrm>
            <a:off x="3620373" y="2179436"/>
            <a:ext cx="910666" cy="487140"/>
          </a:xfrm>
          <a:prstGeom prst="homePlate">
            <a:avLst>
              <a:gd name="adj" fmla="val 46735"/>
            </a:avLst>
          </a:prstGeom>
          <a:solidFill>
            <a:schemeClr val="accent1"/>
          </a:solidFill>
          <a:ln>
            <a:noFill/>
          </a:ln>
        </p:spPr>
        <p:txBody>
          <a:bodyPr anchor="ctr"/>
          <a:lstStyle/>
          <a:p>
            <a:pPr algn="ctr"/>
            <a:endParaRPr lang="zh-CN" altLang="zh-CN"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55" name="五边形 19"/>
          <p:cNvSpPr>
            <a:spLocks noChangeArrowheads="1"/>
          </p:cNvSpPr>
          <p:nvPr/>
        </p:nvSpPr>
        <p:spPr bwMode="auto">
          <a:xfrm>
            <a:off x="3620373" y="3407426"/>
            <a:ext cx="910666" cy="487140"/>
          </a:xfrm>
          <a:prstGeom prst="homePlate">
            <a:avLst>
              <a:gd name="adj" fmla="val 46735"/>
            </a:avLst>
          </a:prstGeom>
          <a:solidFill>
            <a:schemeClr val="accent1"/>
          </a:solidFill>
          <a:ln>
            <a:noFill/>
          </a:ln>
        </p:spPr>
        <p:txBody>
          <a:bodyPr anchor="ctr"/>
          <a:lstStyle/>
          <a:p>
            <a:pPr algn="ctr"/>
            <a:endParaRPr lang="zh-CN" altLang="zh-CN"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56" name="五边形 20"/>
          <p:cNvSpPr>
            <a:spLocks noChangeArrowheads="1"/>
          </p:cNvSpPr>
          <p:nvPr/>
        </p:nvSpPr>
        <p:spPr bwMode="auto">
          <a:xfrm>
            <a:off x="3620373" y="4693579"/>
            <a:ext cx="910666" cy="487140"/>
          </a:xfrm>
          <a:prstGeom prst="homePlate">
            <a:avLst>
              <a:gd name="adj" fmla="val 46735"/>
            </a:avLst>
          </a:prstGeom>
          <a:solidFill>
            <a:schemeClr val="accent1"/>
          </a:solidFill>
          <a:ln>
            <a:noFill/>
          </a:ln>
        </p:spPr>
        <p:txBody>
          <a:bodyPr anchor="ctr"/>
          <a:lstStyle/>
          <a:p>
            <a:pPr algn="ctr"/>
            <a:endParaRPr lang="zh-CN" altLang="zh-CN"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57" name="TextBox 5"/>
          <p:cNvSpPr>
            <a:spLocks noChangeArrowheads="1"/>
          </p:cNvSpPr>
          <p:nvPr/>
        </p:nvSpPr>
        <p:spPr bwMode="auto">
          <a:xfrm>
            <a:off x="3447951" y="1960141"/>
            <a:ext cx="545275" cy="87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5061" b="1" dirty="0">
                <a:solidFill>
                  <a:schemeClr val="bg1"/>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rPr>
              <a:t>1</a:t>
            </a:r>
            <a:endParaRPr lang="zh-CN" altLang="en-US" sz="5061" b="1" dirty="0">
              <a:solidFill>
                <a:schemeClr val="bg1"/>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endParaRPr>
          </a:p>
        </p:txBody>
      </p:sp>
      <p:sp>
        <p:nvSpPr>
          <p:cNvPr id="6158" name="TextBox 7"/>
          <p:cNvSpPr>
            <a:spLocks noChangeArrowheads="1"/>
          </p:cNvSpPr>
          <p:nvPr/>
        </p:nvSpPr>
        <p:spPr bwMode="auto">
          <a:xfrm>
            <a:off x="3447951" y="3184277"/>
            <a:ext cx="545275" cy="87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5061" b="1" dirty="0">
                <a:solidFill>
                  <a:schemeClr val="bg1"/>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rPr>
              <a:t>2</a:t>
            </a:r>
            <a:endParaRPr lang="zh-CN" altLang="en-US" sz="5061" b="1" dirty="0">
              <a:solidFill>
                <a:schemeClr val="bg1"/>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endParaRPr>
          </a:p>
        </p:txBody>
      </p:sp>
      <p:sp>
        <p:nvSpPr>
          <p:cNvPr id="6159" name="TextBox 9"/>
          <p:cNvSpPr>
            <a:spLocks noChangeArrowheads="1"/>
          </p:cNvSpPr>
          <p:nvPr/>
        </p:nvSpPr>
        <p:spPr bwMode="auto">
          <a:xfrm>
            <a:off x="3447951" y="4473296"/>
            <a:ext cx="545275" cy="87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5061" b="1" dirty="0">
                <a:solidFill>
                  <a:schemeClr val="bg1"/>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rPr>
              <a:t>3</a:t>
            </a:r>
            <a:endParaRPr lang="zh-CN" altLang="en-US" sz="5061" b="1" dirty="0">
              <a:solidFill>
                <a:schemeClr val="bg1"/>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endParaRPr>
          </a:p>
        </p:txBody>
      </p:sp>
      <p:sp>
        <p:nvSpPr>
          <p:cNvPr id="16" name="TextBox 15">
            <a:extLst>
              <a:ext uri="{FF2B5EF4-FFF2-40B4-BE49-F238E27FC236}">
                <a16:creationId xmlns:a16="http://schemas.microsoft.com/office/drawing/2014/main" id="{ED5E9FDD-A6C0-4047-97DC-CB3ADC54B553}"/>
              </a:ext>
            </a:extLst>
          </p:cNvPr>
          <p:cNvSpPr>
            <a:spLocks noChangeArrowheads="1"/>
          </p:cNvSpPr>
          <p:nvPr/>
        </p:nvSpPr>
        <p:spPr bwMode="auto">
          <a:xfrm>
            <a:off x="4297610" y="5852833"/>
            <a:ext cx="4796061" cy="523155"/>
          </a:xfrm>
          <a:prstGeom prst="rect">
            <a:avLst/>
          </a:prstGeom>
          <a:solidFill>
            <a:schemeClr val="accent2"/>
          </a:solidFill>
          <a:ln>
            <a:noFill/>
          </a:ln>
        </p:spPr>
        <p:txBody>
          <a:bodyPr>
            <a:spAutoFit/>
          </a:bodyPr>
          <a:lstStyle/>
          <a:p>
            <a:pPr algn="ctr" defTabSz="964182"/>
            <a:r>
              <a:rPr lang="zh-CN" altLang="en-US" sz="2800" dirty="0">
                <a:solidFill>
                  <a:schemeClr val="bg1"/>
                </a:solidFill>
                <a:latin typeface="方正正准黑简体" panose="02000000000000000000" pitchFamily="2" charset="-122"/>
                <a:ea typeface="方正正准黑简体" panose="02000000000000000000" pitchFamily="2" charset="-122"/>
                <a:cs typeface="+mn-ea"/>
                <a:sym typeface="+mn-lt"/>
              </a:rPr>
              <a:t>工程预算</a:t>
            </a:r>
          </a:p>
        </p:txBody>
      </p:sp>
      <p:sp>
        <p:nvSpPr>
          <p:cNvPr id="17" name="五边形 20">
            <a:extLst>
              <a:ext uri="{FF2B5EF4-FFF2-40B4-BE49-F238E27FC236}">
                <a16:creationId xmlns:a16="http://schemas.microsoft.com/office/drawing/2014/main" id="{47EB8FBE-69A3-4B8E-A775-CD73387DAC44}"/>
              </a:ext>
            </a:extLst>
          </p:cNvPr>
          <p:cNvSpPr>
            <a:spLocks noChangeArrowheads="1"/>
          </p:cNvSpPr>
          <p:nvPr/>
        </p:nvSpPr>
        <p:spPr bwMode="auto">
          <a:xfrm>
            <a:off x="3626326" y="5852832"/>
            <a:ext cx="910666" cy="487140"/>
          </a:xfrm>
          <a:prstGeom prst="homePlate">
            <a:avLst>
              <a:gd name="adj" fmla="val 46735"/>
            </a:avLst>
          </a:prstGeom>
          <a:solidFill>
            <a:schemeClr val="accent1"/>
          </a:solidFill>
          <a:ln>
            <a:noFill/>
          </a:ln>
        </p:spPr>
        <p:txBody>
          <a:bodyPr anchor="ctr"/>
          <a:lstStyle/>
          <a:p>
            <a:pPr algn="ctr"/>
            <a:endParaRPr lang="zh-CN" altLang="zh-CN"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TextBox 9">
            <a:extLst>
              <a:ext uri="{FF2B5EF4-FFF2-40B4-BE49-F238E27FC236}">
                <a16:creationId xmlns:a16="http://schemas.microsoft.com/office/drawing/2014/main" id="{F8BA778A-86CB-4D9A-ABC7-C9A3499615F7}"/>
              </a:ext>
            </a:extLst>
          </p:cNvPr>
          <p:cNvSpPr>
            <a:spLocks noChangeArrowheads="1"/>
          </p:cNvSpPr>
          <p:nvPr/>
        </p:nvSpPr>
        <p:spPr bwMode="auto">
          <a:xfrm>
            <a:off x="3453904" y="5632549"/>
            <a:ext cx="545342" cy="87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5061" b="1" dirty="0">
                <a:solidFill>
                  <a:schemeClr val="bg1"/>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rPr>
              <a:t>4</a:t>
            </a:r>
            <a:endParaRPr lang="zh-CN" altLang="en-US" sz="5061" b="1" dirty="0">
              <a:solidFill>
                <a:schemeClr val="bg1"/>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endParaRPr>
          </a:p>
        </p:txBody>
      </p:sp>
    </p:spTree>
    <p:extLst>
      <p:ext uri="{BB962C8B-B14F-4D97-AF65-F5344CB8AC3E}">
        <p14:creationId xmlns:p14="http://schemas.microsoft.com/office/powerpoint/2010/main" val="40932901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4634566" y="54016"/>
            <a:ext cx="3809132" cy="835998"/>
          </a:xfrm>
          <a:prstGeom prst="rect">
            <a:avLst/>
          </a:prstGeom>
          <a:noFill/>
        </p:spPr>
        <p:txBody>
          <a:bodyPr wrap="square" rtlCol="0" anchor="ctr">
            <a:spAutoFit/>
          </a:bodyPr>
          <a:lstStyle/>
          <a:p>
            <a:pPr algn="ctr">
              <a:lnSpc>
                <a:spcPct val="120000"/>
              </a:lnSpc>
              <a:spcBef>
                <a:spcPts val="0"/>
              </a:spcBef>
              <a:spcAft>
                <a:spcPts val="0"/>
              </a:spcAft>
            </a:pPr>
            <a:r>
              <a:rPr lang="zh-CN" altLang="en-US" sz="44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项目需求分析</a:t>
            </a:r>
            <a:endParaRPr lang="en-US" altLang="zh-CN" sz="44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A1456506-B584-4187-8CD4-51722B5842F5}"/>
              </a:ext>
            </a:extLst>
          </p:cNvPr>
          <p:cNvSpPr txBox="1"/>
          <p:nvPr/>
        </p:nvSpPr>
        <p:spPr>
          <a:xfrm>
            <a:off x="956767" y="1024037"/>
            <a:ext cx="3009157" cy="707886"/>
          </a:xfrm>
          <a:prstGeom prst="rect">
            <a:avLst/>
          </a:prstGeom>
          <a:noFill/>
        </p:spPr>
        <p:txBody>
          <a:bodyPr wrap="none" rtlCol="0">
            <a:spAutoFit/>
          </a:bodyPr>
          <a:lstStyle/>
          <a:p>
            <a:r>
              <a:rPr lang="en-US" altLang="zh-CN" sz="4000" dirty="0">
                <a:solidFill>
                  <a:srgbClr val="FF0000"/>
                </a:solidFill>
              </a:rPr>
              <a:t>1</a:t>
            </a:r>
            <a:r>
              <a:rPr lang="zh-CN" altLang="en-US" sz="4000" dirty="0">
                <a:solidFill>
                  <a:srgbClr val="FF0000"/>
                </a:solidFill>
              </a:rPr>
              <a:t>、实现目标</a:t>
            </a:r>
          </a:p>
        </p:txBody>
      </p:sp>
      <p:sp>
        <p:nvSpPr>
          <p:cNvPr id="3" name="文本框 2">
            <a:extLst>
              <a:ext uri="{FF2B5EF4-FFF2-40B4-BE49-F238E27FC236}">
                <a16:creationId xmlns:a16="http://schemas.microsoft.com/office/drawing/2014/main" id="{86E61A59-79B3-4BF6-81A9-706B6A2702F5}"/>
              </a:ext>
            </a:extLst>
          </p:cNvPr>
          <p:cNvSpPr txBox="1"/>
          <p:nvPr/>
        </p:nvSpPr>
        <p:spPr>
          <a:xfrm>
            <a:off x="596727" y="1731923"/>
            <a:ext cx="7258718" cy="1569660"/>
          </a:xfrm>
          <a:prstGeom prst="rect">
            <a:avLst/>
          </a:prstGeom>
          <a:noFill/>
        </p:spPr>
        <p:txBody>
          <a:bodyPr wrap="none" rtlCol="0">
            <a:spAutoFit/>
          </a:bodyPr>
          <a:lstStyle/>
          <a:p>
            <a:pPr marL="285750" indent="-285750">
              <a:buFont typeface="Wingdings" panose="05000000000000000000" pitchFamily="2" charset="2"/>
              <a:buChar char="u"/>
            </a:pPr>
            <a:r>
              <a:rPr lang="zh-CN" altLang="en-US" sz="2400" dirty="0"/>
              <a:t>西大楼、东大楼、阶梯教室：满足多媒体教学需求</a:t>
            </a:r>
            <a:endParaRPr lang="en-US" altLang="zh-CN" sz="2400" dirty="0"/>
          </a:p>
          <a:p>
            <a:pPr marL="285750" indent="-285750">
              <a:buFont typeface="Wingdings" panose="05000000000000000000" pitchFamily="2" charset="2"/>
              <a:buChar char="u"/>
            </a:pPr>
            <a:r>
              <a:rPr lang="zh-CN" altLang="en-US" sz="2400" dirty="0"/>
              <a:t>主楼：满足内部网络互访，连接外网</a:t>
            </a:r>
            <a:endParaRPr lang="en-US" altLang="zh-CN" sz="2400" dirty="0"/>
          </a:p>
          <a:p>
            <a:pPr marL="285750" indent="-285750">
              <a:buFont typeface="Wingdings" panose="05000000000000000000" pitchFamily="2" charset="2"/>
              <a:buChar char="u"/>
            </a:pPr>
            <a:r>
              <a:rPr lang="zh-CN" altLang="en-US" sz="2400" dirty="0"/>
              <a:t>图书馆：拥有网上教学，电子资源下载功能</a:t>
            </a:r>
            <a:endParaRPr lang="en-US" altLang="zh-CN" sz="2400" dirty="0"/>
          </a:p>
          <a:p>
            <a:pPr marL="285750" indent="-285750">
              <a:buFont typeface="Wingdings" panose="05000000000000000000" pitchFamily="2" charset="2"/>
              <a:buChar char="u"/>
            </a:pPr>
            <a:r>
              <a:rPr lang="zh-CN" altLang="en-US" sz="2400" dirty="0"/>
              <a:t>宿舍楼、家属楼：满足所有计算机连接外网服务器</a:t>
            </a:r>
            <a:endParaRPr lang="en-US" altLang="zh-CN" sz="2400" dirty="0"/>
          </a:p>
        </p:txBody>
      </p:sp>
      <p:sp>
        <p:nvSpPr>
          <p:cNvPr id="32" name="文本框 31">
            <a:extLst>
              <a:ext uri="{FF2B5EF4-FFF2-40B4-BE49-F238E27FC236}">
                <a16:creationId xmlns:a16="http://schemas.microsoft.com/office/drawing/2014/main" id="{76890413-5F94-4936-92F9-F9948B1BF90E}"/>
              </a:ext>
            </a:extLst>
          </p:cNvPr>
          <p:cNvSpPr txBox="1"/>
          <p:nvPr/>
        </p:nvSpPr>
        <p:spPr>
          <a:xfrm>
            <a:off x="923843" y="3655526"/>
            <a:ext cx="3009157" cy="707886"/>
          </a:xfrm>
          <a:prstGeom prst="rect">
            <a:avLst/>
          </a:prstGeom>
          <a:noFill/>
        </p:spPr>
        <p:txBody>
          <a:bodyPr wrap="none" rtlCol="0">
            <a:spAutoFit/>
          </a:bodyPr>
          <a:lstStyle/>
          <a:p>
            <a:r>
              <a:rPr lang="en-US" altLang="zh-CN" sz="4000" dirty="0">
                <a:solidFill>
                  <a:srgbClr val="FF0000"/>
                </a:solidFill>
              </a:rPr>
              <a:t>2</a:t>
            </a:r>
            <a:r>
              <a:rPr lang="zh-CN" altLang="en-US" sz="4000" dirty="0">
                <a:solidFill>
                  <a:srgbClr val="FF0000"/>
                </a:solidFill>
              </a:rPr>
              <a:t>、需求分析</a:t>
            </a:r>
          </a:p>
        </p:txBody>
      </p:sp>
      <p:sp>
        <p:nvSpPr>
          <p:cNvPr id="4" name="矩形 3">
            <a:extLst>
              <a:ext uri="{FF2B5EF4-FFF2-40B4-BE49-F238E27FC236}">
                <a16:creationId xmlns:a16="http://schemas.microsoft.com/office/drawing/2014/main" id="{3FB182DB-166C-44D4-A204-1204D85F4FB4}"/>
              </a:ext>
            </a:extLst>
          </p:cNvPr>
          <p:cNvSpPr/>
          <p:nvPr/>
        </p:nvSpPr>
        <p:spPr>
          <a:xfrm>
            <a:off x="596727" y="4363412"/>
            <a:ext cx="7992888" cy="1200329"/>
          </a:xfrm>
          <a:prstGeom prst="rect">
            <a:avLst/>
          </a:prstGeom>
        </p:spPr>
        <p:txBody>
          <a:bodyPr wrap="square">
            <a:spAutoFit/>
          </a:bodyPr>
          <a:lstStyle/>
          <a:p>
            <a:pPr marL="285750" indent="-285750">
              <a:buFont typeface="Wingdings" panose="05000000000000000000" pitchFamily="2" charset="2"/>
              <a:buChar char="u"/>
            </a:pPr>
            <a:r>
              <a:rPr lang="zh-CN" altLang="en-US" sz="2400" dirty="0"/>
              <a:t>管理需求分析：配置、故障、计费的管理</a:t>
            </a:r>
            <a:endParaRPr lang="en-US" altLang="zh-CN" sz="2400" dirty="0"/>
          </a:p>
          <a:p>
            <a:pPr marL="285750" indent="-285750">
              <a:buFont typeface="Wingdings" panose="05000000000000000000" pitchFamily="2" charset="2"/>
              <a:buChar char="u"/>
            </a:pPr>
            <a:r>
              <a:rPr lang="zh-CN" altLang="en-US" sz="2400" dirty="0"/>
              <a:t>网络安全性分析：网络访问、防火墙、防病毒</a:t>
            </a:r>
            <a:endParaRPr lang="en-US" altLang="zh-CN" sz="2400" dirty="0"/>
          </a:p>
          <a:p>
            <a:pPr marL="285750" indent="-285750">
              <a:buFont typeface="Wingdings" panose="05000000000000000000" pitchFamily="2" charset="2"/>
              <a:buChar char="u"/>
            </a:pPr>
            <a:r>
              <a:rPr lang="zh-CN" altLang="en-US" sz="2400" dirty="0"/>
              <a:t>信息服务：图书馆书目查询、邮件服务、文件传输</a:t>
            </a:r>
            <a:endParaRPr lang="en-US" altLang="zh-CN" sz="2400" dirty="0"/>
          </a:p>
        </p:txBody>
      </p:sp>
    </p:spTree>
    <p:extLst>
      <p:ext uri="{BB962C8B-B14F-4D97-AF65-F5344CB8AC3E}">
        <p14:creationId xmlns:p14="http://schemas.microsoft.com/office/powerpoint/2010/main" val="322740303"/>
      </p:ext>
    </p:extLst>
  </p:cSld>
  <p:clrMapOvr>
    <a:masterClrMapping/>
  </p:clrMapOvr>
  <mc:AlternateContent xmlns:mc="http://schemas.openxmlformats.org/markup-compatibility/2006" xmlns:p14="http://schemas.microsoft.com/office/powerpoint/2010/main">
    <mc:Choice Requires="p14">
      <p:transition spd="slow" p14:dur="1400">
        <p14:door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a:extLst>
              <a:ext uri="{FF2B5EF4-FFF2-40B4-BE49-F238E27FC236}">
                <a16:creationId xmlns:a16="http://schemas.microsoft.com/office/drawing/2014/main" id="{DE5E969B-51AD-4346-A828-9D8774F61999}"/>
              </a:ext>
            </a:extLst>
          </p:cNvPr>
          <p:cNvSpPr txBox="1"/>
          <p:nvPr/>
        </p:nvSpPr>
        <p:spPr>
          <a:xfrm>
            <a:off x="3785065" y="77984"/>
            <a:ext cx="5288619" cy="835998"/>
          </a:xfrm>
          <a:prstGeom prst="rect">
            <a:avLst/>
          </a:prstGeom>
          <a:noFill/>
        </p:spPr>
        <p:txBody>
          <a:bodyPr wrap="square" rtlCol="0" anchor="ctr">
            <a:spAutoFit/>
          </a:bodyPr>
          <a:lstStyle/>
          <a:p>
            <a:pPr algn="ctr">
              <a:lnSpc>
                <a:spcPct val="120000"/>
              </a:lnSpc>
              <a:spcBef>
                <a:spcPts val="0"/>
              </a:spcBef>
              <a:spcAft>
                <a:spcPts val="0"/>
              </a:spcAft>
            </a:pPr>
            <a:r>
              <a:rPr lang="zh-CN" altLang="en-US" sz="44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详细规划</a:t>
            </a:r>
            <a:endParaRPr lang="en-US" altLang="zh-CN" sz="44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 name="文本框 3">
            <a:extLst>
              <a:ext uri="{FF2B5EF4-FFF2-40B4-BE49-F238E27FC236}">
                <a16:creationId xmlns:a16="http://schemas.microsoft.com/office/drawing/2014/main" id="{41311C43-45D3-4CD9-A1E2-C0C2A29FD38D}"/>
              </a:ext>
            </a:extLst>
          </p:cNvPr>
          <p:cNvSpPr txBox="1"/>
          <p:nvPr/>
        </p:nvSpPr>
        <p:spPr>
          <a:xfrm>
            <a:off x="1244799" y="1461889"/>
            <a:ext cx="3403496" cy="5293757"/>
          </a:xfrm>
          <a:prstGeom prst="rect">
            <a:avLst/>
          </a:prstGeom>
          <a:noFill/>
        </p:spPr>
        <p:txBody>
          <a:bodyPr wrap="none" rtlCol="0">
            <a:spAutoFit/>
          </a:bodyPr>
          <a:lstStyle/>
          <a:p>
            <a:pPr marL="342900" indent="-342900">
              <a:buFont typeface="Wingdings" panose="05000000000000000000" pitchFamily="2" charset="2"/>
              <a:buChar char="l"/>
            </a:pPr>
            <a:r>
              <a:rPr lang="zh-CN" altLang="en-US" sz="3200" dirty="0"/>
              <a:t>总体设计</a:t>
            </a:r>
            <a:endParaRPr lang="en-US" altLang="zh-CN" sz="3200" dirty="0"/>
          </a:p>
          <a:p>
            <a:endParaRPr lang="en-US" altLang="zh-CN" sz="3200" dirty="0"/>
          </a:p>
          <a:p>
            <a:pPr marL="342900" indent="-342900">
              <a:buFont typeface="Wingdings" panose="05000000000000000000" pitchFamily="2" charset="2"/>
              <a:buChar char="l"/>
            </a:pPr>
            <a:r>
              <a:rPr lang="zh-CN" altLang="en-US" sz="3200" dirty="0"/>
              <a:t>教学区子网设计</a:t>
            </a:r>
            <a:endParaRPr lang="en-US" altLang="zh-CN" sz="3200" dirty="0"/>
          </a:p>
          <a:p>
            <a:endParaRPr lang="en-US" altLang="zh-CN" sz="3200" dirty="0"/>
          </a:p>
          <a:p>
            <a:pPr marL="342900" indent="-342900">
              <a:buFont typeface="Wingdings" panose="05000000000000000000" pitchFamily="2" charset="2"/>
              <a:buChar char="l"/>
            </a:pPr>
            <a:r>
              <a:rPr lang="zh-CN" altLang="en-US" sz="3200" dirty="0"/>
              <a:t>科研区子网设计</a:t>
            </a:r>
            <a:endParaRPr lang="en-US" altLang="zh-CN" sz="3200" dirty="0"/>
          </a:p>
          <a:p>
            <a:endParaRPr lang="en-US" altLang="zh-CN" sz="3200" dirty="0"/>
          </a:p>
          <a:p>
            <a:pPr marL="342900" indent="-342900">
              <a:buFont typeface="Wingdings" panose="05000000000000000000" pitchFamily="2" charset="2"/>
              <a:buChar char="l"/>
            </a:pPr>
            <a:r>
              <a:rPr lang="zh-CN" altLang="en-US" sz="3200" dirty="0"/>
              <a:t>图书馆子网设计</a:t>
            </a:r>
            <a:endParaRPr lang="en-US" altLang="zh-CN" sz="3200" dirty="0"/>
          </a:p>
          <a:p>
            <a:endParaRPr lang="en-US" altLang="zh-CN" sz="3200" dirty="0"/>
          </a:p>
          <a:p>
            <a:pPr marL="342900" indent="-342900">
              <a:buFont typeface="Wingdings" panose="05000000000000000000" pitchFamily="2" charset="2"/>
              <a:buChar char="l"/>
            </a:pPr>
            <a:r>
              <a:rPr lang="zh-CN" altLang="en-US" sz="3200" dirty="0"/>
              <a:t>生活区网络设计</a:t>
            </a:r>
            <a:endParaRPr lang="en-US" altLang="zh-CN" sz="3200" dirty="0"/>
          </a:p>
          <a:p>
            <a:pPr marL="342900" indent="-342900">
              <a:buFont typeface="Wingdings" panose="05000000000000000000" pitchFamily="2" charset="2"/>
              <a:buChar char="l"/>
            </a:pPr>
            <a:endParaRPr lang="en-US" altLang="zh-CN" sz="3200" dirty="0"/>
          </a:p>
          <a:p>
            <a:endParaRPr lang="zh-CN" altLang="en-US" dirty="0"/>
          </a:p>
        </p:txBody>
      </p:sp>
    </p:spTree>
    <p:extLst>
      <p:ext uri="{BB962C8B-B14F-4D97-AF65-F5344CB8AC3E}">
        <p14:creationId xmlns:p14="http://schemas.microsoft.com/office/powerpoint/2010/main" val="341862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8"/>
          <p:cNvSpPr txBox="1"/>
          <p:nvPr/>
        </p:nvSpPr>
        <p:spPr>
          <a:xfrm>
            <a:off x="164679" y="326492"/>
            <a:ext cx="2448272" cy="565604"/>
          </a:xfrm>
          <a:prstGeom prst="rect">
            <a:avLst/>
          </a:prstGeom>
          <a:noFill/>
        </p:spPr>
        <p:txBody>
          <a:bodyPr wrap="square" rtlCol="0" anchor="ctr">
            <a:spAutoFit/>
          </a:bodyPr>
          <a:lstStyle/>
          <a:p>
            <a:pPr algn="ctr">
              <a:lnSpc>
                <a:spcPct val="120000"/>
              </a:lnSpc>
              <a:spcBef>
                <a:spcPts val="0"/>
              </a:spcBef>
              <a:spcAft>
                <a:spcPts val="0"/>
              </a:spcAft>
            </a:pPr>
            <a:r>
              <a:rPr lang="zh-CN" altLang="en-US" sz="28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一、总体设计</a:t>
            </a:r>
            <a:endParaRPr lang="en-US" altLang="zh-CN" sz="28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aphicFrame>
        <p:nvGraphicFramePr>
          <p:cNvPr id="12" name="表格 15">
            <a:extLst>
              <a:ext uri="{FF2B5EF4-FFF2-40B4-BE49-F238E27FC236}">
                <a16:creationId xmlns:a16="http://schemas.microsoft.com/office/drawing/2014/main" id="{B47AFA7E-7B7B-49EA-88FB-22F880BF4AA8}"/>
              </a:ext>
            </a:extLst>
          </p:cNvPr>
          <p:cNvGraphicFramePr>
            <a:graphicFrameLocks noGrp="1"/>
          </p:cNvGraphicFramePr>
          <p:nvPr>
            <p:extLst>
              <p:ext uri="{D42A27DB-BD31-4B8C-83A1-F6EECF244321}">
                <p14:modId xmlns:p14="http://schemas.microsoft.com/office/powerpoint/2010/main" val="3218076706"/>
              </p:ext>
            </p:extLst>
          </p:nvPr>
        </p:nvGraphicFramePr>
        <p:xfrm>
          <a:off x="452711" y="2042875"/>
          <a:ext cx="5288619" cy="3704808"/>
        </p:xfrm>
        <a:graphic>
          <a:graphicData uri="http://schemas.openxmlformats.org/drawingml/2006/table">
            <a:tbl>
              <a:tblPr firstRow="1" bandRow="1">
                <a:tableStyleId>{5C22544A-7EE6-4342-B048-85BDC9FD1C3A}</a:tableStyleId>
              </a:tblPr>
              <a:tblGrid>
                <a:gridCol w="1762873">
                  <a:extLst>
                    <a:ext uri="{9D8B030D-6E8A-4147-A177-3AD203B41FA5}">
                      <a16:colId xmlns:a16="http://schemas.microsoft.com/office/drawing/2014/main" val="2178573629"/>
                    </a:ext>
                  </a:extLst>
                </a:gridCol>
                <a:gridCol w="1762873">
                  <a:extLst>
                    <a:ext uri="{9D8B030D-6E8A-4147-A177-3AD203B41FA5}">
                      <a16:colId xmlns:a16="http://schemas.microsoft.com/office/drawing/2014/main" val="917472204"/>
                    </a:ext>
                  </a:extLst>
                </a:gridCol>
                <a:gridCol w="1762873">
                  <a:extLst>
                    <a:ext uri="{9D8B030D-6E8A-4147-A177-3AD203B41FA5}">
                      <a16:colId xmlns:a16="http://schemas.microsoft.com/office/drawing/2014/main" val="839951246"/>
                    </a:ext>
                  </a:extLst>
                </a:gridCol>
              </a:tblGrid>
              <a:tr h="370840">
                <a:tc>
                  <a:txBody>
                    <a:bodyPr/>
                    <a:lstStyle/>
                    <a:p>
                      <a:pPr algn="ctr"/>
                      <a:r>
                        <a:rPr lang="zh-CN" altLang="en-US" dirty="0"/>
                        <a:t>序号</a:t>
                      </a:r>
                    </a:p>
                  </a:txBody>
                  <a:tcPr/>
                </a:tc>
                <a:tc>
                  <a:txBody>
                    <a:bodyPr/>
                    <a:lstStyle/>
                    <a:p>
                      <a:pPr algn="ctr"/>
                      <a:r>
                        <a:rPr lang="zh-CN" altLang="en-US" dirty="0"/>
                        <a:t>具体位置</a:t>
                      </a:r>
                    </a:p>
                  </a:txBody>
                  <a:tcPr/>
                </a:tc>
                <a:tc>
                  <a:txBody>
                    <a:bodyPr/>
                    <a:lstStyle/>
                    <a:p>
                      <a:pPr algn="ctr"/>
                      <a:r>
                        <a:rPr lang="zh-CN" altLang="en-US" dirty="0"/>
                        <a:t>信息节点个数</a:t>
                      </a:r>
                    </a:p>
                  </a:txBody>
                  <a:tcPr/>
                </a:tc>
                <a:extLst>
                  <a:ext uri="{0D108BD9-81ED-4DB2-BD59-A6C34878D82A}">
                    <a16:rowId xmlns:a16="http://schemas.microsoft.com/office/drawing/2014/main" val="3296216473"/>
                  </a:ext>
                </a:extLst>
              </a:tr>
              <a:tr h="370840">
                <a:tc>
                  <a:txBody>
                    <a:bodyPr/>
                    <a:lstStyle/>
                    <a:p>
                      <a:pPr algn="ctr"/>
                      <a:r>
                        <a:rPr lang="en-US" altLang="zh-CN" dirty="0"/>
                        <a:t>1</a:t>
                      </a:r>
                      <a:endParaRPr lang="zh-CN" altLang="en-US" dirty="0"/>
                    </a:p>
                  </a:txBody>
                  <a:tcPr/>
                </a:tc>
                <a:tc>
                  <a:txBody>
                    <a:bodyPr/>
                    <a:lstStyle/>
                    <a:p>
                      <a:pPr algn="ctr"/>
                      <a:r>
                        <a:rPr lang="zh-CN" altLang="en-US" dirty="0"/>
                        <a:t>主楼</a:t>
                      </a:r>
                    </a:p>
                  </a:txBody>
                  <a:tcPr/>
                </a:tc>
                <a:tc>
                  <a:txBody>
                    <a:bodyPr/>
                    <a:lstStyle/>
                    <a:p>
                      <a:pPr algn="ctr"/>
                      <a:r>
                        <a:rPr lang="en-US" altLang="zh-CN" dirty="0"/>
                        <a:t>2200</a:t>
                      </a:r>
                      <a:endParaRPr lang="zh-CN" altLang="en-US" dirty="0"/>
                    </a:p>
                  </a:txBody>
                  <a:tcPr/>
                </a:tc>
                <a:extLst>
                  <a:ext uri="{0D108BD9-81ED-4DB2-BD59-A6C34878D82A}">
                    <a16:rowId xmlns:a16="http://schemas.microsoft.com/office/drawing/2014/main" val="3360826974"/>
                  </a:ext>
                </a:extLst>
              </a:tr>
              <a:tr h="370840">
                <a:tc>
                  <a:txBody>
                    <a:bodyPr/>
                    <a:lstStyle/>
                    <a:p>
                      <a:pPr algn="ctr"/>
                      <a:r>
                        <a:rPr lang="en-US" altLang="zh-CN" dirty="0"/>
                        <a:t>2</a:t>
                      </a:r>
                      <a:endParaRPr lang="zh-CN" altLang="en-US" dirty="0"/>
                    </a:p>
                  </a:txBody>
                  <a:tcPr/>
                </a:tc>
                <a:tc>
                  <a:txBody>
                    <a:bodyPr/>
                    <a:lstStyle/>
                    <a:p>
                      <a:pPr algn="ctr"/>
                      <a:r>
                        <a:rPr lang="zh-CN" altLang="en-US" dirty="0"/>
                        <a:t>西大楼</a:t>
                      </a:r>
                    </a:p>
                  </a:txBody>
                  <a:tcPr/>
                </a:tc>
                <a:tc>
                  <a:txBody>
                    <a:bodyPr/>
                    <a:lstStyle/>
                    <a:p>
                      <a:pPr algn="ctr"/>
                      <a:r>
                        <a:rPr lang="en-US" altLang="zh-CN" dirty="0"/>
                        <a:t>700</a:t>
                      </a:r>
                      <a:endParaRPr lang="zh-CN" altLang="en-US" dirty="0"/>
                    </a:p>
                  </a:txBody>
                  <a:tcPr/>
                </a:tc>
                <a:extLst>
                  <a:ext uri="{0D108BD9-81ED-4DB2-BD59-A6C34878D82A}">
                    <a16:rowId xmlns:a16="http://schemas.microsoft.com/office/drawing/2014/main" val="727623285"/>
                  </a:ext>
                </a:extLst>
              </a:tr>
              <a:tr h="370840">
                <a:tc>
                  <a:txBody>
                    <a:bodyPr/>
                    <a:lstStyle/>
                    <a:p>
                      <a:pPr algn="ctr"/>
                      <a:r>
                        <a:rPr lang="en-US" altLang="zh-CN" dirty="0"/>
                        <a:t>3</a:t>
                      </a:r>
                      <a:endParaRPr lang="zh-CN" altLang="en-US" dirty="0"/>
                    </a:p>
                  </a:txBody>
                  <a:tcPr/>
                </a:tc>
                <a:tc>
                  <a:txBody>
                    <a:bodyPr/>
                    <a:lstStyle/>
                    <a:p>
                      <a:pPr algn="ctr"/>
                      <a:r>
                        <a:rPr lang="zh-CN" altLang="en-US" dirty="0"/>
                        <a:t>东大楼</a:t>
                      </a:r>
                    </a:p>
                  </a:txBody>
                  <a:tcPr/>
                </a:tc>
                <a:tc>
                  <a:txBody>
                    <a:bodyPr/>
                    <a:lstStyle/>
                    <a:p>
                      <a:pPr algn="ctr"/>
                      <a:r>
                        <a:rPr lang="en-US" altLang="zh-CN" dirty="0"/>
                        <a:t>400</a:t>
                      </a:r>
                      <a:endParaRPr lang="zh-CN" altLang="en-US" dirty="0"/>
                    </a:p>
                  </a:txBody>
                  <a:tcPr/>
                </a:tc>
                <a:extLst>
                  <a:ext uri="{0D108BD9-81ED-4DB2-BD59-A6C34878D82A}">
                    <a16:rowId xmlns:a16="http://schemas.microsoft.com/office/drawing/2014/main" val="1870698330"/>
                  </a:ext>
                </a:extLst>
              </a:tr>
              <a:tr h="370840">
                <a:tc>
                  <a:txBody>
                    <a:bodyPr/>
                    <a:lstStyle/>
                    <a:p>
                      <a:pPr algn="ctr"/>
                      <a:r>
                        <a:rPr lang="en-US" altLang="zh-CN" dirty="0"/>
                        <a:t>4</a:t>
                      </a:r>
                      <a:endParaRPr lang="zh-CN" altLang="en-US" dirty="0"/>
                    </a:p>
                  </a:txBody>
                  <a:tcPr/>
                </a:tc>
                <a:tc>
                  <a:txBody>
                    <a:bodyPr/>
                    <a:lstStyle/>
                    <a:p>
                      <a:pPr algn="ctr"/>
                      <a:r>
                        <a:rPr lang="zh-CN" altLang="en-US" dirty="0"/>
                        <a:t>科技楼</a:t>
                      </a:r>
                    </a:p>
                  </a:txBody>
                  <a:tcPr/>
                </a:tc>
                <a:tc>
                  <a:txBody>
                    <a:bodyPr/>
                    <a:lstStyle/>
                    <a:p>
                      <a:pPr algn="ctr"/>
                      <a:r>
                        <a:rPr lang="en-US" altLang="zh-CN" dirty="0"/>
                        <a:t>2000</a:t>
                      </a:r>
                      <a:endParaRPr lang="zh-CN" altLang="en-US" dirty="0"/>
                    </a:p>
                  </a:txBody>
                  <a:tcPr/>
                </a:tc>
                <a:extLst>
                  <a:ext uri="{0D108BD9-81ED-4DB2-BD59-A6C34878D82A}">
                    <a16:rowId xmlns:a16="http://schemas.microsoft.com/office/drawing/2014/main" val="568707817"/>
                  </a:ext>
                </a:extLst>
              </a:tr>
              <a:tr h="370840">
                <a:tc>
                  <a:txBody>
                    <a:bodyPr/>
                    <a:lstStyle/>
                    <a:p>
                      <a:pPr algn="ctr"/>
                      <a:r>
                        <a:rPr lang="en-US" altLang="zh-CN" dirty="0"/>
                        <a:t>5</a:t>
                      </a:r>
                      <a:endParaRPr lang="zh-CN" altLang="en-US" dirty="0"/>
                    </a:p>
                  </a:txBody>
                  <a:tcPr/>
                </a:tc>
                <a:tc>
                  <a:txBody>
                    <a:bodyPr/>
                    <a:lstStyle/>
                    <a:p>
                      <a:pPr algn="ctr"/>
                      <a:r>
                        <a:rPr lang="zh-CN" altLang="en-US" dirty="0"/>
                        <a:t>图书馆</a:t>
                      </a:r>
                    </a:p>
                  </a:txBody>
                  <a:tcPr/>
                </a:tc>
                <a:tc>
                  <a:txBody>
                    <a:bodyPr/>
                    <a:lstStyle/>
                    <a:p>
                      <a:pPr algn="ctr"/>
                      <a:r>
                        <a:rPr lang="en-US" altLang="zh-CN" dirty="0"/>
                        <a:t>1000</a:t>
                      </a:r>
                      <a:endParaRPr lang="zh-CN" altLang="en-US" dirty="0"/>
                    </a:p>
                  </a:txBody>
                  <a:tcPr/>
                </a:tc>
                <a:extLst>
                  <a:ext uri="{0D108BD9-81ED-4DB2-BD59-A6C34878D82A}">
                    <a16:rowId xmlns:a16="http://schemas.microsoft.com/office/drawing/2014/main" val="1477213258"/>
                  </a:ext>
                </a:extLst>
              </a:tr>
              <a:tr h="367248">
                <a:tc>
                  <a:txBody>
                    <a:bodyPr/>
                    <a:lstStyle/>
                    <a:p>
                      <a:pPr algn="ctr"/>
                      <a:r>
                        <a:rPr lang="en-US" altLang="zh-CN" dirty="0"/>
                        <a:t>6</a:t>
                      </a:r>
                      <a:endParaRPr lang="zh-CN" altLang="en-US" dirty="0"/>
                    </a:p>
                  </a:txBody>
                  <a:tcPr/>
                </a:tc>
                <a:tc>
                  <a:txBody>
                    <a:bodyPr/>
                    <a:lstStyle/>
                    <a:p>
                      <a:pPr algn="ctr"/>
                      <a:r>
                        <a:rPr lang="zh-CN" altLang="en-US" dirty="0"/>
                        <a:t>办公楼</a:t>
                      </a:r>
                    </a:p>
                  </a:txBody>
                  <a:tcPr/>
                </a:tc>
                <a:tc>
                  <a:txBody>
                    <a:bodyPr/>
                    <a:lstStyle/>
                    <a:p>
                      <a:pPr algn="ctr"/>
                      <a:r>
                        <a:rPr lang="en-US" altLang="zh-CN" dirty="0"/>
                        <a:t>250</a:t>
                      </a:r>
                      <a:endParaRPr lang="zh-CN" altLang="en-US" dirty="0"/>
                    </a:p>
                  </a:txBody>
                  <a:tcPr/>
                </a:tc>
                <a:extLst>
                  <a:ext uri="{0D108BD9-81ED-4DB2-BD59-A6C34878D82A}">
                    <a16:rowId xmlns:a16="http://schemas.microsoft.com/office/drawing/2014/main" val="3877427625"/>
                  </a:ext>
                </a:extLst>
              </a:tr>
              <a:tr h="370840">
                <a:tc>
                  <a:txBody>
                    <a:bodyPr/>
                    <a:lstStyle/>
                    <a:p>
                      <a:pPr algn="ctr"/>
                      <a:r>
                        <a:rPr lang="en-US" altLang="zh-CN" dirty="0"/>
                        <a:t>7</a:t>
                      </a:r>
                      <a:endParaRPr lang="zh-CN" altLang="en-US" dirty="0"/>
                    </a:p>
                  </a:txBody>
                  <a:tcPr/>
                </a:tc>
                <a:tc>
                  <a:txBody>
                    <a:bodyPr/>
                    <a:lstStyle/>
                    <a:p>
                      <a:pPr algn="ctr"/>
                      <a:r>
                        <a:rPr lang="zh-CN" altLang="en-US" dirty="0"/>
                        <a:t>新科技楼</a:t>
                      </a:r>
                    </a:p>
                  </a:txBody>
                  <a:tcPr/>
                </a:tc>
                <a:tc>
                  <a:txBody>
                    <a:bodyPr/>
                    <a:lstStyle/>
                    <a:p>
                      <a:pPr algn="ctr"/>
                      <a:r>
                        <a:rPr lang="en-US" altLang="zh-CN" dirty="0"/>
                        <a:t>2000</a:t>
                      </a:r>
                      <a:endParaRPr lang="zh-CN" altLang="en-US" dirty="0"/>
                    </a:p>
                  </a:txBody>
                  <a:tcPr/>
                </a:tc>
                <a:extLst>
                  <a:ext uri="{0D108BD9-81ED-4DB2-BD59-A6C34878D82A}">
                    <a16:rowId xmlns:a16="http://schemas.microsoft.com/office/drawing/2014/main" val="1479198056"/>
                  </a:ext>
                </a:extLst>
              </a:tr>
              <a:tr h="370840">
                <a:tc>
                  <a:txBody>
                    <a:bodyPr/>
                    <a:lstStyle/>
                    <a:p>
                      <a:pPr algn="ctr"/>
                      <a:r>
                        <a:rPr lang="en-US" altLang="zh-CN" dirty="0"/>
                        <a:t>8</a:t>
                      </a:r>
                      <a:endParaRPr lang="zh-CN" altLang="en-US" dirty="0"/>
                    </a:p>
                  </a:txBody>
                  <a:tcPr/>
                </a:tc>
                <a:tc>
                  <a:txBody>
                    <a:bodyPr/>
                    <a:lstStyle/>
                    <a:p>
                      <a:pPr algn="ctr"/>
                      <a:r>
                        <a:rPr lang="zh-CN" altLang="en-US" dirty="0"/>
                        <a:t>学生公寓</a:t>
                      </a:r>
                    </a:p>
                  </a:txBody>
                  <a:tcPr/>
                </a:tc>
                <a:tc>
                  <a:txBody>
                    <a:bodyPr/>
                    <a:lstStyle/>
                    <a:p>
                      <a:pPr algn="ctr"/>
                      <a:r>
                        <a:rPr lang="en-US" altLang="zh-CN" dirty="0"/>
                        <a:t>3000</a:t>
                      </a:r>
                      <a:endParaRPr lang="zh-CN" altLang="en-US" dirty="0"/>
                    </a:p>
                  </a:txBody>
                  <a:tcPr/>
                </a:tc>
                <a:extLst>
                  <a:ext uri="{0D108BD9-81ED-4DB2-BD59-A6C34878D82A}">
                    <a16:rowId xmlns:a16="http://schemas.microsoft.com/office/drawing/2014/main" val="4094142256"/>
                  </a:ext>
                </a:extLst>
              </a:tr>
              <a:tr h="370840">
                <a:tc>
                  <a:txBody>
                    <a:bodyPr/>
                    <a:lstStyle/>
                    <a:p>
                      <a:pPr algn="ctr"/>
                      <a:r>
                        <a:rPr lang="en-US" altLang="zh-CN" dirty="0"/>
                        <a:t>9</a:t>
                      </a:r>
                      <a:endParaRPr lang="zh-CN" altLang="en-US" dirty="0"/>
                    </a:p>
                  </a:txBody>
                  <a:tcPr/>
                </a:tc>
                <a:tc>
                  <a:txBody>
                    <a:bodyPr/>
                    <a:lstStyle/>
                    <a:p>
                      <a:pPr algn="ctr"/>
                      <a:r>
                        <a:rPr lang="zh-CN" altLang="en-US" dirty="0"/>
                        <a:t>家属楼</a:t>
                      </a:r>
                    </a:p>
                  </a:txBody>
                  <a:tcPr/>
                </a:tc>
                <a:tc>
                  <a:txBody>
                    <a:bodyPr/>
                    <a:lstStyle/>
                    <a:p>
                      <a:pPr algn="ctr"/>
                      <a:r>
                        <a:rPr lang="en-US" altLang="zh-CN" dirty="0"/>
                        <a:t>2500</a:t>
                      </a:r>
                      <a:endParaRPr lang="zh-CN" altLang="en-US" dirty="0"/>
                    </a:p>
                  </a:txBody>
                  <a:tcPr/>
                </a:tc>
                <a:extLst>
                  <a:ext uri="{0D108BD9-81ED-4DB2-BD59-A6C34878D82A}">
                    <a16:rowId xmlns:a16="http://schemas.microsoft.com/office/drawing/2014/main" val="3333912735"/>
                  </a:ext>
                </a:extLst>
              </a:tr>
            </a:tbl>
          </a:graphicData>
        </a:graphic>
      </p:graphicFrame>
      <p:pic>
        <p:nvPicPr>
          <p:cNvPr id="20" name="图片 19">
            <a:extLst>
              <a:ext uri="{FF2B5EF4-FFF2-40B4-BE49-F238E27FC236}">
                <a16:creationId xmlns:a16="http://schemas.microsoft.com/office/drawing/2014/main" id="{1362179B-9CBA-4CE3-8FFC-7D81DE56AFD4}"/>
              </a:ext>
            </a:extLst>
          </p:cNvPr>
          <p:cNvPicPr>
            <a:picLocks noChangeAspect="1"/>
          </p:cNvPicPr>
          <p:nvPr/>
        </p:nvPicPr>
        <p:blipFill>
          <a:blip r:embed="rId3"/>
          <a:stretch>
            <a:fillRect/>
          </a:stretch>
        </p:blipFill>
        <p:spPr>
          <a:xfrm>
            <a:off x="6152735" y="913982"/>
            <a:ext cx="5841898" cy="3967706"/>
          </a:xfrm>
          <a:prstGeom prst="rect">
            <a:avLst/>
          </a:prstGeom>
        </p:spPr>
      </p:pic>
      <p:pic>
        <p:nvPicPr>
          <p:cNvPr id="22" name="图片 21">
            <a:extLst>
              <a:ext uri="{FF2B5EF4-FFF2-40B4-BE49-F238E27FC236}">
                <a16:creationId xmlns:a16="http://schemas.microsoft.com/office/drawing/2014/main" id="{EED7C7D8-35E5-49E5-A4DF-F2354F123666}"/>
              </a:ext>
            </a:extLst>
          </p:cNvPr>
          <p:cNvPicPr>
            <a:picLocks noChangeAspect="1"/>
          </p:cNvPicPr>
          <p:nvPr/>
        </p:nvPicPr>
        <p:blipFill>
          <a:blip r:embed="rId4"/>
          <a:stretch>
            <a:fillRect/>
          </a:stretch>
        </p:blipFill>
        <p:spPr>
          <a:xfrm>
            <a:off x="6729265" y="2536205"/>
            <a:ext cx="5667325" cy="4216307"/>
          </a:xfrm>
          <a:prstGeom prst="rect">
            <a:avLst/>
          </a:prstGeom>
        </p:spPr>
      </p:pic>
      <p:sp>
        <p:nvSpPr>
          <p:cNvPr id="24" name="文本框 23">
            <a:extLst>
              <a:ext uri="{FF2B5EF4-FFF2-40B4-BE49-F238E27FC236}">
                <a16:creationId xmlns:a16="http://schemas.microsoft.com/office/drawing/2014/main" id="{92EBAE6D-B1CE-436C-A7C0-D827B6EEB564}"/>
              </a:ext>
            </a:extLst>
          </p:cNvPr>
          <p:cNvSpPr txBox="1"/>
          <p:nvPr/>
        </p:nvSpPr>
        <p:spPr>
          <a:xfrm>
            <a:off x="7077447" y="3616325"/>
            <a:ext cx="1338828" cy="369332"/>
          </a:xfrm>
          <a:prstGeom prst="rect">
            <a:avLst/>
          </a:prstGeom>
          <a:noFill/>
        </p:spPr>
        <p:txBody>
          <a:bodyPr wrap="none" rtlCol="0">
            <a:spAutoFit/>
          </a:bodyPr>
          <a:lstStyle/>
          <a:p>
            <a:r>
              <a:rPr lang="zh-CN" altLang="en-US" dirty="0"/>
              <a:t>从地下走线</a:t>
            </a:r>
          </a:p>
        </p:txBody>
      </p:sp>
    </p:spTree>
    <p:extLst>
      <p:ext uri="{BB962C8B-B14F-4D97-AF65-F5344CB8AC3E}">
        <p14:creationId xmlns:p14="http://schemas.microsoft.com/office/powerpoint/2010/main" val="23156685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8">
            <a:extLst>
              <a:ext uri="{FF2B5EF4-FFF2-40B4-BE49-F238E27FC236}">
                <a16:creationId xmlns:a16="http://schemas.microsoft.com/office/drawing/2014/main" id="{5CAC74EB-2F0E-4773-BFDA-269BE0EB1344}"/>
              </a:ext>
            </a:extLst>
          </p:cNvPr>
          <p:cNvSpPr txBox="1"/>
          <p:nvPr/>
        </p:nvSpPr>
        <p:spPr>
          <a:xfrm>
            <a:off x="164679" y="303957"/>
            <a:ext cx="3528392" cy="565604"/>
          </a:xfrm>
          <a:prstGeom prst="rect">
            <a:avLst/>
          </a:prstGeom>
          <a:noFill/>
        </p:spPr>
        <p:txBody>
          <a:bodyPr wrap="square" rtlCol="0" anchor="ctr">
            <a:spAutoFit/>
          </a:bodyPr>
          <a:lstStyle/>
          <a:p>
            <a:pPr algn="ctr">
              <a:lnSpc>
                <a:spcPct val="120000"/>
              </a:lnSpc>
              <a:spcBef>
                <a:spcPts val="0"/>
              </a:spcBef>
              <a:spcAft>
                <a:spcPts val="0"/>
              </a:spcAft>
            </a:pPr>
            <a:r>
              <a:rPr lang="zh-CN" altLang="en-US" sz="28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二、教学区子网设计</a:t>
            </a:r>
            <a:endParaRPr lang="en-US" altLang="zh-CN" sz="28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2" name="矩形 11">
            <a:extLst>
              <a:ext uri="{FF2B5EF4-FFF2-40B4-BE49-F238E27FC236}">
                <a16:creationId xmlns:a16="http://schemas.microsoft.com/office/drawing/2014/main" id="{19C49CE4-6FAD-4AA0-9BD1-45258325FC7D}"/>
              </a:ext>
            </a:extLst>
          </p:cNvPr>
          <p:cNvSpPr/>
          <p:nvPr/>
        </p:nvSpPr>
        <p:spPr>
          <a:xfrm>
            <a:off x="740743" y="1024037"/>
            <a:ext cx="11017223" cy="2308324"/>
          </a:xfrm>
          <a:prstGeom prst="rect">
            <a:avLst/>
          </a:prstGeom>
        </p:spPr>
        <p:txBody>
          <a:bodyPr wrap="square">
            <a:spAutoFit/>
          </a:bodyPr>
          <a:lstStyle/>
          <a:p>
            <a:r>
              <a:rPr lang="zh-CN" altLang="en-US" dirty="0"/>
              <a:t>校园的教学楼主要有三栋楼组成：西大楼、东大楼和阶梯教室。</a:t>
            </a:r>
            <a:endParaRPr lang="en-US" altLang="zh-CN" dirty="0"/>
          </a:p>
          <a:p>
            <a:r>
              <a:rPr lang="zh-CN" altLang="en-US" dirty="0"/>
              <a:t>随着互联网的发展，越来越多的高校开始利用网络实现多媒体教学，如：交互式多媒体课堂、电子阅览室、教师培训等。多媒体教学的难点在于实现视频信号的传送(如VOD视频点播)和高并发量。目前在局域网上实时传送高质量的视频数据还未成熟，但传送压缩后的视频数据确是可行的。根据教学子网对网络性能要求较高的特点，可以采用了思科的</a:t>
            </a:r>
            <a:r>
              <a:rPr lang="en-US" altLang="zh-CN" kern="100" dirty="0"/>
              <a:t>WS-C2960X-48TS-L</a:t>
            </a:r>
            <a:r>
              <a:rPr lang="zh-CN" altLang="en-US" kern="100" dirty="0"/>
              <a:t>二级交换机。</a:t>
            </a:r>
            <a:r>
              <a:rPr lang="zh-CN" altLang="en-US" dirty="0"/>
              <a:t>因此可选用多通道的磁盘阵列接多台主机的方式提高访问的总线带宽。 </a:t>
            </a:r>
          </a:p>
          <a:p>
            <a:r>
              <a:rPr lang="zh-CN" altLang="en-US" dirty="0"/>
              <a:t>在教学子网的软件方面，可选用的种类较多，如：联想传奇(ParaSago)、电子教室、海航的电子阅览室、中教的课件制作系统等。</a:t>
            </a:r>
          </a:p>
        </p:txBody>
      </p:sp>
      <p:sp>
        <p:nvSpPr>
          <p:cNvPr id="15" name="TextBox 8">
            <a:extLst>
              <a:ext uri="{FF2B5EF4-FFF2-40B4-BE49-F238E27FC236}">
                <a16:creationId xmlns:a16="http://schemas.microsoft.com/office/drawing/2014/main" id="{BF87F2D2-9D27-4F28-B35C-0E9771FF84DB}"/>
              </a:ext>
            </a:extLst>
          </p:cNvPr>
          <p:cNvSpPr txBox="1"/>
          <p:nvPr/>
        </p:nvSpPr>
        <p:spPr>
          <a:xfrm>
            <a:off x="-12755" y="3688333"/>
            <a:ext cx="4608512" cy="565604"/>
          </a:xfrm>
          <a:prstGeom prst="rect">
            <a:avLst/>
          </a:prstGeom>
          <a:noFill/>
        </p:spPr>
        <p:txBody>
          <a:bodyPr wrap="square" rtlCol="0" anchor="ctr">
            <a:spAutoFit/>
          </a:bodyPr>
          <a:lstStyle/>
          <a:p>
            <a:pPr algn="ctr">
              <a:lnSpc>
                <a:spcPct val="120000"/>
              </a:lnSpc>
              <a:spcBef>
                <a:spcPts val="0"/>
              </a:spcBef>
              <a:spcAft>
                <a:spcPts val="0"/>
              </a:spcAft>
            </a:pPr>
            <a:r>
              <a:rPr lang="zh-CN" altLang="en-US" sz="28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三、科研办公区子网设计</a:t>
            </a:r>
            <a:endParaRPr lang="en-US" altLang="zh-CN" sz="28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6" name="矩形 15">
            <a:extLst>
              <a:ext uri="{FF2B5EF4-FFF2-40B4-BE49-F238E27FC236}">
                <a16:creationId xmlns:a16="http://schemas.microsoft.com/office/drawing/2014/main" id="{231DC3B7-1DB1-47BF-A74D-703A71C707CE}"/>
              </a:ext>
            </a:extLst>
          </p:cNvPr>
          <p:cNvSpPr/>
          <p:nvPr/>
        </p:nvSpPr>
        <p:spPr>
          <a:xfrm>
            <a:off x="740742" y="4568054"/>
            <a:ext cx="11017223" cy="1754326"/>
          </a:xfrm>
          <a:prstGeom prst="rect">
            <a:avLst/>
          </a:prstGeom>
        </p:spPr>
        <p:txBody>
          <a:bodyPr wrap="square">
            <a:spAutoFit/>
          </a:bodyPr>
          <a:lstStyle/>
          <a:p>
            <a:r>
              <a:rPr lang="zh-CN" altLang="en-US" dirty="0"/>
              <a:t>我校的办公和科研活动主要集中在新、旧科技楼和主楼。</a:t>
            </a:r>
            <a:endParaRPr lang="en-US" altLang="zh-CN" dirty="0"/>
          </a:p>
          <a:p>
            <a:r>
              <a:rPr lang="zh-CN" altLang="en-US" dirty="0"/>
              <a:t>科研办公区子网主要是面向学校师生办公和科研活动，要求有最好的网速为科研活动和办公提供帮助。所以我们将子网中心设在主楼，并且选用华为FusionServer 2288H V5服务器，采用核心交换机CISCO WS-C3850-24T-S的10/100M自适应以太网交换机。</a:t>
            </a:r>
            <a:endParaRPr lang="en-US" altLang="zh-CN" dirty="0"/>
          </a:p>
          <a:p>
            <a:r>
              <a:rPr lang="zh-CN" altLang="en-US" dirty="0"/>
              <a:t>科技楼、新科技楼由于科研人数比较多以及科研活动比价频繁也是放置的的核心交换机CISCO WS-C3850-24T-S，其余的放置科研楼就是放置二层交换机CISCO WS-C2960X-48TS-L 。</a:t>
            </a:r>
          </a:p>
        </p:txBody>
      </p:sp>
    </p:spTree>
    <p:extLst>
      <p:ext uri="{BB962C8B-B14F-4D97-AF65-F5344CB8AC3E}">
        <p14:creationId xmlns:p14="http://schemas.microsoft.com/office/powerpoint/2010/main" val="17448504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heel(1)">
                                      <p:cBhvr>
                                        <p:cTn id="15" dur="2000"/>
                                        <p:tgtEl>
                                          <p:spTgt spid="1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heel(1)">
                                      <p:cBhvr>
                                        <p:cTn id="18"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8">
            <a:extLst>
              <a:ext uri="{FF2B5EF4-FFF2-40B4-BE49-F238E27FC236}">
                <a16:creationId xmlns:a16="http://schemas.microsoft.com/office/drawing/2014/main" id="{DAE69645-A3D0-4F3C-80C6-7712BE69811D}"/>
              </a:ext>
            </a:extLst>
          </p:cNvPr>
          <p:cNvSpPr txBox="1"/>
          <p:nvPr/>
        </p:nvSpPr>
        <p:spPr>
          <a:xfrm>
            <a:off x="164679" y="326492"/>
            <a:ext cx="4608512" cy="565604"/>
          </a:xfrm>
          <a:prstGeom prst="rect">
            <a:avLst/>
          </a:prstGeom>
          <a:noFill/>
        </p:spPr>
        <p:txBody>
          <a:bodyPr wrap="square" rtlCol="0" anchor="ctr">
            <a:spAutoFit/>
          </a:bodyPr>
          <a:lstStyle/>
          <a:p>
            <a:pPr algn="ctr">
              <a:lnSpc>
                <a:spcPct val="120000"/>
              </a:lnSpc>
              <a:spcBef>
                <a:spcPts val="0"/>
              </a:spcBef>
              <a:spcAft>
                <a:spcPts val="0"/>
              </a:spcAft>
            </a:pPr>
            <a:r>
              <a:rPr lang="zh-CN" altLang="en-US" sz="28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三、科研办公区子网设计</a:t>
            </a:r>
            <a:endParaRPr lang="en-US" altLang="zh-CN" sz="28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 name="矩形 3">
            <a:extLst>
              <a:ext uri="{FF2B5EF4-FFF2-40B4-BE49-F238E27FC236}">
                <a16:creationId xmlns:a16="http://schemas.microsoft.com/office/drawing/2014/main" id="{DCA4292C-0161-4351-B6EE-DC1DA85FBD20}"/>
              </a:ext>
            </a:extLst>
          </p:cNvPr>
          <p:cNvSpPr/>
          <p:nvPr/>
        </p:nvSpPr>
        <p:spPr>
          <a:xfrm>
            <a:off x="452711" y="972927"/>
            <a:ext cx="11881320" cy="1477328"/>
          </a:xfrm>
          <a:prstGeom prst="rect">
            <a:avLst/>
          </a:prstGeom>
        </p:spPr>
        <p:txBody>
          <a:bodyPr wrap="square">
            <a:spAutoFit/>
          </a:bodyPr>
          <a:lstStyle/>
          <a:p>
            <a:r>
              <a:rPr lang="zh-CN" altLang="en-US" dirty="0"/>
              <a:t>我校的办公和科研活动主要集中在新、旧科技楼和主楼。</a:t>
            </a:r>
            <a:endParaRPr lang="en-US" altLang="zh-CN" dirty="0"/>
          </a:p>
          <a:p>
            <a:r>
              <a:rPr lang="zh-CN" altLang="en-US" dirty="0"/>
              <a:t>科研办公区子网主要是面向学校的科研活动，要求有最好的网速为科研活动和办公提供帮助。并且所以我们将网络中心设在主楼，所以主楼我们选用华为FusionServer 2288H V5服务器，采用核心交换机CISCO WS-C3850-24T-S的10/100M自适应以太网交换机。科技楼、新科技楼由于科研人数比较多以及科研活动比价频繁也是放置的的核心交换机CISCO WS-C3850-24T-S。</a:t>
            </a:r>
          </a:p>
        </p:txBody>
      </p:sp>
      <p:sp>
        <p:nvSpPr>
          <p:cNvPr id="9" name="TextBox 8">
            <a:extLst>
              <a:ext uri="{FF2B5EF4-FFF2-40B4-BE49-F238E27FC236}">
                <a16:creationId xmlns:a16="http://schemas.microsoft.com/office/drawing/2014/main" id="{14BC6971-BBAC-4F38-A1B0-534CE8D60112}"/>
              </a:ext>
            </a:extLst>
          </p:cNvPr>
          <p:cNvSpPr txBox="1"/>
          <p:nvPr/>
        </p:nvSpPr>
        <p:spPr>
          <a:xfrm>
            <a:off x="236687" y="2658037"/>
            <a:ext cx="3816424" cy="565604"/>
          </a:xfrm>
          <a:prstGeom prst="rect">
            <a:avLst/>
          </a:prstGeom>
          <a:noFill/>
        </p:spPr>
        <p:txBody>
          <a:bodyPr wrap="square" rtlCol="0" anchor="ctr">
            <a:spAutoFit/>
          </a:bodyPr>
          <a:lstStyle/>
          <a:p>
            <a:pPr algn="ctr">
              <a:lnSpc>
                <a:spcPct val="120000"/>
              </a:lnSpc>
              <a:spcBef>
                <a:spcPts val="0"/>
              </a:spcBef>
              <a:spcAft>
                <a:spcPts val="0"/>
              </a:spcAft>
            </a:pPr>
            <a:r>
              <a:rPr lang="zh-CN" altLang="en-US" sz="28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四、图书馆子网设计</a:t>
            </a:r>
            <a:endParaRPr lang="en-US" altLang="zh-CN" sz="28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矩形 10">
            <a:extLst>
              <a:ext uri="{FF2B5EF4-FFF2-40B4-BE49-F238E27FC236}">
                <a16:creationId xmlns:a16="http://schemas.microsoft.com/office/drawing/2014/main" id="{8B418E68-79E0-4E32-9082-833DF8C9B546}"/>
              </a:ext>
            </a:extLst>
          </p:cNvPr>
          <p:cNvSpPr/>
          <p:nvPr/>
        </p:nvSpPr>
        <p:spPr>
          <a:xfrm>
            <a:off x="530978" y="3353571"/>
            <a:ext cx="11829975" cy="646331"/>
          </a:xfrm>
          <a:prstGeom prst="rect">
            <a:avLst/>
          </a:prstGeom>
        </p:spPr>
        <p:txBody>
          <a:bodyPr wrap="square">
            <a:spAutoFit/>
          </a:bodyPr>
          <a:lstStyle/>
          <a:p>
            <a:r>
              <a:rPr lang="zh-CN" altLang="en-US" dirty="0"/>
              <a:t>图书馆是一个相对独立的系统，我们采用二层交换机CISCO WS-C2960X-48TS-L 自适应以太网交换机，它提供了优良的每端口性能价格比，并支持基于端口的VLAN划分。图书馆管理系统的应用软件产品较多而且相对成熟。</a:t>
            </a:r>
          </a:p>
        </p:txBody>
      </p:sp>
      <p:sp>
        <p:nvSpPr>
          <p:cNvPr id="12" name="TextBox 8">
            <a:extLst>
              <a:ext uri="{FF2B5EF4-FFF2-40B4-BE49-F238E27FC236}">
                <a16:creationId xmlns:a16="http://schemas.microsoft.com/office/drawing/2014/main" id="{16685598-315C-443B-B100-5175A339D087}"/>
              </a:ext>
            </a:extLst>
          </p:cNvPr>
          <p:cNvSpPr txBox="1"/>
          <p:nvPr/>
        </p:nvSpPr>
        <p:spPr>
          <a:xfrm>
            <a:off x="236687" y="4149428"/>
            <a:ext cx="3816424" cy="565604"/>
          </a:xfrm>
          <a:prstGeom prst="rect">
            <a:avLst/>
          </a:prstGeom>
          <a:noFill/>
        </p:spPr>
        <p:txBody>
          <a:bodyPr wrap="square" rtlCol="0" anchor="ctr">
            <a:spAutoFit/>
          </a:bodyPr>
          <a:lstStyle/>
          <a:p>
            <a:pPr algn="ctr">
              <a:lnSpc>
                <a:spcPct val="120000"/>
              </a:lnSpc>
              <a:spcBef>
                <a:spcPts val="0"/>
              </a:spcBef>
              <a:spcAft>
                <a:spcPts val="0"/>
              </a:spcAft>
            </a:pPr>
            <a:r>
              <a:rPr lang="zh-CN" altLang="en-US" sz="28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五、生活区子网设计</a:t>
            </a:r>
            <a:endParaRPr lang="en-US" altLang="zh-CN" sz="28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3" name="矩形 12">
            <a:extLst>
              <a:ext uri="{FF2B5EF4-FFF2-40B4-BE49-F238E27FC236}">
                <a16:creationId xmlns:a16="http://schemas.microsoft.com/office/drawing/2014/main" id="{27FCA3B2-28AB-4C56-9751-ED734CC04FFD}"/>
              </a:ext>
            </a:extLst>
          </p:cNvPr>
          <p:cNvSpPr/>
          <p:nvPr/>
        </p:nvSpPr>
        <p:spPr>
          <a:xfrm>
            <a:off x="530977" y="4925689"/>
            <a:ext cx="11803053" cy="1477328"/>
          </a:xfrm>
          <a:prstGeom prst="rect">
            <a:avLst/>
          </a:prstGeom>
        </p:spPr>
        <p:txBody>
          <a:bodyPr wrap="square">
            <a:spAutoFit/>
          </a:bodyPr>
          <a:lstStyle/>
          <a:p>
            <a:r>
              <a:rPr lang="zh-CN" altLang="en-US" dirty="0"/>
              <a:t>生活区子网主要包括宿舍子网、后勤子网和家属子网。</a:t>
            </a:r>
            <a:endParaRPr lang="en-US" altLang="zh-CN" dirty="0"/>
          </a:p>
          <a:p>
            <a:r>
              <a:rPr lang="zh-CN" altLang="en-US" dirty="0"/>
              <a:t>宿舍区子网和家属子网，主要用于师生日常生活的娱乐和学习。</a:t>
            </a:r>
            <a:endParaRPr lang="en-US" altLang="zh-CN" dirty="0"/>
          </a:p>
          <a:p>
            <a:r>
              <a:rPr lang="zh-CN" altLang="en-US" dirty="0"/>
              <a:t>后勤子网覆盖范围较大（西餐厅东餐厅以及一卡通服务中心），主要用途有食堂IC卡计费系统等。由于宿舍区子网及后勤子网对带宽的要求并不高，因此我们选用CISCO WS-C2960+24TC-L自适应交换机，提供24个双速集线器端口，能够自动适应所接设备的速度 ，背板带宽4.4Gbps最多支持8000个MAC地址数。</a:t>
            </a:r>
          </a:p>
        </p:txBody>
      </p:sp>
    </p:spTree>
    <p:extLst>
      <p:ext uri="{BB962C8B-B14F-4D97-AF65-F5344CB8AC3E}">
        <p14:creationId xmlns:p14="http://schemas.microsoft.com/office/powerpoint/2010/main" val="427983265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9" grpId="0"/>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8D36B106-2FCA-44A9-9A58-C0B5F7FA8423}"/>
              </a:ext>
            </a:extLst>
          </p:cNvPr>
          <p:cNvSpPr txBox="1"/>
          <p:nvPr/>
        </p:nvSpPr>
        <p:spPr>
          <a:xfrm>
            <a:off x="3785065" y="77984"/>
            <a:ext cx="5288619" cy="835998"/>
          </a:xfrm>
          <a:prstGeom prst="rect">
            <a:avLst/>
          </a:prstGeom>
          <a:noFill/>
        </p:spPr>
        <p:txBody>
          <a:bodyPr wrap="square" rtlCol="0" anchor="ctr">
            <a:spAutoFit/>
          </a:bodyPr>
          <a:lstStyle/>
          <a:p>
            <a:pPr algn="ctr">
              <a:lnSpc>
                <a:spcPct val="120000"/>
              </a:lnSpc>
              <a:spcBef>
                <a:spcPts val="0"/>
              </a:spcBef>
              <a:spcAft>
                <a:spcPts val="0"/>
              </a:spcAft>
            </a:pPr>
            <a:r>
              <a:rPr lang="zh-CN" altLang="en-US" sz="44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综合布线</a:t>
            </a:r>
            <a:endParaRPr lang="en-US" altLang="zh-CN" sz="44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pic>
        <p:nvPicPr>
          <p:cNvPr id="3" name="图片 2">
            <a:extLst>
              <a:ext uri="{FF2B5EF4-FFF2-40B4-BE49-F238E27FC236}">
                <a16:creationId xmlns:a16="http://schemas.microsoft.com/office/drawing/2014/main" id="{2D27339C-A6A5-4747-A458-505E56F7A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99" y="1119291"/>
            <a:ext cx="5356626" cy="5876795"/>
          </a:xfrm>
          <a:prstGeom prst="rect">
            <a:avLst/>
          </a:prstGeom>
        </p:spPr>
      </p:pic>
      <p:sp>
        <p:nvSpPr>
          <p:cNvPr id="4" name="文本框 3">
            <a:extLst>
              <a:ext uri="{FF2B5EF4-FFF2-40B4-BE49-F238E27FC236}">
                <a16:creationId xmlns:a16="http://schemas.microsoft.com/office/drawing/2014/main" id="{CB43CB6F-9AFF-4341-96D1-AC5395A5D7AF}"/>
              </a:ext>
            </a:extLst>
          </p:cNvPr>
          <p:cNvSpPr txBox="1"/>
          <p:nvPr/>
        </p:nvSpPr>
        <p:spPr>
          <a:xfrm>
            <a:off x="6429374" y="1476108"/>
            <a:ext cx="3464410" cy="369332"/>
          </a:xfrm>
          <a:prstGeom prst="rect">
            <a:avLst/>
          </a:prstGeom>
          <a:noFill/>
        </p:spPr>
        <p:txBody>
          <a:bodyPr wrap="none" rtlCol="0">
            <a:spAutoFit/>
          </a:bodyPr>
          <a:lstStyle/>
          <a:p>
            <a:r>
              <a:rPr lang="zh-CN" altLang="en-US" dirty="0"/>
              <a:t>工作区子系统： 插座</a:t>
            </a:r>
            <a:r>
              <a:rPr lang="en-US" altLang="zh-CN" dirty="0">
                <a:sym typeface="Wingdings" panose="05000000000000000000" pitchFamily="2" charset="2"/>
              </a:rPr>
              <a:t></a:t>
            </a:r>
            <a:r>
              <a:rPr lang="zh-CN" altLang="en-US" dirty="0">
                <a:sym typeface="Wingdings" panose="05000000000000000000" pitchFamily="2" charset="2"/>
              </a:rPr>
              <a:t>用户器件</a:t>
            </a:r>
            <a:endParaRPr lang="zh-CN" altLang="en-US" dirty="0"/>
          </a:p>
        </p:txBody>
      </p:sp>
      <p:sp>
        <p:nvSpPr>
          <p:cNvPr id="5" name="文本框 4">
            <a:extLst>
              <a:ext uri="{FF2B5EF4-FFF2-40B4-BE49-F238E27FC236}">
                <a16:creationId xmlns:a16="http://schemas.microsoft.com/office/drawing/2014/main" id="{F9E646C8-7E12-40F1-8B32-9491B9463D67}"/>
              </a:ext>
            </a:extLst>
          </p:cNvPr>
          <p:cNvSpPr txBox="1"/>
          <p:nvPr/>
        </p:nvSpPr>
        <p:spPr>
          <a:xfrm>
            <a:off x="6429374" y="2477589"/>
            <a:ext cx="4493538" cy="369332"/>
          </a:xfrm>
          <a:prstGeom prst="rect">
            <a:avLst/>
          </a:prstGeom>
          <a:noFill/>
        </p:spPr>
        <p:txBody>
          <a:bodyPr wrap="none" rtlCol="0">
            <a:spAutoFit/>
          </a:bodyPr>
          <a:lstStyle/>
          <a:p>
            <a:r>
              <a:rPr lang="zh-CN" altLang="en-US" dirty="0"/>
              <a:t>水平子系统： 楼层内从配线间</a:t>
            </a:r>
            <a:r>
              <a:rPr lang="en-US" altLang="zh-CN" dirty="0">
                <a:sym typeface="Wingdings" panose="05000000000000000000" pitchFamily="2" charset="2"/>
              </a:rPr>
              <a:t></a:t>
            </a:r>
            <a:r>
              <a:rPr lang="zh-CN" altLang="en-US" dirty="0">
                <a:sym typeface="Wingdings" panose="05000000000000000000" pitchFamily="2" charset="2"/>
              </a:rPr>
              <a:t>用户插座</a:t>
            </a:r>
            <a:r>
              <a:rPr lang="zh-CN" altLang="en-US" dirty="0"/>
              <a:t>  </a:t>
            </a:r>
          </a:p>
        </p:txBody>
      </p:sp>
      <p:sp>
        <p:nvSpPr>
          <p:cNvPr id="6" name="文本框 5">
            <a:extLst>
              <a:ext uri="{FF2B5EF4-FFF2-40B4-BE49-F238E27FC236}">
                <a16:creationId xmlns:a16="http://schemas.microsoft.com/office/drawing/2014/main" id="{D1BDBA62-F94D-471A-885D-E192BB0A6B0F}"/>
              </a:ext>
            </a:extLst>
          </p:cNvPr>
          <p:cNvSpPr txBox="1"/>
          <p:nvPr/>
        </p:nvSpPr>
        <p:spPr>
          <a:xfrm>
            <a:off x="6429374" y="3483711"/>
            <a:ext cx="5724644" cy="646331"/>
          </a:xfrm>
          <a:prstGeom prst="rect">
            <a:avLst/>
          </a:prstGeom>
          <a:noFill/>
        </p:spPr>
        <p:txBody>
          <a:bodyPr wrap="none" rtlCol="0">
            <a:spAutoFit/>
          </a:bodyPr>
          <a:lstStyle/>
          <a:p>
            <a:r>
              <a:rPr lang="zh-CN" altLang="en-US" dirty="0"/>
              <a:t>管理子系统：即配线间，通过水平子系统将每个楼层的</a:t>
            </a:r>
            <a:endParaRPr lang="en-US" altLang="zh-CN" dirty="0"/>
          </a:p>
          <a:p>
            <a:r>
              <a:rPr lang="en-US" altLang="zh-CN" dirty="0"/>
              <a:t>	         </a:t>
            </a:r>
            <a:r>
              <a:rPr lang="zh-CN" altLang="en-US" dirty="0"/>
              <a:t>信息点连接到配线机柜</a:t>
            </a:r>
          </a:p>
        </p:txBody>
      </p:sp>
      <p:sp>
        <p:nvSpPr>
          <p:cNvPr id="7" name="文本框 6">
            <a:extLst>
              <a:ext uri="{FF2B5EF4-FFF2-40B4-BE49-F238E27FC236}">
                <a16:creationId xmlns:a16="http://schemas.microsoft.com/office/drawing/2014/main" id="{674D516F-2982-41DF-9A6D-6DC0EEF095ED}"/>
              </a:ext>
            </a:extLst>
          </p:cNvPr>
          <p:cNvSpPr txBox="1"/>
          <p:nvPr/>
        </p:nvSpPr>
        <p:spPr>
          <a:xfrm>
            <a:off x="6429374" y="4331184"/>
            <a:ext cx="4618572" cy="369332"/>
          </a:xfrm>
          <a:prstGeom prst="rect">
            <a:avLst/>
          </a:prstGeom>
          <a:noFill/>
        </p:spPr>
        <p:txBody>
          <a:bodyPr wrap="none" rtlCol="0">
            <a:spAutoFit/>
          </a:bodyPr>
          <a:lstStyle/>
          <a:p>
            <a:r>
              <a:rPr lang="zh-CN" altLang="en-US" dirty="0"/>
              <a:t>垂直子系统： 主设备间</a:t>
            </a:r>
            <a:r>
              <a:rPr lang="en-US" altLang="zh-CN" dirty="0">
                <a:sym typeface="Wingdings" panose="05000000000000000000" pitchFamily="2" charset="2"/>
              </a:rPr>
              <a:t></a:t>
            </a:r>
            <a:r>
              <a:rPr lang="zh-CN" altLang="en-US" dirty="0">
                <a:sym typeface="Wingdings" panose="05000000000000000000" pitchFamily="2" charset="2"/>
              </a:rPr>
              <a:t>各楼层的配线间</a:t>
            </a:r>
            <a:r>
              <a:rPr lang="zh-CN" altLang="en-US" dirty="0"/>
              <a:t>。</a:t>
            </a:r>
          </a:p>
        </p:txBody>
      </p:sp>
      <p:sp>
        <p:nvSpPr>
          <p:cNvPr id="8" name="文本框 7">
            <a:extLst>
              <a:ext uri="{FF2B5EF4-FFF2-40B4-BE49-F238E27FC236}">
                <a16:creationId xmlns:a16="http://schemas.microsoft.com/office/drawing/2014/main" id="{D117AB62-80CF-447E-B357-0FBB529B0C93}"/>
              </a:ext>
            </a:extLst>
          </p:cNvPr>
          <p:cNvSpPr txBox="1"/>
          <p:nvPr/>
        </p:nvSpPr>
        <p:spPr>
          <a:xfrm>
            <a:off x="6891039" y="1857275"/>
            <a:ext cx="4709944" cy="369332"/>
          </a:xfrm>
          <a:prstGeom prst="rect">
            <a:avLst/>
          </a:prstGeom>
          <a:noFill/>
        </p:spPr>
        <p:txBody>
          <a:bodyPr wrap="none" rtlCol="0">
            <a:spAutoFit/>
          </a:bodyPr>
          <a:lstStyle/>
          <a:p>
            <a:r>
              <a:rPr lang="zh-CN" altLang="en-US" dirty="0"/>
              <a:t>铺设在地板及墙壁，通过</a:t>
            </a:r>
            <a:r>
              <a:rPr lang="en-US" altLang="zh-CN" dirty="0"/>
              <a:t>PVC</a:t>
            </a:r>
            <a:r>
              <a:rPr lang="zh-CN" altLang="en-US" dirty="0"/>
              <a:t>管槽进行保护。</a:t>
            </a:r>
          </a:p>
        </p:txBody>
      </p:sp>
      <p:sp>
        <p:nvSpPr>
          <p:cNvPr id="9" name="文本框 8">
            <a:extLst>
              <a:ext uri="{FF2B5EF4-FFF2-40B4-BE49-F238E27FC236}">
                <a16:creationId xmlns:a16="http://schemas.microsoft.com/office/drawing/2014/main" id="{29217D28-CF12-4FA9-8B87-C9603AB4EC34}"/>
              </a:ext>
            </a:extLst>
          </p:cNvPr>
          <p:cNvSpPr txBox="1"/>
          <p:nvPr/>
        </p:nvSpPr>
        <p:spPr>
          <a:xfrm>
            <a:off x="6891039" y="2913237"/>
            <a:ext cx="4108817" cy="369332"/>
          </a:xfrm>
          <a:prstGeom prst="rect">
            <a:avLst/>
          </a:prstGeom>
          <a:noFill/>
        </p:spPr>
        <p:txBody>
          <a:bodyPr wrap="none" rtlCol="0">
            <a:spAutoFit/>
          </a:bodyPr>
          <a:lstStyle/>
          <a:p>
            <a:r>
              <a:rPr lang="zh-CN" altLang="en-US" dirty="0"/>
              <a:t>沿主要走廊和办公通道的房顶捆扎布线</a:t>
            </a:r>
          </a:p>
        </p:txBody>
      </p:sp>
      <p:sp>
        <p:nvSpPr>
          <p:cNvPr id="10" name="文本框 9">
            <a:extLst>
              <a:ext uri="{FF2B5EF4-FFF2-40B4-BE49-F238E27FC236}">
                <a16:creationId xmlns:a16="http://schemas.microsoft.com/office/drawing/2014/main" id="{1F875EEF-46ED-400B-8CF9-8582E3EE1915}"/>
              </a:ext>
            </a:extLst>
          </p:cNvPr>
          <p:cNvSpPr txBox="1"/>
          <p:nvPr/>
        </p:nvSpPr>
        <p:spPr>
          <a:xfrm>
            <a:off x="7819688" y="4673620"/>
            <a:ext cx="2262158" cy="369332"/>
          </a:xfrm>
          <a:prstGeom prst="rect">
            <a:avLst/>
          </a:prstGeom>
          <a:noFill/>
        </p:spPr>
        <p:txBody>
          <a:bodyPr wrap="none" rtlCol="0">
            <a:spAutoFit/>
          </a:bodyPr>
          <a:lstStyle/>
          <a:p>
            <a:r>
              <a:rPr lang="zh-CN" altLang="en-US" dirty="0"/>
              <a:t>采用星型拓扑结构。</a:t>
            </a:r>
          </a:p>
        </p:txBody>
      </p:sp>
      <p:sp>
        <p:nvSpPr>
          <p:cNvPr id="12" name="文本框 11">
            <a:extLst>
              <a:ext uri="{FF2B5EF4-FFF2-40B4-BE49-F238E27FC236}">
                <a16:creationId xmlns:a16="http://schemas.microsoft.com/office/drawing/2014/main" id="{F24DBECE-4C0F-4508-95E6-8EA7C399BB21}"/>
              </a:ext>
            </a:extLst>
          </p:cNvPr>
          <p:cNvSpPr txBox="1"/>
          <p:nvPr/>
        </p:nvSpPr>
        <p:spPr>
          <a:xfrm>
            <a:off x="6368046" y="5344517"/>
            <a:ext cx="6470041" cy="646331"/>
          </a:xfrm>
          <a:prstGeom prst="rect">
            <a:avLst/>
          </a:prstGeom>
          <a:noFill/>
        </p:spPr>
        <p:txBody>
          <a:bodyPr wrap="none" rtlCol="0">
            <a:spAutoFit/>
          </a:bodyPr>
          <a:lstStyle/>
          <a:p>
            <a:r>
              <a:rPr lang="zh-CN" altLang="en-US" dirty="0"/>
              <a:t>设备子系统： 每栋楼设立一个设备子系统，通过垂直子系统将</a:t>
            </a:r>
            <a:endParaRPr lang="en-US" altLang="zh-CN" dirty="0"/>
          </a:p>
          <a:p>
            <a:r>
              <a:rPr lang="en-US" altLang="zh-CN" dirty="0"/>
              <a:t>	          </a:t>
            </a:r>
            <a:r>
              <a:rPr lang="zh-CN" altLang="en-US" dirty="0"/>
              <a:t>多个管理子系统连接起来。</a:t>
            </a:r>
          </a:p>
        </p:txBody>
      </p:sp>
      <p:sp>
        <p:nvSpPr>
          <p:cNvPr id="13" name="文本框 12">
            <a:extLst>
              <a:ext uri="{FF2B5EF4-FFF2-40B4-BE49-F238E27FC236}">
                <a16:creationId xmlns:a16="http://schemas.microsoft.com/office/drawing/2014/main" id="{377955A5-A04B-4934-8E08-6687336837C0}"/>
              </a:ext>
            </a:extLst>
          </p:cNvPr>
          <p:cNvSpPr txBox="1"/>
          <p:nvPr/>
        </p:nvSpPr>
        <p:spPr>
          <a:xfrm>
            <a:off x="7819688" y="5947647"/>
            <a:ext cx="2262158" cy="369332"/>
          </a:xfrm>
          <a:prstGeom prst="rect">
            <a:avLst/>
          </a:prstGeom>
          <a:noFill/>
        </p:spPr>
        <p:txBody>
          <a:bodyPr wrap="none" rtlCol="0">
            <a:spAutoFit/>
          </a:bodyPr>
          <a:lstStyle/>
          <a:p>
            <a:r>
              <a:rPr lang="zh-CN" altLang="en-US" dirty="0"/>
              <a:t>采用星型拓扑结构。</a:t>
            </a:r>
          </a:p>
        </p:txBody>
      </p:sp>
    </p:spTree>
    <p:extLst>
      <p:ext uri="{BB962C8B-B14F-4D97-AF65-F5344CB8AC3E}">
        <p14:creationId xmlns:p14="http://schemas.microsoft.com/office/powerpoint/2010/main" val="137616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a:extLst>
              <a:ext uri="{FF2B5EF4-FFF2-40B4-BE49-F238E27FC236}">
                <a16:creationId xmlns:a16="http://schemas.microsoft.com/office/drawing/2014/main" id="{DE5E969B-51AD-4346-A828-9D8774F61999}"/>
              </a:ext>
            </a:extLst>
          </p:cNvPr>
          <p:cNvSpPr txBox="1"/>
          <p:nvPr/>
        </p:nvSpPr>
        <p:spPr>
          <a:xfrm>
            <a:off x="3785065" y="77984"/>
            <a:ext cx="5288619" cy="835998"/>
          </a:xfrm>
          <a:prstGeom prst="rect">
            <a:avLst/>
          </a:prstGeom>
          <a:noFill/>
        </p:spPr>
        <p:txBody>
          <a:bodyPr wrap="square" rtlCol="0" anchor="ctr">
            <a:spAutoFit/>
          </a:bodyPr>
          <a:lstStyle/>
          <a:p>
            <a:pPr algn="ctr">
              <a:lnSpc>
                <a:spcPct val="120000"/>
              </a:lnSpc>
              <a:spcBef>
                <a:spcPts val="0"/>
              </a:spcBef>
              <a:spcAft>
                <a:spcPts val="0"/>
              </a:spcAft>
            </a:pPr>
            <a:r>
              <a:rPr lang="zh-CN" altLang="en-US" sz="44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工程预算</a:t>
            </a:r>
            <a:endParaRPr lang="en-US" altLang="zh-CN" sz="4400" b="1"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 name="文本框 3">
            <a:extLst>
              <a:ext uri="{FF2B5EF4-FFF2-40B4-BE49-F238E27FC236}">
                <a16:creationId xmlns:a16="http://schemas.microsoft.com/office/drawing/2014/main" id="{41311C43-45D3-4CD9-A1E2-C0C2A29FD38D}"/>
              </a:ext>
            </a:extLst>
          </p:cNvPr>
          <p:cNvSpPr txBox="1"/>
          <p:nvPr/>
        </p:nvSpPr>
        <p:spPr>
          <a:xfrm>
            <a:off x="1820863" y="2032149"/>
            <a:ext cx="2172390" cy="2339102"/>
          </a:xfrm>
          <a:prstGeom prst="rect">
            <a:avLst/>
          </a:prstGeom>
          <a:noFill/>
        </p:spPr>
        <p:txBody>
          <a:bodyPr wrap="none" rtlCol="0">
            <a:spAutoFit/>
          </a:bodyPr>
          <a:lstStyle/>
          <a:p>
            <a:pPr marL="342900" indent="-342900">
              <a:buFont typeface="Wingdings" panose="05000000000000000000" pitchFamily="2" charset="2"/>
              <a:buChar char="l"/>
            </a:pPr>
            <a:r>
              <a:rPr lang="zh-CN" altLang="en-US" sz="3200" dirty="0"/>
              <a:t>设备选购</a:t>
            </a:r>
            <a:endParaRPr lang="en-US" altLang="zh-CN" sz="3200" dirty="0"/>
          </a:p>
          <a:p>
            <a:endParaRPr lang="en-US" altLang="zh-CN" sz="3200" dirty="0"/>
          </a:p>
          <a:p>
            <a:pPr marL="342900" indent="-342900">
              <a:buFont typeface="Wingdings" panose="05000000000000000000" pitchFamily="2" charset="2"/>
              <a:buChar char="l"/>
            </a:pPr>
            <a:r>
              <a:rPr lang="zh-CN" altLang="en-US" sz="3200" dirty="0"/>
              <a:t>预算</a:t>
            </a:r>
            <a:endParaRPr lang="en-US" altLang="zh-CN" sz="3200" dirty="0"/>
          </a:p>
          <a:p>
            <a:pPr marL="342900" indent="-342900">
              <a:buFont typeface="Wingdings" panose="05000000000000000000" pitchFamily="2" charset="2"/>
              <a:buChar char="l"/>
            </a:pPr>
            <a:endParaRPr lang="en-US" altLang="zh-CN" sz="3200" dirty="0"/>
          </a:p>
          <a:p>
            <a:endParaRPr lang="zh-CN" altLang="en-US" dirty="0"/>
          </a:p>
        </p:txBody>
      </p:sp>
    </p:spTree>
    <p:extLst>
      <p:ext uri="{BB962C8B-B14F-4D97-AF65-F5344CB8AC3E}">
        <p14:creationId xmlns:p14="http://schemas.microsoft.com/office/powerpoint/2010/main" val="4809329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22398D6-7AF5-4090-9BE7-892F086D19FF"/>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329.pptx"/>
</p:tagLst>
</file>

<file path=ppt/theme/theme1.xml><?xml version="1.0" encoding="utf-8"?>
<a:theme xmlns:a="http://schemas.openxmlformats.org/drawingml/2006/main" name="1_自定义设计方案">
  <a:themeElements>
    <a:clrScheme name="自定义 297">
      <a:dk1>
        <a:sysClr val="windowText" lastClr="000000"/>
      </a:dk1>
      <a:lt1>
        <a:sysClr val="window" lastClr="FFFFFF"/>
      </a:lt1>
      <a:dk2>
        <a:srgbClr val="44546A"/>
      </a:dk2>
      <a:lt2>
        <a:srgbClr val="E7E6E6"/>
      </a:lt2>
      <a:accent1>
        <a:srgbClr val="1272FD"/>
      </a:accent1>
      <a:accent2>
        <a:srgbClr val="00B0F1"/>
      </a:accent2>
      <a:accent3>
        <a:srgbClr val="1272FD"/>
      </a:accent3>
      <a:accent4>
        <a:srgbClr val="00B0F1"/>
      </a:accent4>
      <a:accent5>
        <a:srgbClr val="1272FD"/>
      </a:accent5>
      <a:accent6>
        <a:srgbClr val="00B0F1"/>
      </a:accent6>
      <a:hlink>
        <a:srgbClr val="1272FD"/>
      </a:hlink>
      <a:folHlink>
        <a:srgbClr val="00B0F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1282</Words>
  <Application>Microsoft Office PowerPoint</Application>
  <PresentationFormat>自定义</PresentationFormat>
  <Paragraphs>283</Paragraphs>
  <Slides>13</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方正正准黑简体</vt:lpstr>
      <vt:lpstr>微软雅黑</vt:lpstr>
      <vt:lpstr>Arial</vt:lpstr>
      <vt:lpstr>Calibri</vt:lpstr>
      <vt:lpstr>Calibri Light</vt:lpstr>
      <vt:lpstr>Wingdings</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黑色科技</dc:title>
  <dc:creator/>
  <cp:keywords>第一PPT模板网-WWW.1PPT.COM</cp:keywords>
  <cp:lastModifiedBy/>
  <cp:revision>1</cp:revision>
  <dcterms:created xsi:type="dcterms:W3CDTF">2016-10-17T14:00:15Z</dcterms:created>
  <dcterms:modified xsi:type="dcterms:W3CDTF">2019-11-20T09:15:26Z</dcterms:modified>
</cp:coreProperties>
</file>