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383F4C-80BF-453D-95A5-6148C12A2742}">
  <a:tblStyle styleId="{A8383F4C-80BF-453D-95A5-6148C12A27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slideMaster" Target="slideMasters/slideMaster1.xml"/><Relationship Id="rId19" Type="http://schemas.openxmlformats.org/officeDocument/2006/relationships/font" Target="fonts/Economica-boldItalic.fntdata"/><Relationship Id="rId6" Type="http://schemas.openxmlformats.org/officeDocument/2006/relationships/notesMaster" Target="notesMasters/notesMaster1.xml"/><Relationship Id="rId18"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d8c8526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d8c8526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c2916f80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2916f80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d8c85265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8c85265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Our covid data is </a:t>
            </a:r>
            <a:r>
              <a:rPr lang="en" sz="1500"/>
              <a:t>Downloaded in the form of CSVs into a python notebook to complete the data cleanup. Tables were loaded into Postgres SQL. Using flask routes we loaded the database tables and served our final dashboard using Flask.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d8c85265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8c85265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highlight>
                  <a:srgbClr val="FFFFFF"/>
                </a:highlight>
              </a:rPr>
              <a:t>For the figures generated by plotly, the data was read by flask route. D3 was used to call the data. </a:t>
            </a:r>
            <a:r>
              <a:rPr lang="en" sz="1450">
                <a:solidFill>
                  <a:schemeClr val="dk1"/>
                </a:solidFill>
                <a:highlight>
                  <a:srgbClr val="FFFFFF"/>
                </a:highlight>
              </a:rPr>
              <a:t>T</a:t>
            </a:r>
            <a:r>
              <a:rPr lang="en" sz="1450">
                <a:solidFill>
                  <a:schemeClr val="dk1"/>
                </a:solidFill>
                <a:highlight>
                  <a:srgbClr val="FFFFFF"/>
                </a:highlight>
              </a:rPr>
              <a:t>hrough basic plotly functions, t</a:t>
            </a:r>
            <a:r>
              <a:rPr lang="en" sz="1450">
                <a:highlight>
                  <a:srgbClr val="FFFFFF"/>
                </a:highlight>
              </a:rPr>
              <a:t>he Bar chart and Line chart both represent Covid’s impact since March and how it has affected Chicago’s neighborhoods. The Pie chart was created by chart.js which is a javascript library and that represents demographic information by zip code. </a:t>
            </a:r>
            <a:endParaRPr sz="1400">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d8c8526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d8c8526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interactive maps are created by leaflet. D3 was used to call both data sets which were in the form of geojsons. We created two maps, which best fit to represent these data sets to the finalized dashboard. </a:t>
            </a:r>
            <a:endParaRPr sz="1400"/>
          </a:p>
          <a:p>
            <a:pPr indent="0" lvl="0" marL="0" rtl="0" algn="l">
              <a:spcBef>
                <a:spcPts val="0"/>
              </a:spcBef>
              <a:spcAft>
                <a:spcPts val="0"/>
              </a:spcAft>
              <a:buNone/>
            </a:pPr>
            <a:r>
              <a:rPr lang="en" sz="1400"/>
              <a:t>At this time now, Anu and Yalu will take the stage and show you all our dashboard. Enjoy!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c2916f80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2916f80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c2916f80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2916f80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at this time we are happy to take questions and  zip code requests if  any of you are curious to see your local covid-19 statistics. Thank you!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c2e5135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2e5135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iunupe/project1/blob/master/Midwest.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ata.cityofchicago.org/Health-Human-Services/COVID-19-Cases-Tests-and-Deaths-by-ZIP-Code/yhhz-zm2v" TargetMode="External"/><Relationship Id="rId4" Type="http://schemas.openxmlformats.org/officeDocument/2006/relationships/hyperlink" Target="https://data.cityofchicago.org/Health-Human-Services/COVID-19-Testing-Sites-Map/j2wj-wjrp" TargetMode="External"/><Relationship Id="rId5" Type="http://schemas.openxmlformats.org/officeDocument/2006/relationships/image" Target="../media/image5.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Following Covid-19 Cases in Chicago</a:t>
            </a:r>
            <a:endParaRPr b="1" sz="4500"/>
          </a:p>
        </p:txBody>
      </p:sp>
      <p:sp>
        <p:nvSpPr>
          <p:cNvPr id="63" name="Google Shape;63;p13"/>
          <p:cNvSpPr txBox="1"/>
          <p:nvPr>
            <p:ph idx="1" type="subTitle"/>
          </p:nvPr>
        </p:nvSpPr>
        <p:spPr>
          <a:xfrm>
            <a:off x="3044700" y="3610400"/>
            <a:ext cx="3054600" cy="7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Anu Guha, Yalu Zhou, </a:t>
            </a:r>
            <a:endParaRPr sz="2000"/>
          </a:p>
          <a:p>
            <a:pPr indent="0" lvl="0" marL="0" rtl="0" algn="ctr">
              <a:spcBef>
                <a:spcPts val="0"/>
              </a:spcBef>
              <a:spcAft>
                <a:spcPts val="0"/>
              </a:spcAft>
              <a:buNone/>
            </a:pPr>
            <a:r>
              <a:rPr lang="en" sz="2000"/>
              <a:t>Korbin Mays, &amp; Alejandro Coronel</a:t>
            </a:r>
            <a:endParaRPr sz="2000"/>
          </a:p>
        </p:txBody>
      </p:sp>
      <p:sp>
        <p:nvSpPr>
          <p:cNvPr id="64" name="Google Shape;64;p13"/>
          <p:cNvSpPr txBox="1"/>
          <p:nvPr/>
        </p:nvSpPr>
        <p:spPr>
          <a:xfrm rot="3102732">
            <a:off x="5608219" y="766837"/>
            <a:ext cx="1205109" cy="511777"/>
          </a:xfrm>
          <a:prstGeom prst="rect">
            <a:avLst/>
          </a:prstGeom>
          <a:noFill/>
          <a:ln cap="flat" cmpd="sng" w="3810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900" u="sng">
                <a:latin typeface="Economica"/>
                <a:ea typeface="Economica"/>
                <a:cs typeface="Economica"/>
                <a:sym typeface="Economica"/>
              </a:rPr>
              <a:t>Project 2</a:t>
            </a:r>
            <a:endParaRPr b="1" sz="1900" u="sng">
              <a:latin typeface="Economica"/>
              <a:ea typeface="Economica"/>
              <a:cs typeface="Economica"/>
              <a:sym typeface="Economica"/>
            </a:endParaRPr>
          </a:p>
        </p:txBody>
      </p:sp>
      <p:sp>
        <p:nvSpPr>
          <p:cNvPr id="65" name="Google Shape;65;p13"/>
          <p:cNvSpPr txBox="1"/>
          <p:nvPr>
            <p:ph idx="1" type="subTitle"/>
          </p:nvPr>
        </p:nvSpPr>
        <p:spPr>
          <a:xfrm>
            <a:off x="1580275" y="3046775"/>
            <a:ext cx="4771200" cy="4983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b="1" lang="en" sz="2000">
                <a:solidFill>
                  <a:schemeClr val="lt2"/>
                </a:solidFill>
              </a:rPr>
              <a:t>“</a:t>
            </a:r>
            <a:r>
              <a:rPr b="1" lang="en" sz="1800" u="sng">
                <a:solidFill>
                  <a:schemeClr val="lt2"/>
                </a:solidFill>
              </a:rPr>
              <a:t>GIT YOUR POPCORN READY</a:t>
            </a:r>
            <a:r>
              <a:rPr b="1" lang="en" sz="1800">
                <a:solidFill>
                  <a:schemeClr val="lt2"/>
                </a:solidFill>
              </a:rPr>
              <a:t>”</a:t>
            </a:r>
            <a:endParaRPr b="1"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71" name="Google Shape;71;p14"/>
          <p:cNvSpPr txBox="1"/>
          <p:nvPr>
            <p:ph idx="1" type="body"/>
          </p:nvPr>
        </p:nvSpPr>
        <p:spPr>
          <a:xfrm>
            <a:off x="311700" y="1268775"/>
            <a:ext cx="8520600" cy="373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u="sng">
                <a:latin typeface="Economica"/>
                <a:ea typeface="Economica"/>
                <a:cs typeface="Economica"/>
                <a:sym typeface="Economica"/>
              </a:rPr>
              <a:t>Goals</a:t>
            </a:r>
            <a:r>
              <a:rPr lang="en" sz="1400">
                <a:latin typeface="Economica"/>
                <a:ea typeface="Economica"/>
                <a:cs typeface="Economica"/>
                <a:sym typeface="Economica"/>
              </a:rPr>
              <a:t>: </a:t>
            </a:r>
            <a:endParaRPr sz="1400">
              <a:latin typeface="Economica"/>
              <a:ea typeface="Economica"/>
              <a:cs typeface="Economica"/>
              <a:sym typeface="Economica"/>
            </a:endParaRPr>
          </a:p>
          <a:p>
            <a:pPr indent="0" lvl="0" marL="0" rtl="0" algn="just">
              <a:lnSpc>
                <a:spcPct val="100000"/>
              </a:lnSpc>
              <a:spcBef>
                <a:spcPts val="0"/>
              </a:spcBef>
              <a:spcAft>
                <a:spcPts val="0"/>
              </a:spcAft>
              <a:buNone/>
            </a:pPr>
            <a:r>
              <a:t/>
            </a:r>
            <a:endParaRPr sz="1400">
              <a:latin typeface="Economica"/>
              <a:ea typeface="Economica"/>
              <a:cs typeface="Economica"/>
              <a:sym typeface="Economica"/>
            </a:endParaRPr>
          </a:p>
          <a:p>
            <a:pPr indent="-317500" lvl="0" marL="457200" rtl="0" algn="just">
              <a:lnSpc>
                <a:spcPct val="50000"/>
              </a:lnSpc>
              <a:spcBef>
                <a:spcPts val="0"/>
              </a:spcBef>
              <a:spcAft>
                <a:spcPts val="0"/>
              </a:spcAft>
              <a:buSzPts val="1400"/>
              <a:buFont typeface="Economica"/>
              <a:buChar char="➢"/>
            </a:pPr>
            <a:r>
              <a:rPr lang="en" sz="1400">
                <a:latin typeface="Economica"/>
                <a:ea typeface="Economica"/>
                <a:cs typeface="Economica"/>
                <a:sym typeface="Economica"/>
              </a:rPr>
              <a:t>Build upon Project 1 - </a:t>
            </a:r>
            <a:r>
              <a:rPr b="1" lang="en" sz="1100" u="sng">
                <a:solidFill>
                  <a:srgbClr val="C27BA0"/>
                </a:solidFill>
                <a:latin typeface="Arial"/>
                <a:ea typeface="Arial"/>
                <a:cs typeface="Arial"/>
                <a:sym typeface="Arial"/>
                <a:hlinkClick r:id="rId3"/>
              </a:rPr>
              <a:t>https://github.com/iunupe/project1/blob/master/Midwest.ipynb</a:t>
            </a:r>
            <a:endParaRPr b="1" sz="1400">
              <a:solidFill>
                <a:srgbClr val="C27BA0"/>
              </a:solidFill>
              <a:latin typeface="Economica"/>
              <a:ea typeface="Economica"/>
              <a:cs typeface="Economica"/>
              <a:sym typeface="Economica"/>
            </a:endParaRPr>
          </a:p>
          <a:p>
            <a:pPr indent="0" lvl="0" marL="457200" rtl="0" algn="just">
              <a:lnSpc>
                <a:spcPct val="50000"/>
              </a:lnSpc>
              <a:spcBef>
                <a:spcPts val="0"/>
              </a:spcBef>
              <a:spcAft>
                <a:spcPts val="0"/>
              </a:spcAft>
              <a:buNone/>
            </a:pPr>
            <a:r>
              <a:t/>
            </a:r>
            <a:endParaRPr sz="1400">
              <a:latin typeface="Economica"/>
              <a:ea typeface="Economica"/>
              <a:cs typeface="Economica"/>
              <a:sym typeface="Economica"/>
            </a:endParaRPr>
          </a:p>
          <a:p>
            <a:pPr indent="0" lvl="0" marL="0" rtl="0" algn="just">
              <a:lnSpc>
                <a:spcPct val="50000"/>
              </a:lnSpc>
              <a:spcBef>
                <a:spcPts val="0"/>
              </a:spcBef>
              <a:spcAft>
                <a:spcPts val="0"/>
              </a:spcAft>
              <a:buNone/>
            </a:pPr>
            <a:r>
              <a:t/>
            </a:r>
            <a:endParaRPr sz="1400">
              <a:latin typeface="Economica"/>
              <a:ea typeface="Economica"/>
              <a:cs typeface="Economica"/>
              <a:sym typeface="Economica"/>
            </a:endParaRPr>
          </a:p>
          <a:p>
            <a:pPr indent="-317500" lvl="0" marL="457200" rtl="0" algn="just">
              <a:lnSpc>
                <a:spcPct val="50000"/>
              </a:lnSpc>
              <a:spcBef>
                <a:spcPts val="0"/>
              </a:spcBef>
              <a:spcAft>
                <a:spcPts val="0"/>
              </a:spcAft>
              <a:buSzPts val="1400"/>
              <a:buFont typeface="Economica"/>
              <a:buChar char="➢"/>
            </a:pPr>
            <a:r>
              <a:rPr lang="en" sz="1400">
                <a:latin typeface="Economica"/>
                <a:ea typeface="Economica"/>
                <a:cs typeface="Economica"/>
                <a:sym typeface="Economica"/>
              </a:rPr>
              <a:t>Incorporate additional programming languages and interactive functionality to produce a hands-on, useful prototype</a:t>
            </a:r>
            <a:endParaRPr sz="1400">
              <a:latin typeface="Economica"/>
              <a:ea typeface="Economica"/>
              <a:cs typeface="Economica"/>
              <a:sym typeface="Economica"/>
            </a:endParaRPr>
          </a:p>
          <a:p>
            <a:pPr indent="0" lvl="0" marL="0" rtl="0" algn="just">
              <a:lnSpc>
                <a:spcPct val="100000"/>
              </a:lnSpc>
              <a:spcBef>
                <a:spcPts val="0"/>
              </a:spcBef>
              <a:spcAft>
                <a:spcPts val="0"/>
              </a:spcAft>
              <a:buNone/>
            </a:pPr>
            <a:r>
              <a:t/>
            </a:r>
            <a:endParaRPr sz="1400">
              <a:latin typeface="Economica"/>
              <a:ea typeface="Economica"/>
              <a:cs typeface="Economica"/>
              <a:sym typeface="Economica"/>
            </a:endParaRPr>
          </a:p>
          <a:p>
            <a:pPr indent="0" lvl="0" marL="0" rtl="0" algn="l">
              <a:lnSpc>
                <a:spcPct val="100000"/>
              </a:lnSpc>
              <a:spcBef>
                <a:spcPts val="0"/>
              </a:spcBef>
              <a:spcAft>
                <a:spcPts val="0"/>
              </a:spcAft>
              <a:buNone/>
            </a:pPr>
            <a:r>
              <a:rPr b="1" lang="en" sz="1400" u="sng">
                <a:latin typeface="Economica"/>
                <a:ea typeface="Economica"/>
                <a:cs typeface="Economica"/>
                <a:sym typeface="Economica"/>
              </a:rPr>
              <a:t>Collaboration</a:t>
            </a:r>
            <a:r>
              <a:rPr lang="en" sz="1400">
                <a:latin typeface="Economica"/>
                <a:ea typeface="Economica"/>
                <a:cs typeface="Economica"/>
                <a:sym typeface="Economica"/>
              </a:rPr>
              <a:t>:</a:t>
            </a:r>
            <a:endParaRPr sz="1400">
              <a:latin typeface="Economica"/>
              <a:ea typeface="Economica"/>
              <a:cs typeface="Economica"/>
              <a:sym typeface="Economica"/>
            </a:endParaRPr>
          </a:p>
          <a:p>
            <a:pPr indent="0" lvl="0" marL="0" rtl="0" algn="l">
              <a:lnSpc>
                <a:spcPct val="50000"/>
              </a:lnSpc>
              <a:spcBef>
                <a:spcPts val="0"/>
              </a:spcBef>
              <a:spcAft>
                <a:spcPts val="0"/>
              </a:spcAft>
              <a:buNone/>
            </a:pPr>
            <a:r>
              <a:rPr lang="en" sz="1400">
                <a:latin typeface="Economica"/>
                <a:ea typeface="Economica"/>
                <a:cs typeface="Economica"/>
                <a:sym typeface="Economica"/>
              </a:rPr>
              <a:t> </a:t>
            </a:r>
            <a:endParaRPr sz="1400">
              <a:latin typeface="Economica"/>
              <a:ea typeface="Economica"/>
              <a:cs typeface="Economica"/>
              <a:sym typeface="Economica"/>
            </a:endParaRPr>
          </a:p>
          <a:p>
            <a:pPr indent="-317500" lvl="0" marL="457200" rtl="0" algn="l">
              <a:lnSpc>
                <a:spcPct val="100000"/>
              </a:lnSpc>
              <a:spcBef>
                <a:spcPts val="0"/>
              </a:spcBef>
              <a:spcAft>
                <a:spcPts val="0"/>
              </a:spcAft>
              <a:buSzPts val="1400"/>
              <a:buFont typeface="Economica"/>
              <a:buChar char="➢"/>
            </a:pPr>
            <a:r>
              <a:rPr lang="en" sz="1400">
                <a:latin typeface="Economica"/>
                <a:ea typeface="Economica"/>
                <a:cs typeface="Economica"/>
                <a:sym typeface="Economica"/>
              </a:rPr>
              <a:t>Slack and Zoom web meetings</a:t>
            </a:r>
            <a:endParaRPr sz="1400">
              <a:latin typeface="Economica"/>
              <a:ea typeface="Economica"/>
              <a:cs typeface="Economica"/>
              <a:sym typeface="Economica"/>
            </a:endParaRPr>
          </a:p>
          <a:p>
            <a:pPr indent="0" lvl="0" marL="0" rtl="0" algn="l">
              <a:lnSpc>
                <a:spcPct val="100000"/>
              </a:lnSpc>
              <a:spcBef>
                <a:spcPts val="1000"/>
              </a:spcBef>
              <a:spcAft>
                <a:spcPts val="0"/>
              </a:spcAft>
              <a:buNone/>
            </a:pPr>
            <a:r>
              <a:t/>
            </a:r>
            <a:endParaRPr sz="12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b="1" lang="en" sz="1200">
                <a:latin typeface="Economica"/>
                <a:ea typeface="Economica"/>
                <a:cs typeface="Economica"/>
                <a:sym typeface="Economica"/>
              </a:rPr>
              <a:t>Anu →</a:t>
            </a:r>
            <a:endParaRPr b="1" sz="12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b="1" lang="en" sz="1200">
                <a:latin typeface="Economica"/>
                <a:ea typeface="Economica"/>
                <a:cs typeface="Economica"/>
                <a:sym typeface="Economica"/>
              </a:rPr>
              <a:t>Yalu →</a:t>
            </a:r>
            <a:endParaRPr b="1" sz="12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b="1" lang="en" sz="1200">
                <a:latin typeface="Economica"/>
                <a:ea typeface="Economica"/>
                <a:cs typeface="Economica"/>
                <a:sym typeface="Economica"/>
              </a:rPr>
              <a:t>Korbin →</a:t>
            </a:r>
            <a:endParaRPr b="1" sz="12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b="1" lang="en" sz="1200">
                <a:latin typeface="Economica"/>
                <a:ea typeface="Economica"/>
                <a:cs typeface="Economica"/>
                <a:sym typeface="Economica"/>
              </a:rPr>
              <a:t>Alejandro →</a:t>
            </a:r>
            <a:endParaRPr b="1" sz="1200">
              <a:latin typeface="Economica"/>
              <a:ea typeface="Economica"/>
              <a:cs typeface="Economica"/>
              <a:sym typeface="Economica"/>
            </a:endParaRPr>
          </a:p>
          <a:p>
            <a:pPr indent="0" lvl="0" marL="0" rtl="0" algn="l">
              <a:spcBef>
                <a:spcPts val="1600"/>
              </a:spcBef>
              <a:spcAft>
                <a:spcPts val="1600"/>
              </a:spcAft>
              <a:buNone/>
            </a:pPr>
            <a:r>
              <a:rPr lang="en" sz="1000"/>
              <a:t>  </a:t>
            </a:r>
            <a:endParaRPr sz="1000"/>
          </a:p>
        </p:txBody>
      </p:sp>
      <p:graphicFrame>
        <p:nvGraphicFramePr>
          <p:cNvPr id="72" name="Google Shape;72;p14"/>
          <p:cNvGraphicFramePr/>
          <p:nvPr/>
        </p:nvGraphicFramePr>
        <p:xfrm>
          <a:off x="1167125" y="3333495"/>
          <a:ext cx="3000000" cy="3000000"/>
        </p:xfrm>
        <a:graphic>
          <a:graphicData uri="http://schemas.openxmlformats.org/drawingml/2006/table">
            <a:tbl>
              <a:tblPr>
                <a:noFill/>
                <a:tableStyleId>{A8383F4C-80BF-453D-95A5-6148C12A2742}</a:tableStyleId>
              </a:tblPr>
              <a:tblGrid>
                <a:gridCol w="1361950"/>
                <a:gridCol w="1361950"/>
                <a:gridCol w="1361950"/>
                <a:gridCol w="1361950"/>
                <a:gridCol w="1361950"/>
              </a:tblGrid>
              <a:tr h="172075">
                <a:tc>
                  <a:txBody>
                    <a:bodyPr/>
                    <a:lstStyle/>
                    <a:p>
                      <a:pPr indent="0" lvl="0" marL="0" rtl="0" algn="ctr">
                        <a:spcBef>
                          <a:spcPts val="0"/>
                        </a:spcBef>
                        <a:spcAft>
                          <a:spcPts val="0"/>
                        </a:spcAft>
                        <a:buClr>
                          <a:schemeClr val="dk1"/>
                        </a:buClr>
                        <a:buSzPts val="1100"/>
                        <a:buFont typeface="Arial"/>
                        <a:buNone/>
                      </a:pPr>
                      <a:r>
                        <a:rPr b="1" lang="en">
                          <a:solidFill>
                            <a:srgbClr val="C27BA0"/>
                          </a:solidFill>
                          <a:latin typeface="Economica"/>
                          <a:ea typeface="Economica"/>
                          <a:cs typeface="Economica"/>
                          <a:sym typeface="Economica"/>
                        </a:rPr>
                        <a:t>Project Manager</a:t>
                      </a:r>
                      <a:endParaRPr b="1">
                        <a:solidFill>
                          <a:srgbClr val="C27BA0"/>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Economica"/>
                          <a:ea typeface="Economica"/>
                          <a:cs typeface="Economica"/>
                          <a:sym typeface="Economica"/>
                        </a:rPr>
                        <a:t>Python/Flask</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Data Munging</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Postgres SQL</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RESTful APIs</a:t>
                      </a:r>
                      <a:endParaRPr>
                        <a:latin typeface="Economica"/>
                        <a:ea typeface="Economica"/>
                        <a:cs typeface="Economica"/>
                        <a:sym typeface="Economica"/>
                      </a:endParaRPr>
                    </a:p>
                  </a:txBody>
                  <a:tcPr marT="91425" marB="91425" marR="91425" marL="91425"/>
                </a:tc>
              </a:tr>
              <a:tr h="287250">
                <a:tc>
                  <a:txBody>
                    <a:bodyPr/>
                    <a:lstStyle/>
                    <a:p>
                      <a:pPr indent="0" lvl="0" marL="0" rtl="0" algn="ctr">
                        <a:spcBef>
                          <a:spcPts val="0"/>
                        </a:spcBef>
                        <a:spcAft>
                          <a:spcPts val="0"/>
                        </a:spcAft>
                        <a:buNone/>
                      </a:pPr>
                      <a:r>
                        <a:rPr b="1" lang="en">
                          <a:solidFill>
                            <a:srgbClr val="C27BA0"/>
                          </a:solidFill>
                          <a:latin typeface="Economica"/>
                          <a:ea typeface="Economica"/>
                          <a:cs typeface="Economica"/>
                          <a:sym typeface="Economica"/>
                        </a:rPr>
                        <a:t>GitHub Master</a:t>
                      </a:r>
                      <a:endParaRPr b="1">
                        <a:solidFill>
                          <a:srgbClr val="C27BA0"/>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Economica"/>
                          <a:ea typeface="Economica"/>
                          <a:cs typeface="Economica"/>
                          <a:sym typeface="Economica"/>
                        </a:rPr>
                        <a:t>Plotly</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Charts</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D3</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JS</a:t>
                      </a:r>
                      <a:endParaRPr>
                        <a:latin typeface="Economica"/>
                        <a:ea typeface="Economica"/>
                        <a:cs typeface="Economica"/>
                        <a:sym typeface="Economica"/>
                      </a:endParaRPr>
                    </a:p>
                  </a:txBody>
                  <a:tcPr marT="91425" marB="91425" marR="91425" marL="91425"/>
                </a:tc>
              </a:tr>
              <a:tr h="290025">
                <a:tc>
                  <a:txBody>
                    <a:bodyPr/>
                    <a:lstStyle/>
                    <a:p>
                      <a:pPr indent="0" lvl="0" marL="0" rtl="0" algn="ctr">
                        <a:spcBef>
                          <a:spcPts val="0"/>
                        </a:spcBef>
                        <a:spcAft>
                          <a:spcPts val="0"/>
                        </a:spcAft>
                        <a:buNone/>
                      </a:pPr>
                      <a:r>
                        <a:rPr b="1" lang="en">
                          <a:solidFill>
                            <a:srgbClr val="C27BA0"/>
                          </a:solidFill>
                          <a:latin typeface="Economica"/>
                          <a:ea typeface="Economica"/>
                          <a:cs typeface="Economica"/>
                          <a:sym typeface="Economica"/>
                        </a:rPr>
                        <a:t>Presentation</a:t>
                      </a:r>
                      <a:endParaRPr b="1">
                        <a:solidFill>
                          <a:srgbClr val="C27BA0"/>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CSS 3</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Font Awesome</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Bootstrap 4</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Economica"/>
                          <a:ea typeface="Economica"/>
                          <a:cs typeface="Economica"/>
                          <a:sym typeface="Economica"/>
                        </a:rPr>
                        <a:t>HTML 5</a:t>
                      </a:r>
                      <a:endParaRPr>
                        <a:latin typeface="Economica"/>
                        <a:ea typeface="Economica"/>
                        <a:cs typeface="Economica"/>
                        <a:sym typeface="Economica"/>
                      </a:endParaRPr>
                    </a:p>
                  </a:txBody>
                  <a:tcPr marT="91425" marB="91425" marR="91425" marL="91425"/>
                </a:tc>
              </a:tr>
              <a:tr h="287250">
                <a:tc>
                  <a:txBody>
                    <a:bodyPr/>
                    <a:lstStyle/>
                    <a:p>
                      <a:pPr indent="0" lvl="0" marL="0" rtl="0" algn="ctr">
                        <a:spcBef>
                          <a:spcPts val="0"/>
                        </a:spcBef>
                        <a:spcAft>
                          <a:spcPts val="0"/>
                        </a:spcAft>
                        <a:buNone/>
                      </a:pPr>
                      <a:r>
                        <a:rPr b="1" lang="en">
                          <a:solidFill>
                            <a:srgbClr val="C27BA0"/>
                          </a:solidFill>
                          <a:latin typeface="Economica"/>
                          <a:ea typeface="Economica"/>
                          <a:cs typeface="Economica"/>
                          <a:sym typeface="Economica"/>
                        </a:rPr>
                        <a:t>Heroku</a:t>
                      </a:r>
                      <a:endParaRPr b="1">
                        <a:solidFill>
                          <a:srgbClr val="C27BA0"/>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Economica"/>
                          <a:ea typeface="Economica"/>
                          <a:cs typeface="Economica"/>
                          <a:sym typeface="Economica"/>
                        </a:rPr>
                        <a:t>Leaflet</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Heatmaps</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GeoJSON</a:t>
                      </a:r>
                      <a:endParaRPr>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a:latin typeface="Economica"/>
                          <a:ea typeface="Economica"/>
                          <a:cs typeface="Economica"/>
                          <a:sym typeface="Economica"/>
                        </a:rPr>
                        <a:t>MapBox</a:t>
                      </a:r>
                      <a:endParaRPr>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HTML/CSS Walk-Through</a:t>
            </a:r>
            <a:endParaRPr/>
          </a:p>
        </p:txBody>
      </p:sp>
      <p:sp>
        <p:nvSpPr>
          <p:cNvPr id="78" name="Google Shape;78;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	</a:t>
            </a:r>
            <a:r>
              <a:rPr lang="en" sz="1400">
                <a:latin typeface="Economica"/>
                <a:ea typeface="Economica"/>
                <a:cs typeface="Economica"/>
                <a:sym typeface="Economica"/>
              </a:rPr>
              <a:t>Started with a basic Bootstrap HTML template, using some built-in </a:t>
            </a:r>
            <a:r>
              <a:rPr b="1" lang="en" sz="1400">
                <a:solidFill>
                  <a:srgbClr val="E69138"/>
                </a:solidFill>
                <a:latin typeface="Economica"/>
                <a:ea typeface="Economica"/>
                <a:cs typeface="Economica"/>
                <a:sym typeface="Economica"/>
              </a:rPr>
              <a:t>HTML</a:t>
            </a:r>
            <a:r>
              <a:rPr lang="en" sz="1400">
                <a:latin typeface="Economica"/>
                <a:ea typeface="Economica"/>
                <a:cs typeface="Economica"/>
                <a:sym typeface="Economica"/>
              </a:rPr>
              <a:t> Emmet skeletons in VS Code</a:t>
            </a:r>
            <a:endParaRPr sz="1400">
              <a:latin typeface="Economica"/>
              <a:ea typeface="Economica"/>
              <a:cs typeface="Economica"/>
              <a:sym typeface="Economica"/>
            </a:endParaRPr>
          </a:p>
          <a:p>
            <a:pPr indent="0" lvl="0" marL="0" rtl="0" algn="l">
              <a:spcBef>
                <a:spcPts val="1600"/>
              </a:spcBef>
              <a:spcAft>
                <a:spcPts val="0"/>
              </a:spcAft>
              <a:buNone/>
            </a:pPr>
            <a:r>
              <a:rPr lang="en" sz="1400">
                <a:latin typeface="Economica"/>
                <a:ea typeface="Economica"/>
                <a:cs typeface="Economica"/>
                <a:sym typeface="Economica"/>
              </a:rPr>
              <a:t>*	Used different libraries to add formatting and style, using </a:t>
            </a:r>
            <a:r>
              <a:rPr b="1" lang="en" sz="1400">
                <a:solidFill>
                  <a:srgbClr val="FF0000"/>
                </a:solidFill>
                <a:latin typeface="Economica"/>
                <a:ea typeface="Economica"/>
                <a:cs typeface="Economica"/>
                <a:sym typeface="Economica"/>
              </a:rPr>
              <a:t>CSS</a:t>
            </a:r>
            <a:r>
              <a:rPr lang="en" sz="1400">
                <a:latin typeface="Economica"/>
                <a:ea typeface="Economica"/>
                <a:cs typeface="Economica"/>
                <a:sym typeface="Economica"/>
              </a:rPr>
              <a:t> and </a:t>
            </a:r>
            <a:r>
              <a:rPr b="1" lang="en" sz="1400">
                <a:solidFill>
                  <a:srgbClr val="3C78D8"/>
                </a:solidFill>
                <a:latin typeface="Economica"/>
                <a:ea typeface="Economica"/>
                <a:cs typeface="Economica"/>
                <a:sym typeface="Economica"/>
              </a:rPr>
              <a:t>Font Awesome</a:t>
            </a:r>
            <a:r>
              <a:rPr lang="en" sz="1400">
                <a:latin typeface="Economica"/>
                <a:ea typeface="Economica"/>
                <a:cs typeface="Economica"/>
                <a:sym typeface="Economica"/>
              </a:rPr>
              <a:t> to build a working shell for everyone to use</a:t>
            </a:r>
            <a:endParaRPr sz="1400">
              <a:latin typeface="Economica"/>
              <a:ea typeface="Economica"/>
              <a:cs typeface="Economica"/>
              <a:sym typeface="Economica"/>
            </a:endParaRPr>
          </a:p>
          <a:p>
            <a:pPr indent="0" lvl="0" marL="0" rtl="0" algn="l">
              <a:spcBef>
                <a:spcPts val="1600"/>
              </a:spcBef>
              <a:spcAft>
                <a:spcPts val="0"/>
              </a:spcAft>
              <a:buNone/>
            </a:pPr>
            <a:r>
              <a:t/>
            </a:r>
            <a:endParaRPr sz="1000"/>
          </a:p>
          <a:p>
            <a:pPr indent="0" lvl="0" marL="0" rtl="0" algn="l">
              <a:spcBef>
                <a:spcPts val="1600"/>
              </a:spcBef>
              <a:spcAft>
                <a:spcPts val="1600"/>
              </a:spcAft>
              <a:buNone/>
            </a:pPr>
            <a:r>
              <a:rPr lang="en" sz="1000"/>
              <a:t>	</a:t>
            </a:r>
            <a:endParaRPr sz="1000"/>
          </a:p>
        </p:txBody>
      </p:sp>
      <p:pic>
        <p:nvPicPr>
          <p:cNvPr id="79" name="Google Shape;79;p15"/>
          <p:cNvPicPr preferRelativeResize="0"/>
          <p:nvPr/>
        </p:nvPicPr>
        <p:blipFill>
          <a:blip r:embed="rId3">
            <a:alphaModFix/>
          </a:blip>
          <a:stretch>
            <a:fillRect/>
          </a:stretch>
        </p:blipFill>
        <p:spPr>
          <a:xfrm>
            <a:off x="1375150" y="2495950"/>
            <a:ext cx="3852750" cy="2083275"/>
          </a:xfrm>
          <a:prstGeom prst="rect">
            <a:avLst/>
          </a:prstGeom>
          <a:noFill/>
          <a:ln>
            <a:noFill/>
          </a:ln>
        </p:spPr>
      </p:pic>
      <p:pic>
        <p:nvPicPr>
          <p:cNvPr id="80" name="Google Shape;80;p15"/>
          <p:cNvPicPr preferRelativeResize="0"/>
          <p:nvPr/>
        </p:nvPicPr>
        <p:blipFill>
          <a:blip r:embed="rId4">
            <a:alphaModFix/>
          </a:blip>
          <a:stretch>
            <a:fillRect/>
          </a:stretch>
        </p:blipFill>
        <p:spPr>
          <a:xfrm>
            <a:off x="5668451" y="2495950"/>
            <a:ext cx="1268554" cy="2083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Munging/Flask</a:t>
            </a:r>
            <a:endParaRPr/>
          </a:p>
        </p:txBody>
      </p:sp>
      <p:sp>
        <p:nvSpPr>
          <p:cNvPr id="86" name="Google Shape;86;p16"/>
          <p:cNvSpPr txBox="1"/>
          <p:nvPr>
            <p:ph idx="1" type="body"/>
          </p:nvPr>
        </p:nvSpPr>
        <p:spPr>
          <a:xfrm>
            <a:off x="745075" y="1225225"/>
            <a:ext cx="7811400" cy="3354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745075" y="1225225"/>
            <a:ext cx="3917700" cy="3354001"/>
          </a:xfrm>
          <a:prstGeom prst="rect">
            <a:avLst/>
          </a:prstGeom>
          <a:noFill/>
          <a:ln>
            <a:noFill/>
          </a:ln>
        </p:spPr>
      </p:pic>
      <p:pic>
        <p:nvPicPr>
          <p:cNvPr id="88" name="Google Shape;88;p16"/>
          <p:cNvPicPr preferRelativeResize="0"/>
          <p:nvPr/>
        </p:nvPicPr>
        <p:blipFill>
          <a:blip r:embed="rId4">
            <a:alphaModFix/>
          </a:blip>
          <a:stretch>
            <a:fillRect/>
          </a:stretch>
        </p:blipFill>
        <p:spPr>
          <a:xfrm>
            <a:off x="4819025" y="1225225"/>
            <a:ext cx="3737448" cy="3353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Plotly &amp; </a:t>
            </a:r>
            <a:r>
              <a:rPr lang="en"/>
              <a:t>Chart.js (Javascript library)</a:t>
            </a:r>
            <a:r>
              <a:rPr lang="en"/>
              <a:t> </a:t>
            </a:r>
            <a:endParaRPr/>
          </a:p>
        </p:txBody>
      </p:sp>
      <p:sp>
        <p:nvSpPr>
          <p:cNvPr id="94" name="Google Shape;94;p17"/>
          <p:cNvSpPr txBox="1"/>
          <p:nvPr>
            <p:ph idx="1" type="body"/>
          </p:nvPr>
        </p:nvSpPr>
        <p:spPr>
          <a:xfrm>
            <a:off x="311700" y="1225225"/>
            <a:ext cx="3549300" cy="354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5" name="Google Shape;95;p1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Economica"/>
              <a:ea typeface="Economica"/>
              <a:cs typeface="Economica"/>
              <a:sym typeface="Economica"/>
            </a:endParaRPr>
          </a:p>
          <a:p>
            <a:pPr indent="0" lvl="0" marL="0" rtl="0" algn="l">
              <a:spcBef>
                <a:spcPts val="1600"/>
              </a:spcBef>
              <a:spcAft>
                <a:spcPts val="1600"/>
              </a:spcAft>
              <a:buNone/>
            </a:pPr>
            <a:r>
              <a:t/>
            </a:r>
            <a:endParaRPr/>
          </a:p>
        </p:txBody>
      </p:sp>
      <p:pic>
        <p:nvPicPr>
          <p:cNvPr id="96" name="Google Shape;96;p17"/>
          <p:cNvPicPr preferRelativeResize="0"/>
          <p:nvPr/>
        </p:nvPicPr>
        <p:blipFill>
          <a:blip r:embed="rId3">
            <a:alphaModFix/>
          </a:blip>
          <a:stretch>
            <a:fillRect/>
          </a:stretch>
        </p:blipFill>
        <p:spPr>
          <a:xfrm>
            <a:off x="4518642" y="1225225"/>
            <a:ext cx="3692009" cy="3611376"/>
          </a:xfrm>
          <a:prstGeom prst="rect">
            <a:avLst/>
          </a:prstGeom>
          <a:noFill/>
          <a:ln>
            <a:noFill/>
          </a:ln>
        </p:spPr>
      </p:pic>
      <p:pic>
        <p:nvPicPr>
          <p:cNvPr id="97" name="Google Shape;97;p17"/>
          <p:cNvPicPr preferRelativeResize="0"/>
          <p:nvPr/>
        </p:nvPicPr>
        <p:blipFill>
          <a:blip r:embed="rId4">
            <a:alphaModFix/>
          </a:blip>
          <a:stretch>
            <a:fillRect/>
          </a:stretch>
        </p:blipFill>
        <p:spPr>
          <a:xfrm>
            <a:off x="311700" y="1225225"/>
            <a:ext cx="3813675" cy="3548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Leaflet</a:t>
            </a:r>
            <a:r>
              <a:rPr lang="en" sz="4500"/>
              <a:t> </a:t>
            </a:r>
            <a:endParaRPr sz="4700"/>
          </a:p>
        </p:txBody>
      </p:sp>
      <p:sp>
        <p:nvSpPr>
          <p:cNvPr id="103" name="Google Shape;103;p18"/>
          <p:cNvSpPr txBox="1"/>
          <p:nvPr>
            <p:ph idx="1" type="body"/>
          </p:nvPr>
        </p:nvSpPr>
        <p:spPr>
          <a:xfrm>
            <a:off x="311700" y="1147225"/>
            <a:ext cx="3999900" cy="34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Economica"/>
                <a:ea typeface="Economica"/>
                <a:cs typeface="Economica"/>
                <a:sym typeface="Economica"/>
              </a:rPr>
              <a:t>Covid-19 Cases Data: </a:t>
            </a:r>
            <a:r>
              <a:rPr lang="en" sz="1100" u="sng">
                <a:solidFill>
                  <a:schemeClr val="hlink"/>
                </a:solidFill>
                <a:latin typeface="Economica"/>
                <a:ea typeface="Economica"/>
                <a:cs typeface="Economica"/>
                <a:sym typeface="Economica"/>
                <a:hlinkClick r:id="rId3"/>
              </a:rPr>
              <a:t>https://data.cityofchicago.org/Health-Human-Services/COVID-19-Cases-Tests-and-Deaths-by-ZIP-Code/yhhz-zm2v</a:t>
            </a:r>
            <a:endParaRPr sz="1100">
              <a:latin typeface="Economica"/>
              <a:ea typeface="Economica"/>
              <a:cs typeface="Economica"/>
              <a:sym typeface="Economica"/>
            </a:endParaRPr>
          </a:p>
          <a:p>
            <a:pPr indent="0" lvl="0" marL="0" rtl="0" algn="l">
              <a:spcBef>
                <a:spcPts val="1600"/>
              </a:spcBef>
              <a:spcAft>
                <a:spcPts val="0"/>
              </a:spcAft>
              <a:buNone/>
            </a:pPr>
            <a:r>
              <a:rPr lang="en" sz="1100">
                <a:latin typeface="Economica"/>
                <a:ea typeface="Economica"/>
                <a:cs typeface="Economica"/>
                <a:sym typeface="Economica"/>
              </a:rPr>
              <a:t>Testing sites Data: </a:t>
            </a:r>
            <a:r>
              <a:rPr lang="en" sz="1100" u="sng">
                <a:solidFill>
                  <a:schemeClr val="hlink"/>
                </a:solidFill>
                <a:latin typeface="Economica"/>
                <a:ea typeface="Economica"/>
                <a:cs typeface="Economica"/>
                <a:sym typeface="Economica"/>
                <a:hlinkClick r:id="rId4"/>
              </a:rPr>
              <a:t>https://data.cityofchicago.org/Health-Human-Services/COVID-19-Testing-Sites-Map/j2wj-wjrp</a:t>
            </a:r>
            <a:endParaRPr sz="1100">
              <a:latin typeface="Economica"/>
              <a:ea typeface="Economica"/>
              <a:cs typeface="Economica"/>
              <a:sym typeface="Economica"/>
            </a:endParaRPr>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104" name="Google Shape;104;p1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8"/>
          <p:cNvPicPr preferRelativeResize="0"/>
          <p:nvPr/>
        </p:nvPicPr>
        <p:blipFill>
          <a:blip r:embed="rId5">
            <a:alphaModFix/>
          </a:blip>
          <a:stretch>
            <a:fillRect/>
          </a:stretch>
        </p:blipFill>
        <p:spPr>
          <a:xfrm>
            <a:off x="395800" y="2649800"/>
            <a:ext cx="3652250" cy="2282650"/>
          </a:xfrm>
          <a:prstGeom prst="rect">
            <a:avLst/>
          </a:prstGeom>
          <a:noFill/>
          <a:ln>
            <a:noFill/>
          </a:ln>
        </p:spPr>
      </p:pic>
      <p:pic>
        <p:nvPicPr>
          <p:cNvPr id="106" name="Google Shape;106;p18"/>
          <p:cNvPicPr preferRelativeResize="0"/>
          <p:nvPr/>
        </p:nvPicPr>
        <p:blipFill>
          <a:blip r:embed="rId6">
            <a:alphaModFix/>
          </a:blip>
          <a:stretch>
            <a:fillRect/>
          </a:stretch>
        </p:blipFill>
        <p:spPr>
          <a:xfrm>
            <a:off x="4572000" y="1147225"/>
            <a:ext cx="4500824" cy="378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Dashboard Demo</a:t>
            </a:r>
            <a:endParaRPr sz="7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More time! What would we do?</a:t>
            </a:r>
            <a:endParaRPr/>
          </a:p>
        </p:txBody>
      </p:sp>
      <p:sp>
        <p:nvSpPr>
          <p:cNvPr id="117" name="Google Shape;117;p20"/>
          <p:cNvSpPr txBox="1"/>
          <p:nvPr>
            <p:ph idx="1" type="body"/>
          </p:nvPr>
        </p:nvSpPr>
        <p:spPr>
          <a:xfrm>
            <a:off x="311700" y="1225225"/>
            <a:ext cx="8520600" cy="3500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Improve Bootstrap design and CSS functionality using the grid </a:t>
            </a:r>
            <a:endParaRPr sz="1600"/>
          </a:p>
          <a:p>
            <a:pPr indent="-330200" lvl="0" marL="457200" rtl="0" algn="l">
              <a:lnSpc>
                <a:spcPct val="200000"/>
              </a:lnSpc>
              <a:spcBef>
                <a:spcPts val="0"/>
              </a:spcBef>
              <a:spcAft>
                <a:spcPts val="0"/>
              </a:spcAft>
              <a:buSzPts val="1600"/>
              <a:buChar char="❏"/>
            </a:pPr>
            <a:r>
              <a:rPr lang="en" sz="1600"/>
              <a:t>Create visualizations centered on neighborhoods with highest Covid-19 rates.</a:t>
            </a:r>
            <a:endParaRPr sz="1600"/>
          </a:p>
          <a:p>
            <a:pPr indent="-330200" lvl="0" marL="457200" rtl="0" algn="l">
              <a:lnSpc>
                <a:spcPct val="200000"/>
              </a:lnSpc>
              <a:spcBef>
                <a:spcPts val="1600"/>
              </a:spcBef>
              <a:spcAft>
                <a:spcPts val="0"/>
              </a:spcAft>
              <a:buSzPts val="1600"/>
              <a:buChar char="❏"/>
            </a:pPr>
            <a:r>
              <a:rPr lang="en" sz="1600"/>
              <a:t>Use current Covid-19 live data (pull recent data). </a:t>
            </a:r>
            <a:endParaRPr sz="1600"/>
          </a:p>
          <a:p>
            <a:pPr indent="-330200" lvl="0" marL="457200" rtl="0" algn="l">
              <a:lnSpc>
                <a:spcPct val="200000"/>
              </a:lnSpc>
              <a:spcBef>
                <a:spcPts val="0"/>
              </a:spcBef>
              <a:spcAft>
                <a:spcPts val="0"/>
              </a:spcAft>
              <a:buSzPts val="1600"/>
              <a:buChar char="❏"/>
            </a:pPr>
            <a:r>
              <a:rPr lang="en" sz="1600"/>
              <a:t>Expand data beyond Chicago and into surrounding  Suburbs. Midwest Area? </a:t>
            </a:r>
            <a:endParaRPr sz="1600"/>
          </a:p>
          <a:p>
            <a:pPr indent="-330200" lvl="0" marL="457200" rtl="0" algn="l">
              <a:lnSpc>
                <a:spcPct val="200000"/>
              </a:lnSpc>
              <a:spcBef>
                <a:spcPts val="0"/>
              </a:spcBef>
              <a:spcAft>
                <a:spcPts val="0"/>
              </a:spcAft>
              <a:buSzPts val="1600"/>
              <a:buChar char="❏"/>
            </a:pPr>
            <a:r>
              <a:rPr lang="en" sz="1600"/>
              <a:t>Deploy dashboard using Heroku.</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