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41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2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2020-05-27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C# Basics: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of c# strings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few random notes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BBD0A-73DE-4C67-9433-74233E44343D}"/>
              </a:ext>
            </a:extLst>
          </p:cNvPr>
          <p:cNvSpPr txBox="1"/>
          <p:nvPr/>
        </p:nvSpPr>
        <p:spPr>
          <a:xfrm>
            <a:off x="1468605" y="903505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types “String” and “string” are the 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240C7-0A3C-455D-87D1-AE740C3D8EA8}"/>
              </a:ext>
            </a:extLst>
          </p:cNvPr>
          <p:cNvSpPr txBox="1"/>
          <p:nvPr/>
        </p:nvSpPr>
        <p:spPr>
          <a:xfrm>
            <a:off x="2315627" y="1709751"/>
            <a:ext cx="8833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“string” is a language keyword that points to “String”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6F490-2313-4149-BEE7-17C868E1CE7C}"/>
              </a:ext>
            </a:extLst>
          </p:cNvPr>
          <p:cNvSpPr txBox="1"/>
          <p:nvPr/>
        </p:nvSpPr>
        <p:spPr>
          <a:xfrm>
            <a:off x="2315627" y="4128489"/>
            <a:ext cx="868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Default arguments and constants stored in caller DLL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8CC03-2271-465D-BDF7-D866D080E03D}"/>
              </a:ext>
            </a:extLst>
          </p:cNvPr>
          <p:cNvSpPr txBox="1"/>
          <p:nvPr/>
        </p:nvSpPr>
        <p:spPr>
          <a:xfrm>
            <a:off x="1468605" y="3322243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stored in DLLs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96AA1-A7B0-4CAB-8227-B8C9D8A48E85}"/>
              </a:ext>
            </a:extLst>
          </p:cNvPr>
          <p:cNvSpPr txBox="1"/>
          <p:nvPr/>
        </p:nvSpPr>
        <p:spPr>
          <a:xfrm>
            <a:off x="2315627" y="5740981"/>
            <a:ext cx="601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applies to more than just strings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008B-2EE0-4395-9885-D1549B24C88E}"/>
              </a:ext>
            </a:extLst>
          </p:cNvPr>
          <p:cNvSpPr txBox="1"/>
          <p:nvPr/>
        </p:nvSpPr>
        <p:spPr>
          <a:xfrm>
            <a:off x="2315627" y="4934735"/>
            <a:ext cx="7808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 careful when deploying DLLs independently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8CA5E-5A54-47AD-80F7-C6D12130C69E}"/>
              </a:ext>
            </a:extLst>
          </p:cNvPr>
          <p:cNvSpPr txBox="1"/>
          <p:nvPr/>
        </p:nvSpPr>
        <p:spPr>
          <a:xfrm>
            <a:off x="2315627" y="2515997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“string”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17915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0F65A-1C57-4F7E-AA3E-69BA0E8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530436"/>
            <a:ext cx="11142984" cy="2898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A5C4A-8DD7-443B-8EA8-B0E20C37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1" y="3429000"/>
            <a:ext cx="11135212" cy="181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2CD88F-C268-4FB9-B2E8-1BB922D10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81" y="5239917"/>
            <a:ext cx="6300600" cy="14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What’s in a new line?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25284-BC5F-493F-80D8-386C8240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3" y="1943528"/>
            <a:ext cx="6204090" cy="886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273934-F888-4CB1-8ED4-B5A0DF55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" y="2965166"/>
            <a:ext cx="6201668" cy="1125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576556-CA07-42AC-9560-7DA6737E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63" y="4240786"/>
            <a:ext cx="9537949" cy="658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C81FB-5F17-4A4B-8804-B5C053EC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693" y="2445677"/>
            <a:ext cx="1356442" cy="10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Escape from verbatim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8BB27-BD4D-4CEB-9ABE-29BCA327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2" y="1657256"/>
            <a:ext cx="8081544" cy="1601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E51A6-0569-4D34-B297-F990D6E4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41" y="3624979"/>
            <a:ext cx="8085563" cy="11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Open to interpolation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5AF47-9EF2-495E-8290-2A7B57B4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20" y="1271185"/>
            <a:ext cx="4368777" cy="331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25532-67B3-4181-AE54-79276F23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0" y="1787882"/>
            <a:ext cx="10973655" cy="10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9790C-2E3C-4054-BA8B-35A1307B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0" y="3038458"/>
            <a:ext cx="4368778" cy="368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1095-4CEC-4BA7-8B35-D041D3F63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20" y="3595985"/>
            <a:ext cx="10983053" cy="1380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6E49D-0CA3-42A4-B1EC-52D75BE0A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559" y="5358260"/>
            <a:ext cx="5259755" cy="7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Open to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18B2-E097-4B51-BD1B-01E9451F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00" y="1515979"/>
            <a:ext cx="9834569" cy="216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E3895-B07E-4DD5-9672-4C507725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03" y="4177479"/>
            <a:ext cx="3306289" cy="14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Open to interpolation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4D013-8C33-47F8-A845-E86415D0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6" y="2231811"/>
            <a:ext cx="10724813" cy="1197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4B8E6E-7FE7-4076-AD0A-6E6071C4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61" y="3990327"/>
            <a:ext cx="10145865" cy="673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B6FEA6-7BC8-4634-A847-CA127043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5566745"/>
            <a:ext cx="9471370" cy="4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An old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6349F-DB88-41E5-ACA1-F0771E6C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7" y="2069633"/>
            <a:ext cx="10423195" cy="2165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9A9F7-AFDD-47DE-B2E1-5ADE1379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28" y="5104685"/>
            <a:ext cx="6372240" cy="4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14F2AD-89B2-4EFB-A853-01EFD671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97" y="682034"/>
            <a:ext cx="9097825" cy="412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71A568-A595-44F0-8E9D-1F244D91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80" y="3712287"/>
            <a:ext cx="4992588" cy="22072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3C31D-1AFA-4A21-B7DD-433ECA234488}"/>
              </a:ext>
            </a:extLst>
          </p:cNvPr>
          <p:cNvSpPr txBox="1"/>
          <p:nvPr/>
        </p:nvSpPr>
        <p:spPr>
          <a:xfrm>
            <a:off x="1192695" y="4877487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Spaces?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5017-F510-40FB-B46F-640087536701}"/>
              </a:ext>
            </a:extLst>
          </p:cNvPr>
          <p:cNvSpPr txBox="1"/>
          <p:nvPr/>
        </p:nvSpPr>
        <p:spPr>
          <a:xfrm>
            <a:off x="1730105" y="5636077"/>
            <a:ext cx="4355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What’s up with that User?</a:t>
            </a:r>
          </a:p>
        </p:txBody>
      </p:sp>
    </p:spTree>
    <p:extLst>
      <p:ext uri="{BB962C8B-B14F-4D97-AF65-F5344CB8AC3E}">
        <p14:creationId xmlns:p14="http://schemas.microsoft.com/office/powerpoint/2010/main" val="39775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16F10-4EFE-481E-B45B-40F538E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7" y="781529"/>
            <a:ext cx="10266236" cy="2866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837D8-8508-4F23-91D0-FA2F950C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37" y="4168746"/>
            <a:ext cx="4230925" cy="14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2B090-EBDB-4B94-BB53-855D8F93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53" y="1589372"/>
            <a:ext cx="9655453" cy="2048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1EC0E-0654-4E4D-A72F-8D5E72B4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25" y="4410777"/>
            <a:ext cx="7538210" cy="4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D4E08-8D43-4F73-94A4-7EEEC6108261}"/>
              </a:ext>
            </a:extLst>
          </p:cNvPr>
          <p:cNvSpPr txBox="1"/>
          <p:nvPr/>
        </p:nvSpPr>
        <p:spPr>
          <a:xfrm>
            <a:off x="2184352" y="2334611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that User?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26FF-F438-4340-A86E-7AB161D9E794}"/>
              </a:ext>
            </a:extLst>
          </p:cNvPr>
          <p:cNvSpPr txBox="1"/>
          <p:nvPr/>
        </p:nvSpPr>
        <p:spPr>
          <a:xfrm>
            <a:off x="4140176" y="3496377"/>
            <a:ext cx="495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We’ll come back to that later</a:t>
            </a:r>
          </a:p>
        </p:txBody>
      </p:sp>
    </p:spTree>
    <p:extLst>
      <p:ext uri="{BB962C8B-B14F-4D97-AF65-F5344CB8AC3E}">
        <p14:creationId xmlns:p14="http://schemas.microsoft.com/office/powerpoint/2010/main" val="23174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An array of characters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68DF70-785B-4791-8C3D-F4862378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00" y="2617990"/>
            <a:ext cx="5447097" cy="10492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DDE109-3206-4FAC-A87E-CBE5ABDA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91" y="1314495"/>
            <a:ext cx="318595" cy="38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An array of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2CEB4-7F01-4DE6-AD28-05B6D293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7" y="1725936"/>
            <a:ext cx="6600472" cy="340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F4A69-1969-49B5-92CF-DBB3D5DC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84" y="185130"/>
            <a:ext cx="1196488" cy="65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Character assessment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ABF2E-8D54-4958-A5F1-4207D79C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5" y="777109"/>
            <a:ext cx="7816944" cy="3607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CBB11-CA44-4C85-8319-44E47691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57" y="3189963"/>
            <a:ext cx="4435536" cy="35001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8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4C8ED-1158-4739-A897-01E32D44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5" y="682034"/>
            <a:ext cx="10615170" cy="2888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AB2073-4536-46C2-8D42-0D8DFB98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43" y="3754054"/>
            <a:ext cx="3951913" cy="27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D892F-252E-4018-B88A-CAB84261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30" y="1970093"/>
            <a:ext cx="8045203" cy="2590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6DA88-D41B-4075-BD95-DECA8F37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01" y="2184764"/>
            <a:ext cx="1792929" cy="24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64816-75F1-4CC3-A0D8-4FA47187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55" y="2422502"/>
            <a:ext cx="10009949" cy="1620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7564D-7D8A-4272-A5B6-2D08FD9C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78" y="4749342"/>
            <a:ext cx="3319504" cy="10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25936-FC9B-401F-AB5F-468D841D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41" y="2933407"/>
            <a:ext cx="4750217" cy="99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DF01D-B0F7-4768-85B3-8212C737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94" y="2980642"/>
            <a:ext cx="1294560" cy="9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5A2F6A-6EE3-44F1-A328-957D8F8B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16" y="2622951"/>
            <a:ext cx="7646679" cy="1025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1E22BD-8566-4B0E-8BC6-9CE9DFE6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95" y="2941286"/>
            <a:ext cx="2452626" cy="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beloved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BBD0A-73DE-4C67-9433-74233E44343D}"/>
              </a:ext>
            </a:extLst>
          </p:cNvPr>
          <p:cNvSpPr txBox="1"/>
          <p:nvPr/>
        </p:nvSpPr>
        <p:spPr>
          <a:xfrm>
            <a:off x="1627464" y="1042761"/>
            <a:ext cx="659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People love strings (not just developers)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DBB8B-DC8B-400C-AFA3-FA513EA74966}"/>
              </a:ext>
            </a:extLst>
          </p:cNvPr>
          <p:cNvSpPr txBox="1"/>
          <p:nvPr/>
        </p:nvSpPr>
        <p:spPr>
          <a:xfrm>
            <a:off x="1627463" y="1701239"/>
            <a:ext cx="685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We’ve been creating strings for millennia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1FA56-19B7-465D-B09D-53EDA4B2DC40}"/>
              </a:ext>
            </a:extLst>
          </p:cNvPr>
          <p:cNvSpPr txBox="1"/>
          <p:nvPr/>
        </p:nvSpPr>
        <p:spPr>
          <a:xfrm>
            <a:off x="1627463" y="2286014"/>
            <a:ext cx="6651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Freehand (books, notes, comments, mail)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BC62A-A414-4447-8C11-22B15AB38CB0}"/>
              </a:ext>
            </a:extLst>
          </p:cNvPr>
          <p:cNvSpPr txBox="1"/>
          <p:nvPr/>
        </p:nvSpPr>
        <p:spPr>
          <a:xfrm>
            <a:off x="1627462" y="2870789"/>
            <a:ext cx="7830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 Structure (money, dates, invoice numbers)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A8FC1-6FB0-4AFC-A865-9596DBD74E72}"/>
              </a:ext>
            </a:extLst>
          </p:cNvPr>
          <p:cNvSpPr txBox="1"/>
          <p:nvPr/>
        </p:nvSpPr>
        <p:spPr>
          <a:xfrm>
            <a:off x="1627461" y="3455564"/>
            <a:ext cx="850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More Structure (SSNs, phone numbers, credit cards)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B2FEF-8ADD-4250-B7CF-5068E77E1387}"/>
              </a:ext>
            </a:extLst>
          </p:cNvPr>
          <p:cNvSpPr txBox="1"/>
          <p:nvPr/>
        </p:nvSpPr>
        <p:spPr>
          <a:xfrm>
            <a:off x="1627461" y="4040339"/>
            <a:ext cx="873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Strong Structure (CSVs, HTTP, serialization, encoding)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28B20-C6AF-4952-8D59-F52F462BD083}"/>
              </a:ext>
            </a:extLst>
          </p:cNvPr>
          <p:cNvSpPr txBox="1"/>
          <p:nvPr/>
        </p:nvSpPr>
        <p:spPr>
          <a:xfrm>
            <a:off x="1627461" y="4625114"/>
            <a:ext cx="953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Popular, even with developers (JSON, XML, query strings)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5D523-D60C-409D-B2F5-2E0563BF6F53}"/>
              </a:ext>
            </a:extLst>
          </p:cNvPr>
          <p:cNvSpPr txBox="1"/>
          <p:nvPr/>
        </p:nvSpPr>
        <p:spPr>
          <a:xfrm>
            <a:off x="1627460" y="5209889"/>
            <a:ext cx="356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C# has you covered!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3458-0B8E-44CF-B975-8C3C8446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6" y="1389207"/>
            <a:ext cx="10299783" cy="292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BE08C-8D17-461A-BF13-8875D93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09" y="4827433"/>
            <a:ext cx="7004275" cy="11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String dot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EA105-38E9-40A6-9C07-033ADD5E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3" y="1679122"/>
            <a:ext cx="10286797" cy="3172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E8400-1655-4CFC-9711-FED9489F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167" y="290537"/>
            <a:ext cx="1144149" cy="62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50180-7D9F-4422-B08D-26A89CAD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0" y="878504"/>
            <a:ext cx="5675931" cy="150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9E755-424C-44B8-85EF-A463D694C37E}"/>
              </a:ext>
            </a:extLst>
          </p:cNvPr>
          <p:cNvSpPr txBox="1"/>
          <p:nvPr/>
        </p:nvSpPr>
        <p:spPr>
          <a:xfrm>
            <a:off x="1509255" y="2622036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10,000 – 47ms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6BDA3-7F45-498C-A95A-9060318083F1}"/>
              </a:ext>
            </a:extLst>
          </p:cNvPr>
          <p:cNvSpPr txBox="1"/>
          <p:nvPr/>
        </p:nvSpPr>
        <p:spPr>
          <a:xfrm>
            <a:off x="1509255" y="3206811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20,000 – 226ms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38BFD-7F36-443E-B896-2741EB87E5CE}"/>
              </a:ext>
            </a:extLst>
          </p:cNvPr>
          <p:cNvSpPr txBox="1"/>
          <p:nvPr/>
        </p:nvSpPr>
        <p:spPr>
          <a:xfrm>
            <a:off x="1512462" y="3791586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30,000 – 574ms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5FACF-3452-4F3D-83AC-DB186CED1044}"/>
              </a:ext>
            </a:extLst>
          </p:cNvPr>
          <p:cNvSpPr txBox="1"/>
          <p:nvPr/>
        </p:nvSpPr>
        <p:spPr>
          <a:xfrm>
            <a:off x="1515669" y="4371508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40,000 – 1,186ms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54635-81DE-4E14-AB08-4FDA5E467B62}"/>
              </a:ext>
            </a:extLst>
          </p:cNvPr>
          <p:cNvSpPr txBox="1"/>
          <p:nvPr/>
        </p:nvSpPr>
        <p:spPr>
          <a:xfrm>
            <a:off x="1509255" y="4951430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50,000 – 1,963ms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A7BA6-3FEB-4470-92B7-4AC683E4E70D}"/>
              </a:ext>
            </a:extLst>
          </p:cNvPr>
          <p:cNvSpPr txBox="1"/>
          <p:nvPr/>
        </p:nvSpPr>
        <p:spPr>
          <a:xfrm>
            <a:off x="1289645" y="5536205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100,000 – 10,349ms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E2D7D-EEAF-4745-A2FA-06C030ED4020}"/>
              </a:ext>
            </a:extLst>
          </p:cNvPr>
          <p:cNvSpPr txBox="1"/>
          <p:nvPr/>
        </p:nvSpPr>
        <p:spPr>
          <a:xfrm>
            <a:off x="1283231" y="6108988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200,000 – 58,640ms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D3E10-CF92-4B90-82B3-26E5AD41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8504"/>
            <a:ext cx="5958369" cy="1362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AA1DCB-5708-4EC0-A87B-EBD90A34F1E9}"/>
              </a:ext>
            </a:extLst>
          </p:cNvPr>
          <p:cNvSpPr txBox="1"/>
          <p:nvPr/>
        </p:nvSpPr>
        <p:spPr>
          <a:xfrm>
            <a:off x="7667178" y="2622036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10,000 – 1ms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93ACB-6A58-457D-9CA5-C4DA468D21AC}"/>
              </a:ext>
            </a:extLst>
          </p:cNvPr>
          <p:cNvSpPr txBox="1"/>
          <p:nvPr/>
        </p:nvSpPr>
        <p:spPr>
          <a:xfrm>
            <a:off x="7667178" y="3206811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20,000 – 1ms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01895-5C57-46EB-A29C-E3AA79614183}"/>
              </a:ext>
            </a:extLst>
          </p:cNvPr>
          <p:cNvSpPr txBox="1"/>
          <p:nvPr/>
        </p:nvSpPr>
        <p:spPr>
          <a:xfrm>
            <a:off x="7670385" y="3791586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30,000 – 2ms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D32BC-A85D-4717-91B9-5E00426042CD}"/>
              </a:ext>
            </a:extLst>
          </p:cNvPr>
          <p:cNvSpPr txBox="1"/>
          <p:nvPr/>
        </p:nvSpPr>
        <p:spPr>
          <a:xfrm>
            <a:off x="7673592" y="4371508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40,000 – 2ms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7D6FE-D4C1-4320-875C-A2B605833D61}"/>
              </a:ext>
            </a:extLst>
          </p:cNvPr>
          <p:cNvSpPr txBox="1"/>
          <p:nvPr/>
        </p:nvSpPr>
        <p:spPr>
          <a:xfrm>
            <a:off x="7667178" y="4951430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50,000 – 3ms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DA062-1550-4D1B-AE57-E16374EE22F8}"/>
              </a:ext>
            </a:extLst>
          </p:cNvPr>
          <p:cNvSpPr txBox="1"/>
          <p:nvPr/>
        </p:nvSpPr>
        <p:spPr>
          <a:xfrm>
            <a:off x="7447568" y="5536205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100,000 – 6ms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26F3F-C848-466A-AD6A-CDF41EE4B571}"/>
              </a:ext>
            </a:extLst>
          </p:cNvPr>
          <p:cNvSpPr txBox="1"/>
          <p:nvPr/>
        </p:nvSpPr>
        <p:spPr>
          <a:xfrm>
            <a:off x="7441154" y="6108988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200,000 – 11ms</a:t>
            </a:r>
          </a:p>
        </p:txBody>
      </p:sp>
    </p:spTree>
    <p:extLst>
      <p:ext uri="{BB962C8B-B14F-4D97-AF65-F5344CB8AC3E}">
        <p14:creationId xmlns:p14="http://schemas.microsoft.com/office/powerpoint/2010/main" val="14288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Looping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FA450-1AE7-460B-986E-420209D84446}"/>
              </a:ext>
            </a:extLst>
          </p:cNvPr>
          <p:cNvSpPr/>
          <p:nvPr/>
        </p:nvSpPr>
        <p:spPr>
          <a:xfrm>
            <a:off x="1192697" y="775377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DDF692-E979-441E-A007-F169538B14BD}"/>
              </a:ext>
            </a:extLst>
          </p:cNvPr>
          <p:cNvSpPr/>
          <p:nvPr/>
        </p:nvSpPr>
        <p:spPr>
          <a:xfrm>
            <a:off x="1192696" y="1433855"/>
            <a:ext cx="1280999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073F23-5FB1-4260-A1D2-1B31D1A9E9ED}"/>
              </a:ext>
            </a:extLst>
          </p:cNvPr>
          <p:cNvSpPr/>
          <p:nvPr/>
        </p:nvSpPr>
        <p:spPr>
          <a:xfrm>
            <a:off x="1192696" y="2092333"/>
            <a:ext cx="1906641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63B67B-C4E8-46B2-B121-72C273DAD057}"/>
              </a:ext>
            </a:extLst>
          </p:cNvPr>
          <p:cNvSpPr/>
          <p:nvPr/>
        </p:nvSpPr>
        <p:spPr>
          <a:xfrm>
            <a:off x="1192695" y="2750811"/>
            <a:ext cx="2426406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5802F9-EB06-43FF-8C4A-B1ACFE7D2875}"/>
              </a:ext>
            </a:extLst>
          </p:cNvPr>
          <p:cNvSpPr/>
          <p:nvPr/>
        </p:nvSpPr>
        <p:spPr>
          <a:xfrm>
            <a:off x="1192695" y="3409289"/>
            <a:ext cx="291729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“01234”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C353D9-96CD-4B4A-B45A-260F1297A170}"/>
              </a:ext>
            </a:extLst>
          </p:cNvPr>
          <p:cNvSpPr/>
          <p:nvPr/>
        </p:nvSpPr>
        <p:spPr>
          <a:xfrm>
            <a:off x="1192695" y="4067767"/>
            <a:ext cx="3369682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“012345”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6F18A-84F2-49C5-A708-511FCB58AE6F}"/>
              </a:ext>
            </a:extLst>
          </p:cNvPr>
          <p:cNvSpPr/>
          <p:nvPr/>
        </p:nvSpPr>
        <p:spPr>
          <a:xfrm>
            <a:off x="1192695" y="4726245"/>
            <a:ext cx="381244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“0123456”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89239E-3255-44A2-AA1A-07A32D6BE3D6}"/>
              </a:ext>
            </a:extLst>
          </p:cNvPr>
          <p:cNvSpPr/>
          <p:nvPr/>
        </p:nvSpPr>
        <p:spPr>
          <a:xfrm>
            <a:off x="1192694" y="5384723"/>
            <a:ext cx="421670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“01234567”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D4C892-AB09-4707-9031-206B54493CD6}"/>
              </a:ext>
            </a:extLst>
          </p:cNvPr>
          <p:cNvSpPr/>
          <p:nvPr/>
        </p:nvSpPr>
        <p:spPr>
          <a:xfrm>
            <a:off x="1192694" y="6043201"/>
            <a:ext cx="4659466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“012345678”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2CCECF-498B-4620-AB9D-6D8E2B027BDF}"/>
              </a:ext>
            </a:extLst>
          </p:cNvPr>
          <p:cNvSpPr/>
          <p:nvPr/>
        </p:nvSpPr>
        <p:spPr>
          <a:xfrm>
            <a:off x="7178006" y="775996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6846F8-2B6D-4005-9F3A-45F991789D84}"/>
              </a:ext>
            </a:extLst>
          </p:cNvPr>
          <p:cNvSpPr/>
          <p:nvPr/>
        </p:nvSpPr>
        <p:spPr>
          <a:xfrm>
            <a:off x="7178005" y="1433855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55B27-E956-48B5-8EA2-B8CACDEBDC66}"/>
              </a:ext>
            </a:extLst>
          </p:cNvPr>
          <p:cNvSpPr/>
          <p:nvPr/>
        </p:nvSpPr>
        <p:spPr>
          <a:xfrm>
            <a:off x="7178005" y="2092333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“2”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A455B0-9749-4A50-9EFE-2D26EA5CDA06}"/>
              </a:ext>
            </a:extLst>
          </p:cNvPr>
          <p:cNvSpPr/>
          <p:nvPr/>
        </p:nvSpPr>
        <p:spPr>
          <a:xfrm>
            <a:off x="7178005" y="2750811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“3”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D84E76-9934-4C2F-BCAB-A2F83E6057F6}"/>
              </a:ext>
            </a:extLst>
          </p:cNvPr>
          <p:cNvSpPr/>
          <p:nvPr/>
        </p:nvSpPr>
        <p:spPr>
          <a:xfrm>
            <a:off x="7178004" y="3409289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“4”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9EEBFB-53DD-44EE-A04D-A54F5B8735B2}"/>
              </a:ext>
            </a:extLst>
          </p:cNvPr>
          <p:cNvSpPr/>
          <p:nvPr/>
        </p:nvSpPr>
        <p:spPr>
          <a:xfrm>
            <a:off x="7176430" y="4067148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“5”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1FB4E-52C1-4102-A42D-E9566D96FE97}"/>
              </a:ext>
            </a:extLst>
          </p:cNvPr>
          <p:cNvSpPr/>
          <p:nvPr/>
        </p:nvSpPr>
        <p:spPr>
          <a:xfrm>
            <a:off x="7177238" y="4725007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“6”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26B4D-AE6B-4B74-B6B5-002ECE8FD522}"/>
              </a:ext>
            </a:extLst>
          </p:cNvPr>
          <p:cNvSpPr/>
          <p:nvPr/>
        </p:nvSpPr>
        <p:spPr>
          <a:xfrm>
            <a:off x="7177238" y="5382247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“7”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4BF83-EA70-45A6-AF53-96F41FB0D3DC}"/>
              </a:ext>
            </a:extLst>
          </p:cNvPr>
          <p:cNvSpPr/>
          <p:nvPr/>
        </p:nvSpPr>
        <p:spPr>
          <a:xfrm>
            <a:off x="7176429" y="6024925"/>
            <a:ext cx="63447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“8”</a:t>
            </a:r>
          </a:p>
        </p:txBody>
      </p:sp>
    </p:spTree>
    <p:extLst>
      <p:ext uri="{BB962C8B-B14F-4D97-AF65-F5344CB8AC3E}">
        <p14:creationId xmlns:p14="http://schemas.microsoft.com/office/powerpoint/2010/main" val="15684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To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C5A2D-616C-43FD-90DA-F3B3B3D5C217}"/>
              </a:ext>
            </a:extLst>
          </p:cNvPr>
          <p:cNvSpPr txBox="1"/>
          <p:nvPr/>
        </p:nvSpPr>
        <p:spPr>
          <a:xfrm>
            <a:off x="1693464" y="938948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that User?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6E3E1E-CA02-4A1B-BEDA-17239E75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99" y="2024237"/>
            <a:ext cx="5324660" cy="2374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58C54-2B3E-45F3-A253-29021964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99" y="5097835"/>
            <a:ext cx="5257344" cy="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To string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6E3E1E-CA02-4A1B-BEDA-17239E75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4" y="1757976"/>
            <a:ext cx="5324660" cy="2374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7FBE-BFAE-486E-9569-D2916D45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63" y="1757976"/>
            <a:ext cx="6046193" cy="20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B637C-69F1-41EC-AF5C-A9AA0F77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37" y="5358141"/>
            <a:ext cx="3283084" cy="4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To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86ED7-EB86-43C1-BCD7-BA0ABE7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26" y="1558074"/>
            <a:ext cx="6943642" cy="3741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58B3A-B8D1-4FCE-8669-918E6D19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068" y="2509379"/>
            <a:ext cx="2124812" cy="28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To string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48B84C-1C70-430E-A426-6FAC0C0D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1199883"/>
            <a:ext cx="6937373" cy="3092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E39B4-DA72-4AFC-AA9A-3B47316D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21" y="1740212"/>
            <a:ext cx="4005284" cy="25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5C40B-260D-471A-BB72-EA94A2E5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3" y="2040769"/>
            <a:ext cx="3762398" cy="1571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214D1-030B-4C2C-8027-1C1308F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58" y="2223469"/>
            <a:ext cx="7457629" cy="14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From string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4C73A-55E4-4CB9-A26F-42CB68A6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9" y="874587"/>
            <a:ext cx="7344515" cy="5583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C6B4-38F2-4B2D-A54F-23582174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27" y="2817237"/>
            <a:ext cx="3461658" cy="18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defining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BBD0A-73DE-4C67-9433-74233E44343D}"/>
              </a:ext>
            </a:extLst>
          </p:cNvPr>
          <p:cNvSpPr txBox="1"/>
          <p:nvPr/>
        </p:nvSpPr>
        <p:spPr>
          <a:xfrm>
            <a:off x="1652631" y="1286042"/>
            <a:ext cx="632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variable-length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FAA8C-CC0F-44C7-89EF-FE24AEAD4838}"/>
              </a:ext>
            </a:extLst>
          </p:cNvPr>
          <p:cNvSpPr txBox="1"/>
          <p:nvPr/>
        </p:nvSpPr>
        <p:spPr>
          <a:xfrm>
            <a:off x="1652631" y="2076005"/>
            <a:ext cx="8221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other primitives data types are fixed-length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6587A-7A10-43BF-971C-F33F0D5646E3}"/>
              </a:ext>
            </a:extLst>
          </p:cNvPr>
          <p:cNvSpPr txBox="1"/>
          <p:nvPr/>
        </p:nvSpPr>
        <p:spPr>
          <a:xfrm>
            <a:off x="1652631" y="2865968"/>
            <a:ext cx="924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often large in comparison to other primitives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3C2BF-12D7-40C5-8510-B8D408EAE9B4}"/>
              </a:ext>
            </a:extLst>
          </p:cNvPr>
          <p:cNvSpPr txBox="1"/>
          <p:nvPr/>
        </p:nvSpPr>
        <p:spPr>
          <a:xfrm>
            <a:off x="1652631" y="3655931"/>
            <a:ext cx="9999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reference types; most primitives are value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5BFFC-B297-4A87-B294-695FEBC90148}"/>
              </a:ext>
            </a:extLst>
          </p:cNvPr>
          <p:cNvSpPr txBox="1"/>
          <p:nvPr/>
        </p:nvSpPr>
        <p:spPr>
          <a:xfrm>
            <a:off x="1652630" y="4445894"/>
            <a:ext cx="752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unusual difference: strings are immutable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EB69F-461F-4410-AEDA-9E8D3863C79B}"/>
              </a:ext>
            </a:extLst>
          </p:cNvPr>
          <p:cNvSpPr txBox="1"/>
          <p:nvPr/>
        </p:nvSpPr>
        <p:spPr>
          <a:xfrm>
            <a:off x="1652629" y="5231734"/>
            <a:ext cx="945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Efficient, yet convenient and safe; a good middle ground</a:t>
            </a:r>
          </a:p>
        </p:txBody>
      </p:sp>
    </p:spTree>
    <p:extLst>
      <p:ext uri="{BB962C8B-B14F-4D97-AF65-F5344CB8AC3E}">
        <p14:creationId xmlns:p14="http://schemas.microsoft.com/office/powerpoint/2010/main" val="32914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Multiline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D2895-44BF-46BF-9C3C-B0350918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9" y="682034"/>
            <a:ext cx="4666967" cy="389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6B1B6-942A-457E-99A3-2906E11E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998" y="210395"/>
            <a:ext cx="5541307" cy="3091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7FEA92-4392-4F9B-830D-2FA0606E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818" y="4167739"/>
            <a:ext cx="9295713" cy="25664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4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Pathing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6BE23-56FC-4A06-9315-5174743D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" y="682033"/>
            <a:ext cx="6654613" cy="5545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A17231-9986-4923-B212-4F0021D3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4485373"/>
            <a:ext cx="5276628" cy="22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37E1A-4207-48B6-A126-5226148F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5" y="2450686"/>
            <a:ext cx="7719817" cy="1187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074D7-3191-42F0-A170-D017BC82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82" y="2450687"/>
            <a:ext cx="2754717" cy="11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Base64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C017C9-AE4D-45D1-B3F4-78A4245E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763564"/>
            <a:ext cx="10062152" cy="3510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D4993-2B07-46F3-87B5-047C1DC7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33" y="3753617"/>
            <a:ext cx="6246782" cy="293966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0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0E27-ADC5-4724-91F1-EC8C2C6D9938}"/>
              </a:ext>
            </a:extLst>
          </p:cNvPr>
          <p:cNvSpPr txBox="1"/>
          <p:nvPr/>
        </p:nvSpPr>
        <p:spPr>
          <a:xfrm>
            <a:off x="1468605" y="903505"/>
            <a:ext cx="820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Widgets have custom human-readable identifiers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7E6EB-FE7B-4D8E-B8FD-2F7F4E4722CC}"/>
              </a:ext>
            </a:extLst>
          </p:cNvPr>
          <p:cNvSpPr txBox="1"/>
          <p:nvPr/>
        </p:nvSpPr>
        <p:spPr>
          <a:xfrm>
            <a:off x="1468605" y="1488280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Composed 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EFC83-6E04-460A-9A6E-240D8A9426A0}"/>
              </a:ext>
            </a:extLst>
          </p:cNvPr>
          <p:cNvSpPr txBox="1"/>
          <p:nvPr/>
        </p:nvSpPr>
        <p:spPr>
          <a:xfrm>
            <a:off x="2545030" y="2073055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Lot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7DC1C-615C-43FC-88E1-B08DE4C6A7C0}"/>
              </a:ext>
            </a:extLst>
          </p:cNvPr>
          <p:cNvSpPr txBox="1"/>
          <p:nvPr/>
        </p:nvSpPr>
        <p:spPr>
          <a:xfrm>
            <a:off x="2545030" y="2657830"/>
            <a:ext cx="5656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Quality Assurance Approval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07B9A-4D30-4D12-9FE2-5F48E89491C8}"/>
              </a:ext>
            </a:extLst>
          </p:cNvPr>
          <p:cNvSpPr txBox="1"/>
          <p:nvPr/>
        </p:nvSpPr>
        <p:spPr>
          <a:xfrm>
            <a:off x="2545030" y="3242605"/>
            <a:ext cx="577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Quality Assurance Approver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01210-BE12-4978-A1BF-244BAAA966E0}"/>
              </a:ext>
            </a:extLst>
          </p:cNvPr>
          <p:cNvSpPr txBox="1"/>
          <p:nvPr/>
        </p:nvSpPr>
        <p:spPr>
          <a:xfrm>
            <a:off x="2545030" y="3827380"/>
            <a:ext cx="6204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Quality Assurance Sequence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5F22A-9888-4F9C-935F-133E044D5662}"/>
              </a:ext>
            </a:extLst>
          </p:cNvPr>
          <p:cNvSpPr txBox="1"/>
          <p:nvPr/>
        </p:nvSpPr>
        <p:spPr>
          <a:xfrm>
            <a:off x="1468605" y="4412155"/>
            <a:ext cx="6264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Format is:  AAAA-BBBBBBBB-CCCC-D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3D05F-BDFD-49BE-8C86-8749F35A3571}"/>
              </a:ext>
            </a:extLst>
          </p:cNvPr>
          <p:cNvSpPr txBox="1"/>
          <p:nvPr/>
        </p:nvSpPr>
        <p:spPr>
          <a:xfrm>
            <a:off x="1468604" y="4996930"/>
            <a:ext cx="678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Lot numbers are always 4 digits, numeric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3296F-D43E-4CE1-949E-79F4A9182474}"/>
              </a:ext>
            </a:extLst>
          </p:cNvPr>
          <p:cNvSpPr txBox="1"/>
          <p:nvPr/>
        </p:nvSpPr>
        <p:spPr>
          <a:xfrm>
            <a:off x="1468603" y="5581705"/>
            <a:ext cx="7415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Approval dates are like 20200527 (y, m, d)</a:t>
            </a:r>
          </a:p>
        </p:txBody>
      </p:sp>
    </p:spTree>
    <p:extLst>
      <p:ext uri="{BB962C8B-B14F-4D97-AF65-F5344CB8AC3E}">
        <p14:creationId xmlns:p14="http://schemas.microsoft.com/office/powerpoint/2010/main" val="10720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0E27-ADC5-4724-91F1-EC8C2C6D9938}"/>
              </a:ext>
            </a:extLst>
          </p:cNvPr>
          <p:cNvSpPr txBox="1"/>
          <p:nvPr/>
        </p:nvSpPr>
        <p:spPr>
          <a:xfrm>
            <a:off x="1468605" y="903505"/>
            <a:ext cx="90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Approver codes are alpha-numeric, always uppercase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8B105-4984-433A-A48E-6473BFF629B1}"/>
              </a:ext>
            </a:extLst>
          </p:cNvPr>
          <p:cNvSpPr txBox="1"/>
          <p:nvPr/>
        </p:nvSpPr>
        <p:spPr>
          <a:xfrm>
            <a:off x="1468605" y="1488280"/>
            <a:ext cx="580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numbers are 1 or higher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1F166-03CF-4B6E-8C2D-C37E7C441B89}"/>
              </a:ext>
            </a:extLst>
          </p:cNvPr>
          <p:cNvSpPr txBox="1"/>
          <p:nvPr/>
        </p:nvSpPr>
        <p:spPr>
          <a:xfrm>
            <a:off x="1468605" y="2073055"/>
            <a:ext cx="681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Widgets generally approved in batches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45F48-7AF4-4A02-84A4-DF9277B7EE46}"/>
              </a:ext>
            </a:extLst>
          </p:cNvPr>
          <p:cNvSpPr txBox="1"/>
          <p:nvPr/>
        </p:nvSpPr>
        <p:spPr>
          <a:xfrm>
            <a:off x="2577305" y="2657830"/>
            <a:ext cx="6226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Often vary only by sequence number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C804F-6B49-4122-BFE8-29E571E4AD53}"/>
              </a:ext>
            </a:extLst>
          </p:cNvPr>
          <p:cNvSpPr txBox="1"/>
          <p:nvPr/>
        </p:nvSpPr>
        <p:spPr>
          <a:xfrm>
            <a:off x="1468605" y="3242605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already has lots and approvers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E98A4-9A4D-4DA0-BC3A-95AD2C7948A7}"/>
              </a:ext>
            </a:extLst>
          </p:cNvPr>
          <p:cNvSpPr txBox="1"/>
          <p:nvPr/>
        </p:nvSpPr>
        <p:spPr>
          <a:xfrm>
            <a:off x="2577305" y="3827380"/>
            <a:ext cx="7281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Lots are integers, and approvers are strings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5CD52-8458-44DB-B9E9-01CBA598419E}"/>
              </a:ext>
            </a:extLst>
          </p:cNvPr>
          <p:cNvSpPr txBox="1"/>
          <p:nvPr/>
        </p:nvSpPr>
        <p:spPr>
          <a:xfrm>
            <a:off x="1468605" y="4412155"/>
            <a:ext cx="991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Must be able to create widget labels from component parts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73825-C0CC-4514-8C04-A0473AB22B88}"/>
              </a:ext>
            </a:extLst>
          </p:cNvPr>
          <p:cNvSpPr txBox="1"/>
          <p:nvPr/>
        </p:nvSpPr>
        <p:spPr>
          <a:xfrm>
            <a:off x="1468605" y="4996930"/>
            <a:ext cx="8274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Must be able to retrieve parts from widget labels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FEED2-6326-49AE-BE2A-E19613CD325F}"/>
              </a:ext>
            </a:extLst>
          </p:cNvPr>
          <p:cNvSpPr txBox="1"/>
          <p:nvPr/>
        </p:nvSpPr>
        <p:spPr>
          <a:xfrm>
            <a:off x="1468605" y="5581705"/>
            <a:ext cx="6976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want some validation to prevent bugs</a:t>
            </a:r>
          </a:p>
        </p:txBody>
      </p:sp>
    </p:spTree>
    <p:extLst>
      <p:ext uri="{BB962C8B-B14F-4D97-AF65-F5344CB8AC3E}">
        <p14:creationId xmlns:p14="http://schemas.microsoft.com/office/powerpoint/2010/main" val="4512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0E27-ADC5-4724-91F1-EC8C2C6D9938}"/>
              </a:ext>
            </a:extLst>
          </p:cNvPr>
          <p:cNvSpPr txBox="1"/>
          <p:nvPr/>
        </p:nvSpPr>
        <p:spPr>
          <a:xfrm>
            <a:off x="1632235" y="1962283"/>
            <a:ext cx="816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can be tempting to bury this logic in other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41C85-E3A3-4DC8-9E8B-9D6165662721}"/>
              </a:ext>
            </a:extLst>
          </p:cNvPr>
          <p:cNvSpPr txBox="1"/>
          <p:nvPr/>
        </p:nvSpPr>
        <p:spPr>
          <a:xfrm>
            <a:off x="1632234" y="2547058"/>
            <a:ext cx="702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specification is already quite complex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D5FB-A65A-49EB-B56F-53A40815BA6B}"/>
              </a:ext>
            </a:extLst>
          </p:cNvPr>
          <p:cNvSpPr txBox="1"/>
          <p:nvPr/>
        </p:nvSpPr>
        <p:spPr>
          <a:xfrm>
            <a:off x="1632234" y="3131833"/>
            <a:ext cx="769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widget identifier is a real domain 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C3006-CF8E-4FB8-9202-596B44FA9684}"/>
              </a:ext>
            </a:extLst>
          </p:cNvPr>
          <p:cNvSpPr txBox="1"/>
          <p:nvPr/>
        </p:nvSpPr>
        <p:spPr>
          <a:xfrm>
            <a:off x="1632234" y="3716608"/>
            <a:ext cx="510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widget identifier is a noun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FEA9C-C603-4E54-9A29-506D38B5474A}"/>
              </a:ext>
            </a:extLst>
          </p:cNvPr>
          <p:cNvSpPr txBox="1"/>
          <p:nvPr/>
        </p:nvSpPr>
        <p:spPr>
          <a:xfrm>
            <a:off x="1632233" y="4301383"/>
            <a:ext cx="836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widget identifier should be a class all by itself</a:t>
            </a:r>
          </a:p>
        </p:txBody>
      </p:sp>
    </p:spTree>
    <p:extLst>
      <p:ext uri="{BB962C8B-B14F-4D97-AF65-F5344CB8AC3E}">
        <p14:creationId xmlns:p14="http://schemas.microsoft.com/office/powerpoint/2010/main" val="19671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2083C-C845-4DD2-84D0-C8084FD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37" y="2789967"/>
            <a:ext cx="7314508" cy="2590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E60D6-9700-4A55-B787-8B5A5638D6D3}"/>
              </a:ext>
            </a:extLst>
          </p:cNvPr>
          <p:cNvSpPr txBox="1"/>
          <p:nvPr/>
        </p:nvSpPr>
        <p:spPr>
          <a:xfrm>
            <a:off x="2681388" y="1477478"/>
            <a:ext cx="6264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Format is:  AAAA-BBBBBBBB-CCCC-D</a:t>
            </a:r>
          </a:p>
        </p:txBody>
      </p:sp>
    </p:spTree>
    <p:extLst>
      <p:ext uri="{BB962C8B-B14F-4D97-AF65-F5344CB8AC3E}">
        <p14:creationId xmlns:p14="http://schemas.microsoft.com/office/powerpoint/2010/main" val="41101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2083C-C845-4DD2-84D0-C8084FD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31" y="23556"/>
            <a:ext cx="4559732" cy="1614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CAD404-E3CF-4316-8E88-F3B70A21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0" y="1784040"/>
            <a:ext cx="12015061" cy="3365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01C569-AF7B-4B63-9C24-4C752A41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" y="5433230"/>
            <a:ext cx="12060559" cy="7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2083C-C845-4DD2-84D0-C8084FD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31" y="23556"/>
            <a:ext cx="4559732" cy="161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B45CF-961A-42EC-9763-0C6BEF02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" y="1684631"/>
            <a:ext cx="12060493" cy="4138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A3170-049A-4C77-93A0-3E24E74AD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22" y="6163761"/>
            <a:ext cx="6477956" cy="3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More on this immutable reference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BBD0A-73DE-4C67-9433-74233E44343D}"/>
              </a:ext>
            </a:extLst>
          </p:cNvPr>
          <p:cNvSpPr txBox="1"/>
          <p:nvPr/>
        </p:nvSpPr>
        <p:spPr>
          <a:xfrm>
            <a:off x="1333850" y="1269264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can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FAA8C-CC0F-44C7-89EF-FE24AEAD4838}"/>
              </a:ext>
            </a:extLst>
          </p:cNvPr>
          <p:cNvSpPr txBox="1"/>
          <p:nvPr/>
        </p:nvSpPr>
        <p:spPr>
          <a:xfrm>
            <a:off x="1333850" y="2059227"/>
            <a:ext cx="9714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Although type is “variable-length”, fixed-length 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548F2-806B-426D-97CD-8158C31E21D5}"/>
              </a:ext>
            </a:extLst>
          </p:cNvPr>
          <p:cNvSpPr txBox="1"/>
          <p:nvPr/>
        </p:nvSpPr>
        <p:spPr>
          <a:xfrm>
            <a:off x="1333849" y="2849190"/>
            <a:ext cx="9788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Copying a variable/argument creates a copy of reference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0057-352B-4218-8772-70AD809D2888}"/>
              </a:ext>
            </a:extLst>
          </p:cNvPr>
          <p:cNvSpPr txBox="1"/>
          <p:nvPr/>
        </p:nvSpPr>
        <p:spPr>
          <a:xfrm>
            <a:off x="1333848" y="3639153"/>
            <a:ext cx="10164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 itself can be modified, since it is merely a 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DC9B4-4ABB-4F18-8DDF-514D9F2EAD78}"/>
              </a:ext>
            </a:extLst>
          </p:cNvPr>
          <p:cNvSpPr txBox="1"/>
          <p:nvPr/>
        </p:nvSpPr>
        <p:spPr>
          <a:xfrm>
            <a:off x="1333848" y="4429116"/>
            <a:ext cx="837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Original string is never changed; copies are made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73B0A-6628-493E-B660-60F5849A3C83}"/>
              </a:ext>
            </a:extLst>
          </p:cNvPr>
          <p:cNvSpPr txBox="1"/>
          <p:nvPr/>
        </p:nvSpPr>
        <p:spPr>
          <a:xfrm>
            <a:off x="1333848" y="5219079"/>
            <a:ext cx="917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 can be made immutable with “const” keyword</a:t>
            </a:r>
          </a:p>
        </p:txBody>
      </p:sp>
    </p:spTree>
    <p:extLst>
      <p:ext uri="{BB962C8B-B14F-4D97-AF65-F5344CB8AC3E}">
        <p14:creationId xmlns:p14="http://schemas.microsoft.com/office/powerpoint/2010/main" val="31519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0" grpId="0"/>
      <p:bldP spid="11" grpId="0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D9CD7-24A1-4CFE-930A-854B910A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46" y="0"/>
            <a:ext cx="8505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Widget identification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36034-AFD9-4C03-A7AD-2892D9CB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9" y="682034"/>
            <a:ext cx="9501410" cy="3687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C6DD0-5E43-42DB-8051-DB98AD07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3" y="3499613"/>
            <a:ext cx="4153408" cy="32580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9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A3B2-467E-47D1-8043-685F34AE4305}"/>
              </a:ext>
            </a:extLst>
          </p:cNvPr>
          <p:cNvSpPr txBox="1"/>
          <p:nvPr/>
        </p:nvSpPr>
        <p:spPr>
          <a:xfrm>
            <a:off x="1627464" y="1042761"/>
            <a:ext cx="683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immutable reference types…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35FE5-7714-4530-8EA3-2444B0CCECC6}"/>
              </a:ext>
            </a:extLst>
          </p:cNvPr>
          <p:cNvSpPr txBox="1"/>
          <p:nvPr/>
        </p:nvSpPr>
        <p:spPr>
          <a:xfrm>
            <a:off x="2678141" y="1627536"/>
            <a:ext cx="447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With value-type semantics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18F9F-A39C-4FF4-92E1-96A9CDF1A80F}"/>
              </a:ext>
            </a:extLst>
          </p:cNvPr>
          <p:cNvSpPr txBox="1"/>
          <p:nvPr/>
        </p:nvSpPr>
        <p:spPr>
          <a:xfrm>
            <a:off x="1627464" y="2212311"/>
            <a:ext cx="676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effectively an array of chars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F1990-5FBC-4624-B25F-B54D673D8AB2}"/>
              </a:ext>
            </a:extLst>
          </p:cNvPr>
          <p:cNvSpPr txBox="1"/>
          <p:nvPr/>
        </p:nvSpPr>
        <p:spPr>
          <a:xfrm>
            <a:off x="1627463" y="2797086"/>
            <a:ext cx="611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strings are being created often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E2CF3-1ADA-4EB9-B572-EC68BDCC5F9A}"/>
              </a:ext>
            </a:extLst>
          </p:cNvPr>
          <p:cNvSpPr txBox="1"/>
          <p:nvPr/>
        </p:nvSpPr>
        <p:spPr>
          <a:xfrm>
            <a:off x="1627462" y="3381861"/>
            <a:ext cx="777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Old strings are being garbage-collected 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3C51A-1CE5-400F-A89A-3EB22218AEE4}"/>
              </a:ext>
            </a:extLst>
          </p:cNvPr>
          <p:cNvSpPr txBox="1"/>
          <p:nvPr/>
        </p:nvSpPr>
        <p:spPr>
          <a:xfrm>
            <a:off x="1627461" y="4060915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Basic mental model: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CECD0-1A23-48A4-8724-B0E302C7C29B}"/>
              </a:ext>
            </a:extLst>
          </p:cNvPr>
          <p:cNvSpPr txBox="1"/>
          <p:nvPr/>
        </p:nvSpPr>
        <p:spPr>
          <a:xfrm>
            <a:off x="2678141" y="4731774"/>
            <a:ext cx="336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“large”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F9D84-24ED-4D44-8ADB-235C848D0EB0}"/>
              </a:ext>
            </a:extLst>
          </p:cNvPr>
          <p:cNvSpPr txBox="1"/>
          <p:nvPr/>
        </p:nvSpPr>
        <p:spPr>
          <a:xfrm>
            <a:off x="2678142" y="5291725"/>
            <a:ext cx="5877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“Modifying” a string is “expensive”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7B289-5E73-4295-8BD2-AF6699A45CE4}"/>
              </a:ext>
            </a:extLst>
          </p:cNvPr>
          <p:cNvSpPr txBox="1"/>
          <p:nvPr/>
        </p:nvSpPr>
        <p:spPr>
          <a:xfrm>
            <a:off x="2678141" y="5876500"/>
            <a:ext cx="739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Passing strings around is “cheap” and “safe”</a:t>
            </a:r>
          </a:p>
        </p:txBody>
      </p:sp>
    </p:spTree>
    <p:extLst>
      <p:ext uri="{BB962C8B-B14F-4D97-AF65-F5344CB8AC3E}">
        <p14:creationId xmlns:p14="http://schemas.microsoft.com/office/powerpoint/2010/main" val="98584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A3B2-467E-47D1-8043-685F34AE4305}"/>
              </a:ext>
            </a:extLst>
          </p:cNvPr>
          <p:cNvSpPr txBox="1"/>
          <p:nvPr/>
        </p:nvSpPr>
        <p:spPr>
          <a:xfrm>
            <a:off x="1627464" y="1042761"/>
            <a:ext cx="684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Backslash is the normal escape character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9BD92-5A66-4616-A86F-F2E728025185}"/>
              </a:ext>
            </a:extLst>
          </p:cNvPr>
          <p:cNvSpPr txBox="1"/>
          <p:nvPr/>
        </p:nvSpPr>
        <p:spPr>
          <a:xfrm>
            <a:off x="2444007" y="1627536"/>
            <a:ext cx="728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verbatim strings ( @ ), use double-quotes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D49F9-F536-4EAC-8B71-967C882527F4}"/>
              </a:ext>
            </a:extLst>
          </p:cNvPr>
          <p:cNvSpPr txBox="1"/>
          <p:nvPr/>
        </p:nvSpPr>
        <p:spPr>
          <a:xfrm>
            <a:off x="1627464" y="2212311"/>
            <a:ext cx="8153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 interpolation is powerful and easy to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54D45-1E65-43F2-B9B2-1985FABA8225}"/>
              </a:ext>
            </a:extLst>
          </p:cNvPr>
          <p:cNvSpPr txBox="1"/>
          <p:nvPr/>
        </p:nvSpPr>
        <p:spPr>
          <a:xfrm>
            <a:off x="1627463" y="2797086"/>
            <a:ext cx="1028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string class has useful static methods (IsNullOrWhitespace)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E9063-88C8-4D3C-834E-97EF7FC10A61}"/>
              </a:ext>
            </a:extLst>
          </p:cNvPr>
          <p:cNvSpPr txBox="1"/>
          <p:nvPr/>
        </p:nvSpPr>
        <p:spPr>
          <a:xfrm>
            <a:off x="1627463" y="3381861"/>
            <a:ext cx="844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 instances have useful instance methods (Trim)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2AF2F-53B4-46BA-88C9-7219136B970D}"/>
              </a:ext>
            </a:extLst>
          </p:cNvPr>
          <p:cNvSpPr txBox="1"/>
          <p:nvPr/>
        </p:nvSpPr>
        <p:spPr>
          <a:xfrm>
            <a:off x="1627463" y="3966636"/>
            <a:ext cx="5590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Everything has a ToString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7C688-E130-4F1A-ABE5-EDDB256E0E9F}"/>
              </a:ext>
            </a:extLst>
          </p:cNvPr>
          <p:cNvSpPr txBox="1"/>
          <p:nvPr/>
        </p:nvSpPr>
        <p:spPr>
          <a:xfrm>
            <a:off x="2444007" y="4551411"/>
            <a:ext cx="892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built-in ToString methods have useful formatting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76FE2-8499-458A-84E3-3BB8F18F073B}"/>
              </a:ext>
            </a:extLst>
          </p:cNvPr>
          <p:cNvSpPr txBox="1"/>
          <p:nvPr/>
        </p:nvSpPr>
        <p:spPr>
          <a:xfrm>
            <a:off x="1627463" y="5136186"/>
            <a:ext cx="714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Splitting and joining strings is very common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23BB3-3253-4D5A-A026-CDDBD5DD8CF3}"/>
              </a:ext>
            </a:extLst>
          </p:cNvPr>
          <p:cNvSpPr txBox="1"/>
          <p:nvPr/>
        </p:nvSpPr>
        <p:spPr>
          <a:xfrm>
            <a:off x="1627463" y="5720961"/>
            <a:ext cx="773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StringBuilder to build strings when looping</a:t>
            </a:r>
          </a:p>
        </p:txBody>
      </p:sp>
    </p:spTree>
    <p:extLst>
      <p:ext uri="{BB962C8B-B14F-4D97-AF65-F5344CB8AC3E}">
        <p14:creationId xmlns:p14="http://schemas.microsoft.com/office/powerpoint/2010/main" val="42418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A3B2-467E-47D1-8043-685F34AE4305}"/>
              </a:ext>
            </a:extLst>
          </p:cNvPr>
          <p:cNvSpPr txBox="1"/>
          <p:nvPr/>
        </p:nvSpPr>
        <p:spPr>
          <a:xfrm>
            <a:off x="1627464" y="1042761"/>
            <a:ext cx="744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built-in types have Parse and TryParse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C9D1B-EF3C-46A0-9CF2-52040446EDF6}"/>
              </a:ext>
            </a:extLst>
          </p:cNvPr>
          <p:cNvSpPr txBox="1"/>
          <p:nvPr/>
        </p:nvSpPr>
        <p:spPr>
          <a:xfrm>
            <a:off x="1627464" y="1627536"/>
            <a:ext cx="7508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built-in methods for common functionality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D6833-8EEE-4F6F-8880-16B91BC4592C}"/>
              </a:ext>
            </a:extLst>
          </p:cNvPr>
          <p:cNvSpPr txBox="1"/>
          <p:nvPr/>
        </p:nvSpPr>
        <p:spPr>
          <a:xfrm>
            <a:off x="2251501" y="221231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File system paths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05816-9E39-4399-980B-CB14BFD542B6}"/>
              </a:ext>
            </a:extLst>
          </p:cNvPr>
          <p:cNvSpPr txBox="1"/>
          <p:nvPr/>
        </p:nvSpPr>
        <p:spPr>
          <a:xfrm>
            <a:off x="2251501" y="2797086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FAE4E-F378-42E2-9CC1-ABE9628B8049}"/>
              </a:ext>
            </a:extLst>
          </p:cNvPr>
          <p:cNvSpPr txBox="1"/>
          <p:nvPr/>
        </p:nvSpPr>
        <p:spPr>
          <a:xfrm>
            <a:off x="2251500" y="3381861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Encoding/Decoding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63788-124B-4D7D-BBA3-CFF3B33B7698}"/>
              </a:ext>
            </a:extLst>
          </p:cNvPr>
          <p:cNvSpPr txBox="1"/>
          <p:nvPr/>
        </p:nvSpPr>
        <p:spPr>
          <a:xfrm>
            <a:off x="2251500" y="3966636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Serializing/Deserializing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9FE455-97FD-4E92-B98F-4F92D5229903}"/>
              </a:ext>
            </a:extLst>
          </p:cNvPr>
          <p:cNvSpPr txBox="1"/>
          <p:nvPr/>
        </p:nvSpPr>
        <p:spPr>
          <a:xfrm>
            <a:off x="1627464" y="4551411"/>
            <a:ext cx="10116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your project needs to create and parse strings,</a:t>
            </a:r>
          </a:p>
          <a:p>
            <a:r>
              <a:rPr lang="en-US" sz="3200" dirty="0"/>
              <a:t>create real classes to do this work, bundling both “directions”</a:t>
            </a:r>
          </a:p>
          <a:p>
            <a:r>
              <a:rPr lang="en-US" sz="3200" dirty="0"/>
              <a:t>together in </a:t>
            </a:r>
            <a:r>
              <a:rPr lang="en-US" sz="3200"/>
              <a:t>one place: </a:t>
            </a:r>
            <a:r>
              <a:rPr lang="en-US" sz="3200" dirty="0"/>
              <a:t>the class</a:t>
            </a:r>
          </a:p>
        </p:txBody>
      </p:sp>
    </p:spTree>
    <p:extLst>
      <p:ext uri="{BB962C8B-B14F-4D97-AF65-F5344CB8AC3E}">
        <p14:creationId xmlns:p14="http://schemas.microsoft.com/office/powerpoint/2010/main" val="11171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23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A3B2-467E-47D1-8043-685F34AE4305}"/>
              </a:ext>
            </a:extLst>
          </p:cNvPr>
          <p:cNvSpPr txBox="1"/>
          <p:nvPr/>
        </p:nvSpPr>
        <p:spPr>
          <a:xfrm>
            <a:off x="1627464" y="1042761"/>
            <a:ext cx="803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may actually be mutable under the 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B054E-0854-4017-8D26-FEEE0E78F100}"/>
              </a:ext>
            </a:extLst>
          </p:cNvPr>
          <p:cNvSpPr txBox="1"/>
          <p:nvPr/>
        </p:nvSpPr>
        <p:spPr>
          <a:xfrm>
            <a:off x="1627464" y="1627536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compiler is smart; it may render better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CAA25-5F1A-40D1-A558-119C966388B6}"/>
              </a:ext>
            </a:extLst>
          </p:cNvPr>
          <p:cNvSpPr txBox="1"/>
          <p:nvPr/>
        </p:nvSpPr>
        <p:spPr>
          <a:xfrm>
            <a:off x="1627463" y="3381861"/>
            <a:ext cx="9793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in C# are UTF-16, but what about other encodings?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1E8EF-C2B2-4B8A-9C2C-3980A4046A58}"/>
              </a:ext>
            </a:extLst>
          </p:cNvPr>
          <p:cNvSpPr txBox="1"/>
          <p:nvPr/>
        </p:nvSpPr>
        <p:spPr>
          <a:xfrm>
            <a:off x="1627463" y="2212311"/>
            <a:ext cx="9666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complex parsing, maybe regular expressions will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DE8C6-44FB-4C36-8469-4CFF51CACF6C}"/>
              </a:ext>
            </a:extLst>
          </p:cNvPr>
          <p:cNvSpPr txBox="1"/>
          <p:nvPr/>
        </p:nvSpPr>
        <p:spPr>
          <a:xfrm>
            <a:off x="2280377" y="2797086"/>
            <a:ext cx="6492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 in System.Text.RegularExpressions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F7B96-5B82-4CF4-A74F-28695200E94E}"/>
              </a:ext>
            </a:extLst>
          </p:cNvPr>
          <p:cNvSpPr txBox="1"/>
          <p:nvPr/>
        </p:nvSpPr>
        <p:spPr>
          <a:xfrm>
            <a:off x="2280376" y="3939180"/>
            <a:ext cx="9086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built-in classes automatically convert intelligently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929BF8-9F53-43D7-B1E0-85AE6A76D01E}"/>
              </a:ext>
            </a:extLst>
          </p:cNvPr>
          <p:cNvSpPr txBox="1"/>
          <p:nvPr/>
        </p:nvSpPr>
        <p:spPr>
          <a:xfrm>
            <a:off x="2280376" y="4523955"/>
            <a:ext cx="747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Peruse System.Text for encoding functionality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15032-5F76-4E71-9CBE-DF67B54C0915}"/>
              </a:ext>
            </a:extLst>
          </p:cNvPr>
          <p:cNvSpPr txBox="1"/>
          <p:nvPr/>
        </p:nvSpPr>
        <p:spPr>
          <a:xfrm>
            <a:off x="1627463" y="5108730"/>
            <a:ext cx="698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High-performance JSON is now available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4AF2C-E3BE-4BE8-B3F8-282573AF2BA2}"/>
              </a:ext>
            </a:extLst>
          </p:cNvPr>
          <p:cNvSpPr txBox="1"/>
          <p:nvPr/>
        </p:nvSpPr>
        <p:spPr>
          <a:xfrm>
            <a:off x="2280376" y="5693505"/>
            <a:ext cx="42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Found in System.Text.Json</a:t>
            </a:r>
          </a:p>
        </p:txBody>
      </p:sp>
    </p:spTree>
    <p:extLst>
      <p:ext uri="{BB962C8B-B14F-4D97-AF65-F5344CB8AC3E}">
        <p14:creationId xmlns:p14="http://schemas.microsoft.com/office/powerpoint/2010/main" val="13180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Basic Memory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0FE5B-B629-4584-86EE-F4A60179FBBC}"/>
              </a:ext>
            </a:extLst>
          </p:cNvPr>
          <p:cNvSpPr/>
          <p:nvPr/>
        </p:nvSpPr>
        <p:spPr>
          <a:xfrm>
            <a:off x="713064" y="3316447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quantityOfApples</a:t>
            </a:r>
          </a:p>
          <a:p>
            <a:pPr algn="ctr"/>
            <a:r>
              <a:rPr lang="en-US" dirty="0"/>
              <a:t>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8D699-8FC2-4E3B-AA09-594D20007F38}"/>
              </a:ext>
            </a:extLst>
          </p:cNvPr>
          <p:cNvSpPr/>
          <p:nvPr/>
        </p:nvSpPr>
        <p:spPr>
          <a:xfrm>
            <a:off x="713064" y="3974925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quantityOfBananas</a:t>
            </a:r>
          </a:p>
          <a:p>
            <a:pPr algn="ctr"/>
            <a:r>
              <a:rPr lang="en-US" dirty="0"/>
              <a:t>1_000_000_000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9E00F-0895-4529-9F12-DC992812201C}"/>
              </a:ext>
            </a:extLst>
          </p:cNvPr>
          <p:cNvSpPr/>
          <p:nvPr/>
        </p:nvSpPr>
        <p:spPr>
          <a:xfrm>
            <a:off x="713063" y="4633403"/>
            <a:ext cx="270125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stringQuantityOfApples</a:t>
            </a:r>
          </a:p>
          <a:p>
            <a:pPr algn="ctr"/>
            <a:r>
              <a:rPr lang="en-US" dirty="0"/>
              <a:t>(Reference)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46BC0-3203-40FE-86F5-87A53D3A86DB}"/>
              </a:ext>
            </a:extLst>
          </p:cNvPr>
          <p:cNvSpPr/>
          <p:nvPr/>
        </p:nvSpPr>
        <p:spPr>
          <a:xfrm>
            <a:off x="713064" y="5291881"/>
            <a:ext cx="270125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stringQuantityOfBananas</a:t>
            </a:r>
          </a:p>
          <a:p>
            <a:pPr algn="ctr"/>
            <a:r>
              <a:rPr lang="en-US" dirty="0"/>
              <a:t>(Reference)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1D9DA-26EC-42CB-8887-42CDABE5658B}"/>
              </a:ext>
            </a:extLst>
          </p:cNvPr>
          <p:cNvSpPr/>
          <p:nvPr/>
        </p:nvSpPr>
        <p:spPr>
          <a:xfrm>
            <a:off x="4892178" y="4633403"/>
            <a:ext cx="414276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“100”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DC1F12-05F3-4889-9B86-74B541C38206}"/>
              </a:ext>
            </a:extLst>
          </p:cNvPr>
          <p:cNvSpPr/>
          <p:nvPr/>
        </p:nvSpPr>
        <p:spPr>
          <a:xfrm>
            <a:off x="4892179" y="5291881"/>
            <a:ext cx="6667850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“1_000_000_000”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F30A32-EABE-4C7E-A4D4-FDDCFDC9F566}"/>
              </a:ext>
            </a:extLst>
          </p:cNvPr>
          <p:cNvSpPr/>
          <p:nvPr/>
        </p:nvSpPr>
        <p:spPr>
          <a:xfrm>
            <a:off x="3414318" y="4875705"/>
            <a:ext cx="1477859" cy="2013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A5390B-53B7-44B1-A1E9-1C391A5DF67D}"/>
              </a:ext>
            </a:extLst>
          </p:cNvPr>
          <p:cNvSpPr/>
          <p:nvPr/>
        </p:nvSpPr>
        <p:spPr>
          <a:xfrm>
            <a:off x="3414317" y="5520452"/>
            <a:ext cx="1477859" cy="2013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B1980-A9CE-4A94-A27C-6DD6EBE5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88" y="924336"/>
            <a:ext cx="8971424" cy="20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4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Basic Memory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0FE5B-B629-4584-86EE-F4A60179FBBC}"/>
              </a:ext>
            </a:extLst>
          </p:cNvPr>
          <p:cNvSpPr/>
          <p:nvPr/>
        </p:nvSpPr>
        <p:spPr>
          <a:xfrm>
            <a:off x="713064" y="3316447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quantityOfApples</a:t>
            </a:r>
          </a:p>
          <a:p>
            <a:pPr algn="ctr"/>
            <a:r>
              <a:rPr lang="en-US" dirty="0"/>
              <a:t>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8D699-8FC2-4E3B-AA09-594D20007F38}"/>
              </a:ext>
            </a:extLst>
          </p:cNvPr>
          <p:cNvSpPr/>
          <p:nvPr/>
        </p:nvSpPr>
        <p:spPr>
          <a:xfrm>
            <a:off x="713064" y="3974925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  <a:p>
            <a:pPr algn="ctr"/>
            <a:r>
              <a:rPr lang="en-US" dirty="0"/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9E00F-0895-4529-9F12-DC992812201C}"/>
              </a:ext>
            </a:extLst>
          </p:cNvPr>
          <p:cNvSpPr/>
          <p:nvPr/>
        </p:nvSpPr>
        <p:spPr>
          <a:xfrm>
            <a:off x="713063" y="4633403"/>
            <a:ext cx="270125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stringQuantityOfApples</a:t>
            </a:r>
          </a:p>
          <a:p>
            <a:pPr algn="ctr"/>
            <a:r>
              <a:rPr lang="en-US" dirty="0"/>
              <a:t>(Reference)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46BC0-3203-40FE-86F5-87A53D3A86DB}"/>
              </a:ext>
            </a:extLst>
          </p:cNvPr>
          <p:cNvSpPr/>
          <p:nvPr/>
        </p:nvSpPr>
        <p:spPr>
          <a:xfrm>
            <a:off x="713064" y="5291881"/>
            <a:ext cx="270125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stringQuantity</a:t>
            </a:r>
          </a:p>
          <a:p>
            <a:pPr algn="ctr"/>
            <a:r>
              <a:rPr lang="en-US" dirty="0"/>
              <a:t>(Reference)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1D9DA-26EC-42CB-8887-42CDABE5658B}"/>
              </a:ext>
            </a:extLst>
          </p:cNvPr>
          <p:cNvSpPr/>
          <p:nvPr/>
        </p:nvSpPr>
        <p:spPr>
          <a:xfrm>
            <a:off x="4892178" y="4633403"/>
            <a:ext cx="414276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“100”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F30A32-EABE-4C7E-A4D4-FDDCFDC9F566}"/>
              </a:ext>
            </a:extLst>
          </p:cNvPr>
          <p:cNvSpPr/>
          <p:nvPr/>
        </p:nvSpPr>
        <p:spPr>
          <a:xfrm>
            <a:off x="3414318" y="4875705"/>
            <a:ext cx="1477859" cy="2013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A5390B-53B7-44B1-A1E9-1C391A5DF67D}"/>
              </a:ext>
            </a:extLst>
          </p:cNvPr>
          <p:cNvSpPr/>
          <p:nvPr/>
        </p:nvSpPr>
        <p:spPr>
          <a:xfrm rot="20902508">
            <a:off x="3393069" y="5384740"/>
            <a:ext cx="1591758" cy="20958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0EC01-0170-49BB-B01C-761543C0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35" y="864583"/>
            <a:ext cx="9137051" cy="20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20" grpId="0" animBg="1"/>
      <p:bldP spid="4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3C81BE9-0B75-4656-90A6-646384D269F5}"/>
              </a:ext>
            </a:extLst>
          </p:cNvPr>
          <p:cNvSpPr/>
          <p:nvPr/>
        </p:nvSpPr>
        <p:spPr>
          <a:xfrm>
            <a:off x="4892178" y="5319343"/>
            <a:ext cx="4906163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F2F2C0-1082-4DB1-A927-772631461C1F}"/>
              </a:ext>
            </a:extLst>
          </p:cNvPr>
          <p:cNvSpPr/>
          <p:nvPr/>
        </p:nvSpPr>
        <p:spPr>
          <a:xfrm>
            <a:off x="4892177" y="5319343"/>
            <a:ext cx="490616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“1007”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Basic Memory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0FE5B-B629-4584-86EE-F4A60179FBBC}"/>
              </a:ext>
            </a:extLst>
          </p:cNvPr>
          <p:cNvSpPr/>
          <p:nvPr/>
        </p:nvSpPr>
        <p:spPr>
          <a:xfrm>
            <a:off x="713064" y="3316447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quantityOfApples</a:t>
            </a:r>
          </a:p>
          <a:p>
            <a:pPr algn="ctr"/>
            <a:r>
              <a:rPr lang="en-US" dirty="0"/>
              <a:t>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2CDB5-E4A6-4BAE-A24E-585A8716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60" y="780775"/>
            <a:ext cx="8449695" cy="2337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39C6D1-DF07-4B5E-9525-85AD558A30A0}"/>
              </a:ext>
            </a:extLst>
          </p:cNvPr>
          <p:cNvSpPr/>
          <p:nvPr/>
        </p:nvSpPr>
        <p:spPr>
          <a:xfrm>
            <a:off x="713064" y="3316447"/>
            <a:ext cx="2701254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quantityOfApples</a:t>
            </a:r>
          </a:p>
          <a:p>
            <a:pPr algn="ctr"/>
            <a:r>
              <a:rPr lang="en-US" dirty="0"/>
              <a:t>107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E1326-50FC-4C99-82A3-7AC2FFBD4355}"/>
              </a:ext>
            </a:extLst>
          </p:cNvPr>
          <p:cNvSpPr/>
          <p:nvPr/>
        </p:nvSpPr>
        <p:spPr>
          <a:xfrm>
            <a:off x="713063" y="4633403"/>
            <a:ext cx="270125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stringQuantityOfApples</a:t>
            </a:r>
          </a:p>
          <a:p>
            <a:pPr algn="ctr"/>
            <a:r>
              <a:rPr lang="en-US" dirty="0"/>
              <a:t>(Reference)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EEB3E-4563-418F-A04E-01D30ECE7191}"/>
              </a:ext>
            </a:extLst>
          </p:cNvPr>
          <p:cNvSpPr/>
          <p:nvPr/>
        </p:nvSpPr>
        <p:spPr>
          <a:xfrm>
            <a:off x="4892178" y="4633403"/>
            <a:ext cx="4142765" cy="6584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“100”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62D2D6-78FA-407C-9DF3-67502522A0F5}"/>
              </a:ext>
            </a:extLst>
          </p:cNvPr>
          <p:cNvSpPr/>
          <p:nvPr/>
        </p:nvSpPr>
        <p:spPr>
          <a:xfrm>
            <a:off x="3414318" y="4875705"/>
            <a:ext cx="1477859" cy="2013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86AC194-3C41-47EF-9C19-7D0006639990}"/>
              </a:ext>
            </a:extLst>
          </p:cNvPr>
          <p:cNvSpPr/>
          <p:nvPr/>
        </p:nvSpPr>
        <p:spPr>
          <a:xfrm rot="1612281">
            <a:off x="3322697" y="5207473"/>
            <a:ext cx="1663322" cy="22640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48DFE-BE78-410C-90BA-0E2D786F4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03" y="4769657"/>
            <a:ext cx="2380952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3" grpId="0" animBg="1"/>
      <p:bldP spid="12" grpId="0" animBg="1"/>
      <p:bldP spid="13" grpId="0" animBg="1"/>
      <p:bldP spid="15" grpId="0" animBg="1"/>
      <p:bldP spid="15" grpId="1" animBg="1"/>
      <p:bldP spid="18" grpId="0" animBg="1"/>
      <p:bldP spid="18" grpId="1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23556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Checkpoint - Mental Model - 3 assumptions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BBD0A-73DE-4C67-9433-74233E44343D}"/>
              </a:ext>
            </a:extLst>
          </p:cNvPr>
          <p:cNvSpPr txBox="1"/>
          <p:nvPr/>
        </p:nvSpPr>
        <p:spPr>
          <a:xfrm>
            <a:off x="1738112" y="2202915"/>
            <a:ext cx="336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Strings are “large”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FAA8C-CC0F-44C7-89EF-FE24AEAD4838}"/>
              </a:ext>
            </a:extLst>
          </p:cNvPr>
          <p:cNvSpPr txBox="1"/>
          <p:nvPr/>
        </p:nvSpPr>
        <p:spPr>
          <a:xfrm>
            <a:off x="1738112" y="2992878"/>
            <a:ext cx="5877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“Modifying” a string is “expensive”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548F2-806B-426D-97CD-8158C31E21D5}"/>
              </a:ext>
            </a:extLst>
          </p:cNvPr>
          <p:cNvSpPr txBox="1"/>
          <p:nvPr/>
        </p:nvSpPr>
        <p:spPr>
          <a:xfrm>
            <a:off x="1738111" y="3782841"/>
            <a:ext cx="739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Passing strings around is “cheap” and “safe”</a:t>
            </a:r>
          </a:p>
        </p:txBody>
      </p:sp>
    </p:spTree>
    <p:extLst>
      <p:ext uri="{BB962C8B-B14F-4D97-AF65-F5344CB8AC3E}">
        <p14:creationId xmlns:p14="http://schemas.microsoft.com/office/powerpoint/2010/main" val="333947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4318</TotalTime>
  <Words>994</Words>
  <Application>Microsoft Office PowerPoint</Application>
  <PresentationFormat>Widescreen</PresentationFormat>
  <Paragraphs>214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Tw Cen MT</vt:lpstr>
      <vt:lpstr>Circuit</vt:lpstr>
      <vt:lpstr>C# Basics: Strings</vt:lpstr>
      <vt:lpstr>Introduction</vt:lpstr>
      <vt:lpstr>The beloved data type</vt:lpstr>
      <vt:lpstr>The defining feature</vt:lpstr>
      <vt:lpstr>More on this immutable reference type</vt:lpstr>
      <vt:lpstr>Basic Memory 1</vt:lpstr>
      <vt:lpstr>Basic Memory 2</vt:lpstr>
      <vt:lpstr>Basic Memory 3</vt:lpstr>
      <vt:lpstr>Checkpoint - Mental Model - 3 assumptions</vt:lpstr>
      <vt:lpstr>A few random notes</vt:lpstr>
      <vt:lpstr>The Backslash</vt:lpstr>
      <vt:lpstr>What’s in a new line?</vt:lpstr>
      <vt:lpstr>Escape from verbatim</vt:lpstr>
      <vt:lpstr>Open to interpolation</vt:lpstr>
      <vt:lpstr>Open to interpolation</vt:lpstr>
      <vt:lpstr>Open to interpolation</vt:lpstr>
      <vt:lpstr>An old format</vt:lpstr>
      <vt:lpstr>String dot …</vt:lpstr>
      <vt:lpstr>String dot …</vt:lpstr>
      <vt:lpstr>String dot …</vt:lpstr>
      <vt:lpstr>String dot …</vt:lpstr>
      <vt:lpstr>An array of characters</vt:lpstr>
      <vt:lpstr>An array of characters</vt:lpstr>
      <vt:lpstr>Character assessment</vt:lpstr>
      <vt:lpstr>String dot …</vt:lpstr>
      <vt:lpstr>String dot …</vt:lpstr>
      <vt:lpstr>String dot …</vt:lpstr>
      <vt:lpstr>String dot …</vt:lpstr>
      <vt:lpstr>String dot …</vt:lpstr>
      <vt:lpstr>String dot …</vt:lpstr>
      <vt:lpstr>String dot …</vt:lpstr>
      <vt:lpstr>Looping</vt:lpstr>
      <vt:lpstr>Looping</vt:lpstr>
      <vt:lpstr>To string</vt:lpstr>
      <vt:lpstr>To string</vt:lpstr>
      <vt:lpstr>To string</vt:lpstr>
      <vt:lpstr>To string</vt:lpstr>
      <vt:lpstr>To string</vt:lpstr>
      <vt:lpstr>From string</vt:lpstr>
      <vt:lpstr>Multiline Example</vt:lpstr>
      <vt:lpstr>Pathing</vt:lpstr>
      <vt:lpstr>HTML</vt:lpstr>
      <vt:lpstr>Base64</vt:lpstr>
      <vt:lpstr>Widget identification</vt:lpstr>
      <vt:lpstr>Widget identification</vt:lpstr>
      <vt:lpstr>Widget identification</vt:lpstr>
      <vt:lpstr>Widget identification</vt:lpstr>
      <vt:lpstr>Widget identification</vt:lpstr>
      <vt:lpstr>Widget identification</vt:lpstr>
      <vt:lpstr>PowerPoint Presentation</vt:lpstr>
      <vt:lpstr>Widget identification</vt:lpstr>
      <vt:lpstr>Summary</vt:lpstr>
      <vt:lpstr>Summary</vt:lpstr>
      <vt:lpstr>Summary</vt:lpstr>
      <vt:lpstr>Further reading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</cp:lastModifiedBy>
  <cp:revision>806</cp:revision>
  <dcterms:created xsi:type="dcterms:W3CDTF">2016-12-17T19:36:34Z</dcterms:created>
  <dcterms:modified xsi:type="dcterms:W3CDTF">2020-05-27T19:13:38Z</dcterms:modified>
</cp:coreProperties>
</file>