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Play"/>
      <p:regular r:id="rId33"/>
      <p:bold r:id="rId34"/>
    </p:embeddedFon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lmY2j0O2BJayfQ/KY8sx7z+9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regular.fntdata"/><Relationship Id="rId12" Type="http://schemas.openxmlformats.org/officeDocument/2006/relationships/slide" Target="slides/slide7.xml"/><Relationship Id="rId34" Type="http://schemas.openxmlformats.org/officeDocument/2006/relationships/font" Target="fonts/Play-bold.fntdata"/><Relationship Id="rId15" Type="http://schemas.openxmlformats.org/officeDocument/2006/relationships/slide" Target="slides/slide10.xml"/><Relationship Id="rId37" Type="http://schemas.openxmlformats.org/officeDocument/2006/relationships/font" Target="fonts/QuattrocentoSans-italic.fntdata"/><Relationship Id="rId14" Type="http://schemas.openxmlformats.org/officeDocument/2006/relationships/slide" Target="slides/slide9.xml"/><Relationship Id="rId36" Type="http://schemas.openxmlformats.org/officeDocument/2006/relationships/font" Target="fonts/Quattrocento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Quattrocento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ים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שיר</a:t>
            </a:r>
            <a:endParaRPr/>
          </a:p>
        </p:txBody>
      </p:sp>
      <p:sp>
        <p:nvSpPr>
          <p:cNvPr id="254" name="Google Shape;2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שיר</a:t>
            </a:r>
            <a:endParaRPr/>
          </a:p>
          <a:p>
            <a:pPr indent="0" lvl="0" marL="0" rtl="1" algn="r">
              <a:spcBef>
                <a:spcPts val="0"/>
              </a:spcBef>
              <a:spcAft>
                <a:spcPts val="0"/>
              </a:spcAft>
              <a:buNone/>
            </a:pPr>
            <a:r>
              <a:rPr lang="en-US"/>
              <a:t>ניתן להשתמש בAutoGen בדרכים שונות (תלוי בצרכי הפרויקט) </a:t>
            </a:r>
            <a:endParaRPr/>
          </a:p>
          <a:p>
            <a:pPr indent="0" lvl="0" marL="0" rtl="1" algn="r">
              <a:spcBef>
                <a:spcPts val="0"/>
              </a:spcBef>
              <a:spcAft>
                <a:spcPts val="0"/>
              </a:spcAft>
              <a:buNone/>
            </a:pPr>
            <a:r>
              <a:rPr b="1" lang="en-US" u="sng"/>
              <a:t>יצירת קוד:</a:t>
            </a:r>
            <a:r>
              <a:rPr lang="en-US"/>
              <a:t> מפתחים יכולים להשתמש כדי ליצור קוד (קוד בסיס, boilerplate), קבצי קונפיגורציה, ואפילו מודלים שלמים המבוססים על על תבניות מוגדרות מראש</a:t>
            </a:r>
            <a:endParaRPr/>
          </a:p>
          <a:p>
            <a:pPr indent="0" lvl="0" marL="0" rtl="1" algn="r">
              <a:spcBef>
                <a:spcPts val="0"/>
              </a:spcBef>
              <a:spcAft>
                <a:spcPts val="0"/>
              </a:spcAft>
              <a:buNone/>
            </a:pPr>
            <a:r>
              <a:rPr b="1" lang="en-US" u="sng"/>
              <a:t>יצירת תיעוד: </a:t>
            </a:r>
            <a:r>
              <a:rPr lang="en-US"/>
              <a:t>יוצר תיעוד אוטוצטי מתוך הערות / תיעוד מתוך הקוד, דבר שמוריד עומס מהמפתחים- לא צריכים לכתוב ולתחזק תיעוד כמשימה נוספת.</a:t>
            </a:r>
            <a:endParaRPr/>
          </a:p>
          <a:p>
            <a:pPr indent="0" lvl="0" marL="0" rtl="1" algn="r">
              <a:spcBef>
                <a:spcPts val="0"/>
              </a:spcBef>
              <a:spcAft>
                <a:spcPts val="0"/>
              </a:spcAft>
              <a:buNone/>
            </a:pPr>
            <a:r>
              <a:rPr b="1" lang="en-US" u="sng"/>
              <a:t>בדיקות:</a:t>
            </a:r>
            <a:r>
              <a:rPr lang="en-US"/>
              <a:t> יכול ליצור מקרי בדיקה, קלט או נתוני דמה לבדיקה. משפר את הכיסוי והיעילות של בדיקות התוכנה.</a:t>
            </a:r>
            <a:endParaRPr/>
          </a:p>
          <a:p>
            <a:pPr indent="0" lvl="0" marL="0" rtl="1" algn="r">
              <a:spcBef>
                <a:spcPts val="0"/>
              </a:spcBef>
              <a:spcAft>
                <a:spcPts val="0"/>
              </a:spcAft>
              <a:buNone/>
            </a:pPr>
            <a:r>
              <a:t/>
            </a:r>
            <a:endParaRPr/>
          </a:p>
          <a:p>
            <a:pPr indent="0" lvl="0" marL="0" rtl="0" algn="l">
              <a:spcBef>
                <a:spcPts val="0"/>
              </a:spcBef>
              <a:spcAft>
                <a:spcPts val="0"/>
              </a:spcAft>
              <a:buNone/>
            </a:pPr>
            <a:r>
              <a:rPr b="1" lang="en-US" u="sng"/>
              <a:t>data scienece: </a:t>
            </a:r>
            <a:r>
              <a:rPr lang="en-US"/>
              <a:t> בלמידת מכונה- יכול ליצור דאטה סינטטי למטרת ניסויים או לאימון כאשר אין מספיק נתונים, או שהנתונים רגישים..</a:t>
            </a:r>
            <a:endParaRPr/>
          </a:p>
          <a:p>
            <a:pPr indent="0" lvl="0" marL="0" rtl="1" algn="r">
              <a:spcBef>
                <a:spcPts val="0"/>
              </a:spcBef>
              <a:spcAft>
                <a:spcPts val="0"/>
              </a:spcAft>
              <a:buNone/>
            </a:pPr>
            <a:r>
              <a:rPr lang="en-US"/>
              <a:t> </a:t>
            </a:r>
            <a:r>
              <a:rPr b="1" lang="en-US" u="sng"/>
              <a:t>אב טיפוס: ?</a:t>
            </a:r>
            <a:endParaRPr b="1" u="sng"/>
          </a:p>
          <a:p>
            <a:pPr indent="0" lvl="0" marL="0" rtl="1" algn="r">
              <a:spcBef>
                <a:spcPts val="0"/>
              </a:spcBef>
              <a:spcAft>
                <a:spcPts val="0"/>
              </a:spcAft>
              <a:buNone/>
            </a:pPr>
            <a:r>
              <a:rPr lang="en-US"/>
              <a:t>ניתן להשתמש בו </a:t>
            </a:r>
            <a:r>
              <a:rPr b="1" lang="en-US"/>
              <a:t>ליצירת</a:t>
            </a:r>
            <a:r>
              <a:rPr lang="en-US"/>
              <a:t> קוד או ממשקים עבור קונספט בשלבים מוקדמים או ליצירת MVP </a:t>
            </a:r>
            <a:endParaRPr/>
          </a:p>
          <a:p>
            <a:pPr indent="0" lvl="0" marL="0" rtl="1" algn="r">
              <a:spcBef>
                <a:spcPts val="0"/>
              </a:spcBef>
              <a:spcAft>
                <a:spcPts val="0"/>
              </a:spcAft>
              <a:buNone/>
            </a:pPr>
            <a:r>
              <a:t/>
            </a:r>
            <a:endParaRPr/>
          </a:p>
        </p:txBody>
      </p:sp>
      <p:sp>
        <p:nvSpPr>
          <p:cNvPr id="281" name="Google Shape;2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דיאנה</a:t>
            </a:r>
            <a:endParaRPr/>
          </a:p>
        </p:txBody>
      </p:sp>
      <p:sp>
        <p:nvSpPr>
          <p:cNvPr id="332" name="Google Shape;3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e25ad8cb5_8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2de25ad8cb5_8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ים</a:t>
            </a:r>
            <a:endParaRPr/>
          </a:p>
        </p:txBody>
      </p:sp>
      <p:sp>
        <p:nvSpPr>
          <p:cNvPr id="125" name="Google Shape;1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de25ad8cb5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2de25ad8cb5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de25ad8cb5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לפני ההתקנה של ממשק ה-UI של Autogen יש לוודא שיש לנו פייתון בגרסת 3.11 ו-Anaconda מותקנת על גבי המחשב. כדי להיכנס ל-ANACONDA PROMPT נקליד בשורת בחיפוש במחשב CMD ואמור להופיע לנו הריבוע האדום. </a:t>
            </a:r>
            <a:br>
              <a:rPr lang="en-US"/>
            </a:br>
            <a:endParaRPr/>
          </a:p>
        </p:txBody>
      </p:sp>
      <p:sp>
        <p:nvSpPr>
          <p:cNvPr id="487" name="Google Shape;487;g2de25ad8cb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de25ad8cb5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כאן מובאות לידי ביטוי ההנחיות להקמת סביבת עבודה בתוך המחשב באמצעות הanaconda prompt. כל פקודות מורצת בתוך הקונסול. נשים לב כי הפקודה האחרונה היא הזנת מפתח API על מנת לקבל סוכן AI שמקושר לGPT או AZURE. </a:t>
            </a:r>
            <a:endParaRPr/>
          </a:p>
        </p:txBody>
      </p:sp>
      <p:sp>
        <p:nvSpPr>
          <p:cNvPr id="502" name="Google Shape;502;g2de25ad8cb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de25ad8cb5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2de25ad8cb5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de25ad8cb5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נשים לב כי לאחר הרצת הפקודה </a:t>
            </a:r>
            <a:r>
              <a:rPr lang="en-US" sz="1100">
                <a:highlight>
                  <a:srgbClr val="B6D7A8"/>
                </a:highlight>
                <a:latin typeface="Courier New"/>
                <a:ea typeface="Courier New"/>
                <a:cs typeface="Courier New"/>
                <a:sym typeface="Courier New"/>
              </a:rPr>
              <a:t>conda activate autogenstudio, </a:t>
            </a:r>
            <a:r>
              <a:rPr lang="en-US" sz="1100"/>
              <a:t>נשים לב כי הסביבה השתנתה למה שיש בריבוע התכלת. אחרי שנריץ את הפקודה </a:t>
            </a:r>
            <a:r>
              <a:rPr lang="en-US" sz="1100">
                <a:highlight>
                  <a:srgbClr val="B6D7A8"/>
                </a:highlight>
                <a:latin typeface="Courier New"/>
                <a:ea typeface="Courier New"/>
                <a:cs typeface="Courier New"/>
                <a:sym typeface="Courier New"/>
              </a:rPr>
              <a:t>autogenstudio ui</a:t>
            </a:r>
            <a:r>
              <a:rPr lang="en-US" sz="1100">
                <a:latin typeface="Courier New"/>
                <a:ea typeface="Courier New"/>
                <a:cs typeface="Courier New"/>
                <a:sym typeface="Courier New"/>
              </a:rPr>
              <a:t> , </a:t>
            </a:r>
            <a:r>
              <a:rPr lang="en-US" sz="1100"/>
              <a:t>יוקצה לנו לוקאל הוסט בפורט 8081. לאחר ליצה על קונרטול והמקש הימני בעכבר, יפתח לנו הממשק הבא (לעבור שקופית). </a:t>
            </a:r>
            <a:endParaRPr/>
          </a:p>
        </p:txBody>
      </p:sp>
      <p:sp>
        <p:nvSpPr>
          <p:cNvPr id="528" name="Google Shape;528;g2de25ad8cb5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de25ad8cb5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לאחר מעבר לקישור מהשקופית הקודמת, אנחנו נגיע לממש UI נוח שאיתו ניתן ליצור סוכנים ותבניות על מנת להשתמש בAUTOGEN. ברור שניתן להישאר בתוך הקונסול ולהמשיך ליצור שם את הסוכנים והתבניות.</a:t>
            </a:r>
            <a:endParaRPr/>
          </a:p>
        </p:txBody>
      </p:sp>
      <p:sp>
        <p:nvSpPr>
          <p:cNvPr id="544" name="Google Shape;544;g2de25ad8cb5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lt1"/>
              </a:buClr>
              <a:buSzPts val="1200"/>
              <a:buFont typeface="Arial"/>
              <a:buNone/>
            </a:pPr>
            <a:r>
              <a:rPr lang="en-US"/>
              <a:t>ים</a:t>
            </a:r>
            <a:endParaRPr/>
          </a:p>
          <a:p>
            <a:pPr indent="0" lvl="0" marL="0" marR="0" rtl="1" algn="r">
              <a:lnSpc>
                <a:spcPct val="100000"/>
              </a:lnSpc>
              <a:spcBef>
                <a:spcPts val="0"/>
              </a:spcBef>
              <a:spcAft>
                <a:spcPts val="0"/>
              </a:spcAft>
              <a:buClr>
                <a:schemeClr val="lt1"/>
              </a:buClr>
              <a:buSzPts val="1200"/>
              <a:buFont typeface="Arial"/>
              <a:buNone/>
            </a:pPr>
            <a:r>
              <a:rPr lang="en-US"/>
              <a:t>פרויקט קוד פתוח שפותח ע"י מיקרוסופט ב2023 </a:t>
            </a:r>
            <a:endParaRPr/>
          </a:p>
          <a:p>
            <a:pPr indent="0" lvl="0" marL="0" rtl="0" algn="l">
              <a:lnSpc>
                <a:spcPct val="115000"/>
              </a:lnSpc>
              <a:spcBef>
                <a:spcPts val="1200"/>
              </a:spcBef>
              <a:spcAft>
                <a:spcPts val="0"/>
              </a:spcAft>
              <a:buClr>
                <a:schemeClr val="dk1"/>
              </a:buClr>
              <a:buSzPts val="1100"/>
              <a:buFont typeface="Arial"/>
              <a:buNone/>
            </a:pPr>
            <a:r>
              <a:rPr lang="en-US" sz="1100"/>
              <a:t>AUTOGEN ו-AUTOGEN Studio הם כלים שנועדו להקל על תהליכי יצירה ופיתוח של תוכן על ידי אוטומציה ושימוש בטכנולוגיות מתקדמות.</a:t>
            </a:r>
            <a:endParaRPr sz="1100"/>
          </a:p>
          <a:p>
            <a:pPr indent="0" lvl="0" marL="0" rtl="0" algn="l">
              <a:lnSpc>
                <a:spcPct val="115000"/>
              </a:lnSpc>
              <a:spcBef>
                <a:spcPts val="1400"/>
              </a:spcBef>
              <a:spcAft>
                <a:spcPts val="0"/>
              </a:spcAft>
              <a:buClr>
                <a:schemeClr val="dk1"/>
              </a:buClr>
              <a:buSzPts val="1100"/>
              <a:buFont typeface="Arial"/>
              <a:buNone/>
            </a:pPr>
            <a:r>
              <a:rPr b="1" lang="en-US" sz="1300"/>
              <a:t>AUTOGEN</a:t>
            </a:r>
            <a:endParaRPr b="1" sz="1300"/>
          </a:p>
          <a:p>
            <a:pPr indent="0" lvl="0" marL="0" rtl="0" algn="l">
              <a:lnSpc>
                <a:spcPct val="115000"/>
              </a:lnSpc>
              <a:spcBef>
                <a:spcPts val="1200"/>
              </a:spcBef>
              <a:spcAft>
                <a:spcPts val="0"/>
              </a:spcAft>
              <a:buClr>
                <a:schemeClr val="dk1"/>
              </a:buClr>
              <a:buSzPts val="1100"/>
              <a:buFont typeface="Arial"/>
              <a:buNone/>
            </a:pPr>
            <a:r>
              <a:rPr lang="en-US" sz="1100"/>
              <a:t>AUTOGEN הוא כלי המיועד ליצור תוכן באופן אוטומטי. באמצעות שימוש בטכנולוגיות כמו בינה מלאכותית (AI) ולמידת מכונה (Machine Learning), AUTOGEN מסוגל לייצר טקסטים, תמונות, ואפילו קוד בצורה מהירה ויעילה. הוא פותח כדי לחסוך בזמן ומשאבים על ידי אוטומציה של משימות שחוזרות על עצמן ודורשות מאמץ ידני רב. השימושים של AUTOGEN יכולים לכלול יצירת תכנים לשיווק, כתיבת מאמרים, פיתוח אתרים, ועוד.</a:t>
            </a:r>
            <a:endParaRPr sz="1100"/>
          </a:p>
          <a:p>
            <a:pPr indent="0" lvl="0" marL="0" rtl="0" algn="l">
              <a:lnSpc>
                <a:spcPct val="115000"/>
              </a:lnSpc>
              <a:spcBef>
                <a:spcPts val="1400"/>
              </a:spcBef>
              <a:spcAft>
                <a:spcPts val="0"/>
              </a:spcAft>
              <a:buClr>
                <a:schemeClr val="dk1"/>
              </a:buClr>
              <a:buSzPts val="1100"/>
              <a:buFont typeface="Arial"/>
              <a:buNone/>
            </a:pPr>
            <a:r>
              <a:rPr b="1" lang="en-US" sz="1300"/>
              <a:t>AUTOGEN Studio</a:t>
            </a:r>
            <a:endParaRPr b="1" sz="1300"/>
          </a:p>
          <a:p>
            <a:pPr indent="0" lvl="0" marL="0" rtl="0" algn="l">
              <a:lnSpc>
                <a:spcPct val="115000"/>
              </a:lnSpc>
              <a:spcBef>
                <a:spcPts val="1200"/>
              </a:spcBef>
              <a:spcAft>
                <a:spcPts val="0"/>
              </a:spcAft>
              <a:buClr>
                <a:schemeClr val="dk1"/>
              </a:buClr>
              <a:buSzPts val="1100"/>
              <a:buFont typeface="Arial"/>
              <a:buNone/>
            </a:pPr>
            <a:r>
              <a:rPr lang="en-US" sz="1100"/>
              <a:t>AUTOGEN Studio הוא ממשק המשתמש של AUTOGEN, המספק פלטפורמה ידידותית לניהול תהליכי יצירת התוכן האוטומטיים. סטודיו זה מאפשר למשתמשים להגדיר תבניות ותסריטים ליצירת תוכן, לשנות את ההגדרות ולהתאים את התהליך לצרכים ספציפיים. בעזרת AUTOGEN Studio, ניתן לשלב את הכוח של AUTOGEN בתוך ממשק גרפי נוח לשימוש, מה שמקל על המנהלים והיוצרים להתמקד בתוכן עצמו ולא בתהליך הטכני של יצירתו.</a:t>
            </a:r>
            <a:endParaRPr sz="1100"/>
          </a:p>
          <a:p>
            <a:pPr indent="0" lvl="0" marL="0" rtl="0" algn="l">
              <a:lnSpc>
                <a:spcPct val="115000"/>
              </a:lnSpc>
              <a:spcBef>
                <a:spcPts val="1400"/>
              </a:spcBef>
              <a:spcAft>
                <a:spcPts val="0"/>
              </a:spcAft>
              <a:buClr>
                <a:schemeClr val="dk1"/>
              </a:buClr>
              <a:buSzPts val="1100"/>
              <a:buFont typeface="Arial"/>
              <a:buNone/>
            </a:pPr>
            <a:r>
              <a:rPr b="1" lang="en-US" sz="1300"/>
              <a:t>למה פיתחו את זה ומה זה פותר?</a:t>
            </a:r>
            <a:endParaRPr b="1" sz="1300"/>
          </a:p>
          <a:p>
            <a:pPr indent="0" lvl="0" marL="0" rtl="0" algn="l">
              <a:lnSpc>
                <a:spcPct val="115000"/>
              </a:lnSpc>
              <a:spcBef>
                <a:spcPts val="1200"/>
              </a:spcBef>
              <a:spcAft>
                <a:spcPts val="0"/>
              </a:spcAft>
              <a:buClr>
                <a:schemeClr val="dk1"/>
              </a:buClr>
              <a:buSzPts val="1100"/>
              <a:buFont typeface="Arial"/>
              <a:buNone/>
            </a:pPr>
            <a:r>
              <a:rPr lang="en-US" sz="1100"/>
              <a:t>הפיתוח של AUTOGEN ו-AUTOGEN Studio נועד לפתור מספר בעיות מרכזיות:</a:t>
            </a:r>
            <a:endParaRPr sz="1100"/>
          </a:p>
          <a:p>
            <a:pPr indent="-298450" lvl="0" marL="457200" rtl="0" algn="l">
              <a:lnSpc>
                <a:spcPct val="115000"/>
              </a:lnSpc>
              <a:spcBef>
                <a:spcPts val="1200"/>
              </a:spcBef>
              <a:spcAft>
                <a:spcPts val="0"/>
              </a:spcAft>
              <a:buClr>
                <a:schemeClr val="dk1"/>
              </a:buClr>
              <a:buSzPts val="1100"/>
              <a:buAutoNum type="arabicPeriod"/>
            </a:pPr>
            <a:r>
              <a:rPr b="1" lang="en-US" sz="1100"/>
              <a:t>חיסכון בזמן</a:t>
            </a:r>
            <a:r>
              <a:rPr lang="en-US" sz="1100"/>
              <a:t>: על ידי אוטומציה של תהליכי יצירת תוכן, אפשר לחסוך זמן יקר שנדרש לבצע משימות חוזרות ונשנות ידנית.</a:t>
            </a:r>
            <a:endParaRPr sz="1100"/>
          </a:p>
          <a:p>
            <a:pPr indent="-298450" lvl="0" marL="457200" rtl="0" algn="l">
              <a:lnSpc>
                <a:spcPct val="115000"/>
              </a:lnSpc>
              <a:spcBef>
                <a:spcPts val="0"/>
              </a:spcBef>
              <a:spcAft>
                <a:spcPts val="0"/>
              </a:spcAft>
              <a:buClr>
                <a:schemeClr val="dk1"/>
              </a:buClr>
              <a:buSzPts val="1100"/>
              <a:buAutoNum type="arabicPeriod"/>
            </a:pPr>
            <a:r>
              <a:rPr b="1" lang="en-US" sz="1100"/>
              <a:t>ייעול משאבים</a:t>
            </a:r>
            <a:r>
              <a:rPr lang="en-US" sz="1100"/>
              <a:t>: חברות וארגונים יכולים להפחית את כמות המשאבים (כוח אדם וזמן) שמוקדשים ליצירת תוכן, ולהשקיע אותם בתחומים אחרים.</a:t>
            </a:r>
            <a:endParaRPr sz="1100"/>
          </a:p>
          <a:p>
            <a:pPr indent="-298450" lvl="0" marL="457200" rtl="0" algn="l">
              <a:lnSpc>
                <a:spcPct val="115000"/>
              </a:lnSpc>
              <a:spcBef>
                <a:spcPts val="0"/>
              </a:spcBef>
              <a:spcAft>
                <a:spcPts val="0"/>
              </a:spcAft>
              <a:buClr>
                <a:schemeClr val="dk1"/>
              </a:buClr>
              <a:buSzPts val="1100"/>
              <a:buAutoNum type="arabicPeriod"/>
            </a:pPr>
            <a:r>
              <a:rPr b="1" lang="en-US" sz="1100"/>
              <a:t>איכות ועקביות</a:t>
            </a:r>
            <a:r>
              <a:rPr lang="en-US" sz="1100"/>
              <a:t>: שימוש בכלי אוטומטי מבטיח יצירת תוכן אחיד ועקבי, שמפחית את הסיכוי לטעויות אנוש.</a:t>
            </a:r>
            <a:endParaRPr sz="1100"/>
          </a:p>
          <a:p>
            <a:pPr indent="-298450" lvl="0" marL="457200" rtl="0" algn="l">
              <a:lnSpc>
                <a:spcPct val="115000"/>
              </a:lnSpc>
              <a:spcBef>
                <a:spcPts val="0"/>
              </a:spcBef>
              <a:spcAft>
                <a:spcPts val="0"/>
              </a:spcAft>
              <a:buClr>
                <a:schemeClr val="dk1"/>
              </a:buClr>
              <a:buSzPts val="1100"/>
              <a:buAutoNum type="arabicPeriod"/>
            </a:pPr>
            <a:r>
              <a:rPr b="1" lang="en-US" sz="1100"/>
              <a:t>התאמה אישית</a:t>
            </a:r>
            <a:r>
              <a:rPr lang="en-US" sz="1100"/>
              <a:t>: AUTOGEN Studio מאפשר למשתמשים להתאים את התוכן שנוצר לצרכים ספציפיים, על ידי הגדרת תבניות ותסריטים שונים.</a:t>
            </a:r>
            <a:endParaRPr sz="1100"/>
          </a:p>
          <a:p>
            <a:pPr indent="0" lvl="0" marL="0" rtl="0" algn="l">
              <a:lnSpc>
                <a:spcPct val="115000"/>
              </a:lnSpc>
              <a:spcBef>
                <a:spcPts val="1200"/>
              </a:spcBef>
              <a:spcAft>
                <a:spcPts val="0"/>
              </a:spcAft>
              <a:buClr>
                <a:schemeClr val="dk1"/>
              </a:buClr>
              <a:buSzPts val="1100"/>
              <a:buFont typeface="Arial"/>
              <a:buNone/>
            </a:pPr>
            <a:r>
              <a:rPr lang="en-US" sz="1100"/>
              <a:t>בסיכום, AUTOGEN ו-AUTOGEN Studio הם כלים מתקדמים שמטרתם להקל על תהליכי יצירת התוכן באמצעות אוטומציה ושימוש בטכנולוגיות AI ולמידת מכונה, מה שמאפשר חיסכון בזמן, ייעול משאבים, הבטחת איכות ועקביות, והתאמה אישית של התוכן לצרכים הספציפיים של המשתמשים.</a:t>
            </a:r>
            <a:endParaRPr sz="1100"/>
          </a:p>
          <a:p>
            <a:pPr indent="0" lvl="0" marL="0" marR="0" rtl="1" algn="r">
              <a:lnSpc>
                <a:spcPct val="100000"/>
              </a:lnSpc>
              <a:spcBef>
                <a:spcPts val="1200"/>
              </a:spcBef>
              <a:spcAft>
                <a:spcPts val="0"/>
              </a:spcAft>
              <a:buClr>
                <a:schemeClr val="lt1"/>
              </a:buClr>
              <a:buSzPts val="1200"/>
              <a:buFont typeface="Arial"/>
              <a:buNone/>
            </a:pPr>
            <a:r>
              <a:t/>
            </a:r>
            <a:endParaRPr/>
          </a:p>
          <a:p>
            <a:pPr indent="0" lvl="0" marL="0" marR="0" rtl="1" algn="r">
              <a:lnSpc>
                <a:spcPct val="100000"/>
              </a:lnSpc>
              <a:spcBef>
                <a:spcPts val="0"/>
              </a:spcBef>
              <a:spcAft>
                <a:spcPts val="0"/>
              </a:spcAft>
              <a:buClr>
                <a:schemeClr val="lt1"/>
              </a:buClr>
              <a:buSzPts val="1200"/>
              <a:buFont typeface="Arial"/>
              <a:buNone/>
            </a:pPr>
            <a:r>
              <a:t/>
            </a:r>
            <a:endParaRPr/>
          </a:p>
          <a:p>
            <a:pPr indent="0" lvl="0" marL="0" marR="0" rtl="1" algn="r">
              <a:lnSpc>
                <a:spcPct val="100000"/>
              </a:lnSpc>
              <a:spcBef>
                <a:spcPts val="0"/>
              </a:spcBef>
              <a:spcAft>
                <a:spcPts val="0"/>
              </a:spcAft>
              <a:buClr>
                <a:schemeClr val="lt1"/>
              </a:buClr>
              <a:buSzPts val="1200"/>
              <a:buFont typeface="Arial"/>
              <a:buNone/>
            </a:pPr>
            <a:r>
              <a:rPr lang="en-US"/>
              <a:t>templates, rules, or models – לכל תבנית\חוק\מודול יש קוד בסיס קבוע על מנת ליצור</a:t>
            </a:r>
            <a:br>
              <a:rPr lang="en-US"/>
            </a:br>
            <a:r>
              <a:rPr b="0" i="0" lang="en-US">
                <a:solidFill>
                  <a:srgbClr val="E6EDF3"/>
                </a:solidFill>
                <a:highlight>
                  <a:srgbClr val="0D1117"/>
                </a:highlight>
                <a:latin typeface="Arial"/>
                <a:ea typeface="Arial"/>
                <a:cs typeface="Arial"/>
                <a:sym typeface="Arial"/>
              </a:rPr>
              <a:t>LLM- large language mode</a:t>
            </a:r>
            <a:endParaRPr b="0" i="0">
              <a:solidFill>
                <a:srgbClr val="E6EDF3"/>
              </a:solidFill>
              <a:highlight>
                <a:srgbClr val="0D1117"/>
              </a:highlight>
              <a:latin typeface="Arial"/>
              <a:ea typeface="Arial"/>
              <a:cs typeface="Arial"/>
              <a:sym typeface="Arial"/>
            </a:endParaRPr>
          </a:p>
          <a:p>
            <a:pPr indent="0" lvl="0" marL="0" marR="0" rtl="1" algn="r">
              <a:lnSpc>
                <a:spcPct val="100000"/>
              </a:lnSpc>
              <a:spcBef>
                <a:spcPts val="0"/>
              </a:spcBef>
              <a:spcAft>
                <a:spcPts val="0"/>
              </a:spcAft>
              <a:buClr>
                <a:schemeClr val="lt1"/>
              </a:buClr>
              <a:buSzPts val="1200"/>
              <a:buFont typeface="Arial"/>
              <a:buNone/>
            </a:pPr>
            <a:br>
              <a:rPr b="0" i="0" lang="en-US">
                <a:solidFill>
                  <a:srgbClr val="E6EDF3"/>
                </a:solidFill>
                <a:highlight>
                  <a:srgbClr val="0D1117"/>
                </a:highlight>
                <a:latin typeface="Arial"/>
                <a:ea typeface="Arial"/>
                <a:cs typeface="Arial"/>
                <a:sym typeface="Arial"/>
              </a:rPr>
            </a:br>
            <a:endParaRPr/>
          </a:p>
        </p:txBody>
      </p:sp>
      <p:sp>
        <p:nvSpPr>
          <p:cNvPr id="153" name="Google Shape;15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e25ad8cb5_9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2de25ad8cb5_9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lt1"/>
              </a:buClr>
              <a:buSzPts val="1200"/>
              <a:buFont typeface="Arial"/>
              <a:buNone/>
            </a:pPr>
            <a:r>
              <a:rPr lang="en-US"/>
              <a:t>ים</a:t>
            </a:r>
            <a:endParaRPr/>
          </a:p>
          <a:p>
            <a:pPr indent="0" lvl="0" marL="0" marR="0" rtl="1" algn="r">
              <a:lnSpc>
                <a:spcPct val="100000"/>
              </a:lnSpc>
              <a:spcBef>
                <a:spcPts val="0"/>
              </a:spcBef>
              <a:spcAft>
                <a:spcPts val="0"/>
              </a:spcAft>
              <a:buClr>
                <a:schemeClr val="lt1"/>
              </a:buClr>
              <a:buSzPts val="1200"/>
              <a:buFont typeface="Arial"/>
              <a:buNone/>
            </a:pPr>
            <a:r>
              <a:rPr lang="en-US"/>
              <a:t>פרויקט קוד פתוח שפותח ע"י מיקרוסופט ב2023 </a:t>
            </a:r>
            <a:endParaRPr/>
          </a:p>
          <a:p>
            <a:pPr indent="0" lvl="0" marL="0" rtl="0" algn="l">
              <a:lnSpc>
                <a:spcPct val="115000"/>
              </a:lnSpc>
              <a:spcBef>
                <a:spcPts val="1200"/>
              </a:spcBef>
              <a:spcAft>
                <a:spcPts val="0"/>
              </a:spcAft>
              <a:buClr>
                <a:schemeClr val="dk1"/>
              </a:buClr>
              <a:buSzPts val="1100"/>
              <a:buFont typeface="Arial"/>
              <a:buNone/>
            </a:pPr>
            <a:r>
              <a:rPr lang="en-US" sz="1100"/>
              <a:t>AUTOGEN ו-AUTOGEN Studio הם כלים שנועדו להקל על תהליכי יצירה ופיתוח של תוכן על ידי אוטומציה ושימוש בטכנולוגיות מתקדמות.</a:t>
            </a:r>
            <a:endParaRPr sz="1100"/>
          </a:p>
          <a:p>
            <a:pPr indent="0" lvl="0" marL="0" rtl="0" algn="l">
              <a:lnSpc>
                <a:spcPct val="115000"/>
              </a:lnSpc>
              <a:spcBef>
                <a:spcPts val="1400"/>
              </a:spcBef>
              <a:spcAft>
                <a:spcPts val="0"/>
              </a:spcAft>
              <a:buClr>
                <a:schemeClr val="dk1"/>
              </a:buClr>
              <a:buSzPts val="1100"/>
              <a:buFont typeface="Arial"/>
              <a:buNone/>
            </a:pPr>
            <a:r>
              <a:rPr b="1" lang="en-US" sz="1300"/>
              <a:t>AUTOGEN</a:t>
            </a:r>
            <a:endParaRPr b="1" sz="1300"/>
          </a:p>
          <a:p>
            <a:pPr indent="0" lvl="0" marL="0" rtl="0" algn="l">
              <a:lnSpc>
                <a:spcPct val="115000"/>
              </a:lnSpc>
              <a:spcBef>
                <a:spcPts val="1200"/>
              </a:spcBef>
              <a:spcAft>
                <a:spcPts val="0"/>
              </a:spcAft>
              <a:buClr>
                <a:schemeClr val="dk1"/>
              </a:buClr>
              <a:buSzPts val="1100"/>
              <a:buFont typeface="Arial"/>
              <a:buNone/>
            </a:pPr>
            <a:r>
              <a:rPr lang="en-US" sz="1100"/>
              <a:t>AUTOGEN הוא כלי המיועד ליצור תוכן באופן אוטומטי. באמצעות שימוש בטכנולוגיות כמו בינה מלאכותית (AI) ולמידת מכונה (Machine Learning), AUTOGEN מסוגל לייצר טקסטים, תמונות, ואפילו קוד בצורה מהירה ויעילה. הוא פותח כדי לחסוך בזמן ומשאבים על ידי אוטומציה של משימות שחוזרות על עצמן ודורשות מאמץ ידני רב. השימושים של AUTOGEN יכולים לכלול יצירת תכנים לשיווק, כתיבת מאמרים, פיתוח אתרים, ועוד.</a:t>
            </a:r>
            <a:endParaRPr sz="1100"/>
          </a:p>
          <a:p>
            <a:pPr indent="0" lvl="0" marL="0" rtl="0" algn="l">
              <a:lnSpc>
                <a:spcPct val="115000"/>
              </a:lnSpc>
              <a:spcBef>
                <a:spcPts val="1400"/>
              </a:spcBef>
              <a:spcAft>
                <a:spcPts val="0"/>
              </a:spcAft>
              <a:buClr>
                <a:schemeClr val="dk1"/>
              </a:buClr>
              <a:buSzPts val="1100"/>
              <a:buFont typeface="Arial"/>
              <a:buNone/>
            </a:pPr>
            <a:r>
              <a:rPr b="1" lang="en-US" sz="1300"/>
              <a:t>AUTOGEN Studio</a:t>
            </a:r>
            <a:endParaRPr b="1" sz="1300"/>
          </a:p>
          <a:p>
            <a:pPr indent="0" lvl="0" marL="0" rtl="0" algn="l">
              <a:lnSpc>
                <a:spcPct val="115000"/>
              </a:lnSpc>
              <a:spcBef>
                <a:spcPts val="1200"/>
              </a:spcBef>
              <a:spcAft>
                <a:spcPts val="0"/>
              </a:spcAft>
              <a:buClr>
                <a:schemeClr val="dk1"/>
              </a:buClr>
              <a:buSzPts val="1100"/>
              <a:buFont typeface="Arial"/>
              <a:buNone/>
            </a:pPr>
            <a:r>
              <a:rPr lang="en-US" sz="1100"/>
              <a:t>AUTOGEN Studio הוא ממשק המשתמש של AUTOGEN, המספק פלטפורמה ידידותית לניהול תהליכי יצירת התוכן האוטומטיים. סטודיו זה מאפשר למשתמשים להגדיר תבניות ותסריטים ליצירת תוכן, לשנות את ההגדרות ולהתאים את התהליך לצרכים ספציפיים. בעזרת AUTOGEN Studio, ניתן לשלב את הכוח של AUTOGEN בתוך ממשק גרפי נוח לשימוש, מה שמקל על המנהלים והיוצרים להתמקד בתוכן עצמו ולא בתהליך הטכני של יצירתו.</a:t>
            </a:r>
            <a:endParaRPr sz="1100"/>
          </a:p>
          <a:p>
            <a:pPr indent="0" lvl="0" marL="0" rtl="0" algn="l">
              <a:lnSpc>
                <a:spcPct val="115000"/>
              </a:lnSpc>
              <a:spcBef>
                <a:spcPts val="1400"/>
              </a:spcBef>
              <a:spcAft>
                <a:spcPts val="0"/>
              </a:spcAft>
              <a:buClr>
                <a:schemeClr val="dk1"/>
              </a:buClr>
              <a:buSzPts val="1100"/>
              <a:buFont typeface="Arial"/>
              <a:buNone/>
            </a:pPr>
            <a:r>
              <a:rPr b="1" lang="en-US" sz="1300"/>
              <a:t>למה פיתחו את זה ומה זה פותר?</a:t>
            </a:r>
            <a:endParaRPr b="1" sz="1300"/>
          </a:p>
          <a:p>
            <a:pPr indent="0" lvl="0" marL="0" rtl="0" algn="l">
              <a:lnSpc>
                <a:spcPct val="115000"/>
              </a:lnSpc>
              <a:spcBef>
                <a:spcPts val="1200"/>
              </a:spcBef>
              <a:spcAft>
                <a:spcPts val="0"/>
              </a:spcAft>
              <a:buClr>
                <a:schemeClr val="dk1"/>
              </a:buClr>
              <a:buSzPts val="1100"/>
              <a:buFont typeface="Arial"/>
              <a:buNone/>
            </a:pPr>
            <a:r>
              <a:rPr lang="en-US" sz="1100"/>
              <a:t>הפיתוח של AUTOGEN ו-AUTOGEN Studio נועד לפתור מספר בעיות מרכזיות:</a:t>
            </a:r>
            <a:endParaRPr sz="1100"/>
          </a:p>
          <a:p>
            <a:pPr indent="-298450" lvl="0" marL="457200" rtl="0" algn="l">
              <a:lnSpc>
                <a:spcPct val="115000"/>
              </a:lnSpc>
              <a:spcBef>
                <a:spcPts val="1200"/>
              </a:spcBef>
              <a:spcAft>
                <a:spcPts val="0"/>
              </a:spcAft>
              <a:buClr>
                <a:schemeClr val="dk1"/>
              </a:buClr>
              <a:buSzPts val="1100"/>
              <a:buAutoNum type="arabicPeriod"/>
            </a:pPr>
            <a:r>
              <a:rPr b="1" lang="en-US" sz="1100"/>
              <a:t>חיסכון בזמן</a:t>
            </a:r>
            <a:r>
              <a:rPr lang="en-US" sz="1100"/>
              <a:t>: על ידי אוטומציה של תהליכי יצירת תוכן, אפשר לחסוך זמן יקר שנדרש לבצע משימות חוזרות ונשנות ידנית.</a:t>
            </a:r>
            <a:endParaRPr sz="1100"/>
          </a:p>
          <a:p>
            <a:pPr indent="-298450" lvl="0" marL="457200" rtl="0" algn="l">
              <a:lnSpc>
                <a:spcPct val="115000"/>
              </a:lnSpc>
              <a:spcBef>
                <a:spcPts val="0"/>
              </a:spcBef>
              <a:spcAft>
                <a:spcPts val="0"/>
              </a:spcAft>
              <a:buClr>
                <a:schemeClr val="dk1"/>
              </a:buClr>
              <a:buSzPts val="1100"/>
              <a:buAutoNum type="arabicPeriod"/>
            </a:pPr>
            <a:r>
              <a:rPr b="1" lang="en-US" sz="1100"/>
              <a:t>ייעול משאבים</a:t>
            </a:r>
            <a:r>
              <a:rPr lang="en-US" sz="1100"/>
              <a:t>: חברות וארגונים יכולים להפחית את כמות המשאבים (כוח אדם וזמן) שמוקדשים ליצירת תוכן, ולהשקיע אותם בתחומים אחרים.</a:t>
            </a:r>
            <a:endParaRPr sz="1100"/>
          </a:p>
          <a:p>
            <a:pPr indent="-298450" lvl="0" marL="457200" rtl="0" algn="l">
              <a:lnSpc>
                <a:spcPct val="115000"/>
              </a:lnSpc>
              <a:spcBef>
                <a:spcPts val="0"/>
              </a:spcBef>
              <a:spcAft>
                <a:spcPts val="0"/>
              </a:spcAft>
              <a:buClr>
                <a:schemeClr val="dk1"/>
              </a:buClr>
              <a:buSzPts val="1100"/>
              <a:buAutoNum type="arabicPeriod"/>
            </a:pPr>
            <a:r>
              <a:rPr b="1" lang="en-US" sz="1100"/>
              <a:t>איכות ועקביות</a:t>
            </a:r>
            <a:r>
              <a:rPr lang="en-US" sz="1100"/>
              <a:t>: שימוש בכלי אוטומטי מבטיח יצירת תוכן אחיד ועקבי, שמפחית את הסיכוי לטעויות אנוש.</a:t>
            </a:r>
            <a:endParaRPr sz="1100"/>
          </a:p>
          <a:p>
            <a:pPr indent="-298450" lvl="0" marL="457200" rtl="0" algn="l">
              <a:lnSpc>
                <a:spcPct val="115000"/>
              </a:lnSpc>
              <a:spcBef>
                <a:spcPts val="0"/>
              </a:spcBef>
              <a:spcAft>
                <a:spcPts val="0"/>
              </a:spcAft>
              <a:buClr>
                <a:schemeClr val="dk1"/>
              </a:buClr>
              <a:buSzPts val="1100"/>
              <a:buAutoNum type="arabicPeriod"/>
            </a:pPr>
            <a:r>
              <a:rPr b="1" lang="en-US" sz="1100"/>
              <a:t>התאמה אישית</a:t>
            </a:r>
            <a:r>
              <a:rPr lang="en-US" sz="1100"/>
              <a:t>: AUTOGEN Studio מאפשר למשתמשים להתאים את התוכן שנוצר לצרכים ספציפיים, על ידי הגדרת תבניות ותסריטים שונים.</a:t>
            </a:r>
            <a:endParaRPr sz="1100"/>
          </a:p>
          <a:p>
            <a:pPr indent="0" lvl="0" marL="0" rtl="0" algn="l">
              <a:lnSpc>
                <a:spcPct val="115000"/>
              </a:lnSpc>
              <a:spcBef>
                <a:spcPts val="1200"/>
              </a:spcBef>
              <a:spcAft>
                <a:spcPts val="0"/>
              </a:spcAft>
              <a:buClr>
                <a:schemeClr val="dk1"/>
              </a:buClr>
              <a:buSzPts val="1100"/>
              <a:buFont typeface="Arial"/>
              <a:buNone/>
            </a:pPr>
            <a:r>
              <a:rPr lang="en-US" sz="1100"/>
              <a:t>בסיכום, AUTOGEN ו-AUTOGEN Studio הם כלים מתקדמים שמטרתם להקל על תהליכי יצירת התוכן באמצעות אוטומציה ושימוש בטכנולוגיות AI ולמידת מכונה, מה שמאפשר חיסכון בזמן, ייעול משאבים, הבטחת איכות ועקביות, והתאמה אישית של התוכן לצרכים הספציפיים של המשתמשים.</a:t>
            </a:r>
            <a:endParaRPr sz="1100"/>
          </a:p>
          <a:p>
            <a:pPr indent="0" lvl="0" marL="0" marR="0" rtl="1" algn="r">
              <a:lnSpc>
                <a:spcPct val="100000"/>
              </a:lnSpc>
              <a:spcBef>
                <a:spcPts val="1200"/>
              </a:spcBef>
              <a:spcAft>
                <a:spcPts val="0"/>
              </a:spcAft>
              <a:buClr>
                <a:schemeClr val="lt1"/>
              </a:buClr>
              <a:buSzPts val="1200"/>
              <a:buFont typeface="Arial"/>
              <a:buNone/>
            </a:pPr>
            <a:r>
              <a:t/>
            </a:r>
            <a:endParaRPr/>
          </a:p>
          <a:p>
            <a:pPr indent="0" lvl="0" marL="0" marR="0" rtl="1" algn="r">
              <a:lnSpc>
                <a:spcPct val="100000"/>
              </a:lnSpc>
              <a:spcBef>
                <a:spcPts val="0"/>
              </a:spcBef>
              <a:spcAft>
                <a:spcPts val="0"/>
              </a:spcAft>
              <a:buClr>
                <a:schemeClr val="lt1"/>
              </a:buClr>
              <a:buSzPts val="1200"/>
              <a:buFont typeface="Arial"/>
              <a:buNone/>
            </a:pPr>
            <a:r>
              <a:t/>
            </a:r>
            <a:endParaRPr/>
          </a:p>
          <a:p>
            <a:pPr indent="0" lvl="0" marL="0" marR="0" rtl="1" algn="r">
              <a:lnSpc>
                <a:spcPct val="100000"/>
              </a:lnSpc>
              <a:spcBef>
                <a:spcPts val="0"/>
              </a:spcBef>
              <a:spcAft>
                <a:spcPts val="0"/>
              </a:spcAft>
              <a:buClr>
                <a:schemeClr val="lt1"/>
              </a:buClr>
              <a:buSzPts val="1200"/>
              <a:buFont typeface="Arial"/>
              <a:buNone/>
            </a:pPr>
            <a:r>
              <a:rPr lang="en-US"/>
              <a:t>templates, rules, or models – לכל תבנית\חוק\מודול יש קוד בסיס קבוע על מנת ליצור</a:t>
            </a:r>
            <a:br>
              <a:rPr lang="en-US"/>
            </a:br>
            <a:r>
              <a:rPr b="0" i="0" lang="en-US">
                <a:solidFill>
                  <a:srgbClr val="E6EDF3"/>
                </a:solidFill>
                <a:highlight>
                  <a:srgbClr val="0D1117"/>
                </a:highlight>
                <a:latin typeface="Arial"/>
                <a:ea typeface="Arial"/>
                <a:cs typeface="Arial"/>
                <a:sym typeface="Arial"/>
              </a:rPr>
              <a:t>LLM- large language mode</a:t>
            </a:r>
            <a:endParaRPr b="0" i="0">
              <a:solidFill>
                <a:srgbClr val="E6EDF3"/>
              </a:solidFill>
              <a:highlight>
                <a:srgbClr val="0D1117"/>
              </a:highlight>
              <a:latin typeface="Arial"/>
              <a:ea typeface="Arial"/>
              <a:cs typeface="Arial"/>
              <a:sym typeface="Arial"/>
            </a:endParaRPr>
          </a:p>
          <a:p>
            <a:pPr indent="0" lvl="0" marL="0" marR="0" rtl="1" algn="r">
              <a:lnSpc>
                <a:spcPct val="100000"/>
              </a:lnSpc>
              <a:spcBef>
                <a:spcPts val="0"/>
              </a:spcBef>
              <a:spcAft>
                <a:spcPts val="0"/>
              </a:spcAft>
              <a:buClr>
                <a:schemeClr val="lt1"/>
              </a:buClr>
              <a:buSzPts val="1200"/>
              <a:buFont typeface="Arial"/>
              <a:buNone/>
            </a:pPr>
            <a:br>
              <a:rPr b="0" i="0" lang="en-US">
                <a:solidFill>
                  <a:srgbClr val="E6EDF3"/>
                </a:solidFill>
                <a:highlight>
                  <a:srgbClr val="0D1117"/>
                </a:highlight>
                <a:latin typeface="Arial"/>
                <a:ea typeface="Arial"/>
                <a:cs typeface="Arial"/>
                <a:sym typeface="Arial"/>
              </a:rPr>
            </a:br>
            <a:endParaRPr/>
          </a:p>
        </p:txBody>
      </p:sp>
      <p:sp>
        <p:nvSpPr>
          <p:cNvPr id="170" name="Google Shape;170;g2de25ad8cb5_9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lt1"/>
              </a:buClr>
              <a:buSzPts val="1200"/>
              <a:buFont typeface="Arial"/>
              <a:buNone/>
            </a:pPr>
            <a:r>
              <a:rPr lang="en-US"/>
              <a:t>ים</a:t>
            </a:r>
            <a:endParaRPr/>
          </a:p>
        </p:txBody>
      </p:sp>
      <p:sp>
        <p:nvSpPr>
          <p:cNvPr id="178" name="Google Shape;17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e25ad8cb5_9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de25ad8cb5_9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lt1"/>
              </a:buClr>
              <a:buSzPts val="1200"/>
              <a:buFont typeface="Arial"/>
              <a:buNone/>
            </a:pPr>
            <a:r>
              <a:rPr lang="en-US"/>
              <a:t>ים</a:t>
            </a:r>
            <a:endParaRPr/>
          </a:p>
          <a:p>
            <a:pPr indent="0" lvl="0" marL="0" marR="0" rtl="1" algn="r">
              <a:lnSpc>
                <a:spcPct val="100000"/>
              </a:lnSpc>
              <a:spcBef>
                <a:spcPts val="0"/>
              </a:spcBef>
              <a:spcAft>
                <a:spcPts val="0"/>
              </a:spcAft>
              <a:buClr>
                <a:schemeClr val="lt1"/>
              </a:buClr>
              <a:buSzPts val="1200"/>
              <a:buFont typeface="Arial"/>
              <a:buNone/>
            </a:pPr>
            <a:r>
              <a:rPr lang="en-US"/>
              <a:t>פרויקט קוד פתוח שפותח ע"י מיקרוסופט ב2023 </a:t>
            </a:r>
            <a:endParaRPr/>
          </a:p>
          <a:p>
            <a:pPr indent="0" lvl="0" marL="0" rtl="0" algn="l">
              <a:lnSpc>
                <a:spcPct val="115000"/>
              </a:lnSpc>
              <a:spcBef>
                <a:spcPts val="1200"/>
              </a:spcBef>
              <a:spcAft>
                <a:spcPts val="0"/>
              </a:spcAft>
              <a:buClr>
                <a:schemeClr val="dk1"/>
              </a:buClr>
              <a:buSzPts val="1100"/>
              <a:buFont typeface="Arial"/>
              <a:buNone/>
            </a:pPr>
            <a:r>
              <a:rPr lang="en-US" sz="1100"/>
              <a:t>AUTOGEN ו-AUTOGEN Studio הם כלים שנועדו להקל על תהליכי יצירה ופיתוח של תוכן על ידי אוטומציה ושימוש בטכנולוגיות מתקדמות.</a:t>
            </a:r>
            <a:endParaRPr sz="1100"/>
          </a:p>
          <a:p>
            <a:pPr indent="0" lvl="0" marL="0" rtl="0" algn="l">
              <a:lnSpc>
                <a:spcPct val="115000"/>
              </a:lnSpc>
              <a:spcBef>
                <a:spcPts val="1400"/>
              </a:spcBef>
              <a:spcAft>
                <a:spcPts val="0"/>
              </a:spcAft>
              <a:buClr>
                <a:schemeClr val="dk1"/>
              </a:buClr>
              <a:buSzPts val="1100"/>
              <a:buFont typeface="Arial"/>
              <a:buNone/>
            </a:pPr>
            <a:r>
              <a:rPr b="1" lang="en-US" sz="1300"/>
              <a:t>AUTOGEN</a:t>
            </a:r>
            <a:endParaRPr b="1" sz="1300"/>
          </a:p>
          <a:p>
            <a:pPr indent="0" lvl="0" marL="0" rtl="0" algn="l">
              <a:lnSpc>
                <a:spcPct val="115000"/>
              </a:lnSpc>
              <a:spcBef>
                <a:spcPts val="1200"/>
              </a:spcBef>
              <a:spcAft>
                <a:spcPts val="0"/>
              </a:spcAft>
              <a:buClr>
                <a:schemeClr val="dk1"/>
              </a:buClr>
              <a:buSzPts val="1100"/>
              <a:buFont typeface="Arial"/>
              <a:buNone/>
            </a:pPr>
            <a:r>
              <a:rPr lang="en-US" sz="1100"/>
              <a:t>AUTOGEN הוא כלי המיועד ליצור תוכן באופן אוטומטי. באמצעות שימוש בטכנולוגיות כמו בינה מלאכותית (AI) ולמידת מכונה (Machine Learning), AUTOGEN מסוגל לייצר טקסטים, תמונות, ואפילו קוד בצורה מהירה ויעילה. הוא פותח כדי לחסוך בזמן ומשאבים על ידי אוטומציה של משימות שחוזרות על עצמן ודורשות מאמץ ידני רב. השימושים של AUTOGEN יכולים לכלול יצירת תכנים לשיווק, כתיבת מאמרים, פיתוח אתרים, ועוד.</a:t>
            </a:r>
            <a:endParaRPr sz="1100"/>
          </a:p>
          <a:p>
            <a:pPr indent="0" lvl="0" marL="0" rtl="0" algn="l">
              <a:lnSpc>
                <a:spcPct val="115000"/>
              </a:lnSpc>
              <a:spcBef>
                <a:spcPts val="1400"/>
              </a:spcBef>
              <a:spcAft>
                <a:spcPts val="0"/>
              </a:spcAft>
              <a:buClr>
                <a:schemeClr val="dk1"/>
              </a:buClr>
              <a:buSzPts val="1100"/>
              <a:buFont typeface="Arial"/>
              <a:buNone/>
            </a:pPr>
            <a:r>
              <a:rPr b="1" lang="en-US" sz="1300"/>
              <a:t>AUTOGEN Studio</a:t>
            </a:r>
            <a:endParaRPr b="1" sz="1300"/>
          </a:p>
          <a:p>
            <a:pPr indent="0" lvl="0" marL="0" rtl="0" algn="l">
              <a:lnSpc>
                <a:spcPct val="115000"/>
              </a:lnSpc>
              <a:spcBef>
                <a:spcPts val="1200"/>
              </a:spcBef>
              <a:spcAft>
                <a:spcPts val="0"/>
              </a:spcAft>
              <a:buClr>
                <a:schemeClr val="dk1"/>
              </a:buClr>
              <a:buSzPts val="1100"/>
              <a:buFont typeface="Arial"/>
              <a:buNone/>
            </a:pPr>
            <a:r>
              <a:rPr lang="en-US" sz="1100"/>
              <a:t>AUTOGEN Studio הוא ממשק המשתמש של AUTOGEN, המספק פלטפורמה ידידותית לניהול תהליכי יצירת התוכן האוטומטיים. סטודיו זה מאפשר למשתמשים להגדיר תבניות ותסריטים ליצירת תוכן, לשנות את ההגדרות ולהתאים את התהליך לצרכים ספציפיים. בעזרת AUTOGEN Studio, ניתן לשלב את הכוח של AUTOGEN בתוך ממשק גרפי נוח לשימוש, מה שמקל על המנהלים והיוצרים להתמקד בתוכן עצמו ולא בתהליך הטכני של יצירתו.</a:t>
            </a:r>
            <a:endParaRPr sz="1100"/>
          </a:p>
          <a:p>
            <a:pPr indent="0" lvl="0" marL="0" rtl="0" algn="l">
              <a:lnSpc>
                <a:spcPct val="115000"/>
              </a:lnSpc>
              <a:spcBef>
                <a:spcPts val="1400"/>
              </a:spcBef>
              <a:spcAft>
                <a:spcPts val="0"/>
              </a:spcAft>
              <a:buClr>
                <a:schemeClr val="dk1"/>
              </a:buClr>
              <a:buSzPts val="1100"/>
              <a:buFont typeface="Arial"/>
              <a:buNone/>
            </a:pPr>
            <a:r>
              <a:rPr b="1" lang="en-US" sz="1300"/>
              <a:t>למה פיתחו את זה ומה זה פותר?</a:t>
            </a:r>
            <a:endParaRPr b="1" sz="1300"/>
          </a:p>
          <a:p>
            <a:pPr indent="0" lvl="0" marL="0" rtl="0" algn="l">
              <a:lnSpc>
                <a:spcPct val="115000"/>
              </a:lnSpc>
              <a:spcBef>
                <a:spcPts val="1200"/>
              </a:spcBef>
              <a:spcAft>
                <a:spcPts val="0"/>
              </a:spcAft>
              <a:buClr>
                <a:schemeClr val="dk1"/>
              </a:buClr>
              <a:buSzPts val="1100"/>
              <a:buFont typeface="Arial"/>
              <a:buNone/>
            </a:pPr>
            <a:r>
              <a:rPr lang="en-US" sz="1100"/>
              <a:t>הפיתוח של AUTOGEN ו-AUTOGEN Studio נועד לפתור מספר בעיות מרכזיות:</a:t>
            </a:r>
            <a:endParaRPr sz="1100"/>
          </a:p>
          <a:p>
            <a:pPr indent="-298450" lvl="0" marL="457200" rtl="0" algn="l">
              <a:lnSpc>
                <a:spcPct val="115000"/>
              </a:lnSpc>
              <a:spcBef>
                <a:spcPts val="1200"/>
              </a:spcBef>
              <a:spcAft>
                <a:spcPts val="0"/>
              </a:spcAft>
              <a:buClr>
                <a:schemeClr val="dk1"/>
              </a:buClr>
              <a:buSzPts val="1100"/>
              <a:buAutoNum type="arabicPeriod"/>
            </a:pPr>
            <a:r>
              <a:rPr b="1" lang="en-US" sz="1100"/>
              <a:t>חיסכון בזמן</a:t>
            </a:r>
            <a:r>
              <a:rPr lang="en-US" sz="1100"/>
              <a:t>: על ידי אוטומציה של תהליכי יצירת תוכן, אפשר לחסוך זמן יקר שנדרש לבצע משימות חוזרות ונשנות ידנית.</a:t>
            </a:r>
            <a:endParaRPr sz="1100"/>
          </a:p>
          <a:p>
            <a:pPr indent="-298450" lvl="0" marL="457200" rtl="0" algn="l">
              <a:lnSpc>
                <a:spcPct val="115000"/>
              </a:lnSpc>
              <a:spcBef>
                <a:spcPts val="0"/>
              </a:spcBef>
              <a:spcAft>
                <a:spcPts val="0"/>
              </a:spcAft>
              <a:buClr>
                <a:schemeClr val="dk1"/>
              </a:buClr>
              <a:buSzPts val="1100"/>
              <a:buAutoNum type="arabicPeriod"/>
            </a:pPr>
            <a:r>
              <a:rPr b="1" lang="en-US" sz="1100"/>
              <a:t>ייעול משאבים</a:t>
            </a:r>
            <a:r>
              <a:rPr lang="en-US" sz="1100"/>
              <a:t>: חברות וארגונים יכולים להפחית את כמות המשאבים (כוח אדם וזמן) שמוקדשים ליצירת תוכן, ולהשקיע אותם בתחומים אחרים.</a:t>
            </a:r>
            <a:endParaRPr sz="1100"/>
          </a:p>
          <a:p>
            <a:pPr indent="-298450" lvl="0" marL="457200" rtl="0" algn="l">
              <a:lnSpc>
                <a:spcPct val="115000"/>
              </a:lnSpc>
              <a:spcBef>
                <a:spcPts val="0"/>
              </a:spcBef>
              <a:spcAft>
                <a:spcPts val="0"/>
              </a:spcAft>
              <a:buClr>
                <a:schemeClr val="dk1"/>
              </a:buClr>
              <a:buSzPts val="1100"/>
              <a:buAutoNum type="arabicPeriod"/>
            </a:pPr>
            <a:r>
              <a:rPr b="1" lang="en-US" sz="1100"/>
              <a:t>איכות ועקביות</a:t>
            </a:r>
            <a:r>
              <a:rPr lang="en-US" sz="1100"/>
              <a:t>: שימוש בכלי אוטומטי מבטיח יצירת תוכן אחיד ועקבי, שמפחית את הסיכוי לטעויות אנוש.</a:t>
            </a:r>
            <a:endParaRPr sz="1100"/>
          </a:p>
          <a:p>
            <a:pPr indent="-298450" lvl="0" marL="457200" rtl="0" algn="l">
              <a:lnSpc>
                <a:spcPct val="115000"/>
              </a:lnSpc>
              <a:spcBef>
                <a:spcPts val="0"/>
              </a:spcBef>
              <a:spcAft>
                <a:spcPts val="0"/>
              </a:spcAft>
              <a:buClr>
                <a:schemeClr val="dk1"/>
              </a:buClr>
              <a:buSzPts val="1100"/>
              <a:buAutoNum type="arabicPeriod"/>
            </a:pPr>
            <a:r>
              <a:rPr b="1" lang="en-US" sz="1100"/>
              <a:t>התאמה אישית</a:t>
            </a:r>
            <a:r>
              <a:rPr lang="en-US" sz="1100"/>
              <a:t>: AUTOGEN Studio מאפשר למשתמשים להתאים את התוכן שנוצר לצרכים ספציפיים, על ידי הגדרת תבניות ותסריטים שונים.</a:t>
            </a:r>
            <a:endParaRPr sz="1100"/>
          </a:p>
          <a:p>
            <a:pPr indent="0" lvl="0" marL="0" rtl="0" algn="l">
              <a:lnSpc>
                <a:spcPct val="115000"/>
              </a:lnSpc>
              <a:spcBef>
                <a:spcPts val="1200"/>
              </a:spcBef>
              <a:spcAft>
                <a:spcPts val="0"/>
              </a:spcAft>
              <a:buClr>
                <a:schemeClr val="dk1"/>
              </a:buClr>
              <a:buSzPts val="1100"/>
              <a:buFont typeface="Arial"/>
              <a:buNone/>
            </a:pPr>
            <a:r>
              <a:rPr lang="en-US" sz="1100"/>
              <a:t>בסיכום, AUTOGEN ו-AUTOGEN Studio הם כלים מתקדמים שמטרתם להקל על תהליכי יצירת התוכן באמצעות אוטומציה ושימוש בטכנולוגיות AI ולמידת מכונה, מה שמאפשר חיסכון בזמן, ייעול משאבים, הבטחת איכות ועקביות, והתאמה אישית של התוכן לצרכים הספציפיים של המשתמשים.</a:t>
            </a:r>
            <a:endParaRPr sz="1100"/>
          </a:p>
          <a:p>
            <a:pPr indent="0" lvl="0" marL="0" marR="0" rtl="1" algn="r">
              <a:lnSpc>
                <a:spcPct val="100000"/>
              </a:lnSpc>
              <a:spcBef>
                <a:spcPts val="1200"/>
              </a:spcBef>
              <a:spcAft>
                <a:spcPts val="0"/>
              </a:spcAft>
              <a:buClr>
                <a:schemeClr val="lt1"/>
              </a:buClr>
              <a:buSzPts val="1200"/>
              <a:buFont typeface="Arial"/>
              <a:buNone/>
            </a:pPr>
            <a:r>
              <a:t/>
            </a:r>
            <a:endParaRPr/>
          </a:p>
          <a:p>
            <a:pPr indent="0" lvl="0" marL="0" marR="0" rtl="1" algn="r">
              <a:lnSpc>
                <a:spcPct val="100000"/>
              </a:lnSpc>
              <a:spcBef>
                <a:spcPts val="0"/>
              </a:spcBef>
              <a:spcAft>
                <a:spcPts val="0"/>
              </a:spcAft>
              <a:buClr>
                <a:schemeClr val="lt1"/>
              </a:buClr>
              <a:buSzPts val="1200"/>
              <a:buFont typeface="Arial"/>
              <a:buNone/>
            </a:pPr>
            <a:r>
              <a:t/>
            </a:r>
            <a:endParaRPr/>
          </a:p>
          <a:p>
            <a:pPr indent="0" lvl="0" marL="0" marR="0" rtl="1" algn="r">
              <a:lnSpc>
                <a:spcPct val="100000"/>
              </a:lnSpc>
              <a:spcBef>
                <a:spcPts val="0"/>
              </a:spcBef>
              <a:spcAft>
                <a:spcPts val="0"/>
              </a:spcAft>
              <a:buClr>
                <a:schemeClr val="lt1"/>
              </a:buClr>
              <a:buSzPts val="1200"/>
              <a:buFont typeface="Arial"/>
              <a:buNone/>
            </a:pPr>
            <a:r>
              <a:rPr lang="en-US"/>
              <a:t>templates, rules, or models – לכל תבנית\חוק\מודול יש קוד בסיס קבוע על מנת ליצור</a:t>
            </a:r>
            <a:br>
              <a:rPr lang="en-US"/>
            </a:br>
            <a:r>
              <a:rPr b="0" i="0" lang="en-US">
                <a:solidFill>
                  <a:srgbClr val="E6EDF3"/>
                </a:solidFill>
                <a:highlight>
                  <a:srgbClr val="0D1117"/>
                </a:highlight>
                <a:latin typeface="Arial"/>
                <a:ea typeface="Arial"/>
                <a:cs typeface="Arial"/>
                <a:sym typeface="Arial"/>
              </a:rPr>
              <a:t>LLM- large language mode</a:t>
            </a:r>
            <a:endParaRPr b="0" i="0">
              <a:solidFill>
                <a:srgbClr val="E6EDF3"/>
              </a:solidFill>
              <a:highlight>
                <a:srgbClr val="0D1117"/>
              </a:highlight>
              <a:latin typeface="Arial"/>
              <a:ea typeface="Arial"/>
              <a:cs typeface="Arial"/>
              <a:sym typeface="Arial"/>
            </a:endParaRPr>
          </a:p>
          <a:p>
            <a:pPr indent="0" lvl="0" marL="0" marR="0" rtl="1" algn="r">
              <a:lnSpc>
                <a:spcPct val="100000"/>
              </a:lnSpc>
              <a:spcBef>
                <a:spcPts val="0"/>
              </a:spcBef>
              <a:spcAft>
                <a:spcPts val="0"/>
              </a:spcAft>
              <a:buClr>
                <a:schemeClr val="lt1"/>
              </a:buClr>
              <a:buSzPts val="1200"/>
              <a:buFont typeface="Arial"/>
              <a:buNone/>
            </a:pPr>
            <a:br>
              <a:rPr b="0" i="0" lang="en-US">
                <a:solidFill>
                  <a:srgbClr val="E6EDF3"/>
                </a:solidFill>
                <a:highlight>
                  <a:srgbClr val="0D1117"/>
                </a:highlight>
                <a:latin typeface="Arial"/>
                <a:ea typeface="Arial"/>
                <a:cs typeface="Arial"/>
                <a:sym typeface="Arial"/>
              </a:rPr>
            </a:br>
            <a:endParaRPr/>
          </a:p>
        </p:txBody>
      </p:sp>
      <p:sp>
        <p:nvSpPr>
          <p:cNvPr id="187" name="Google Shape;187;g2de25ad8cb5_9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שיר</a:t>
            </a:r>
            <a:endParaRPr/>
          </a:p>
        </p:txBody>
      </p:sp>
      <p:sp>
        <p:nvSpPr>
          <p:cNvPr id="215" name="Google Shape;2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שיר</a:t>
            </a:r>
            <a:endParaRPr/>
          </a:p>
          <a:p>
            <a:pPr indent="0" lvl="0" marL="0" rtl="0" algn="l">
              <a:spcBef>
                <a:spcPts val="0"/>
              </a:spcBef>
              <a:spcAft>
                <a:spcPts val="0"/>
              </a:spcAft>
              <a:buNone/>
            </a:pPr>
            <a:r>
              <a:rPr lang="en-US"/>
              <a:t>AutoGen מטפל במספר אתגרים בפיתוח תוכנה:</a:t>
            </a:r>
            <a:endParaRPr/>
          </a:p>
          <a:p>
            <a:pPr indent="0" lvl="0" marL="0" rtl="1" algn="r">
              <a:spcBef>
                <a:spcPts val="0"/>
              </a:spcBef>
              <a:spcAft>
                <a:spcPts val="0"/>
              </a:spcAft>
              <a:buNone/>
            </a:pPr>
            <a:r>
              <a:rPr lang="en-US"/>
              <a:t>-יעילות: חוסך זמן ומאמץ ע"י אוטומציה של משימות רפטיטיביות (כתיבת קוד בסיסי, יצירת תיעוד)</a:t>
            </a:r>
            <a:endParaRPr/>
          </a:p>
          <a:p>
            <a:pPr indent="0" lvl="0" marL="0" rtl="1" algn="r">
              <a:spcBef>
                <a:spcPts val="0"/>
              </a:spcBef>
              <a:spcAft>
                <a:spcPts val="0"/>
              </a:spcAft>
              <a:buNone/>
            </a:pPr>
            <a:r>
              <a:rPr lang="en-US"/>
              <a:t>-עקביות: מבטיח עקביות בכל בסיס הקוד / התיעוד ע"י יישום תבניות/חוקים מוגדרים מראש</a:t>
            </a:r>
            <a:endParaRPr/>
          </a:p>
          <a:p>
            <a:pPr indent="0" lvl="0" marL="0" rtl="1" algn="r">
              <a:spcBef>
                <a:spcPts val="0"/>
              </a:spcBef>
              <a:spcAft>
                <a:spcPts val="0"/>
              </a:spcAft>
              <a:buNone/>
            </a:pPr>
            <a:r>
              <a:rPr lang="en-US"/>
              <a:t>-הפחתת שגיאות (טעויות אנוש): ע"י ביצוע משימות רפטטיביות באופן אוטומטי, מפחית את הסבירות לטעויות אנוש, מה שמוביל לקוד/תיעוד ברמה גבוהה יותר </a:t>
            </a:r>
            <a:endParaRPr/>
          </a:p>
        </p:txBody>
      </p:sp>
      <p:sp>
        <p:nvSpPr>
          <p:cNvPr id="242" name="Google Shape;2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0" name="Google Shape;20;p2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7" name="Google Shape;77;p3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3" name="Google Shape;83;p3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90" name="Shape 90"/>
        <p:cNvGrpSpPr/>
        <p:nvPr/>
      </p:nvGrpSpPr>
      <p:grpSpPr>
        <a:xfrm>
          <a:off x="0" y="0"/>
          <a:ext cx="0" cy="0"/>
          <a:chOff x="0" y="0"/>
          <a:chExt cx="0" cy="0"/>
        </a:xfrm>
      </p:grpSpPr>
      <p:sp>
        <p:nvSpPr>
          <p:cNvPr id="91" name="Google Shape;9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lt1"/>
              </a:buClr>
              <a:buSzPts val="1800"/>
              <a:buChar char="•"/>
              <a:defRPr/>
            </a:lvl1pPr>
            <a:lvl2pPr indent="-342900" lvl="1" marL="914400" rtl="1" algn="r">
              <a:lnSpc>
                <a:spcPct val="90000"/>
              </a:lnSpc>
              <a:spcBef>
                <a:spcPts val="500"/>
              </a:spcBef>
              <a:spcAft>
                <a:spcPts val="0"/>
              </a:spcAft>
              <a:buClr>
                <a:schemeClr val="lt1"/>
              </a:buClr>
              <a:buSzPts val="1800"/>
              <a:buChar char="•"/>
              <a:defRPr/>
            </a:lvl2pPr>
            <a:lvl3pPr indent="-342900" lvl="2" marL="1371600" rtl="1" algn="r">
              <a:lnSpc>
                <a:spcPct val="90000"/>
              </a:lnSpc>
              <a:spcBef>
                <a:spcPts val="500"/>
              </a:spcBef>
              <a:spcAft>
                <a:spcPts val="0"/>
              </a:spcAft>
              <a:buClr>
                <a:schemeClr val="lt1"/>
              </a:buClr>
              <a:buSzPts val="1800"/>
              <a:buChar char="•"/>
              <a:defRPr/>
            </a:lvl3pPr>
            <a:lvl4pPr indent="-342900" lvl="3" marL="1828800" rtl="1" algn="r">
              <a:lnSpc>
                <a:spcPct val="90000"/>
              </a:lnSpc>
              <a:spcBef>
                <a:spcPts val="500"/>
              </a:spcBef>
              <a:spcAft>
                <a:spcPts val="0"/>
              </a:spcAft>
              <a:buClr>
                <a:schemeClr val="lt1"/>
              </a:buClr>
              <a:buSzPts val="1800"/>
              <a:buChar char="•"/>
              <a:defRPr/>
            </a:lvl4pPr>
            <a:lvl5pPr indent="-342900" lvl="4" marL="2286000" rtl="1" algn="r">
              <a:lnSpc>
                <a:spcPct val="90000"/>
              </a:lnSpc>
              <a:spcBef>
                <a:spcPts val="500"/>
              </a:spcBef>
              <a:spcAft>
                <a:spcPts val="0"/>
              </a:spcAft>
              <a:buClr>
                <a:schemeClr val="lt1"/>
              </a:buClr>
              <a:buSzPts val="1800"/>
              <a:buChar char="•"/>
              <a:defRPr/>
            </a:lvl5pPr>
            <a:lvl6pPr indent="-342900" lvl="5" marL="2743200" rtl="1" algn="r">
              <a:lnSpc>
                <a:spcPct val="90000"/>
              </a:lnSpc>
              <a:spcBef>
                <a:spcPts val="500"/>
              </a:spcBef>
              <a:spcAft>
                <a:spcPts val="0"/>
              </a:spcAft>
              <a:buClr>
                <a:schemeClr val="lt1"/>
              </a:buClr>
              <a:buSzPts val="1800"/>
              <a:buChar char="•"/>
              <a:defRPr/>
            </a:lvl6pPr>
            <a:lvl7pPr indent="-342900" lvl="6" marL="3200400" rtl="1" algn="r">
              <a:lnSpc>
                <a:spcPct val="90000"/>
              </a:lnSpc>
              <a:spcBef>
                <a:spcPts val="500"/>
              </a:spcBef>
              <a:spcAft>
                <a:spcPts val="0"/>
              </a:spcAft>
              <a:buClr>
                <a:schemeClr val="lt1"/>
              </a:buClr>
              <a:buSzPts val="1800"/>
              <a:buChar char="•"/>
              <a:defRPr/>
            </a:lvl7pPr>
            <a:lvl8pPr indent="-342900" lvl="7" marL="3657600" rtl="1" algn="r">
              <a:lnSpc>
                <a:spcPct val="90000"/>
              </a:lnSpc>
              <a:spcBef>
                <a:spcPts val="500"/>
              </a:spcBef>
              <a:spcAft>
                <a:spcPts val="0"/>
              </a:spcAft>
              <a:buClr>
                <a:schemeClr val="lt1"/>
              </a:buClr>
              <a:buSzPts val="1800"/>
              <a:buChar char="•"/>
              <a:defRPr/>
            </a:lvl8pPr>
            <a:lvl9pPr indent="-342900" lvl="8" marL="4114800" rtl="1" algn="r">
              <a:lnSpc>
                <a:spcPct val="90000"/>
              </a:lnSpc>
              <a:spcBef>
                <a:spcPts val="500"/>
              </a:spcBef>
              <a:spcAft>
                <a:spcPts val="0"/>
              </a:spcAft>
              <a:buClr>
                <a:schemeClr val="lt1"/>
              </a:buClr>
              <a:buSzPts val="1800"/>
              <a:buChar char="•"/>
              <a:defRPr/>
            </a:lvl9pPr>
          </a:lstStyle>
          <a:p/>
        </p:txBody>
      </p:sp>
      <p:sp>
        <p:nvSpPr>
          <p:cNvPr id="93" name="Google Shape;93;p2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4" name="Google Shape;9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5" name="Google Shape;95;p2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6" name="Google Shape;26;p2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757575"/>
              </a:buClr>
              <a:buSzPts val="2400"/>
              <a:buNone/>
              <a:defRPr sz="2400">
                <a:solidFill>
                  <a:srgbClr val="757575"/>
                </a:solidFill>
              </a:defRPr>
            </a:lvl1pPr>
            <a:lvl2pPr indent="-228600" lvl="1" marL="914400" rtl="1" algn="r">
              <a:lnSpc>
                <a:spcPct val="90000"/>
              </a:lnSpc>
              <a:spcBef>
                <a:spcPts val="500"/>
              </a:spcBef>
              <a:spcAft>
                <a:spcPts val="0"/>
              </a:spcAft>
              <a:buClr>
                <a:srgbClr val="757575"/>
              </a:buClr>
              <a:buSzPts val="2000"/>
              <a:buNone/>
              <a:defRPr sz="2000">
                <a:solidFill>
                  <a:srgbClr val="757575"/>
                </a:solidFill>
              </a:defRPr>
            </a:lvl2pPr>
            <a:lvl3pPr indent="-228600" lvl="2" marL="1371600" rtl="1" algn="r">
              <a:lnSpc>
                <a:spcPct val="90000"/>
              </a:lnSpc>
              <a:spcBef>
                <a:spcPts val="500"/>
              </a:spcBef>
              <a:spcAft>
                <a:spcPts val="0"/>
              </a:spcAft>
              <a:buClr>
                <a:srgbClr val="757575"/>
              </a:buClr>
              <a:buSzPts val="1800"/>
              <a:buNone/>
              <a:defRPr sz="1800">
                <a:solidFill>
                  <a:srgbClr val="757575"/>
                </a:solidFill>
              </a:defRPr>
            </a:lvl3pPr>
            <a:lvl4pPr indent="-228600" lvl="3" marL="1828800" rtl="1" algn="r">
              <a:lnSpc>
                <a:spcPct val="90000"/>
              </a:lnSpc>
              <a:spcBef>
                <a:spcPts val="500"/>
              </a:spcBef>
              <a:spcAft>
                <a:spcPts val="0"/>
              </a:spcAft>
              <a:buClr>
                <a:srgbClr val="757575"/>
              </a:buClr>
              <a:buSzPts val="1600"/>
              <a:buNone/>
              <a:defRPr sz="1600">
                <a:solidFill>
                  <a:srgbClr val="757575"/>
                </a:solidFill>
              </a:defRPr>
            </a:lvl4pPr>
            <a:lvl5pPr indent="-228600" lvl="4" marL="2286000" rtl="1" algn="r">
              <a:lnSpc>
                <a:spcPct val="90000"/>
              </a:lnSpc>
              <a:spcBef>
                <a:spcPts val="500"/>
              </a:spcBef>
              <a:spcAft>
                <a:spcPts val="0"/>
              </a:spcAft>
              <a:buClr>
                <a:srgbClr val="757575"/>
              </a:buClr>
              <a:buSzPts val="1600"/>
              <a:buNone/>
              <a:defRPr sz="1600">
                <a:solidFill>
                  <a:srgbClr val="757575"/>
                </a:solidFill>
              </a:defRPr>
            </a:lvl5pPr>
            <a:lvl6pPr indent="-228600" lvl="5" marL="2743200" rtl="1" algn="r">
              <a:lnSpc>
                <a:spcPct val="90000"/>
              </a:lnSpc>
              <a:spcBef>
                <a:spcPts val="500"/>
              </a:spcBef>
              <a:spcAft>
                <a:spcPts val="0"/>
              </a:spcAft>
              <a:buClr>
                <a:srgbClr val="757575"/>
              </a:buClr>
              <a:buSzPts val="1600"/>
              <a:buNone/>
              <a:defRPr sz="1600">
                <a:solidFill>
                  <a:srgbClr val="757575"/>
                </a:solidFill>
              </a:defRPr>
            </a:lvl6pPr>
            <a:lvl7pPr indent="-228600" lvl="6" marL="3200400" rtl="1" algn="r">
              <a:lnSpc>
                <a:spcPct val="90000"/>
              </a:lnSpc>
              <a:spcBef>
                <a:spcPts val="500"/>
              </a:spcBef>
              <a:spcAft>
                <a:spcPts val="0"/>
              </a:spcAft>
              <a:buClr>
                <a:srgbClr val="757575"/>
              </a:buClr>
              <a:buSzPts val="1600"/>
              <a:buNone/>
              <a:defRPr sz="1600">
                <a:solidFill>
                  <a:srgbClr val="757575"/>
                </a:solidFill>
              </a:defRPr>
            </a:lvl7pPr>
            <a:lvl8pPr indent="-228600" lvl="7" marL="3657600" rtl="1" algn="r">
              <a:lnSpc>
                <a:spcPct val="90000"/>
              </a:lnSpc>
              <a:spcBef>
                <a:spcPts val="500"/>
              </a:spcBef>
              <a:spcAft>
                <a:spcPts val="0"/>
              </a:spcAft>
              <a:buClr>
                <a:srgbClr val="757575"/>
              </a:buClr>
              <a:buSzPts val="1600"/>
              <a:buNone/>
              <a:defRPr sz="1600">
                <a:solidFill>
                  <a:srgbClr val="757575"/>
                </a:solidFill>
              </a:defRPr>
            </a:lvl8pPr>
            <a:lvl9pPr indent="-228600" lvl="8" marL="4114800" rtl="1" algn="r">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2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2" name="Google Shape;32;p2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9" name="Google Shape;39;p2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2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2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7" name="Google Shape;57;p2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4" name="Google Shape;64;p2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3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rgbClr val="757575"/>
                </a:solidFill>
                <a:latin typeface="Arial"/>
                <a:ea typeface="Arial"/>
                <a:cs typeface="Arial"/>
                <a:sym typeface="Arial"/>
              </a:defRPr>
            </a:lvl1pPr>
            <a:lvl2pPr indent="0" lvl="1" marL="0" marR="0" rtl="1" algn="l">
              <a:spcBef>
                <a:spcPts val="0"/>
              </a:spcBef>
              <a:buNone/>
              <a:defRPr b="0" i="0" sz="1200" u="none" cap="none" strike="noStrike">
                <a:solidFill>
                  <a:srgbClr val="757575"/>
                </a:solidFill>
                <a:latin typeface="Arial"/>
                <a:ea typeface="Arial"/>
                <a:cs typeface="Arial"/>
                <a:sym typeface="Arial"/>
              </a:defRPr>
            </a:lvl2pPr>
            <a:lvl3pPr indent="0" lvl="2" marL="0" marR="0" rtl="1" algn="l">
              <a:spcBef>
                <a:spcPts val="0"/>
              </a:spcBef>
              <a:buNone/>
              <a:defRPr b="0" i="0" sz="1200" u="none" cap="none" strike="noStrike">
                <a:solidFill>
                  <a:srgbClr val="757575"/>
                </a:solidFill>
                <a:latin typeface="Arial"/>
                <a:ea typeface="Arial"/>
                <a:cs typeface="Arial"/>
                <a:sym typeface="Arial"/>
              </a:defRPr>
            </a:lvl3pPr>
            <a:lvl4pPr indent="0" lvl="3" marL="0" marR="0" rtl="1" algn="l">
              <a:spcBef>
                <a:spcPts val="0"/>
              </a:spcBef>
              <a:buNone/>
              <a:defRPr b="0" i="0" sz="1200" u="none" cap="none" strike="noStrike">
                <a:solidFill>
                  <a:srgbClr val="757575"/>
                </a:solidFill>
                <a:latin typeface="Arial"/>
                <a:ea typeface="Arial"/>
                <a:cs typeface="Arial"/>
                <a:sym typeface="Arial"/>
              </a:defRPr>
            </a:lvl4pPr>
            <a:lvl5pPr indent="0" lvl="4" marL="0" marR="0" rtl="1" algn="l">
              <a:spcBef>
                <a:spcPts val="0"/>
              </a:spcBef>
              <a:buNone/>
              <a:defRPr b="0" i="0" sz="1200" u="none" cap="none" strike="noStrike">
                <a:solidFill>
                  <a:srgbClr val="757575"/>
                </a:solidFill>
                <a:latin typeface="Arial"/>
                <a:ea typeface="Arial"/>
                <a:cs typeface="Arial"/>
                <a:sym typeface="Arial"/>
              </a:defRPr>
            </a:lvl5pPr>
            <a:lvl6pPr indent="0" lvl="5" marL="0" marR="0" rtl="1" algn="l">
              <a:spcBef>
                <a:spcPts val="0"/>
              </a:spcBef>
              <a:buNone/>
              <a:defRPr b="0" i="0" sz="1200" u="none" cap="none" strike="noStrike">
                <a:solidFill>
                  <a:srgbClr val="757575"/>
                </a:solidFill>
                <a:latin typeface="Arial"/>
                <a:ea typeface="Arial"/>
                <a:cs typeface="Arial"/>
                <a:sym typeface="Arial"/>
              </a:defRPr>
            </a:lvl6pPr>
            <a:lvl7pPr indent="0" lvl="6" marL="0" marR="0" rtl="1" algn="l">
              <a:spcBef>
                <a:spcPts val="0"/>
              </a:spcBef>
              <a:buNone/>
              <a:defRPr b="0" i="0" sz="1200" u="none" cap="none" strike="noStrike">
                <a:solidFill>
                  <a:srgbClr val="757575"/>
                </a:solidFill>
                <a:latin typeface="Arial"/>
                <a:ea typeface="Arial"/>
                <a:cs typeface="Arial"/>
                <a:sym typeface="Arial"/>
              </a:defRPr>
            </a:lvl7pPr>
            <a:lvl8pPr indent="0" lvl="7" marL="0" marR="0" rtl="1" algn="l">
              <a:spcBef>
                <a:spcPts val="0"/>
              </a:spcBef>
              <a:buNone/>
              <a:defRPr b="0" i="0" sz="1200" u="none" cap="none" strike="noStrike">
                <a:solidFill>
                  <a:srgbClr val="757575"/>
                </a:solidFill>
                <a:latin typeface="Arial"/>
                <a:ea typeface="Arial"/>
                <a:cs typeface="Arial"/>
                <a:sym typeface="Arial"/>
              </a:defRPr>
            </a:lvl8pPr>
            <a:lvl9pPr indent="0" lvl="8" marL="0" marR="0" rtl="1" algn="l">
              <a:spcBef>
                <a:spcPts val="0"/>
              </a:spcBef>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1" algn="r">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1" algn="r">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1" algn="r">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1" algn="r">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1" algn="r">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1" algn="r">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1" algn="r">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1" algn="r">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7" name="Google Shape;87;p2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8" name="Google Shape;8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9" name="Google Shape;89;p2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lt1"/>
                </a:solidFill>
                <a:latin typeface="Arial"/>
                <a:ea typeface="Arial"/>
                <a:cs typeface="Arial"/>
                <a:sym typeface="Arial"/>
              </a:defRPr>
            </a:lvl1pPr>
            <a:lvl2pPr indent="0" lvl="1" marL="0" marR="0" rtl="1" algn="l">
              <a:spcBef>
                <a:spcPts val="0"/>
              </a:spcBef>
              <a:buNone/>
              <a:defRPr b="0" i="0" sz="1200" u="none" cap="none" strike="noStrike">
                <a:solidFill>
                  <a:schemeClr val="lt1"/>
                </a:solidFill>
                <a:latin typeface="Arial"/>
                <a:ea typeface="Arial"/>
                <a:cs typeface="Arial"/>
                <a:sym typeface="Arial"/>
              </a:defRPr>
            </a:lvl2pPr>
            <a:lvl3pPr indent="0" lvl="2" marL="0" marR="0" rtl="1" algn="l">
              <a:spcBef>
                <a:spcPts val="0"/>
              </a:spcBef>
              <a:buNone/>
              <a:defRPr b="0" i="0" sz="1200" u="none" cap="none" strike="noStrike">
                <a:solidFill>
                  <a:schemeClr val="lt1"/>
                </a:solidFill>
                <a:latin typeface="Arial"/>
                <a:ea typeface="Arial"/>
                <a:cs typeface="Arial"/>
                <a:sym typeface="Arial"/>
              </a:defRPr>
            </a:lvl3pPr>
            <a:lvl4pPr indent="0" lvl="3" marL="0" marR="0" rtl="1" algn="l">
              <a:spcBef>
                <a:spcPts val="0"/>
              </a:spcBef>
              <a:buNone/>
              <a:defRPr b="0" i="0" sz="1200" u="none" cap="none" strike="noStrike">
                <a:solidFill>
                  <a:schemeClr val="lt1"/>
                </a:solidFill>
                <a:latin typeface="Arial"/>
                <a:ea typeface="Arial"/>
                <a:cs typeface="Arial"/>
                <a:sym typeface="Arial"/>
              </a:defRPr>
            </a:lvl4pPr>
            <a:lvl5pPr indent="0" lvl="4" marL="0" marR="0" rtl="1" algn="l">
              <a:spcBef>
                <a:spcPts val="0"/>
              </a:spcBef>
              <a:buNone/>
              <a:defRPr b="0" i="0" sz="1200" u="none" cap="none" strike="noStrike">
                <a:solidFill>
                  <a:schemeClr val="lt1"/>
                </a:solidFill>
                <a:latin typeface="Arial"/>
                <a:ea typeface="Arial"/>
                <a:cs typeface="Arial"/>
                <a:sym typeface="Arial"/>
              </a:defRPr>
            </a:lvl5pPr>
            <a:lvl6pPr indent="0" lvl="5" marL="0" marR="0" rtl="1" algn="l">
              <a:spcBef>
                <a:spcPts val="0"/>
              </a:spcBef>
              <a:buNone/>
              <a:defRPr b="0" i="0" sz="1200" u="none" cap="none" strike="noStrike">
                <a:solidFill>
                  <a:schemeClr val="lt1"/>
                </a:solidFill>
                <a:latin typeface="Arial"/>
                <a:ea typeface="Arial"/>
                <a:cs typeface="Arial"/>
                <a:sym typeface="Arial"/>
              </a:defRPr>
            </a:lvl6pPr>
            <a:lvl7pPr indent="0" lvl="6" marL="0" marR="0" rtl="1" algn="l">
              <a:spcBef>
                <a:spcPts val="0"/>
              </a:spcBef>
              <a:buNone/>
              <a:defRPr b="0" i="0" sz="1200" u="none" cap="none" strike="noStrike">
                <a:solidFill>
                  <a:schemeClr val="lt1"/>
                </a:solidFill>
                <a:latin typeface="Arial"/>
                <a:ea typeface="Arial"/>
                <a:cs typeface="Arial"/>
                <a:sym typeface="Arial"/>
              </a:defRPr>
            </a:lvl7pPr>
            <a:lvl8pPr indent="0" lvl="7" marL="0" marR="0" rtl="1" algn="l">
              <a:spcBef>
                <a:spcPts val="0"/>
              </a:spcBef>
              <a:buNone/>
              <a:defRPr b="0" i="0" sz="1200" u="none" cap="none" strike="noStrike">
                <a:solidFill>
                  <a:schemeClr val="lt1"/>
                </a:solidFill>
                <a:latin typeface="Arial"/>
                <a:ea typeface="Arial"/>
                <a:cs typeface="Arial"/>
                <a:sym typeface="Arial"/>
              </a:defRPr>
            </a:lvl8pPr>
            <a:lvl9pPr indent="0" lvl="8" marL="0" marR="0" rtl="1" algn="l">
              <a:spcBef>
                <a:spcPts val="0"/>
              </a:spcBef>
              <a:buNone/>
              <a:defRPr b="0" i="0" sz="1200" u="none" cap="none" strike="noStrike">
                <a:solidFill>
                  <a:schemeClr val="lt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watch?v=DXhqhpHWRuM&amp;t=7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github.com/microsoft/autogen/tree/main/samples/apps/autogen-studio" TargetMode="External"/><Relationship Id="rId5" Type="http://schemas.openxmlformats.org/officeDocument/2006/relationships/hyperlink" Target="https://github.com/microsoft/autoge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microsoft/autogen/tree/main/samples/apps/autogen-studio" TargetMode="External"/><Relationship Id="rId4" Type="http://schemas.openxmlformats.org/officeDocument/2006/relationships/hyperlink" Target="https://github.com/microsoft/autog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utogen-studio.com/autogen-studio-u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utogen-studio.com/autogen-studio-u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1"/>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02" name="Google Shape;102;p1"/>
          <p:cNvGrpSpPr/>
          <p:nvPr/>
        </p:nvGrpSpPr>
        <p:grpSpPr>
          <a:xfrm>
            <a:off x="1" y="2075420"/>
            <a:ext cx="12396066" cy="4440643"/>
            <a:chOff x="1" y="2075420"/>
            <a:chExt cx="12396066" cy="4440643"/>
          </a:xfrm>
        </p:grpSpPr>
        <p:sp>
          <p:nvSpPr>
            <p:cNvPr id="103" name="Google Shape;103;p1"/>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1"/>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1"/>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9" name="Google Shape;109;p1"/>
          <p:cNvSpPr txBox="1"/>
          <p:nvPr>
            <p:ph type="ctrTitle"/>
          </p:nvPr>
        </p:nvSpPr>
        <p:spPr>
          <a:xfrm>
            <a:off x="2043326" y="609600"/>
            <a:ext cx="8229600" cy="2819399"/>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Play"/>
              <a:buNone/>
            </a:pPr>
            <a:r>
              <a:rPr lang="en-US" sz="4800">
                <a:solidFill>
                  <a:schemeClr val="lt1"/>
                </a:solidFill>
              </a:rPr>
              <a:t>AutoGen &amp; AutoGen studio</a:t>
            </a:r>
            <a:endParaRPr sz="4800">
              <a:solidFill>
                <a:schemeClr val="lt1"/>
              </a:solidFill>
            </a:endParaRPr>
          </a:p>
        </p:txBody>
      </p:sp>
      <p:sp>
        <p:nvSpPr>
          <p:cNvPr id="110" name="Google Shape;110;p1"/>
          <p:cNvSpPr txBox="1"/>
          <p:nvPr>
            <p:ph idx="1" type="subTitle"/>
          </p:nvPr>
        </p:nvSpPr>
        <p:spPr>
          <a:xfrm>
            <a:off x="2043326" y="3522428"/>
            <a:ext cx="8229600" cy="2607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solidFill>
                  <a:schemeClr val="lt1"/>
                </a:solidFill>
              </a:rPr>
              <a:t>Yam Horin</a:t>
            </a:r>
            <a:br>
              <a:rPr lang="en-US">
                <a:solidFill>
                  <a:schemeClr val="lt1"/>
                </a:solidFill>
              </a:rPr>
            </a:br>
            <a:r>
              <a:rPr lang="en-US">
                <a:solidFill>
                  <a:schemeClr val="lt1"/>
                </a:solidFill>
              </a:rPr>
              <a:t>Diana Gurvits</a:t>
            </a:r>
            <a:br>
              <a:rPr lang="en-US">
                <a:solidFill>
                  <a:schemeClr val="lt1"/>
                </a:solidFill>
              </a:rPr>
            </a:br>
            <a:r>
              <a:rPr lang="en-US">
                <a:solidFill>
                  <a:schemeClr val="lt1"/>
                </a:solidFill>
              </a:rPr>
              <a:t>Shir Falach</a:t>
            </a:r>
            <a:endParaRPr/>
          </a:p>
        </p:txBody>
      </p:sp>
      <p:sp>
        <p:nvSpPr>
          <p:cNvPr id="111" name="Google Shape;111;p1"/>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2" name="Google Shape;112;p1"/>
          <p:cNvGrpSpPr/>
          <p:nvPr/>
        </p:nvGrpSpPr>
        <p:grpSpPr>
          <a:xfrm>
            <a:off x="11259539" y="317578"/>
            <a:ext cx="548640" cy="549007"/>
            <a:chOff x="7029447" y="3514725"/>
            <a:chExt cx="1285875" cy="549007"/>
          </a:xfrm>
        </p:grpSpPr>
        <p:cxnSp>
          <p:nvCxnSpPr>
            <p:cNvPr id="113" name="Google Shape;113;p1"/>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14" name="Google Shape;114;p1"/>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15" name="Google Shape;115;p1"/>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16" name="Google Shape;116;p1"/>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117" name="Google Shape;117;p1"/>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8" name="Google Shape;118;p1"/>
          <p:cNvGrpSpPr/>
          <p:nvPr/>
        </p:nvGrpSpPr>
        <p:grpSpPr>
          <a:xfrm rot="5400000">
            <a:off x="616345" y="5940560"/>
            <a:ext cx="1285875" cy="549007"/>
            <a:chOff x="7029447" y="3514725"/>
            <a:chExt cx="1285875" cy="549007"/>
          </a:xfrm>
        </p:grpSpPr>
        <p:cxnSp>
          <p:nvCxnSpPr>
            <p:cNvPr id="119" name="Google Shape;119;p1"/>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20" name="Google Shape;120;p1"/>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21" name="Google Shape;121;p1"/>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22" name="Google Shape;122;p1"/>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09"/>
                                        </p:tgtEl>
                                        <p:attrNameLst>
                                          <p:attrName>style.visibility</p:attrName>
                                        </p:attrNameLst>
                                      </p:cBhvr>
                                      <p:to>
                                        <p:strVal val="visible"/>
                                      </p:to>
                                    </p:set>
                                    <p:animEffect filter="fade" transition="in">
                                      <p:cBhvr>
                                        <p:cTn dur="400"/>
                                        <p:tgtEl>
                                          <p:spTgt spid="109"/>
                                        </p:tgtEl>
                                      </p:cBhvr>
                                    </p:animEffect>
                                  </p:childTnLst>
                                </p:cTn>
                              </p:par>
                              <p:par>
                                <p:cTn fill="hold" nodeType="withEffect" presetClass="entr" presetID="10" presetSubtype="0">
                                  <p:stCondLst>
                                    <p:cond delay="200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400"/>
                                        <p:tgtEl>
                                          <p:spTgt spid="11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8"/>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7" name="Google Shape;257;p8"/>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58" name="Google Shape;258;p8"/>
          <p:cNvGrpSpPr/>
          <p:nvPr/>
        </p:nvGrpSpPr>
        <p:grpSpPr>
          <a:xfrm>
            <a:off x="1" y="2075420"/>
            <a:ext cx="12396066" cy="4440643"/>
            <a:chOff x="1" y="2075420"/>
            <a:chExt cx="12396066" cy="4440643"/>
          </a:xfrm>
        </p:grpSpPr>
        <p:sp>
          <p:nvSpPr>
            <p:cNvPr id="259" name="Google Shape;259;p8"/>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0" name="Google Shape;260;p8"/>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1" name="Google Shape;261;p8"/>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2" name="Google Shape;262;p8"/>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3" name="Google Shape;263;p8"/>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4" name="Google Shape;264;p8"/>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65" name="Google Shape;265;p8"/>
          <p:cNvSpPr txBox="1"/>
          <p:nvPr>
            <p:ph type="ctrTitle"/>
          </p:nvPr>
        </p:nvSpPr>
        <p:spPr>
          <a:xfrm>
            <a:off x="2043326" y="609600"/>
            <a:ext cx="8229600" cy="2819399"/>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Arial"/>
              <a:buNone/>
            </a:pPr>
            <a:r>
              <a:rPr lang="en-US" sz="4800">
                <a:solidFill>
                  <a:schemeClr val="lt1"/>
                </a:solidFill>
                <a:latin typeface="Arial"/>
                <a:ea typeface="Arial"/>
                <a:cs typeface="Arial"/>
                <a:sym typeface="Arial"/>
              </a:rPr>
              <a:t>AutoGen</a:t>
            </a:r>
            <a:endParaRPr sz="4800">
              <a:solidFill>
                <a:schemeClr val="lt1"/>
              </a:solidFill>
            </a:endParaRPr>
          </a:p>
        </p:txBody>
      </p:sp>
      <p:sp>
        <p:nvSpPr>
          <p:cNvPr id="266" name="Google Shape;266;p8"/>
          <p:cNvSpPr txBox="1"/>
          <p:nvPr>
            <p:ph idx="1" type="subTitle"/>
          </p:nvPr>
        </p:nvSpPr>
        <p:spPr>
          <a:xfrm>
            <a:off x="2043326" y="3522428"/>
            <a:ext cx="8229600" cy="2607079"/>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lt1"/>
              </a:buClr>
              <a:buSzPts val="2400"/>
              <a:buNone/>
            </a:pPr>
            <a:r>
              <a:rPr lang="en-US" u="sng">
                <a:solidFill>
                  <a:schemeClr val="lt1"/>
                </a:solidFill>
                <a:latin typeface="Arial"/>
                <a:ea typeface="Arial"/>
                <a:cs typeface="Arial"/>
                <a:sym typeface="Arial"/>
              </a:rPr>
              <a:t>How to use it? What to use it for?</a:t>
            </a:r>
            <a:endParaRPr>
              <a:solidFill>
                <a:schemeClr val="lt1"/>
              </a:solidFill>
              <a:latin typeface="Arial"/>
              <a:ea typeface="Arial"/>
              <a:cs typeface="Arial"/>
              <a:sym typeface="Arial"/>
            </a:endParaRPr>
          </a:p>
        </p:txBody>
      </p:sp>
      <p:sp>
        <p:nvSpPr>
          <p:cNvPr id="267" name="Google Shape;267;p8"/>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68" name="Google Shape;268;p8"/>
          <p:cNvGrpSpPr/>
          <p:nvPr/>
        </p:nvGrpSpPr>
        <p:grpSpPr>
          <a:xfrm>
            <a:off x="11259539" y="317578"/>
            <a:ext cx="548640" cy="549007"/>
            <a:chOff x="7029447" y="3514725"/>
            <a:chExt cx="1285875" cy="549007"/>
          </a:xfrm>
        </p:grpSpPr>
        <p:cxnSp>
          <p:nvCxnSpPr>
            <p:cNvPr id="269" name="Google Shape;269;p8"/>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70" name="Google Shape;270;p8"/>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71" name="Google Shape;271;p8"/>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72" name="Google Shape;272;p8"/>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273" name="Google Shape;273;p8"/>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74" name="Google Shape;274;p8"/>
          <p:cNvGrpSpPr/>
          <p:nvPr/>
        </p:nvGrpSpPr>
        <p:grpSpPr>
          <a:xfrm rot="5400000">
            <a:off x="616345" y="5940560"/>
            <a:ext cx="1285875" cy="549007"/>
            <a:chOff x="7029447" y="3514725"/>
            <a:chExt cx="1285875" cy="549007"/>
          </a:xfrm>
        </p:grpSpPr>
        <p:cxnSp>
          <p:nvCxnSpPr>
            <p:cNvPr id="275" name="Google Shape;275;p8"/>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76" name="Google Shape;276;p8"/>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77" name="Google Shape;277;p8"/>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78" name="Google Shape;278;p8"/>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5"/>
                                        </p:tgtEl>
                                        <p:attrNameLst>
                                          <p:attrName>style.visibility</p:attrName>
                                        </p:attrNameLst>
                                      </p:cBhvr>
                                      <p:to>
                                        <p:strVal val="visible"/>
                                      </p:to>
                                    </p:set>
                                    <p:animEffect filter="fade" transition="in">
                                      <p:cBhvr>
                                        <p:cTn dur="400"/>
                                        <p:tgtEl>
                                          <p:spTgt spid="265"/>
                                        </p:tgtEl>
                                      </p:cBhvr>
                                    </p:animEffect>
                                  </p:childTnLst>
                                </p:cTn>
                              </p:par>
                              <p:par>
                                <p:cTn fill="hold" nodeType="withEffect" presetClass="entr" presetID="10" presetSubtype="0">
                                  <p:stCondLst>
                                    <p:cond delay="200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400"/>
                                        <p:tgtEl>
                                          <p:spTgt spid="26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4" name="Google Shape;284;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5" name="Google Shape;285;p9"/>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6" name="Google Shape;286;p9"/>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7" name="Google Shape;287;p9"/>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8" name="Google Shape;288;p9"/>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9" name="Google Shape;289;p9"/>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0" name="Google Shape;290;p9"/>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latin typeface="Arial"/>
                <a:ea typeface="Arial"/>
                <a:cs typeface="Arial"/>
                <a:sym typeface="Arial"/>
              </a:rPr>
              <a:t>AutoGen can be used in various ways depending on the specific needs of a project:</a:t>
            </a:r>
            <a:endParaRPr/>
          </a:p>
          <a:p>
            <a:pPr indent="-342900" lvl="0" marL="342900" rtl="0" algn="l">
              <a:lnSpc>
                <a:spcPct val="90000"/>
              </a:lnSpc>
              <a:spcBef>
                <a:spcPts val="1800"/>
              </a:spcBef>
              <a:spcAft>
                <a:spcPts val="0"/>
              </a:spcAft>
              <a:buClr>
                <a:schemeClr val="dk1"/>
              </a:buClr>
              <a:buSzPts val="1600"/>
              <a:buFont typeface="Noto Sans Symbols"/>
              <a:buChar char="∙"/>
            </a:pPr>
            <a:r>
              <a:rPr b="1" lang="en-US" sz="1600">
                <a:latin typeface="Arial"/>
                <a:ea typeface="Arial"/>
                <a:cs typeface="Arial"/>
                <a:sym typeface="Arial"/>
              </a:rPr>
              <a:t>Code Generation:</a:t>
            </a:r>
            <a:r>
              <a:rPr lang="en-US" sz="1600">
                <a:latin typeface="Arial"/>
                <a:ea typeface="Arial"/>
                <a:cs typeface="Arial"/>
                <a:sym typeface="Arial"/>
              </a:rPr>
              <a:t> Developers can use AutoGen to generate boilerplate code, configuration files, or even entire modules based on predefined templates or models. </a:t>
            </a:r>
            <a:br>
              <a:rPr lang="en-US" sz="1600">
                <a:latin typeface="Arial"/>
                <a:ea typeface="Arial"/>
                <a:cs typeface="Arial"/>
                <a:sym typeface="Arial"/>
              </a:rPr>
            </a:br>
            <a:r>
              <a:rPr lang="en-US" sz="1600">
                <a:latin typeface="Arial"/>
                <a:ea typeface="Arial"/>
                <a:cs typeface="Arial"/>
                <a:sym typeface="Arial"/>
              </a:rPr>
              <a:t>It's commonly used in software projects to automate repetitive tasks like generating code, configuration files, or documentation.</a:t>
            </a:r>
            <a:endParaRPr sz="1600">
              <a:latin typeface="Arial"/>
              <a:ea typeface="Arial"/>
              <a:cs typeface="Arial"/>
              <a:sym typeface="Arial"/>
            </a:endParaRPr>
          </a:p>
          <a:p>
            <a:pPr indent="-342900" lvl="0" marL="342900" rtl="0" algn="l">
              <a:lnSpc>
                <a:spcPct val="90000"/>
              </a:lnSpc>
              <a:spcBef>
                <a:spcPts val="1800"/>
              </a:spcBef>
              <a:spcAft>
                <a:spcPts val="0"/>
              </a:spcAft>
              <a:buClr>
                <a:schemeClr val="dk1"/>
              </a:buClr>
              <a:buSzPts val="1600"/>
              <a:buFont typeface="Noto Sans Symbols"/>
              <a:buChar char="∙"/>
            </a:pPr>
            <a:r>
              <a:rPr b="1" lang="en-US" sz="1600">
                <a:latin typeface="Arial"/>
                <a:ea typeface="Arial"/>
                <a:cs typeface="Arial"/>
                <a:sym typeface="Arial"/>
              </a:rPr>
              <a:t>Documentation Generation:</a:t>
            </a:r>
            <a:r>
              <a:rPr lang="en-US" sz="1600">
                <a:latin typeface="Arial"/>
                <a:ea typeface="Arial"/>
                <a:cs typeface="Arial"/>
                <a:sym typeface="Arial"/>
              </a:rPr>
              <a:t> AutoGen can automatically generate documentation from source code comments or annotations, reducing the burden on developers to write and maintain documentation separately.</a:t>
            </a:r>
            <a:endParaRPr/>
          </a:p>
          <a:p>
            <a:pPr indent="-342900" lvl="0" marL="342900" rtl="0" algn="l">
              <a:lnSpc>
                <a:spcPct val="90000"/>
              </a:lnSpc>
              <a:spcBef>
                <a:spcPts val="1800"/>
              </a:spcBef>
              <a:spcAft>
                <a:spcPts val="0"/>
              </a:spcAft>
              <a:buClr>
                <a:schemeClr val="dk1"/>
              </a:buClr>
              <a:buSzPts val="1600"/>
              <a:buFont typeface="Noto Sans Symbols"/>
              <a:buChar char="∙"/>
            </a:pPr>
            <a:r>
              <a:rPr b="1" lang="en-US" sz="1600">
                <a:latin typeface="Arial"/>
                <a:ea typeface="Arial"/>
                <a:cs typeface="Arial"/>
                <a:sym typeface="Arial"/>
              </a:rPr>
              <a:t>Testing:</a:t>
            </a:r>
            <a:r>
              <a:rPr lang="en-US" sz="1600">
                <a:latin typeface="Arial"/>
                <a:ea typeface="Arial"/>
                <a:cs typeface="Arial"/>
                <a:sym typeface="Arial"/>
              </a:rPr>
              <a:t> AutoGen can generate test cases, input data, or mock objects for testing purposes, improving test coverage and efficiency.</a:t>
            </a:r>
            <a:endParaRPr sz="1600">
              <a:latin typeface="Arial"/>
              <a:ea typeface="Arial"/>
              <a:cs typeface="Arial"/>
              <a:sym typeface="Arial"/>
            </a:endParaRPr>
          </a:p>
          <a:p>
            <a:pPr indent="-342900" lvl="0" marL="342900" rtl="0" algn="l">
              <a:lnSpc>
                <a:spcPct val="90000"/>
              </a:lnSpc>
              <a:spcBef>
                <a:spcPts val="1800"/>
              </a:spcBef>
              <a:spcAft>
                <a:spcPts val="0"/>
              </a:spcAft>
              <a:buClr>
                <a:schemeClr val="dk1"/>
              </a:buClr>
              <a:buSzPts val="1600"/>
              <a:buFont typeface="Noto Sans Symbols"/>
              <a:buChar char="∙"/>
            </a:pPr>
            <a:r>
              <a:rPr b="1" lang="en-US" sz="1600">
                <a:latin typeface="Arial"/>
                <a:ea typeface="Arial"/>
                <a:cs typeface="Arial"/>
                <a:sym typeface="Arial"/>
              </a:rPr>
              <a:t>Data Science:</a:t>
            </a:r>
            <a:r>
              <a:rPr lang="en-US" sz="1600">
                <a:latin typeface="Arial"/>
                <a:ea typeface="Arial"/>
                <a:cs typeface="Arial"/>
                <a:sym typeface="Arial"/>
              </a:rPr>
              <a:t> In data science and machine learning, AutoGen can generate synthetic datasets for experimentation or training purposes when real data is limited or sensitive.</a:t>
            </a:r>
            <a:endParaRPr sz="1600">
              <a:latin typeface="Arial"/>
              <a:ea typeface="Arial"/>
              <a:cs typeface="Arial"/>
              <a:sym typeface="Arial"/>
            </a:endParaRPr>
          </a:p>
          <a:p>
            <a:pPr indent="-342900" lvl="0" marL="342900" rtl="0" algn="l">
              <a:lnSpc>
                <a:spcPct val="90000"/>
              </a:lnSpc>
              <a:spcBef>
                <a:spcPts val="1800"/>
              </a:spcBef>
              <a:spcAft>
                <a:spcPts val="0"/>
              </a:spcAft>
              <a:buClr>
                <a:schemeClr val="dk1"/>
              </a:buClr>
              <a:buSzPts val="1600"/>
              <a:buFont typeface="Noto Sans Symbols"/>
              <a:buChar char="∙"/>
            </a:pPr>
            <a:r>
              <a:rPr b="1" lang="en-US" sz="1600">
                <a:latin typeface="Arial"/>
                <a:ea typeface="Arial"/>
                <a:cs typeface="Arial"/>
                <a:sym typeface="Arial"/>
              </a:rPr>
              <a:t>Prototyping:</a:t>
            </a:r>
            <a:r>
              <a:rPr lang="en-US" sz="1600">
                <a:latin typeface="Arial"/>
                <a:ea typeface="Arial"/>
                <a:cs typeface="Arial"/>
                <a:sym typeface="Arial"/>
              </a:rPr>
              <a:t> It can be used in rapid prototyping to quickly generate code or interfaces for early-stage concepts or MVPs (Minimum Viable Products).</a:t>
            </a:r>
            <a:endParaRPr/>
          </a:p>
          <a:p>
            <a:pPr indent="0" lvl="0" marL="0" rtl="0" algn="l">
              <a:lnSpc>
                <a:spcPct val="90000"/>
              </a:lnSpc>
              <a:spcBef>
                <a:spcPts val="1800"/>
              </a:spcBef>
              <a:spcAft>
                <a:spcPts val="0"/>
              </a:spcAft>
              <a:buClr>
                <a:schemeClr val="dk1"/>
              </a:buClr>
              <a:buSzPts val="1600"/>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6" name="Google Shape;296;p18"/>
          <p:cNvSpPr/>
          <p:nvPr/>
        </p:nvSpPr>
        <p:spPr>
          <a:xfrm flipH="1">
            <a:off x="-1" y="0"/>
            <a:ext cx="12191999" cy="6858000"/>
          </a:xfrm>
          <a:prstGeom prst="rect">
            <a:avLst/>
          </a:prstGeom>
          <a:gradFill>
            <a:gsLst>
              <a:gs pos="0">
                <a:srgbClr val="0A3041"/>
              </a:gs>
              <a:gs pos="100000">
                <a:srgbClr val="000000"/>
              </a:gs>
            </a:gsLst>
            <a:lin ang="13800001"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7" name="Google Shape;297;p18"/>
          <p:cNvSpPr/>
          <p:nvPr/>
        </p:nvSpPr>
        <p:spPr>
          <a:xfrm rot="10800000">
            <a:off x="0" y="-4"/>
            <a:ext cx="12192000" cy="6402581"/>
          </a:xfrm>
          <a:prstGeom prst="rect">
            <a:avLst/>
          </a:prstGeom>
          <a:gradFill>
            <a:gsLst>
              <a:gs pos="0">
                <a:srgbClr val="0F4861">
                  <a:alpha val="58823"/>
                </a:srgbClr>
              </a:gs>
              <a:gs pos="1000">
                <a:srgbClr val="0F4861">
                  <a:alpha val="58823"/>
                </a:srgbClr>
              </a:gs>
              <a:gs pos="100000">
                <a:srgbClr val="000000"/>
              </a:gs>
            </a:gsLst>
            <a:lin ang="15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8" name="Google Shape;298;p18"/>
          <p:cNvSpPr/>
          <p:nvPr/>
        </p:nvSpPr>
        <p:spPr>
          <a:xfrm flipH="1" rot="5400000">
            <a:off x="2663054" y="-2653923"/>
            <a:ext cx="6858001" cy="12165846"/>
          </a:xfrm>
          <a:prstGeom prst="rect">
            <a:avLst/>
          </a:prstGeom>
          <a:gradFill>
            <a:gsLst>
              <a:gs pos="0">
                <a:srgbClr val="0A3041">
                  <a:alpha val="0"/>
                </a:srgbClr>
              </a:gs>
              <a:gs pos="13000">
                <a:srgbClr val="0A3041">
                  <a:alpha val="0"/>
                </a:srgbClr>
              </a:gs>
              <a:gs pos="99000">
                <a:srgbClr val="000000">
                  <a:alpha val="27843"/>
                </a:srgbClr>
              </a:gs>
              <a:gs pos="100000">
                <a:srgbClr val="000000">
                  <a:alpha val="27843"/>
                </a:srgbClr>
              </a:gs>
            </a:gsLst>
            <a:lin ang="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9" name="Google Shape;299;p18"/>
          <p:cNvSpPr/>
          <p:nvPr/>
        </p:nvSpPr>
        <p:spPr>
          <a:xfrm flipH="1">
            <a:off x="6094763" y="0"/>
            <a:ext cx="6096001" cy="6858000"/>
          </a:xfrm>
          <a:prstGeom prst="rect">
            <a:avLst/>
          </a:prstGeom>
          <a:gradFill>
            <a:gsLst>
              <a:gs pos="0">
                <a:srgbClr val="0A3041">
                  <a:alpha val="0"/>
                </a:srgbClr>
              </a:gs>
              <a:gs pos="13000">
                <a:srgbClr val="0A3041">
                  <a:alpha val="0"/>
                </a:srgbClr>
              </a:gs>
              <a:gs pos="99000">
                <a:srgbClr val="0F4861">
                  <a:alpha val="49803"/>
                </a:srgbClr>
              </a:gs>
              <a:gs pos="100000">
                <a:srgbClr val="0F4861">
                  <a:alpha val="49803"/>
                </a:srgbClr>
              </a:gs>
            </a:gsLst>
            <a:lin ang="6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0" name="Google Shape;300;p18"/>
          <p:cNvSpPr/>
          <p:nvPr/>
        </p:nvSpPr>
        <p:spPr>
          <a:xfrm flipH="1">
            <a:off x="-4" y="-3"/>
            <a:ext cx="12182871" cy="6871922"/>
          </a:xfrm>
          <a:prstGeom prst="rect">
            <a:avLst/>
          </a:prstGeom>
          <a:gradFill>
            <a:gsLst>
              <a:gs pos="0">
                <a:srgbClr val="000000">
                  <a:alpha val="34901"/>
                </a:srgbClr>
              </a:gs>
              <a:gs pos="13000">
                <a:srgbClr val="000000">
                  <a:alpha val="34901"/>
                </a:srgbClr>
              </a:gs>
              <a:gs pos="99000">
                <a:srgbClr val="0F4861">
                  <a:alpha val="0"/>
                </a:srgbClr>
              </a:gs>
              <a:gs pos="100000">
                <a:srgbClr val="0F4861">
                  <a:alpha val="0"/>
                </a:srgbClr>
              </a:gs>
            </a:gsLst>
            <a:lin ang="4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1" name="Google Shape;301;p18"/>
          <p:cNvSpPr/>
          <p:nvPr/>
        </p:nvSpPr>
        <p:spPr>
          <a:xfrm>
            <a:off x="987713" y="4049"/>
            <a:ext cx="10216576" cy="4729040"/>
          </a:xfrm>
          <a:custGeom>
            <a:rect b="b" l="l" r="r" t="t"/>
            <a:pathLst>
              <a:path extrusionOk="0" h="4729040" w="10216576">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0">
                <a:srgbClr val="0A3041">
                  <a:alpha val="3921"/>
                </a:srgbClr>
              </a:gs>
              <a:gs pos="7000">
                <a:srgbClr val="0A3041">
                  <a:alpha val="3921"/>
                </a:srgbClr>
              </a:gs>
              <a:gs pos="99000">
                <a:srgbClr val="156082">
                  <a:alpha val="23921"/>
                </a:srgbClr>
              </a:gs>
              <a:gs pos="100000">
                <a:srgbClr val="156082">
                  <a:alpha val="23921"/>
                </a:srgbClr>
              </a:gs>
            </a:gsLst>
            <a:lin ang="10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2" name="Google Shape;302;p18"/>
          <p:cNvSpPr txBox="1"/>
          <p:nvPr>
            <p:ph type="title"/>
          </p:nvPr>
        </p:nvSpPr>
        <p:spPr>
          <a:xfrm>
            <a:off x="2145447" y="1879558"/>
            <a:ext cx="8147713" cy="30812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Play"/>
              <a:buNone/>
            </a:pPr>
            <a:r>
              <a:rPr lang="en-US" sz="4800" u="sng">
                <a:solidFill>
                  <a:srgbClr val="FFFFFF"/>
                </a:solidFill>
                <a:latin typeface="Play"/>
                <a:ea typeface="Play"/>
                <a:cs typeface="Play"/>
                <a:sym typeface="Play"/>
                <a:hlinkClick r:id="rId3">
                  <a:extLst>
                    <a:ext uri="{A12FA001-AC4F-418D-AE19-62706E023703}">
                      <ahyp:hlinkClr val="tx"/>
                    </a:ext>
                  </a:extLst>
                </a:hlinkClick>
              </a:rPr>
              <a:t>Installation and usage examples</a:t>
            </a:r>
            <a:endParaRPr sz="4800">
              <a:solidFill>
                <a:srgbClr val="FFFFFF"/>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10"/>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8" name="Google Shape;308;p10"/>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09" name="Google Shape;309;p10"/>
          <p:cNvGrpSpPr/>
          <p:nvPr/>
        </p:nvGrpSpPr>
        <p:grpSpPr>
          <a:xfrm>
            <a:off x="1" y="2075420"/>
            <a:ext cx="12396066" cy="4440643"/>
            <a:chOff x="1" y="2075420"/>
            <a:chExt cx="12396066" cy="4440643"/>
          </a:xfrm>
        </p:grpSpPr>
        <p:sp>
          <p:nvSpPr>
            <p:cNvPr id="310" name="Google Shape;310;p10"/>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1" name="Google Shape;311;p10"/>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2" name="Google Shape;312;p10"/>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3" name="Google Shape;313;p10"/>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4" name="Google Shape;314;p10"/>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5" name="Google Shape;315;p10"/>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16" name="Google Shape;316;p10"/>
          <p:cNvSpPr txBox="1"/>
          <p:nvPr>
            <p:ph type="ctrTitle"/>
          </p:nvPr>
        </p:nvSpPr>
        <p:spPr>
          <a:xfrm>
            <a:off x="2043326" y="609600"/>
            <a:ext cx="8229600" cy="2819399"/>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Arial"/>
              <a:buNone/>
            </a:pPr>
            <a:r>
              <a:rPr lang="en-US" sz="4800">
                <a:solidFill>
                  <a:schemeClr val="lt1"/>
                </a:solidFill>
                <a:latin typeface="Arial"/>
                <a:ea typeface="Arial"/>
                <a:cs typeface="Arial"/>
                <a:sym typeface="Arial"/>
              </a:rPr>
              <a:t>AutoGen Studio</a:t>
            </a:r>
            <a:endParaRPr sz="4800">
              <a:solidFill>
                <a:schemeClr val="lt1"/>
              </a:solidFill>
            </a:endParaRPr>
          </a:p>
        </p:txBody>
      </p:sp>
      <p:sp>
        <p:nvSpPr>
          <p:cNvPr id="317" name="Google Shape;317;p10"/>
          <p:cNvSpPr txBox="1"/>
          <p:nvPr>
            <p:ph idx="1" type="subTitle"/>
          </p:nvPr>
        </p:nvSpPr>
        <p:spPr>
          <a:xfrm>
            <a:off x="2043326" y="3522428"/>
            <a:ext cx="8229600" cy="2607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u="sng">
                <a:solidFill>
                  <a:schemeClr val="lt1"/>
                </a:solidFill>
                <a:latin typeface="Arial"/>
                <a:ea typeface="Arial"/>
                <a:cs typeface="Arial"/>
                <a:sym typeface="Arial"/>
              </a:rPr>
              <a:t>What is it? </a:t>
            </a:r>
            <a:endParaRPr>
              <a:solidFill>
                <a:schemeClr val="lt1"/>
              </a:solidFill>
            </a:endParaRPr>
          </a:p>
        </p:txBody>
      </p:sp>
      <p:sp>
        <p:nvSpPr>
          <p:cNvPr id="318" name="Google Shape;318;p10"/>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19" name="Google Shape;319;p10"/>
          <p:cNvGrpSpPr/>
          <p:nvPr/>
        </p:nvGrpSpPr>
        <p:grpSpPr>
          <a:xfrm>
            <a:off x="11259539" y="317578"/>
            <a:ext cx="548640" cy="549007"/>
            <a:chOff x="7029447" y="3514725"/>
            <a:chExt cx="1285875" cy="549007"/>
          </a:xfrm>
        </p:grpSpPr>
        <p:cxnSp>
          <p:nvCxnSpPr>
            <p:cNvPr id="320" name="Google Shape;320;p10"/>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21" name="Google Shape;321;p10"/>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22" name="Google Shape;322;p10"/>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23" name="Google Shape;323;p10"/>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324" name="Google Shape;324;p10"/>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25" name="Google Shape;325;p10"/>
          <p:cNvGrpSpPr/>
          <p:nvPr/>
        </p:nvGrpSpPr>
        <p:grpSpPr>
          <a:xfrm rot="5400000">
            <a:off x="616345" y="5940560"/>
            <a:ext cx="1285875" cy="549007"/>
            <a:chOff x="7029447" y="3514725"/>
            <a:chExt cx="1285875" cy="549007"/>
          </a:xfrm>
        </p:grpSpPr>
        <p:cxnSp>
          <p:nvCxnSpPr>
            <p:cNvPr id="326" name="Google Shape;326;p10"/>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27" name="Google Shape;327;p10"/>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28" name="Google Shape;328;p10"/>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29" name="Google Shape;329;p10"/>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6"/>
                                        </p:tgtEl>
                                        <p:attrNameLst>
                                          <p:attrName>style.visibility</p:attrName>
                                        </p:attrNameLst>
                                      </p:cBhvr>
                                      <p:to>
                                        <p:strVal val="visible"/>
                                      </p:to>
                                    </p:set>
                                    <p:animEffect filter="fade" transition="in">
                                      <p:cBhvr>
                                        <p:cTn dur="400"/>
                                        <p:tgtEl>
                                          <p:spTgt spid="316"/>
                                        </p:tgtEl>
                                      </p:cBhvr>
                                    </p:animEffect>
                                  </p:childTnLst>
                                </p:cTn>
                              </p:par>
                              <p:par>
                                <p:cTn fill="hold" nodeType="withEffect" presetClass="entr" presetID="10" presetSubtype="0">
                                  <p:stCondLst>
                                    <p:cond delay="200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400"/>
                                        <p:tgtEl>
                                          <p:spTgt spid="31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3" name="Shape 333"/>
        <p:cNvGrpSpPr/>
        <p:nvPr/>
      </p:nvGrpSpPr>
      <p:grpSpPr>
        <a:xfrm>
          <a:off x="0" y="0"/>
          <a:ext cx="0" cy="0"/>
          <a:chOff x="0" y="0"/>
          <a:chExt cx="0" cy="0"/>
        </a:xfrm>
      </p:grpSpPr>
      <p:pic>
        <p:nvPicPr>
          <p:cNvPr id="334" name="Google Shape;334;p11"/>
          <p:cNvPicPr preferRelativeResize="0"/>
          <p:nvPr/>
        </p:nvPicPr>
        <p:blipFill rotWithShape="1">
          <a:blip r:embed="rId3">
            <a:alphaModFix amt="25000"/>
          </a:blip>
          <a:srcRect b="6940" l="0" r="0" t="8473"/>
          <a:stretch/>
        </p:blipFill>
        <p:spPr>
          <a:xfrm>
            <a:off x="20" y="10"/>
            <a:ext cx="12191980" cy="6857991"/>
          </a:xfrm>
          <a:prstGeom prst="rect">
            <a:avLst/>
          </a:prstGeom>
          <a:noFill/>
          <a:ln>
            <a:noFill/>
          </a:ln>
        </p:spPr>
      </p:pic>
      <p:grpSp>
        <p:nvGrpSpPr>
          <p:cNvPr id="335" name="Google Shape;335;p11"/>
          <p:cNvGrpSpPr/>
          <p:nvPr/>
        </p:nvGrpSpPr>
        <p:grpSpPr>
          <a:xfrm>
            <a:off x="936063" y="1889586"/>
            <a:ext cx="10587887" cy="3647580"/>
            <a:chOff x="0" y="492825"/>
            <a:chExt cx="10587887" cy="3647580"/>
          </a:xfrm>
        </p:grpSpPr>
        <p:sp>
          <p:nvSpPr>
            <p:cNvPr id="336" name="Google Shape;336;p11"/>
            <p:cNvSpPr/>
            <p:nvPr/>
          </p:nvSpPr>
          <p:spPr>
            <a:xfrm>
              <a:off x="0" y="492825"/>
              <a:ext cx="10515600" cy="692700"/>
            </a:xfrm>
            <a:prstGeom prst="roundRect">
              <a:avLst>
                <a:gd fmla="val 16667" name="adj"/>
              </a:avLst>
            </a:prstGeom>
            <a:solidFill>
              <a:srgbClr val="A02891"/>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txBox="1"/>
            <p:nvPr/>
          </p:nvSpPr>
          <p:spPr>
            <a:xfrm>
              <a:off x="33812" y="526637"/>
              <a:ext cx="10448100" cy="624900"/>
            </a:xfrm>
            <a:prstGeom prst="rect">
              <a:avLst/>
            </a:prstGeom>
            <a:noFill/>
            <a:ln cap="flat" cmpd="sng" w="9525">
              <a:solidFill>
                <a:schemeClr val="lt1"/>
              </a:solidFill>
              <a:prstDash val="solid"/>
              <a:round/>
              <a:headEnd len="sm" w="sm" type="none"/>
              <a:tailEnd len="sm" w="sm" type="none"/>
            </a:ln>
          </p:spPr>
          <p:txBody>
            <a:bodyPr anchorCtr="0" anchor="ctr" bIns="60950" lIns="60950" spcFirstLastPara="1" rIns="60950" wrap="square" tIns="60950">
              <a:noAutofit/>
            </a:bodyPr>
            <a:lstStyle/>
            <a:p>
              <a:pPr indent="0" lvl="0" marL="0" rtl="0" algn="l">
                <a:lnSpc>
                  <a:spcPct val="90000"/>
                </a:lnSpc>
                <a:spcBef>
                  <a:spcPts val="0"/>
                </a:spcBef>
                <a:spcAft>
                  <a:spcPts val="0"/>
                </a:spcAft>
                <a:buNone/>
              </a:pPr>
              <a:r>
                <a:rPr lang="en-US" sz="1700">
                  <a:solidFill>
                    <a:schemeClr val="lt1"/>
                  </a:solidFill>
                  <a:latin typeface="Quattrocento Sans"/>
                  <a:ea typeface="Quattrocento Sans"/>
                  <a:cs typeface="Quattrocento Sans"/>
                  <a:sym typeface="Quattrocento Sans"/>
                </a:rPr>
                <a:t>AutoGen Studio is an integrated development environment (IDE) with a user-friendly interface to facilitate automatic code generation, documentation generation, and more</a:t>
              </a:r>
              <a:r>
                <a:rPr lang="en-US" sz="1700">
                  <a:solidFill>
                    <a:schemeClr val="dk1"/>
                  </a:solidFill>
                  <a:latin typeface="Quattrocento Sans"/>
                  <a:ea typeface="Quattrocento Sans"/>
                  <a:cs typeface="Quattrocento Sans"/>
                  <a:sym typeface="Quattrocento Sans"/>
                </a:rPr>
                <a:t>.</a:t>
              </a:r>
              <a:endParaRPr b="0" i="0" sz="1600" u="none" cap="none" strike="noStrike">
                <a:solidFill>
                  <a:schemeClr val="lt1"/>
                </a:solidFill>
                <a:latin typeface="Arial"/>
                <a:ea typeface="Arial"/>
                <a:cs typeface="Arial"/>
                <a:sym typeface="Arial"/>
              </a:endParaRPr>
            </a:p>
          </p:txBody>
        </p:sp>
        <p:sp>
          <p:nvSpPr>
            <p:cNvPr id="338" name="Google Shape;338;p11"/>
            <p:cNvSpPr/>
            <p:nvPr/>
          </p:nvSpPr>
          <p:spPr>
            <a:xfrm>
              <a:off x="0" y="1231545"/>
              <a:ext cx="10515600" cy="692700"/>
            </a:xfrm>
            <a:prstGeom prst="roundRect">
              <a:avLst>
                <a:gd fmla="val 16667" name="adj"/>
              </a:avLst>
            </a:prstGeom>
            <a:solidFill>
              <a:srgbClr val="4A2AA0"/>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txBox="1"/>
            <p:nvPr/>
          </p:nvSpPr>
          <p:spPr>
            <a:xfrm>
              <a:off x="33812" y="1265357"/>
              <a:ext cx="10448100" cy="6249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1000"/>
                </a:spcBef>
                <a:spcAft>
                  <a:spcPts val="0"/>
                </a:spcAft>
                <a:buNone/>
              </a:pPr>
              <a:r>
                <a:rPr lang="en-US" sz="1700">
                  <a:solidFill>
                    <a:schemeClr val="lt1"/>
                  </a:solidFill>
                  <a:latin typeface="Quattrocento Sans"/>
                  <a:ea typeface="Quattrocento Sans"/>
                  <a:cs typeface="Quattrocento Sans"/>
                  <a:sym typeface="Quattrocento Sans"/>
                </a:rPr>
                <a:t>An </a:t>
              </a:r>
              <a:r>
                <a:rPr lang="en-US" sz="1700" u="sng">
                  <a:solidFill>
                    <a:schemeClr val="lt1"/>
                  </a:solidFill>
                  <a:latin typeface="Quattrocento Sans"/>
                  <a:ea typeface="Quattrocento Sans"/>
                  <a:cs typeface="Quattrocento Sans"/>
                  <a:sym typeface="Quattrocento Sans"/>
                  <a:hlinkClick r:id="rId4">
                    <a:extLst>
                      <a:ext uri="{A12FA001-AC4F-418D-AE19-62706E023703}">
                        <ahyp:hlinkClr val="tx"/>
                      </a:ext>
                    </a:extLst>
                  </a:hlinkClick>
                </a:rPr>
                <a:t>OSS</a:t>
              </a:r>
              <a:r>
                <a:rPr lang="en-US" sz="1700">
                  <a:solidFill>
                    <a:schemeClr val="lt1"/>
                  </a:solidFill>
                  <a:latin typeface="Quattrocento Sans"/>
                  <a:ea typeface="Quattrocento Sans"/>
                  <a:cs typeface="Quattrocento Sans"/>
                  <a:sym typeface="Quattrocento Sans"/>
                </a:rPr>
                <a:t> no-code interface designed to enable rapid prototyping of multi-agent applications using the </a:t>
              </a:r>
              <a:r>
                <a:rPr lang="en-US" sz="1700" u="sng">
                  <a:solidFill>
                    <a:schemeClr val="lt1"/>
                  </a:solidFill>
                  <a:latin typeface="Quattrocento Sans"/>
                  <a:ea typeface="Quattrocento Sans"/>
                  <a:cs typeface="Quattrocento Sans"/>
                  <a:sym typeface="Quattrocento Sans"/>
                  <a:hlinkClick r:id="rId5">
                    <a:extLst>
                      <a:ext uri="{A12FA001-AC4F-418D-AE19-62706E023703}">
                        <ahyp:hlinkClr val="tx"/>
                      </a:ext>
                    </a:extLst>
                  </a:hlinkClick>
                </a:rPr>
                <a:t>AutoGen</a:t>
              </a:r>
              <a:r>
                <a:rPr lang="en-US" sz="1700">
                  <a:solidFill>
                    <a:schemeClr val="lt1"/>
                  </a:solidFill>
                  <a:latin typeface="Quattrocento Sans"/>
                  <a:ea typeface="Quattrocento Sans"/>
                  <a:cs typeface="Quattrocento Sans"/>
                  <a:sym typeface="Quattrocento Sans"/>
                </a:rPr>
                <a:t> framework</a:t>
              </a:r>
              <a:endParaRPr i="0" sz="1600" u="none" cap="none" strike="noStrike">
                <a:solidFill>
                  <a:schemeClr val="lt1"/>
                </a:solidFill>
              </a:endParaRPr>
            </a:p>
          </p:txBody>
        </p:sp>
        <p:sp>
          <p:nvSpPr>
            <p:cNvPr id="340" name="Google Shape;340;p11"/>
            <p:cNvSpPr/>
            <p:nvPr/>
          </p:nvSpPr>
          <p:spPr>
            <a:xfrm>
              <a:off x="36138" y="2339623"/>
              <a:ext cx="10515600" cy="692700"/>
            </a:xfrm>
            <a:prstGeom prst="roundRect">
              <a:avLst>
                <a:gd fmla="val 16667" name="adj"/>
              </a:avLst>
            </a:prstGeom>
            <a:solidFill>
              <a:srgbClr val="2BA471"/>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txBox="1"/>
            <p:nvPr/>
          </p:nvSpPr>
          <p:spPr>
            <a:xfrm>
              <a:off x="139787" y="2373535"/>
              <a:ext cx="10448100" cy="624900"/>
            </a:xfrm>
            <a:prstGeom prst="rect">
              <a:avLst/>
            </a:prstGeom>
            <a:noFill/>
            <a:ln>
              <a:noFill/>
            </a:ln>
          </p:spPr>
          <p:txBody>
            <a:bodyPr anchorCtr="0" anchor="ctr" bIns="60950" lIns="60950" spcFirstLastPara="1" rIns="60950" wrap="square" tIns="60950">
              <a:noAutofit/>
            </a:bodyPr>
            <a:lstStyle/>
            <a:p>
              <a:pPr indent="0" lvl="0" marL="0" rtl="0" algn="l">
                <a:lnSpc>
                  <a:spcPct val="90000"/>
                </a:lnSpc>
                <a:spcBef>
                  <a:spcPts val="1000"/>
                </a:spcBef>
                <a:spcAft>
                  <a:spcPts val="0"/>
                </a:spcAft>
                <a:buNone/>
              </a:pPr>
              <a:r>
                <a:rPr lang="en-US" sz="1700">
                  <a:solidFill>
                    <a:schemeClr val="lt1"/>
                  </a:solidFill>
                  <a:latin typeface="Quattrocento Sans"/>
                  <a:ea typeface="Quattrocento Sans"/>
                  <a:cs typeface="Quattrocento Sans"/>
                  <a:sym typeface="Quattrocento Sans"/>
                </a:rPr>
                <a:t>AutoGen Studio is an AutoGen-powered AI app (user interface) to help you rapidly prototype AI agents, enhance them with skills, compose them into workflows and interact with them to accomplish tasks</a:t>
              </a:r>
              <a:endParaRPr sz="1600">
                <a:solidFill>
                  <a:schemeClr val="lt1"/>
                </a:solidFill>
                <a:latin typeface="Quattrocento Sans"/>
                <a:ea typeface="Quattrocento Sans"/>
                <a:cs typeface="Quattrocento Sans"/>
                <a:sym typeface="Quattrocento Sans"/>
              </a:endParaRPr>
            </a:p>
          </p:txBody>
        </p:sp>
        <p:sp>
          <p:nvSpPr>
            <p:cNvPr id="342" name="Google Shape;342;p11"/>
            <p:cNvSpPr/>
            <p:nvPr/>
          </p:nvSpPr>
          <p:spPr>
            <a:xfrm>
              <a:off x="0" y="3447705"/>
              <a:ext cx="10515600" cy="692700"/>
            </a:xfrm>
            <a:prstGeom prst="roundRect">
              <a:avLst>
                <a:gd fmla="val 16667" name="adj"/>
              </a:avLst>
            </a:prstGeom>
            <a:solidFill>
              <a:srgbClr val="4CA62C"/>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txBox="1"/>
            <p:nvPr/>
          </p:nvSpPr>
          <p:spPr>
            <a:xfrm>
              <a:off x="33812" y="3481517"/>
              <a:ext cx="10448100" cy="624900"/>
            </a:xfrm>
            <a:prstGeom prst="rect">
              <a:avLst/>
            </a:prstGeom>
            <a:noFill/>
            <a:ln>
              <a:noFill/>
            </a:ln>
          </p:spPr>
          <p:txBody>
            <a:bodyPr anchorCtr="0" anchor="ctr" bIns="60950" lIns="60950" spcFirstLastPara="1" rIns="60950" wrap="square" tIns="60950">
              <a:noAutofit/>
            </a:bodyPr>
            <a:lstStyle/>
            <a:p>
              <a:pPr indent="0" lvl="0" marL="0" marR="0" rtl="1" algn="l">
                <a:lnSpc>
                  <a:spcPct val="90000"/>
                </a:lnSpc>
                <a:spcBef>
                  <a:spcPts val="0"/>
                </a:spcBef>
                <a:spcAft>
                  <a:spcPts val="0"/>
                </a:spcAft>
                <a:buClr>
                  <a:schemeClr val="lt1"/>
                </a:buClr>
                <a:buSzPts val="1600"/>
                <a:buFont typeface="Quattrocento Sans"/>
                <a:buNone/>
              </a:pPr>
              <a:r>
                <a:rPr b="0" i="0" lang="en-US" sz="1600" u="none" cap="none" strike="noStrike">
                  <a:solidFill>
                    <a:schemeClr val="lt1"/>
                  </a:solidFill>
                  <a:latin typeface="Quattrocento Sans"/>
                  <a:ea typeface="Quattrocento Sans"/>
                  <a:cs typeface="Quattrocento Sans"/>
                  <a:sym typeface="Quattrocento Sans"/>
                </a:rPr>
                <a:t>Note: AutoGen studio only supports a </a:t>
              </a:r>
              <a:r>
                <a:rPr b="1" i="0" lang="en-US" sz="1600" u="none" cap="none" strike="noStrike">
                  <a:solidFill>
                    <a:schemeClr val="lt1"/>
                  </a:solidFill>
                  <a:latin typeface="Quattrocento Sans"/>
                  <a:ea typeface="Quattrocento Sans"/>
                  <a:cs typeface="Quattrocento Sans"/>
                  <a:sym typeface="Quattrocento Sans"/>
                </a:rPr>
                <a:t>subset</a:t>
              </a:r>
              <a:r>
                <a:rPr b="0" i="0" lang="en-US" sz="1600" u="none" cap="none" strike="noStrike">
                  <a:solidFill>
                    <a:schemeClr val="lt1"/>
                  </a:solidFill>
                  <a:latin typeface="Quattrocento Sans"/>
                  <a:ea typeface="Quattrocento Sans"/>
                  <a:cs typeface="Quattrocento Sans"/>
                  <a:sym typeface="Quattrocento Sans"/>
                </a:rPr>
                <a:t> of features offered by the core AutoGen API</a:t>
              </a:r>
              <a:endParaRPr b="0" i="0" sz="1600" u="none" cap="none" strike="noStrike">
                <a:solidFill>
                  <a:schemeClr val="lt1"/>
                </a:solidFill>
                <a:latin typeface="Quattrocento Sans"/>
                <a:ea typeface="Quattrocento Sans"/>
                <a:cs typeface="Quattrocento Sans"/>
                <a:sym typeface="Quattrocento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47" name="Shape 347"/>
        <p:cNvGrpSpPr/>
        <p:nvPr/>
      </p:nvGrpSpPr>
      <p:grpSpPr>
        <a:xfrm>
          <a:off x="0" y="0"/>
          <a:ext cx="0" cy="0"/>
          <a:chOff x="0" y="0"/>
          <a:chExt cx="0" cy="0"/>
        </a:xfrm>
      </p:grpSpPr>
      <p:sp>
        <p:nvSpPr>
          <p:cNvPr id="348" name="Google Shape;348;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9" name="Google Shape;349;p1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0" name="Google Shape;350;p12"/>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1" name="Google Shape;351;p12"/>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2" name="Google Shape;352;p12"/>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3" name="Google Shape;353;p12"/>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4" name="Google Shape;354;p12"/>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5" name="Google Shape;355;p12"/>
          <p:cNvSpPr txBox="1"/>
          <p:nvPr>
            <p:ph idx="1" type="body"/>
          </p:nvPr>
        </p:nvSpPr>
        <p:spPr>
          <a:xfrm>
            <a:off x="4810259" y="511388"/>
            <a:ext cx="6555347" cy="598466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latin typeface="Quattrocento Sans"/>
                <a:ea typeface="Quattrocento Sans"/>
                <a:cs typeface="Quattrocento Sans"/>
                <a:sym typeface="Quattrocento Sans"/>
              </a:rPr>
              <a:t>AutoGen Studio is an integrated development environment (IDE) </a:t>
            </a:r>
            <a:r>
              <a:rPr lang="en-US" sz="1700">
                <a:latin typeface="Quattrocento Sans"/>
                <a:ea typeface="Quattrocento Sans"/>
                <a:cs typeface="Quattrocento Sans"/>
                <a:sym typeface="Quattrocento Sans"/>
              </a:rPr>
              <a:t>with a user-friendly interface</a:t>
            </a:r>
            <a:r>
              <a:rPr lang="en-US" sz="1700">
                <a:latin typeface="Quattrocento Sans"/>
                <a:ea typeface="Quattrocento Sans"/>
                <a:cs typeface="Quattrocento Sans"/>
                <a:sym typeface="Quattrocento Sans"/>
              </a:rPr>
              <a:t> to facilitate automatic code generation, documentation generation, and more. </a:t>
            </a:r>
            <a:endParaRPr b="1" sz="17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dk1"/>
              </a:buClr>
              <a:buSzPts val="1700"/>
              <a:buChar char="•"/>
            </a:pPr>
            <a:r>
              <a:rPr b="1" lang="en-US" sz="1700">
                <a:latin typeface="Quattrocento Sans"/>
                <a:ea typeface="Quattrocento Sans"/>
                <a:cs typeface="Quattrocento Sans"/>
                <a:sym typeface="Quattrocento Sans"/>
              </a:rPr>
              <a:t>An </a:t>
            </a:r>
            <a:r>
              <a:rPr b="1" lang="en-US" sz="1700" u="sng">
                <a:solidFill>
                  <a:schemeClr val="hlink"/>
                </a:solidFill>
                <a:latin typeface="Quattrocento Sans"/>
                <a:ea typeface="Quattrocento Sans"/>
                <a:cs typeface="Quattrocento Sans"/>
                <a:sym typeface="Quattrocento Sans"/>
                <a:hlinkClick r:id="rId3"/>
              </a:rPr>
              <a:t>OSS</a:t>
            </a:r>
            <a:r>
              <a:rPr b="1" lang="en-US" sz="1700">
                <a:latin typeface="Quattrocento Sans"/>
                <a:ea typeface="Quattrocento Sans"/>
                <a:cs typeface="Quattrocento Sans"/>
                <a:sym typeface="Quattrocento Sans"/>
              </a:rPr>
              <a:t> no-code interface designed to enable rapid prototyping of multi-agent applications using the </a:t>
            </a:r>
            <a:r>
              <a:rPr b="1" lang="en-US" sz="1700" u="sng">
                <a:solidFill>
                  <a:schemeClr val="hlink"/>
                </a:solidFill>
                <a:latin typeface="Quattrocento Sans"/>
                <a:ea typeface="Quattrocento Sans"/>
                <a:cs typeface="Quattrocento Sans"/>
                <a:sym typeface="Quattrocento Sans"/>
                <a:hlinkClick r:id="rId4"/>
              </a:rPr>
              <a:t>AutoGen</a:t>
            </a:r>
            <a:r>
              <a:rPr lang="en-US" sz="1700">
                <a:latin typeface="Quattrocento Sans"/>
                <a:ea typeface="Quattrocento Sans"/>
                <a:cs typeface="Quattrocento Sans"/>
                <a:sym typeface="Quattrocento Sans"/>
              </a:rPr>
              <a:t> </a:t>
            </a:r>
            <a:r>
              <a:rPr lang="en-US" sz="1700">
                <a:latin typeface="Quattrocento Sans"/>
                <a:ea typeface="Quattrocento Sans"/>
                <a:cs typeface="Quattrocento Sans"/>
                <a:sym typeface="Quattrocento Sans"/>
              </a:rPr>
              <a:t>framework</a:t>
            </a:r>
            <a:endParaRPr sz="17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dk1"/>
              </a:buClr>
              <a:buSzPts val="1700"/>
              <a:buChar char="•"/>
            </a:pPr>
            <a:r>
              <a:rPr lang="en-US" sz="1700">
                <a:latin typeface="Quattrocento Sans"/>
                <a:ea typeface="Quattrocento Sans"/>
                <a:cs typeface="Quattrocento Sans"/>
                <a:sym typeface="Quattrocento Sans"/>
              </a:rPr>
              <a:t>AutoGen Studio is an AutoGen-powered AI app (user interface) to help you rapidly prototype AI agents, enhance them with skills, compose them into workflows and interact with them to accomplish tasks</a:t>
            </a:r>
            <a:endParaRPr sz="17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dk1"/>
              </a:buClr>
              <a:buSzPts val="1700"/>
              <a:buChar char="•"/>
            </a:pPr>
            <a:r>
              <a:rPr lang="en-US" sz="1700">
                <a:highlight>
                  <a:srgbClr val="FFFFFF"/>
                </a:highlight>
                <a:latin typeface="Arial"/>
                <a:ea typeface="Arial"/>
                <a:cs typeface="Arial"/>
                <a:sym typeface="Arial"/>
              </a:rPr>
              <a:t>Note: AutoGen studio only supports a </a:t>
            </a:r>
            <a:r>
              <a:rPr b="1" lang="en-US" sz="1700">
                <a:latin typeface="Arial"/>
                <a:ea typeface="Arial"/>
                <a:cs typeface="Arial"/>
                <a:sym typeface="Arial"/>
              </a:rPr>
              <a:t>subset</a:t>
            </a:r>
            <a:r>
              <a:rPr lang="en-US" sz="1700">
                <a:latin typeface="Arial"/>
                <a:ea typeface="Arial"/>
                <a:cs typeface="Arial"/>
                <a:sym typeface="Arial"/>
              </a:rPr>
              <a:t> of features offered by the core AutoGen API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13"/>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1" name="Google Shape;361;p13"/>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62" name="Google Shape;362;p13"/>
          <p:cNvGrpSpPr/>
          <p:nvPr/>
        </p:nvGrpSpPr>
        <p:grpSpPr>
          <a:xfrm>
            <a:off x="1" y="2075420"/>
            <a:ext cx="12396066" cy="4440643"/>
            <a:chOff x="1" y="2075420"/>
            <a:chExt cx="12396066" cy="4440643"/>
          </a:xfrm>
        </p:grpSpPr>
        <p:sp>
          <p:nvSpPr>
            <p:cNvPr id="363" name="Google Shape;363;p13"/>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4" name="Google Shape;364;p13"/>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5" name="Google Shape;365;p13"/>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6" name="Google Shape;366;p13"/>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7" name="Google Shape;367;p13"/>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8" name="Google Shape;368;p13"/>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69" name="Google Shape;369;p13"/>
          <p:cNvSpPr txBox="1"/>
          <p:nvPr>
            <p:ph type="ctrTitle"/>
          </p:nvPr>
        </p:nvSpPr>
        <p:spPr>
          <a:xfrm>
            <a:off x="2043326" y="609600"/>
            <a:ext cx="8229600" cy="2819399"/>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Arial"/>
              <a:buNone/>
            </a:pPr>
            <a:r>
              <a:rPr lang="en-US" sz="4800">
                <a:solidFill>
                  <a:schemeClr val="lt1"/>
                </a:solidFill>
                <a:latin typeface="Arial"/>
                <a:ea typeface="Arial"/>
                <a:cs typeface="Arial"/>
                <a:sym typeface="Arial"/>
              </a:rPr>
              <a:t>AutoGen Studio</a:t>
            </a:r>
            <a:endParaRPr sz="4800">
              <a:solidFill>
                <a:schemeClr val="lt1"/>
              </a:solidFill>
            </a:endParaRPr>
          </a:p>
        </p:txBody>
      </p:sp>
      <p:sp>
        <p:nvSpPr>
          <p:cNvPr id="370" name="Google Shape;370;p13"/>
          <p:cNvSpPr txBox="1"/>
          <p:nvPr>
            <p:ph idx="1" type="subTitle"/>
          </p:nvPr>
        </p:nvSpPr>
        <p:spPr>
          <a:xfrm>
            <a:off x="2043326" y="3522428"/>
            <a:ext cx="8229600" cy="2607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u="sng">
                <a:solidFill>
                  <a:schemeClr val="lt1"/>
                </a:solidFill>
                <a:latin typeface="Arial"/>
                <a:ea typeface="Arial"/>
                <a:cs typeface="Arial"/>
                <a:sym typeface="Arial"/>
              </a:rPr>
              <a:t>What problem does it solve</a:t>
            </a:r>
            <a:r>
              <a:rPr lang="en-US">
                <a:solidFill>
                  <a:schemeClr val="lt1"/>
                </a:solidFill>
                <a:latin typeface="Arial"/>
                <a:ea typeface="Arial"/>
                <a:cs typeface="Arial"/>
                <a:sym typeface="Arial"/>
              </a:rPr>
              <a:t>?</a:t>
            </a:r>
            <a:endParaRPr sz="3200">
              <a:solidFill>
                <a:schemeClr val="lt1"/>
              </a:solidFill>
            </a:endParaRPr>
          </a:p>
        </p:txBody>
      </p:sp>
      <p:sp>
        <p:nvSpPr>
          <p:cNvPr id="371" name="Google Shape;371;p13"/>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72" name="Google Shape;372;p13"/>
          <p:cNvGrpSpPr/>
          <p:nvPr/>
        </p:nvGrpSpPr>
        <p:grpSpPr>
          <a:xfrm>
            <a:off x="11259539" y="317578"/>
            <a:ext cx="548640" cy="549007"/>
            <a:chOff x="7029447" y="3514725"/>
            <a:chExt cx="1285875" cy="549007"/>
          </a:xfrm>
        </p:grpSpPr>
        <p:cxnSp>
          <p:nvCxnSpPr>
            <p:cNvPr id="373" name="Google Shape;373;p13"/>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74" name="Google Shape;374;p13"/>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75" name="Google Shape;375;p13"/>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76" name="Google Shape;376;p13"/>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377" name="Google Shape;377;p13"/>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78" name="Google Shape;378;p13"/>
          <p:cNvGrpSpPr/>
          <p:nvPr/>
        </p:nvGrpSpPr>
        <p:grpSpPr>
          <a:xfrm rot="5400000">
            <a:off x="616345" y="5940560"/>
            <a:ext cx="1285875" cy="549007"/>
            <a:chOff x="7029447" y="3514725"/>
            <a:chExt cx="1285875" cy="549007"/>
          </a:xfrm>
        </p:grpSpPr>
        <p:cxnSp>
          <p:nvCxnSpPr>
            <p:cNvPr id="379" name="Google Shape;379;p13"/>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80" name="Google Shape;380;p13"/>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81" name="Google Shape;381;p13"/>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82" name="Google Shape;382;p13"/>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69"/>
                                        </p:tgtEl>
                                        <p:attrNameLst>
                                          <p:attrName>style.visibility</p:attrName>
                                        </p:attrNameLst>
                                      </p:cBhvr>
                                      <p:to>
                                        <p:strVal val="visible"/>
                                      </p:to>
                                    </p:set>
                                    <p:animEffect filter="fade" transition="in">
                                      <p:cBhvr>
                                        <p:cTn dur="400"/>
                                        <p:tgtEl>
                                          <p:spTgt spid="369"/>
                                        </p:tgtEl>
                                      </p:cBhvr>
                                    </p:animEffect>
                                  </p:childTnLst>
                                </p:cTn>
                              </p:par>
                              <p:par>
                                <p:cTn fill="hold" nodeType="withEffect" presetClass="entr" presetID="10" presetSubtype="0">
                                  <p:stCondLst>
                                    <p:cond delay="200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400"/>
                                        <p:tgtEl>
                                          <p:spTgt spid="37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6" name="Shape 386"/>
        <p:cNvGrpSpPr/>
        <p:nvPr/>
      </p:nvGrpSpPr>
      <p:grpSpPr>
        <a:xfrm>
          <a:off x="0" y="0"/>
          <a:ext cx="0" cy="0"/>
          <a:chOff x="0" y="0"/>
          <a:chExt cx="0" cy="0"/>
        </a:xfrm>
      </p:grpSpPr>
      <p:pic>
        <p:nvPicPr>
          <p:cNvPr id="387" name="Google Shape;387;g2de25ad8cb5_8_64"/>
          <p:cNvPicPr preferRelativeResize="0"/>
          <p:nvPr/>
        </p:nvPicPr>
        <p:blipFill rotWithShape="1">
          <a:blip r:embed="rId3">
            <a:alphaModFix amt="25000"/>
          </a:blip>
          <a:srcRect b="6936" l="0" r="0" t="8475"/>
          <a:stretch/>
        </p:blipFill>
        <p:spPr>
          <a:xfrm>
            <a:off x="20" y="10"/>
            <a:ext cx="12191980" cy="6857991"/>
          </a:xfrm>
          <a:prstGeom prst="rect">
            <a:avLst/>
          </a:prstGeom>
          <a:noFill/>
          <a:ln>
            <a:noFill/>
          </a:ln>
        </p:spPr>
      </p:pic>
      <p:grpSp>
        <p:nvGrpSpPr>
          <p:cNvPr id="388" name="Google Shape;388;g2de25ad8cb5_8_64"/>
          <p:cNvGrpSpPr/>
          <p:nvPr/>
        </p:nvGrpSpPr>
        <p:grpSpPr>
          <a:xfrm>
            <a:off x="520325" y="1086975"/>
            <a:ext cx="11151381" cy="3894036"/>
            <a:chOff x="-204625" y="46527"/>
            <a:chExt cx="10720421" cy="3161257"/>
          </a:xfrm>
        </p:grpSpPr>
        <p:sp>
          <p:nvSpPr>
            <p:cNvPr id="389" name="Google Shape;389;g2de25ad8cb5_8_64"/>
            <p:cNvSpPr/>
            <p:nvPr/>
          </p:nvSpPr>
          <p:spPr>
            <a:xfrm>
              <a:off x="-201404" y="81618"/>
              <a:ext cx="10717200" cy="1095000"/>
            </a:xfrm>
            <a:prstGeom prst="roundRect">
              <a:avLst>
                <a:gd fmla="val 16667" name="adj"/>
              </a:avLst>
            </a:prstGeom>
            <a:solidFill>
              <a:srgbClr val="A02891"/>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de25ad8cb5_8_64"/>
            <p:cNvSpPr txBox="1"/>
            <p:nvPr/>
          </p:nvSpPr>
          <p:spPr>
            <a:xfrm>
              <a:off x="-150116" y="46527"/>
              <a:ext cx="10614600" cy="1095000"/>
            </a:xfrm>
            <a:prstGeom prst="rect">
              <a:avLst/>
            </a:prstGeom>
            <a:noFill/>
            <a:ln>
              <a:noFill/>
            </a:ln>
          </p:spPr>
          <p:txBody>
            <a:bodyPr anchorCtr="0" anchor="ctr" bIns="60950" lIns="60950" spcFirstLastPara="1" rIns="60950" wrap="square" tIns="60950">
              <a:normAutofit/>
            </a:bodyPr>
            <a:lstStyle/>
            <a:p>
              <a:pPr indent="0" lvl="0" marL="0" marR="0" rtl="0" algn="l">
                <a:lnSpc>
                  <a:spcPct val="150000"/>
                </a:lnSpc>
                <a:spcBef>
                  <a:spcPts val="0"/>
                </a:spcBef>
                <a:spcAft>
                  <a:spcPts val="0"/>
                </a:spcAft>
                <a:buClr>
                  <a:schemeClr val="lt1"/>
                </a:buClr>
                <a:buSzPts val="1600"/>
                <a:buFont typeface="Quattrocento Sans"/>
                <a:buNone/>
              </a:pPr>
              <a:r>
                <a:rPr b="1" lang="en-US" sz="2000">
                  <a:solidFill>
                    <a:schemeClr val="lt1"/>
                  </a:solidFill>
                </a:rPr>
                <a:t>Efficiency:</a:t>
              </a:r>
              <a:r>
                <a:rPr lang="en-US" sz="2000">
                  <a:solidFill>
                    <a:schemeClr val="lt1"/>
                  </a:solidFill>
                </a:rPr>
                <a:t> It significantly reduces the time and effort required for mundane and repetitive tasks by automating them, thus allowing developers to focus more on creative and high-value aspects of the </a:t>
              </a:r>
              <a:r>
                <a:rPr lang="en-US" sz="2000">
                  <a:solidFill>
                    <a:schemeClr val="lt1"/>
                  </a:solidFill>
                </a:rPr>
                <a:t>project</a:t>
              </a:r>
              <a:r>
                <a:rPr lang="en-US" sz="2000">
                  <a:solidFill>
                    <a:schemeClr val="dk1"/>
                  </a:solidFill>
                </a:rPr>
                <a:t>.</a:t>
              </a:r>
              <a:r>
                <a:rPr b="0" i="0" lang="en-US" sz="1600" u="none" cap="none" strike="noStrike">
                  <a:solidFill>
                    <a:schemeClr val="lt1"/>
                  </a:solidFill>
                  <a:latin typeface="Quattrocento Sans"/>
                  <a:ea typeface="Quattrocento Sans"/>
                  <a:cs typeface="Quattrocento Sans"/>
                  <a:sym typeface="Quattrocento Sans"/>
                </a:rPr>
                <a:t>.</a:t>
              </a:r>
              <a:endParaRPr b="0" i="0" sz="1600" u="none" cap="none" strike="noStrike">
                <a:solidFill>
                  <a:schemeClr val="lt1"/>
                </a:solidFill>
                <a:latin typeface="Arial"/>
                <a:ea typeface="Arial"/>
                <a:cs typeface="Arial"/>
                <a:sym typeface="Arial"/>
              </a:endParaRPr>
            </a:p>
          </p:txBody>
        </p:sp>
        <p:sp>
          <p:nvSpPr>
            <p:cNvPr id="391" name="Google Shape;391;g2de25ad8cb5_8_64"/>
            <p:cNvSpPr/>
            <p:nvPr/>
          </p:nvSpPr>
          <p:spPr>
            <a:xfrm>
              <a:off x="-201500" y="1231541"/>
              <a:ext cx="10717200" cy="1039200"/>
            </a:xfrm>
            <a:prstGeom prst="roundRect">
              <a:avLst>
                <a:gd fmla="val 16667" name="adj"/>
              </a:avLst>
            </a:prstGeom>
            <a:solidFill>
              <a:srgbClr val="4A2AA0"/>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de25ad8cb5_8_64"/>
            <p:cNvSpPr txBox="1"/>
            <p:nvPr/>
          </p:nvSpPr>
          <p:spPr>
            <a:xfrm>
              <a:off x="-154226" y="1270833"/>
              <a:ext cx="10515600" cy="963000"/>
            </a:xfrm>
            <a:prstGeom prst="rect">
              <a:avLst/>
            </a:prstGeom>
            <a:noFill/>
            <a:ln>
              <a:noFill/>
            </a:ln>
          </p:spPr>
          <p:txBody>
            <a:bodyPr anchorCtr="0" anchor="ctr" bIns="60950" lIns="60950" spcFirstLastPara="1" rIns="60950" wrap="square" tIns="60950">
              <a:normAutofit fontScale="92500" lnSpcReduction="20000"/>
            </a:bodyPr>
            <a:lstStyle/>
            <a:p>
              <a:pPr indent="0" lvl="0" marL="0" rtl="0" algn="l">
                <a:lnSpc>
                  <a:spcPct val="150000"/>
                </a:lnSpc>
                <a:spcBef>
                  <a:spcPts val="1800"/>
                </a:spcBef>
                <a:spcAft>
                  <a:spcPts val="0"/>
                </a:spcAft>
                <a:buNone/>
              </a:pPr>
              <a:r>
                <a:rPr b="1" lang="en-US" sz="2000">
                  <a:solidFill>
                    <a:schemeClr val="lt1"/>
                  </a:solidFill>
                </a:rPr>
                <a:t>Consistency:</a:t>
              </a:r>
              <a:r>
                <a:rPr lang="en-US" sz="2000">
                  <a:solidFill>
                    <a:schemeClr val="lt1"/>
                  </a:solidFill>
                </a:rPr>
                <a:t> By enforcing predefined templates, rules, and standards, AutoGen Studio ensures consistency across the codebase and documentation, which is crucial for maintainability and collaboration</a:t>
              </a:r>
              <a:endParaRPr b="0" i="0" sz="1600" u="none" cap="none" strike="noStrike">
                <a:solidFill>
                  <a:schemeClr val="lt1"/>
                </a:solidFill>
                <a:latin typeface="Arial"/>
                <a:ea typeface="Arial"/>
                <a:cs typeface="Arial"/>
                <a:sym typeface="Arial"/>
              </a:endParaRPr>
            </a:p>
          </p:txBody>
        </p:sp>
        <p:sp>
          <p:nvSpPr>
            <p:cNvPr id="393" name="Google Shape;393;g2de25ad8cb5_8_64"/>
            <p:cNvSpPr txBox="1"/>
            <p:nvPr/>
          </p:nvSpPr>
          <p:spPr>
            <a:xfrm flipH="1" rot="10800000">
              <a:off x="-67009" y="2708978"/>
              <a:ext cx="10448100" cy="47100"/>
            </a:xfrm>
            <a:prstGeom prst="rect">
              <a:avLst/>
            </a:prstGeom>
            <a:noFill/>
            <a:ln>
              <a:noFill/>
            </a:ln>
          </p:spPr>
          <p:txBody>
            <a:bodyPr anchorCtr="0" anchor="ctr" bIns="60950" lIns="60950" spcFirstLastPara="1" rIns="60950" wrap="square" tIns="60950">
              <a:noAutofit/>
            </a:bodyPr>
            <a:lstStyle/>
            <a:p>
              <a:pPr indent="0" lvl="0" marL="0" marR="0" rtl="1" algn="l">
                <a:lnSpc>
                  <a:spcPct val="90000"/>
                </a:lnSpc>
                <a:spcBef>
                  <a:spcPts val="0"/>
                </a:spcBef>
                <a:spcAft>
                  <a:spcPts val="0"/>
                </a:spcAft>
                <a:buClr>
                  <a:schemeClr val="lt1"/>
                </a:buClr>
                <a:buSzPts val="1600"/>
                <a:buFont typeface="Quattrocento Sans"/>
                <a:buNone/>
              </a:pPr>
              <a:r>
                <a:t/>
              </a:r>
              <a:endParaRPr b="0" i="0" sz="1600" u="none" cap="none" strike="noStrike">
                <a:solidFill>
                  <a:schemeClr val="lt1"/>
                </a:solidFill>
                <a:latin typeface="Arial"/>
                <a:ea typeface="Arial"/>
                <a:cs typeface="Arial"/>
                <a:sym typeface="Arial"/>
              </a:endParaRPr>
            </a:p>
          </p:txBody>
        </p:sp>
        <p:sp>
          <p:nvSpPr>
            <p:cNvPr id="394" name="Google Shape;394;g2de25ad8cb5_8_64"/>
            <p:cNvSpPr/>
            <p:nvPr/>
          </p:nvSpPr>
          <p:spPr>
            <a:xfrm>
              <a:off x="-204625" y="2344383"/>
              <a:ext cx="10717200" cy="863400"/>
            </a:xfrm>
            <a:prstGeom prst="roundRect">
              <a:avLst>
                <a:gd fmla="val 16667" name="adj"/>
              </a:avLst>
            </a:prstGeom>
            <a:solidFill>
              <a:srgbClr val="2B6FA2"/>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g2de25ad8cb5_8_64"/>
          <p:cNvSpPr txBox="1"/>
          <p:nvPr/>
        </p:nvSpPr>
        <p:spPr>
          <a:xfrm>
            <a:off x="598475" y="3984800"/>
            <a:ext cx="10894500" cy="922800"/>
          </a:xfrm>
          <a:prstGeom prst="rect">
            <a:avLst/>
          </a:prstGeom>
          <a:noFill/>
          <a:ln>
            <a:noFill/>
          </a:ln>
        </p:spPr>
        <p:txBody>
          <a:bodyPr anchorCtr="0" anchor="ctr" bIns="60950" lIns="60950" spcFirstLastPara="1" rIns="60950" wrap="square" tIns="60950">
            <a:normAutofit/>
          </a:bodyPr>
          <a:lstStyle/>
          <a:p>
            <a:pPr indent="0" lvl="0" marL="0" rtl="0" algn="l">
              <a:lnSpc>
                <a:spcPct val="150000"/>
              </a:lnSpc>
              <a:spcBef>
                <a:spcPts val="1800"/>
              </a:spcBef>
              <a:spcAft>
                <a:spcPts val="0"/>
              </a:spcAft>
              <a:buNone/>
            </a:pPr>
            <a:r>
              <a:rPr b="1" lang="en-US" sz="2000">
                <a:solidFill>
                  <a:schemeClr val="lt1"/>
                </a:solidFill>
              </a:rPr>
              <a:t>Reduced Errors:</a:t>
            </a:r>
            <a:r>
              <a:rPr lang="en-US" sz="2000">
                <a:solidFill>
                  <a:schemeClr val="lt1"/>
                </a:solidFill>
              </a:rPr>
              <a:t> Automating the generation process minimizes the chances of human error, leading to higher quality code and documentation with fewer bugs and inconsistencies.</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99" name="Shape 399"/>
        <p:cNvGrpSpPr/>
        <p:nvPr/>
      </p:nvGrpSpPr>
      <p:grpSpPr>
        <a:xfrm>
          <a:off x="0" y="0"/>
          <a:ext cx="0" cy="0"/>
          <a:chOff x="0" y="0"/>
          <a:chExt cx="0" cy="0"/>
        </a:xfrm>
      </p:grpSpPr>
      <p:sp>
        <p:nvSpPr>
          <p:cNvPr id="400" name="Google Shape;40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1" name="Google Shape;401;p14"/>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2" name="Google Shape;402;p14"/>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3" name="Google Shape;403;p14"/>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4" name="Google Shape;404;p1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5" name="Google Shape;405;p14"/>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6" name="Google Shape;406;p14"/>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Arial"/>
                <a:ea typeface="Arial"/>
                <a:cs typeface="Arial"/>
                <a:sym typeface="Arial"/>
              </a:rPr>
              <a:t>AutoGen Studio addresses several </a:t>
            </a:r>
            <a:r>
              <a:rPr b="1" lang="en-US" sz="2000">
                <a:latin typeface="Arial"/>
                <a:ea typeface="Arial"/>
                <a:cs typeface="Arial"/>
                <a:sym typeface="Arial"/>
              </a:rPr>
              <a:t>challenges</a:t>
            </a:r>
            <a:r>
              <a:rPr lang="en-US" sz="2000">
                <a:latin typeface="Arial"/>
                <a:ea typeface="Arial"/>
                <a:cs typeface="Arial"/>
                <a:sym typeface="Arial"/>
              </a:rPr>
              <a:t> in software development:</a:t>
            </a:r>
            <a:endParaRPr/>
          </a:p>
          <a:p>
            <a:pPr indent="-342900" lvl="0" marL="342900" rtl="0" algn="l">
              <a:lnSpc>
                <a:spcPct val="90000"/>
              </a:lnSpc>
              <a:spcBef>
                <a:spcPts val="1000"/>
              </a:spcBef>
              <a:spcAft>
                <a:spcPts val="0"/>
              </a:spcAft>
              <a:buClr>
                <a:schemeClr val="dk1"/>
              </a:buClr>
              <a:buSzPts val="1000"/>
              <a:buFont typeface="Noto Sans Symbols"/>
              <a:buChar char="∙"/>
            </a:pPr>
            <a:r>
              <a:rPr b="1" lang="en-US" sz="2000">
                <a:latin typeface="Arial"/>
                <a:ea typeface="Arial"/>
                <a:cs typeface="Arial"/>
                <a:sym typeface="Arial"/>
              </a:rPr>
              <a:t>Efficiency:</a:t>
            </a:r>
            <a:r>
              <a:rPr lang="en-US" sz="2000">
                <a:latin typeface="Arial"/>
                <a:ea typeface="Arial"/>
                <a:cs typeface="Arial"/>
                <a:sym typeface="Arial"/>
              </a:rPr>
              <a:t> It significantly reduces the time and effort required for mundane and repetitive tasks by automating them, thus allowing developers to focus more on creative and high-value aspects of the project.</a:t>
            </a:r>
            <a:endParaRPr/>
          </a:p>
          <a:p>
            <a:pPr indent="-342900" lvl="0" marL="342900" rtl="0" algn="l">
              <a:lnSpc>
                <a:spcPct val="90000"/>
              </a:lnSpc>
              <a:spcBef>
                <a:spcPts val="1800"/>
              </a:spcBef>
              <a:spcAft>
                <a:spcPts val="0"/>
              </a:spcAft>
              <a:buClr>
                <a:schemeClr val="dk1"/>
              </a:buClr>
              <a:buSzPts val="1000"/>
              <a:buFont typeface="Noto Sans Symbols"/>
              <a:buChar char="∙"/>
            </a:pPr>
            <a:r>
              <a:rPr b="1" lang="en-US" sz="2000">
                <a:latin typeface="Arial"/>
                <a:ea typeface="Arial"/>
                <a:cs typeface="Arial"/>
                <a:sym typeface="Arial"/>
              </a:rPr>
              <a:t>Consistency:</a:t>
            </a:r>
            <a:r>
              <a:rPr lang="en-US" sz="2000">
                <a:latin typeface="Arial"/>
                <a:ea typeface="Arial"/>
                <a:cs typeface="Arial"/>
                <a:sym typeface="Arial"/>
              </a:rPr>
              <a:t> By enforcing predefined templates, rules, and standards, AutoGen Studio ensures consistency across the codebase and documentation, which is crucial for maintainability and collaboration.</a:t>
            </a:r>
            <a:endParaRPr/>
          </a:p>
          <a:p>
            <a:pPr indent="-342900" lvl="0" marL="342900" rtl="0" algn="l">
              <a:lnSpc>
                <a:spcPct val="90000"/>
              </a:lnSpc>
              <a:spcBef>
                <a:spcPts val="1800"/>
              </a:spcBef>
              <a:spcAft>
                <a:spcPts val="0"/>
              </a:spcAft>
              <a:buClr>
                <a:schemeClr val="dk1"/>
              </a:buClr>
              <a:buSzPts val="1000"/>
              <a:buFont typeface="Noto Sans Symbols"/>
              <a:buChar char="∙"/>
            </a:pPr>
            <a:r>
              <a:rPr b="1" lang="en-US" sz="2000">
                <a:latin typeface="Arial"/>
                <a:ea typeface="Arial"/>
                <a:cs typeface="Arial"/>
                <a:sym typeface="Arial"/>
              </a:rPr>
              <a:t>Reduced Errors:</a:t>
            </a:r>
            <a:r>
              <a:rPr lang="en-US" sz="2000">
                <a:latin typeface="Arial"/>
                <a:ea typeface="Arial"/>
                <a:cs typeface="Arial"/>
                <a:sym typeface="Arial"/>
              </a:rPr>
              <a:t> Automating the generation process minimizes the chances of human error, leading to higher quality code and documentation with fewer bugs and inconsistencies.</a:t>
            </a:r>
            <a:endParaRPr/>
          </a:p>
          <a:p>
            <a:pPr indent="0" lvl="0" marL="0" rtl="0" algn="l">
              <a:lnSpc>
                <a:spcPct val="90000"/>
              </a:lnSpc>
              <a:spcBef>
                <a:spcPts val="1800"/>
              </a:spcBef>
              <a:spcAft>
                <a:spcPts val="0"/>
              </a:spcAft>
              <a:buClr>
                <a:schemeClr val="dk1"/>
              </a:buClr>
              <a:buSzPts val="2000"/>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15"/>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2" name="Google Shape;412;p15"/>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13" name="Google Shape;413;p15"/>
          <p:cNvGrpSpPr/>
          <p:nvPr/>
        </p:nvGrpSpPr>
        <p:grpSpPr>
          <a:xfrm>
            <a:off x="1" y="2075420"/>
            <a:ext cx="12396066" cy="4440643"/>
            <a:chOff x="1" y="2075420"/>
            <a:chExt cx="12396066" cy="4440643"/>
          </a:xfrm>
        </p:grpSpPr>
        <p:sp>
          <p:nvSpPr>
            <p:cNvPr id="414" name="Google Shape;414;p15"/>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5" name="Google Shape;415;p15"/>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6" name="Google Shape;416;p15"/>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7" name="Google Shape;417;p15"/>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8" name="Google Shape;418;p15"/>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9" name="Google Shape;419;p15"/>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20" name="Google Shape;420;p15"/>
          <p:cNvSpPr txBox="1"/>
          <p:nvPr>
            <p:ph type="ctrTitle"/>
          </p:nvPr>
        </p:nvSpPr>
        <p:spPr>
          <a:xfrm>
            <a:off x="2043326" y="609600"/>
            <a:ext cx="8229600" cy="2819399"/>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Arial"/>
              <a:buNone/>
            </a:pPr>
            <a:r>
              <a:rPr lang="en-US" sz="4800">
                <a:solidFill>
                  <a:schemeClr val="lt1"/>
                </a:solidFill>
                <a:latin typeface="Arial"/>
                <a:ea typeface="Arial"/>
                <a:cs typeface="Arial"/>
                <a:sym typeface="Arial"/>
              </a:rPr>
              <a:t>AutoGen Studio</a:t>
            </a:r>
            <a:endParaRPr sz="4800">
              <a:solidFill>
                <a:schemeClr val="lt1"/>
              </a:solidFill>
            </a:endParaRPr>
          </a:p>
        </p:txBody>
      </p:sp>
      <p:sp>
        <p:nvSpPr>
          <p:cNvPr id="421" name="Google Shape;421;p15"/>
          <p:cNvSpPr txBox="1"/>
          <p:nvPr>
            <p:ph idx="1" type="subTitle"/>
          </p:nvPr>
        </p:nvSpPr>
        <p:spPr>
          <a:xfrm>
            <a:off x="2043326" y="3522428"/>
            <a:ext cx="8229600" cy="2607079"/>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lt1"/>
              </a:buClr>
              <a:buSzPts val="2400"/>
              <a:buNone/>
            </a:pPr>
            <a:r>
              <a:rPr lang="en-US" u="sng">
                <a:solidFill>
                  <a:schemeClr val="lt1"/>
                </a:solidFill>
                <a:latin typeface="Arial"/>
                <a:ea typeface="Arial"/>
                <a:cs typeface="Arial"/>
                <a:sym typeface="Arial"/>
              </a:rPr>
              <a:t>How to use it? What to use it for?</a:t>
            </a:r>
            <a:endParaRPr>
              <a:solidFill>
                <a:schemeClr val="lt1"/>
              </a:solidFill>
              <a:latin typeface="Arial"/>
              <a:ea typeface="Arial"/>
              <a:cs typeface="Arial"/>
              <a:sym typeface="Arial"/>
            </a:endParaRPr>
          </a:p>
        </p:txBody>
      </p:sp>
      <p:sp>
        <p:nvSpPr>
          <p:cNvPr id="422" name="Google Shape;422;p15"/>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23" name="Google Shape;423;p15"/>
          <p:cNvGrpSpPr/>
          <p:nvPr/>
        </p:nvGrpSpPr>
        <p:grpSpPr>
          <a:xfrm>
            <a:off x="11259539" y="317578"/>
            <a:ext cx="548640" cy="549007"/>
            <a:chOff x="7029447" y="3514725"/>
            <a:chExt cx="1285875" cy="549007"/>
          </a:xfrm>
        </p:grpSpPr>
        <p:cxnSp>
          <p:nvCxnSpPr>
            <p:cNvPr id="424" name="Google Shape;424;p15"/>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25" name="Google Shape;425;p15"/>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26" name="Google Shape;426;p15"/>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27" name="Google Shape;427;p15"/>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428" name="Google Shape;428;p15"/>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29" name="Google Shape;429;p15"/>
          <p:cNvGrpSpPr/>
          <p:nvPr/>
        </p:nvGrpSpPr>
        <p:grpSpPr>
          <a:xfrm rot="5400000">
            <a:off x="616345" y="5940560"/>
            <a:ext cx="1285875" cy="549007"/>
            <a:chOff x="7029447" y="3514725"/>
            <a:chExt cx="1285875" cy="549007"/>
          </a:xfrm>
        </p:grpSpPr>
        <p:cxnSp>
          <p:nvCxnSpPr>
            <p:cNvPr id="430" name="Google Shape;430;p15"/>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31" name="Google Shape;431;p15"/>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32" name="Google Shape;432;p15"/>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33" name="Google Shape;433;p15"/>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20"/>
                                        </p:tgtEl>
                                        <p:attrNameLst>
                                          <p:attrName>style.visibility</p:attrName>
                                        </p:attrNameLst>
                                      </p:cBhvr>
                                      <p:to>
                                        <p:strVal val="visible"/>
                                      </p:to>
                                    </p:set>
                                    <p:animEffect filter="fade" transition="in">
                                      <p:cBhvr>
                                        <p:cTn dur="400"/>
                                        <p:tgtEl>
                                          <p:spTgt spid="420"/>
                                        </p:tgtEl>
                                      </p:cBhvr>
                                    </p:animEffect>
                                  </p:childTnLst>
                                </p:cTn>
                              </p:par>
                              <p:par>
                                <p:cTn fill="hold" nodeType="withEffect" presetClass="entr" presetID="10" presetSubtype="0">
                                  <p:stCondLst>
                                    <p:cond delay="200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400"/>
                                        <p:tgtEl>
                                          <p:spTgt spid="42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2"/>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29" name="Google Shape;129;p2"/>
          <p:cNvGrpSpPr/>
          <p:nvPr/>
        </p:nvGrpSpPr>
        <p:grpSpPr>
          <a:xfrm>
            <a:off x="1" y="2075420"/>
            <a:ext cx="12396066" cy="4440643"/>
            <a:chOff x="1" y="2075420"/>
            <a:chExt cx="12396066" cy="4440643"/>
          </a:xfrm>
        </p:grpSpPr>
        <p:sp>
          <p:nvSpPr>
            <p:cNvPr id="130" name="Google Shape;130;p2"/>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2"/>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2"/>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2"/>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2"/>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2"/>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36" name="Google Shape;136;p2"/>
          <p:cNvSpPr txBox="1"/>
          <p:nvPr>
            <p:ph type="ctrTitle"/>
          </p:nvPr>
        </p:nvSpPr>
        <p:spPr>
          <a:xfrm>
            <a:off x="2043326" y="609600"/>
            <a:ext cx="8229600" cy="2819399"/>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Arial"/>
              <a:buNone/>
            </a:pPr>
            <a:r>
              <a:rPr lang="en-US" sz="4800">
                <a:solidFill>
                  <a:schemeClr val="lt1"/>
                </a:solidFill>
                <a:latin typeface="Arial"/>
                <a:ea typeface="Arial"/>
                <a:cs typeface="Arial"/>
                <a:sym typeface="Arial"/>
              </a:rPr>
              <a:t>AutoGen</a:t>
            </a:r>
            <a:endParaRPr sz="4800">
              <a:solidFill>
                <a:schemeClr val="lt1"/>
              </a:solidFill>
            </a:endParaRPr>
          </a:p>
        </p:txBody>
      </p:sp>
      <p:sp>
        <p:nvSpPr>
          <p:cNvPr id="137" name="Google Shape;137;p2"/>
          <p:cNvSpPr txBox="1"/>
          <p:nvPr>
            <p:ph idx="1" type="subTitle"/>
          </p:nvPr>
        </p:nvSpPr>
        <p:spPr>
          <a:xfrm>
            <a:off x="2043326" y="3522428"/>
            <a:ext cx="8229600" cy="2607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u="sng">
                <a:solidFill>
                  <a:schemeClr val="lt1"/>
                </a:solidFill>
                <a:latin typeface="Arial"/>
                <a:ea typeface="Arial"/>
                <a:cs typeface="Arial"/>
                <a:sym typeface="Arial"/>
              </a:rPr>
              <a:t>What is it? </a:t>
            </a:r>
            <a:endParaRPr>
              <a:solidFill>
                <a:schemeClr val="lt1"/>
              </a:solidFill>
            </a:endParaRPr>
          </a:p>
        </p:txBody>
      </p:sp>
      <p:sp>
        <p:nvSpPr>
          <p:cNvPr id="138" name="Google Shape;138;p2"/>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9" name="Google Shape;139;p2"/>
          <p:cNvGrpSpPr/>
          <p:nvPr/>
        </p:nvGrpSpPr>
        <p:grpSpPr>
          <a:xfrm>
            <a:off x="11259539" y="317578"/>
            <a:ext cx="548640" cy="549007"/>
            <a:chOff x="7029447" y="3514725"/>
            <a:chExt cx="1285875" cy="549007"/>
          </a:xfrm>
        </p:grpSpPr>
        <p:cxnSp>
          <p:nvCxnSpPr>
            <p:cNvPr id="140" name="Google Shape;140;p2"/>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41" name="Google Shape;141;p2"/>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42" name="Google Shape;142;p2"/>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43" name="Google Shape;143;p2"/>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144" name="Google Shape;144;p2"/>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45" name="Google Shape;145;p2"/>
          <p:cNvGrpSpPr/>
          <p:nvPr/>
        </p:nvGrpSpPr>
        <p:grpSpPr>
          <a:xfrm rot="5400000">
            <a:off x="616345" y="5940560"/>
            <a:ext cx="1285875" cy="549007"/>
            <a:chOff x="7029447" y="3514725"/>
            <a:chExt cx="1285875" cy="549007"/>
          </a:xfrm>
        </p:grpSpPr>
        <p:cxnSp>
          <p:nvCxnSpPr>
            <p:cNvPr id="146" name="Google Shape;146;p2"/>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47" name="Google Shape;147;p2"/>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48" name="Google Shape;148;p2"/>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149" name="Google Shape;149;p2"/>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6"/>
                                        </p:tgtEl>
                                        <p:attrNameLst>
                                          <p:attrName>style.visibility</p:attrName>
                                        </p:attrNameLst>
                                      </p:cBhvr>
                                      <p:to>
                                        <p:strVal val="visible"/>
                                      </p:to>
                                    </p:set>
                                    <p:animEffect filter="fade" transition="in">
                                      <p:cBhvr>
                                        <p:cTn dur="400"/>
                                        <p:tgtEl>
                                          <p:spTgt spid="136"/>
                                        </p:tgtEl>
                                      </p:cBhvr>
                                    </p:animEffect>
                                  </p:childTnLst>
                                </p:cTn>
                              </p:par>
                              <p:par>
                                <p:cTn fill="hold" nodeType="withEffect" presetClass="entr" presetID="10" presetSubtype="0">
                                  <p:stCondLst>
                                    <p:cond delay="200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400"/>
                                        <p:tgtEl>
                                          <p:spTgt spid="1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9" name="Google Shape;439;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0" name="Google Shape;440;p16"/>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1" name="Google Shape;441;p16"/>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2" name="Google Shape;442;p16"/>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3" name="Google Shape;443;p1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4" name="Google Shape;444;p16"/>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5" name="Google Shape;445;p16"/>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800"/>
              <a:t>AutoGen Studio typically offers a user-friendly interface with various features and functionalities:</a:t>
            </a:r>
            <a:endParaRPr sz="3000"/>
          </a:p>
          <a:p>
            <a:pPr indent="-241300" lvl="0" marL="228600" rtl="0" algn="l">
              <a:lnSpc>
                <a:spcPct val="90000"/>
              </a:lnSpc>
              <a:spcBef>
                <a:spcPts val="1000"/>
              </a:spcBef>
              <a:spcAft>
                <a:spcPts val="0"/>
              </a:spcAft>
              <a:buClr>
                <a:schemeClr val="dk1"/>
              </a:buClr>
              <a:buSzPts val="1200"/>
              <a:buChar char="•"/>
            </a:pPr>
            <a:r>
              <a:rPr b="1" lang="en-US" sz="1800">
                <a:latin typeface="Arial"/>
                <a:ea typeface="Arial"/>
                <a:cs typeface="Arial"/>
                <a:sym typeface="Arial"/>
              </a:rPr>
              <a:t>Template-Based Generation:</a:t>
            </a:r>
            <a:r>
              <a:rPr lang="en-US" sz="1800">
                <a:latin typeface="Arial"/>
                <a:ea typeface="Arial"/>
                <a:cs typeface="Arial"/>
                <a:sym typeface="Arial"/>
              </a:rPr>
              <a:t> Developers can create or select predefined templates for code, configuration files, or documentation and then customize them as needed.</a:t>
            </a:r>
            <a:endParaRPr sz="1800" strike="sngStrike">
              <a:solidFill>
                <a:srgbClr val="FF0000"/>
              </a:solidFill>
              <a:latin typeface="Arial"/>
              <a:ea typeface="Arial"/>
              <a:cs typeface="Arial"/>
              <a:sym typeface="Arial"/>
            </a:endParaRPr>
          </a:p>
          <a:p>
            <a:pPr indent="-241300" lvl="0" marL="228600" rtl="0" algn="l">
              <a:lnSpc>
                <a:spcPct val="90000"/>
              </a:lnSpc>
              <a:spcBef>
                <a:spcPts val="1800"/>
              </a:spcBef>
              <a:spcAft>
                <a:spcPts val="0"/>
              </a:spcAft>
              <a:buClr>
                <a:schemeClr val="dk1"/>
              </a:buClr>
              <a:buSzPts val="1200"/>
              <a:buChar char="•"/>
            </a:pPr>
            <a:r>
              <a:rPr b="1" lang="en-US" sz="1800"/>
              <a:t>Model-Based Generation:</a:t>
            </a:r>
            <a:r>
              <a:rPr lang="en-US" sz="1800"/>
              <a:t> Some AutoGen Studio tools support model-driven development, where developers define models representing their application's structure or behavior, and the tool automatically generates code based on these models.</a:t>
            </a:r>
            <a:endParaRPr sz="3000"/>
          </a:p>
          <a:p>
            <a:pPr indent="-241300" lvl="0" marL="228600" rtl="0" algn="l">
              <a:lnSpc>
                <a:spcPct val="90000"/>
              </a:lnSpc>
              <a:spcBef>
                <a:spcPts val="1800"/>
              </a:spcBef>
              <a:spcAft>
                <a:spcPts val="0"/>
              </a:spcAft>
              <a:buClr>
                <a:schemeClr val="dk1"/>
              </a:buClr>
              <a:buSzPts val="1200"/>
              <a:buChar char="•"/>
            </a:pPr>
            <a:r>
              <a:rPr b="1" lang="en-US" sz="1800"/>
              <a:t>Integration with Version Control:</a:t>
            </a:r>
            <a:r>
              <a:rPr lang="en-US" sz="1800"/>
              <a:t> AutoGen Studio often integrates with version control systems like Git, allowing developers to manage generated artifacts alongside their source code and collaborate more effectively.</a:t>
            </a:r>
            <a:endParaRPr sz="3000"/>
          </a:p>
          <a:p>
            <a:pPr indent="-241300" lvl="0" marL="228600" rtl="0" algn="l">
              <a:lnSpc>
                <a:spcPct val="90000"/>
              </a:lnSpc>
              <a:spcBef>
                <a:spcPts val="1800"/>
              </a:spcBef>
              <a:spcAft>
                <a:spcPts val="0"/>
              </a:spcAft>
              <a:buClr>
                <a:schemeClr val="dk1"/>
              </a:buClr>
              <a:buSzPts val="1200"/>
              <a:buChar char="•"/>
            </a:pPr>
            <a:r>
              <a:rPr b="1" lang="en-US" sz="1800"/>
              <a:t>Customization and Extensibility:</a:t>
            </a:r>
            <a:r>
              <a:rPr lang="en-US" sz="1800"/>
              <a:t> Advanced users can often extend AutoGen Studio's functionality by creating custom templates, plugins, or scripts tailored to their specific project requirements.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1" name="Google Shape;451;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2" name="Google Shape;452;p17"/>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3" name="Google Shape;453;p17"/>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4" name="Google Shape;454;p17"/>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5" name="Google Shape;455;p1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6" name="Google Shape;456;p17"/>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7" name="Google Shape;457;p17"/>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000"/>
              <a:buChar char="•"/>
            </a:pPr>
            <a:r>
              <a:rPr b="1" lang="en-US" sz="2000"/>
              <a:t>Documentation Generation</a:t>
            </a:r>
            <a:r>
              <a:rPr lang="en-US" sz="2000"/>
              <a:t>: AutoGen Studio can generate documentation from source code comments, annotations, or even UML diagrams, ensuring that the documentation stays up-to-date with the codebase</a:t>
            </a:r>
            <a:endParaRPr/>
          </a:p>
          <a:p>
            <a:pPr indent="-228600" lvl="0" marL="228600" rtl="0" algn="l">
              <a:lnSpc>
                <a:spcPct val="90000"/>
              </a:lnSpc>
              <a:spcBef>
                <a:spcPts val="1800"/>
              </a:spcBef>
              <a:spcAft>
                <a:spcPts val="0"/>
              </a:spcAft>
              <a:buClr>
                <a:schemeClr val="dk1"/>
              </a:buClr>
              <a:buSzPts val="1000"/>
              <a:buChar char="•"/>
            </a:pPr>
            <a:r>
              <a:rPr b="1" lang="en-US" sz="2000"/>
              <a:t>Configuration Management:</a:t>
            </a:r>
            <a:r>
              <a:rPr lang="en-US" sz="2000"/>
              <a:t> It can generate configuration files for different environments (e.g., development, testing, production) based on templates, reducing the risk of configuration errors and ensuring consistency.</a:t>
            </a:r>
            <a:endParaRPr/>
          </a:p>
          <a:p>
            <a:pPr indent="-228600" lvl="0" marL="228600" rtl="0" algn="l">
              <a:lnSpc>
                <a:spcPct val="90000"/>
              </a:lnSpc>
              <a:spcBef>
                <a:spcPts val="1800"/>
              </a:spcBef>
              <a:spcAft>
                <a:spcPts val="0"/>
              </a:spcAft>
              <a:buClr>
                <a:schemeClr val="dk1"/>
              </a:buClr>
              <a:buSzPts val="1000"/>
              <a:buChar char="•"/>
            </a:pPr>
            <a:r>
              <a:rPr b="1" lang="en-US" sz="2000"/>
              <a:t>Code Refactoring and Transformation:</a:t>
            </a:r>
            <a:r>
              <a:rPr lang="en-US" sz="2000"/>
              <a:t> Some AutoGen Studio tools offer features for refactoring and transforming existing code, helping developers maintain and evolve their codebase more efficiently.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1" name="Shape 461"/>
        <p:cNvGrpSpPr/>
        <p:nvPr/>
      </p:nvGrpSpPr>
      <p:grpSpPr>
        <a:xfrm>
          <a:off x="0" y="0"/>
          <a:ext cx="0" cy="0"/>
          <a:chOff x="0" y="0"/>
          <a:chExt cx="0" cy="0"/>
        </a:xfrm>
      </p:grpSpPr>
      <p:sp>
        <p:nvSpPr>
          <p:cNvPr id="462" name="Google Shape;462;g2de25ad8cb5_0_20"/>
          <p:cNvSpPr/>
          <p:nvPr/>
        </p:nvSpPr>
        <p:spPr>
          <a:xfrm>
            <a:off x="3048" y="0"/>
            <a:ext cx="12189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3" name="Google Shape;463;g2de25ad8cb5_0_20"/>
          <p:cNvSpPr/>
          <p:nvPr/>
        </p:nvSpPr>
        <p:spPr>
          <a:xfrm>
            <a:off x="0" y="0"/>
            <a:ext cx="12189000" cy="6858000"/>
          </a:xfrm>
          <a:prstGeom prst="rect">
            <a:avLst/>
          </a:prstGeom>
          <a:solidFill>
            <a:schemeClr val="dk1">
              <a:alpha val="52940"/>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64" name="Google Shape;464;g2de25ad8cb5_0_20"/>
          <p:cNvGrpSpPr/>
          <p:nvPr/>
        </p:nvGrpSpPr>
        <p:grpSpPr>
          <a:xfrm>
            <a:off x="1" y="2075484"/>
            <a:ext cx="12396024" cy="4440579"/>
            <a:chOff x="1" y="2075484"/>
            <a:chExt cx="12396024" cy="4440579"/>
          </a:xfrm>
        </p:grpSpPr>
        <p:sp>
          <p:nvSpPr>
            <p:cNvPr id="465" name="Google Shape;465;g2de25ad8cb5_0_20"/>
            <p:cNvSpPr/>
            <p:nvPr/>
          </p:nvSpPr>
          <p:spPr>
            <a:xfrm rot="4499921">
              <a:off x="7942165" y="2507610"/>
              <a:ext cx="3563960" cy="3563960"/>
            </a:xfrm>
            <a:prstGeom prst="ellipse">
              <a:avLst/>
            </a:prstGeom>
            <a:noFill/>
            <a:ln cap="flat" cmpd="sng" w="31750">
              <a:solidFill>
                <a:srgbClr val="2A7AD0">
                  <a:alpha val="98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6" name="Google Shape;466;g2de25ad8cb5_0_20"/>
            <p:cNvSpPr/>
            <p:nvPr/>
          </p:nvSpPr>
          <p:spPr>
            <a:xfrm rot="-5400000">
              <a:off x="10435065" y="4049038"/>
              <a:ext cx="1381500" cy="1381500"/>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7" name="Google Shape;467;g2de25ad8cb5_0_20"/>
            <p:cNvSpPr/>
            <p:nvPr/>
          </p:nvSpPr>
          <p:spPr>
            <a:xfrm rot="-5400000">
              <a:off x="1" y="2075484"/>
              <a:ext cx="3144300" cy="3144300"/>
            </a:xfrm>
            <a:prstGeom prst="ellipse">
              <a:avLst/>
            </a:prstGeom>
            <a:gradFill>
              <a:gsLst>
                <a:gs pos="0">
                  <a:srgbClr val="0A1D30">
                    <a:alpha val="20000"/>
                  </a:srgbClr>
                </a:gs>
                <a:gs pos="100000">
                  <a:srgbClr val="061320">
                    <a:alpha val="9803"/>
                  </a:srgbClr>
                </a:gs>
              </a:gsLst>
              <a:lin ang="5400012"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8" name="Google Shape;468;g2de25ad8cb5_0_20"/>
            <p:cNvSpPr/>
            <p:nvPr/>
          </p:nvSpPr>
          <p:spPr>
            <a:xfrm rot="-9000142">
              <a:off x="10150757" y="4270795"/>
              <a:ext cx="1897936" cy="1897936"/>
            </a:xfrm>
            <a:prstGeom prst="ellipse">
              <a:avLst/>
            </a:prstGeom>
            <a:gradFill>
              <a:gsLst>
                <a:gs pos="0">
                  <a:srgbClr val="0A1D30">
                    <a:alpha val="9803"/>
                  </a:srgbClr>
                </a:gs>
                <a:gs pos="100000">
                  <a:srgbClr val="0A1D30">
                    <a:alpha val="20000"/>
                  </a:srgbClr>
                </a:gs>
              </a:gsLst>
              <a:lin ang="5400012"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9" name="Google Shape;469;g2de25ad8cb5_0_20"/>
            <p:cNvSpPr/>
            <p:nvPr/>
          </p:nvSpPr>
          <p:spPr>
            <a:xfrm rot="4500123">
              <a:off x="2046686" y="3040464"/>
              <a:ext cx="2579366" cy="2579366"/>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0" name="Google Shape;470;g2de25ad8cb5_0_20"/>
            <p:cNvSpPr/>
            <p:nvPr/>
          </p:nvSpPr>
          <p:spPr>
            <a:xfrm rot="4500176">
              <a:off x="2224470" y="3193947"/>
              <a:ext cx="2243309" cy="2243309"/>
            </a:xfrm>
            <a:prstGeom prst="ellipse">
              <a:avLst/>
            </a:prstGeom>
            <a:noFill/>
            <a:ln cap="flat" cmpd="sng" w="31750">
              <a:solidFill>
                <a:srgbClr val="2A7AD0">
                  <a:alpha val="98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71" name="Google Shape;471;g2de25ad8cb5_0_20"/>
          <p:cNvSpPr txBox="1"/>
          <p:nvPr>
            <p:ph type="ctrTitle"/>
          </p:nvPr>
        </p:nvSpPr>
        <p:spPr>
          <a:xfrm>
            <a:off x="2043326" y="609600"/>
            <a:ext cx="8229600" cy="281940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Arial"/>
              <a:buNone/>
            </a:pPr>
            <a:r>
              <a:rPr lang="en-US" sz="4800">
                <a:solidFill>
                  <a:schemeClr val="lt1"/>
                </a:solidFill>
                <a:latin typeface="Arial"/>
                <a:ea typeface="Arial"/>
                <a:cs typeface="Arial"/>
                <a:sym typeface="Arial"/>
              </a:rPr>
              <a:t>AutoGen Studio</a:t>
            </a:r>
            <a:endParaRPr sz="4800">
              <a:solidFill>
                <a:schemeClr val="lt1"/>
              </a:solidFill>
            </a:endParaRPr>
          </a:p>
        </p:txBody>
      </p:sp>
      <p:sp>
        <p:nvSpPr>
          <p:cNvPr id="472" name="Google Shape;472;g2de25ad8cb5_0_20"/>
          <p:cNvSpPr txBox="1"/>
          <p:nvPr>
            <p:ph idx="1" type="subTitle"/>
          </p:nvPr>
        </p:nvSpPr>
        <p:spPr>
          <a:xfrm>
            <a:off x="2043326" y="3522428"/>
            <a:ext cx="8229600" cy="26070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lt1"/>
              </a:buClr>
              <a:buSzPts val="2400"/>
              <a:buNone/>
            </a:pPr>
            <a:r>
              <a:rPr lang="en-US" u="sng">
                <a:solidFill>
                  <a:schemeClr val="lt1"/>
                </a:solidFill>
              </a:rPr>
              <a:t>Setting Up Your Environment &amp; Installation </a:t>
            </a:r>
            <a:endParaRPr>
              <a:solidFill>
                <a:schemeClr val="lt1"/>
              </a:solidFill>
              <a:latin typeface="Arial"/>
              <a:ea typeface="Arial"/>
              <a:cs typeface="Arial"/>
              <a:sym typeface="Arial"/>
            </a:endParaRPr>
          </a:p>
        </p:txBody>
      </p:sp>
      <p:sp>
        <p:nvSpPr>
          <p:cNvPr id="473" name="Google Shape;473;g2de25ad8cb5_0_20"/>
          <p:cNvSpPr/>
          <p:nvPr/>
        </p:nvSpPr>
        <p:spPr>
          <a:xfrm rot="-5400000">
            <a:off x="10438101" y="1042512"/>
            <a:ext cx="2796600" cy="711300"/>
          </a:xfrm>
          <a:prstGeom prst="rect">
            <a:avLst/>
          </a:prstGeom>
          <a:gradFill>
            <a:gsLst>
              <a:gs pos="0">
                <a:srgbClr val="6DA5E3">
                  <a:alpha val="0"/>
                </a:srgbClr>
              </a:gs>
              <a:gs pos="100000">
                <a:srgbClr val="0A1D30">
                  <a:alpha val="9803"/>
                </a:srgbClr>
              </a:gs>
            </a:gsLst>
            <a:lin ang="840013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74" name="Google Shape;474;g2de25ad8cb5_0_20"/>
          <p:cNvGrpSpPr/>
          <p:nvPr/>
        </p:nvGrpSpPr>
        <p:grpSpPr>
          <a:xfrm>
            <a:off x="11259773" y="317578"/>
            <a:ext cx="548651" cy="549007"/>
            <a:chOff x="7029447" y="3514725"/>
            <a:chExt cx="1285800" cy="549007"/>
          </a:xfrm>
        </p:grpSpPr>
        <p:cxnSp>
          <p:nvCxnSpPr>
            <p:cNvPr id="475" name="Google Shape;475;g2de25ad8cb5_0_20"/>
            <p:cNvCxnSpPr/>
            <p:nvPr/>
          </p:nvCxnSpPr>
          <p:spPr>
            <a:xfrm>
              <a:off x="7029447" y="3514725"/>
              <a:ext cx="1285800"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76" name="Google Shape;476;g2de25ad8cb5_0_20"/>
            <p:cNvCxnSpPr/>
            <p:nvPr/>
          </p:nvCxnSpPr>
          <p:spPr>
            <a:xfrm>
              <a:off x="7029447" y="3697727"/>
              <a:ext cx="1285800"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77" name="Google Shape;477;g2de25ad8cb5_0_20"/>
            <p:cNvCxnSpPr/>
            <p:nvPr/>
          </p:nvCxnSpPr>
          <p:spPr>
            <a:xfrm>
              <a:off x="7029447" y="3880729"/>
              <a:ext cx="1285800"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78" name="Google Shape;478;g2de25ad8cb5_0_20"/>
            <p:cNvCxnSpPr/>
            <p:nvPr/>
          </p:nvCxnSpPr>
          <p:spPr>
            <a:xfrm>
              <a:off x="7029447" y="4063732"/>
              <a:ext cx="1285800"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479" name="Google Shape;479;g2de25ad8cb5_0_20"/>
          <p:cNvSpPr/>
          <p:nvPr/>
        </p:nvSpPr>
        <p:spPr>
          <a:xfrm rot="10800000">
            <a:off x="-4" y="6140737"/>
            <a:ext cx="6096000" cy="711300"/>
          </a:xfrm>
          <a:prstGeom prst="rect">
            <a:avLst/>
          </a:prstGeom>
          <a:gradFill>
            <a:gsLst>
              <a:gs pos="0">
                <a:srgbClr val="061320">
                  <a:alpha val="9803"/>
                </a:srgbClr>
              </a:gs>
              <a:gs pos="10000">
                <a:srgbClr val="061320">
                  <a:alpha val="9803"/>
                </a:srgbClr>
              </a:gs>
              <a:gs pos="100000">
                <a:srgbClr val="2A7AD0">
                  <a:alpha val="0"/>
                </a:srgbClr>
              </a:gs>
            </a:gsLst>
            <a:lin ang="840013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80" name="Google Shape;480;g2de25ad8cb5_0_20"/>
          <p:cNvGrpSpPr/>
          <p:nvPr/>
        </p:nvGrpSpPr>
        <p:grpSpPr>
          <a:xfrm rot="5400000">
            <a:off x="616382" y="5940523"/>
            <a:ext cx="1285800" cy="549007"/>
            <a:chOff x="7029447" y="3514725"/>
            <a:chExt cx="1285800" cy="549007"/>
          </a:xfrm>
        </p:grpSpPr>
        <p:cxnSp>
          <p:nvCxnSpPr>
            <p:cNvPr id="481" name="Google Shape;481;g2de25ad8cb5_0_20"/>
            <p:cNvCxnSpPr/>
            <p:nvPr/>
          </p:nvCxnSpPr>
          <p:spPr>
            <a:xfrm>
              <a:off x="7029447" y="3514725"/>
              <a:ext cx="1285800"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82" name="Google Shape;482;g2de25ad8cb5_0_20"/>
            <p:cNvCxnSpPr/>
            <p:nvPr/>
          </p:nvCxnSpPr>
          <p:spPr>
            <a:xfrm>
              <a:off x="7029447" y="3697727"/>
              <a:ext cx="1285800"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83" name="Google Shape;483;g2de25ad8cb5_0_20"/>
            <p:cNvCxnSpPr/>
            <p:nvPr/>
          </p:nvCxnSpPr>
          <p:spPr>
            <a:xfrm>
              <a:off x="7029447" y="3880729"/>
              <a:ext cx="1285800"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84" name="Google Shape;484;g2de25ad8cb5_0_20"/>
            <p:cNvCxnSpPr/>
            <p:nvPr/>
          </p:nvCxnSpPr>
          <p:spPr>
            <a:xfrm>
              <a:off x="7029447" y="4063732"/>
              <a:ext cx="1285800"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71"/>
                                        </p:tgtEl>
                                        <p:attrNameLst>
                                          <p:attrName>style.visibility</p:attrName>
                                        </p:attrNameLst>
                                      </p:cBhvr>
                                      <p:to>
                                        <p:strVal val="visible"/>
                                      </p:to>
                                    </p:set>
                                    <p:animEffect filter="fade" transition="in">
                                      <p:cBhvr>
                                        <p:cTn dur="400"/>
                                        <p:tgtEl>
                                          <p:spTgt spid="471"/>
                                        </p:tgtEl>
                                      </p:cBhvr>
                                    </p:animEffect>
                                  </p:childTnLst>
                                </p:cTn>
                              </p:par>
                              <p:par>
                                <p:cTn fill="hold" nodeType="withEffect" presetClass="entr" presetID="10" presetSubtype="0">
                                  <p:stCondLst>
                                    <p:cond delay="2000"/>
                                  </p:stCondLst>
                                  <p:childTnLst>
                                    <p:set>
                                      <p:cBhvr>
                                        <p:cTn dur="1" fill="hold">
                                          <p:stCondLst>
                                            <p:cond delay="0"/>
                                          </p:stCondLst>
                                        </p:cTn>
                                        <p:tgtEl>
                                          <p:spTgt spid="472">
                                            <p:txEl>
                                              <p:pRg end="0" st="0"/>
                                            </p:txEl>
                                          </p:spTgt>
                                        </p:tgtEl>
                                        <p:attrNameLst>
                                          <p:attrName>style.visibility</p:attrName>
                                        </p:attrNameLst>
                                      </p:cBhvr>
                                      <p:to>
                                        <p:strVal val="visible"/>
                                      </p:to>
                                    </p:set>
                                    <p:animEffect filter="fade" transition="in">
                                      <p:cBhvr>
                                        <p:cTn dur="400"/>
                                        <p:tgtEl>
                                          <p:spTgt spid="4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g2de25ad8cb5_0_5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0" name="Google Shape;490;g2de25ad8cb5_0_59"/>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1" name="Google Shape;491;g2de25ad8cb5_0_59"/>
          <p:cNvSpPr/>
          <p:nvPr/>
        </p:nvSpPr>
        <p:spPr>
          <a:xfrm flipH="1" rot="5400000">
            <a:off x="-1410016" y="1410150"/>
            <a:ext cx="6858000" cy="4037700"/>
          </a:xfrm>
          <a:prstGeom prst="rect">
            <a:avLst/>
          </a:prstGeom>
          <a:gradFill>
            <a:gsLst>
              <a:gs pos="0">
                <a:srgbClr val="000000"/>
              </a:gs>
              <a:gs pos="8000">
                <a:srgbClr val="000000"/>
              </a:gs>
              <a:gs pos="100000">
                <a:srgbClr val="0F4861"/>
              </a:gs>
            </a:gsLst>
            <a:lin ang="3000122"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2" name="Google Shape;492;g2de25ad8cb5_0_59"/>
          <p:cNvSpPr/>
          <p:nvPr/>
        </p:nvSpPr>
        <p:spPr>
          <a:xfrm flipH="1" rot="5400000">
            <a:off x="-1410016" y="1420288"/>
            <a:ext cx="6858000" cy="4037700"/>
          </a:xfrm>
          <a:prstGeom prst="rect">
            <a:avLst/>
          </a:prstGeom>
          <a:gradFill>
            <a:gsLst>
              <a:gs pos="0">
                <a:srgbClr val="000000">
                  <a:alpha val="0"/>
                </a:srgbClr>
              </a:gs>
              <a:gs pos="99000">
                <a:srgbClr val="156082">
                  <a:alpha val="45882"/>
                </a:srgbClr>
              </a:gs>
              <a:gs pos="100000">
                <a:srgbClr val="156082">
                  <a:alpha val="45882"/>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3" name="Google Shape;493;g2de25ad8cb5_0_59"/>
          <p:cNvSpPr/>
          <p:nvPr/>
        </p:nvSpPr>
        <p:spPr>
          <a:xfrm flipH="1" rot="5400000">
            <a:off x="767983" y="3588145"/>
            <a:ext cx="2502000" cy="4037700"/>
          </a:xfrm>
          <a:prstGeom prst="rect">
            <a:avLst/>
          </a:prstGeom>
          <a:gradFill>
            <a:gsLst>
              <a:gs pos="0">
                <a:srgbClr val="156082">
                  <a:alpha val="28627"/>
                </a:srgbClr>
              </a:gs>
              <a:gs pos="2000">
                <a:srgbClr val="156082">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4" name="Google Shape;494;g2de25ad8cb5_0_59"/>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5" name="Google Shape;495;g2de25ad8cb5_0_59"/>
          <p:cNvSpPr/>
          <p:nvPr/>
        </p:nvSpPr>
        <p:spPr>
          <a:xfrm flipH="1" rot="5400000">
            <a:off x="-1410024" y="1400012"/>
            <a:ext cx="6858000" cy="4037700"/>
          </a:xfrm>
          <a:prstGeom prst="rect">
            <a:avLst/>
          </a:prstGeom>
          <a:gradFill>
            <a:gsLst>
              <a:gs pos="0">
                <a:srgbClr val="000000">
                  <a:alpha val="0"/>
                </a:srgbClr>
              </a:gs>
              <a:gs pos="99000">
                <a:srgbClr val="43AFE2">
                  <a:alpha val="10980"/>
                </a:srgbClr>
              </a:gs>
              <a:gs pos="100000">
                <a:srgbClr val="43AFE2">
                  <a:alpha val="10980"/>
                </a:srgbClr>
              </a:gs>
            </a:gsLst>
            <a:lin ang="7200017"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6" name="Google Shape;496;g2de25ad8cb5_0_59"/>
          <p:cNvSpPr txBox="1"/>
          <p:nvPr>
            <p:ph idx="1" type="body"/>
          </p:nvPr>
        </p:nvSpPr>
        <p:spPr>
          <a:xfrm>
            <a:off x="4569100" y="586575"/>
            <a:ext cx="6577800" cy="1825200"/>
          </a:xfrm>
          <a:prstGeom prst="rect">
            <a:avLst/>
          </a:prstGeom>
          <a:noFill/>
          <a:ln>
            <a:noFill/>
          </a:ln>
        </p:spPr>
        <p:txBody>
          <a:bodyPr anchorCtr="0" anchor="ctr" bIns="45700" lIns="91425" spcFirstLastPara="1" rIns="91425" wrap="square" tIns="45700">
            <a:normAutofit/>
          </a:bodyPr>
          <a:lstStyle/>
          <a:p>
            <a:pPr indent="0" lvl="0" marL="228600" rtl="0" algn="l">
              <a:lnSpc>
                <a:spcPct val="90000"/>
              </a:lnSpc>
              <a:spcBef>
                <a:spcPts val="1800"/>
              </a:spcBef>
              <a:spcAft>
                <a:spcPts val="0"/>
              </a:spcAft>
              <a:buNone/>
            </a:pPr>
            <a:r>
              <a:rPr b="1" lang="en-US" sz="2000" u="sng"/>
              <a:t>Before installation: </a:t>
            </a:r>
            <a:br>
              <a:rPr b="1" lang="en-US" sz="2000" u="sng"/>
            </a:br>
            <a:r>
              <a:rPr lang="en-US" sz="2000"/>
              <a:t>Make sure you have an Anaconda installed on </a:t>
            </a:r>
            <a:r>
              <a:rPr lang="en-US" sz="2000"/>
              <a:t>your computer. This will allow you to have the Anaconda Prompt (similar to cmd). </a:t>
            </a:r>
            <a:br>
              <a:rPr b="1" lang="en-US" sz="2000" u="sng"/>
            </a:br>
            <a:r>
              <a:rPr lang="en-US" sz="2000"/>
              <a:t> </a:t>
            </a:r>
            <a:endParaRPr/>
          </a:p>
        </p:txBody>
      </p:sp>
      <p:pic>
        <p:nvPicPr>
          <p:cNvPr id="497" name="Google Shape;497;g2de25ad8cb5_0_59"/>
          <p:cNvPicPr preferRelativeResize="0"/>
          <p:nvPr/>
        </p:nvPicPr>
        <p:blipFill rotWithShape="1">
          <a:blip r:embed="rId3">
            <a:alphaModFix/>
          </a:blip>
          <a:srcRect b="58075" l="2285" r="4064" t="2514"/>
          <a:stretch/>
        </p:blipFill>
        <p:spPr>
          <a:xfrm>
            <a:off x="4435675" y="2411768"/>
            <a:ext cx="6962876" cy="2702750"/>
          </a:xfrm>
          <a:prstGeom prst="rect">
            <a:avLst/>
          </a:prstGeom>
          <a:solidFill>
            <a:schemeClr val="lt1"/>
          </a:solidFill>
          <a:ln>
            <a:noFill/>
          </a:ln>
        </p:spPr>
      </p:pic>
      <p:sp>
        <p:nvSpPr>
          <p:cNvPr id="498" name="Google Shape;498;g2de25ad8cb5_0_59"/>
          <p:cNvSpPr/>
          <p:nvPr/>
        </p:nvSpPr>
        <p:spPr>
          <a:xfrm>
            <a:off x="4634900" y="4303550"/>
            <a:ext cx="1814100" cy="37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g2de25ad8cb5_0_59"/>
          <p:cNvSpPr txBox="1"/>
          <p:nvPr>
            <p:ph idx="1" type="body"/>
          </p:nvPr>
        </p:nvSpPr>
        <p:spPr>
          <a:xfrm>
            <a:off x="4569100" y="5282950"/>
            <a:ext cx="6577800" cy="890400"/>
          </a:xfrm>
          <a:prstGeom prst="rect">
            <a:avLst/>
          </a:prstGeom>
          <a:noFill/>
          <a:ln>
            <a:noFill/>
          </a:ln>
        </p:spPr>
        <p:txBody>
          <a:bodyPr anchorCtr="0" anchor="ctr" bIns="45700" lIns="91425" spcFirstLastPara="1" rIns="91425" wrap="square" tIns="45700">
            <a:normAutofit/>
          </a:bodyPr>
          <a:lstStyle/>
          <a:p>
            <a:pPr indent="0" lvl="0" marL="228600" rtl="0" algn="l">
              <a:lnSpc>
                <a:spcPct val="90000"/>
              </a:lnSpc>
              <a:spcBef>
                <a:spcPts val="1800"/>
              </a:spcBef>
              <a:spcAft>
                <a:spcPts val="0"/>
              </a:spcAft>
              <a:buNone/>
            </a:pPr>
            <a:r>
              <a:rPr lang="en-US" sz="2000" u="sng"/>
              <a:t>AutoGen Studio UI 2.0 operates on Python 3.11.</a:t>
            </a:r>
            <a:br>
              <a:rPr lang="en-US" sz="2000" u="sng"/>
            </a:br>
            <a:endParaRPr sz="20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3" name="Shape 503"/>
        <p:cNvGrpSpPr/>
        <p:nvPr/>
      </p:nvGrpSpPr>
      <p:grpSpPr>
        <a:xfrm>
          <a:off x="0" y="0"/>
          <a:ext cx="0" cy="0"/>
          <a:chOff x="0" y="0"/>
          <a:chExt cx="0" cy="0"/>
        </a:xfrm>
      </p:grpSpPr>
      <p:sp>
        <p:nvSpPr>
          <p:cNvPr id="504" name="Google Shape;504;g2de25ad8cb5_0_7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5" name="Google Shape;505;g2de25ad8cb5_0_72"/>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6" name="Google Shape;506;g2de25ad8cb5_0_72"/>
          <p:cNvSpPr/>
          <p:nvPr/>
        </p:nvSpPr>
        <p:spPr>
          <a:xfrm flipH="1" rot="5400000">
            <a:off x="-1410016" y="1410150"/>
            <a:ext cx="6858000" cy="4037700"/>
          </a:xfrm>
          <a:prstGeom prst="rect">
            <a:avLst/>
          </a:prstGeom>
          <a:gradFill>
            <a:gsLst>
              <a:gs pos="0">
                <a:srgbClr val="000000"/>
              </a:gs>
              <a:gs pos="8000">
                <a:srgbClr val="000000"/>
              </a:gs>
              <a:gs pos="100000">
                <a:srgbClr val="0F4861"/>
              </a:gs>
            </a:gsLst>
            <a:lin ang="3000122"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7" name="Google Shape;507;g2de25ad8cb5_0_72"/>
          <p:cNvSpPr/>
          <p:nvPr/>
        </p:nvSpPr>
        <p:spPr>
          <a:xfrm flipH="1" rot="5400000">
            <a:off x="-1410016" y="1420288"/>
            <a:ext cx="6858000" cy="4037700"/>
          </a:xfrm>
          <a:prstGeom prst="rect">
            <a:avLst/>
          </a:prstGeom>
          <a:gradFill>
            <a:gsLst>
              <a:gs pos="0">
                <a:srgbClr val="000000">
                  <a:alpha val="0"/>
                </a:srgbClr>
              </a:gs>
              <a:gs pos="99000">
                <a:srgbClr val="156082">
                  <a:alpha val="45882"/>
                </a:srgbClr>
              </a:gs>
              <a:gs pos="100000">
                <a:srgbClr val="156082">
                  <a:alpha val="45882"/>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8" name="Google Shape;508;g2de25ad8cb5_0_72"/>
          <p:cNvSpPr/>
          <p:nvPr/>
        </p:nvSpPr>
        <p:spPr>
          <a:xfrm flipH="1" rot="5400000">
            <a:off x="767983" y="3588145"/>
            <a:ext cx="2502000" cy="4037700"/>
          </a:xfrm>
          <a:prstGeom prst="rect">
            <a:avLst/>
          </a:prstGeom>
          <a:gradFill>
            <a:gsLst>
              <a:gs pos="0">
                <a:srgbClr val="156082">
                  <a:alpha val="28627"/>
                </a:srgbClr>
              </a:gs>
              <a:gs pos="2000">
                <a:srgbClr val="156082">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9" name="Google Shape;509;g2de25ad8cb5_0_72"/>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0" name="Google Shape;510;g2de25ad8cb5_0_72"/>
          <p:cNvSpPr/>
          <p:nvPr/>
        </p:nvSpPr>
        <p:spPr>
          <a:xfrm flipH="1" rot="5400000">
            <a:off x="-1410024" y="1420312"/>
            <a:ext cx="6858000" cy="4037700"/>
          </a:xfrm>
          <a:prstGeom prst="rect">
            <a:avLst/>
          </a:prstGeom>
          <a:gradFill>
            <a:gsLst>
              <a:gs pos="0">
                <a:srgbClr val="000000">
                  <a:alpha val="0"/>
                </a:srgbClr>
              </a:gs>
              <a:gs pos="99000">
                <a:srgbClr val="43AFE2">
                  <a:alpha val="10980"/>
                </a:srgbClr>
              </a:gs>
              <a:gs pos="100000">
                <a:srgbClr val="43AFE2">
                  <a:alpha val="10980"/>
                </a:srgbClr>
              </a:gs>
            </a:gsLst>
            <a:lin ang="7200017"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1" name="Google Shape;511;g2de25ad8cb5_0_72"/>
          <p:cNvSpPr txBox="1"/>
          <p:nvPr>
            <p:ph idx="1" type="body"/>
          </p:nvPr>
        </p:nvSpPr>
        <p:spPr>
          <a:xfrm>
            <a:off x="4194500" y="88600"/>
            <a:ext cx="7791300" cy="6701100"/>
          </a:xfrm>
          <a:prstGeom prst="rect">
            <a:avLst/>
          </a:prstGeom>
          <a:noFill/>
          <a:ln cap="flat" cmpd="sng" w="9525">
            <a:solidFill>
              <a:srgbClr val="6DA5E3"/>
            </a:solidFill>
            <a:prstDash val="solid"/>
            <a:round/>
            <a:headEnd len="sm" w="sm" type="none"/>
            <a:tailEnd len="sm" w="sm" type="none"/>
          </a:ln>
        </p:spPr>
        <p:txBody>
          <a:bodyPr anchorCtr="0" anchor="ctr" bIns="45700" lIns="91425" spcFirstLastPara="1" rIns="91425" wrap="square" tIns="45700">
            <a:normAutofit fontScale="85000" lnSpcReduction="10000"/>
          </a:bodyPr>
          <a:lstStyle/>
          <a:p>
            <a:pPr indent="0" lvl="0" marL="0" rtl="0" algn="ctr">
              <a:lnSpc>
                <a:spcPct val="115000"/>
              </a:lnSpc>
              <a:spcBef>
                <a:spcPts val="0"/>
              </a:spcBef>
              <a:spcAft>
                <a:spcPts val="0"/>
              </a:spcAft>
              <a:buNone/>
            </a:pPr>
            <a:r>
              <a:rPr b="1" lang="en-US" sz="1700"/>
              <a:t>Setting Up Your Environment</a:t>
            </a:r>
            <a:endParaRPr b="1" sz="1700"/>
          </a:p>
          <a:p>
            <a:pPr indent="0" lvl="0" marL="0" rtl="0" algn="l">
              <a:lnSpc>
                <a:spcPct val="115000"/>
              </a:lnSpc>
              <a:spcBef>
                <a:spcPts val="400"/>
              </a:spcBef>
              <a:spcAft>
                <a:spcPts val="0"/>
              </a:spcAft>
              <a:buNone/>
            </a:pPr>
            <a:r>
              <a:rPr b="1" lang="en-US" sz="1300"/>
              <a:t>Creating and Activating a Conda Environment</a:t>
            </a:r>
            <a:endParaRPr b="1" sz="1300"/>
          </a:p>
          <a:p>
            <a:pPr indent="-287972" lvl="0" marL="457200" rtl="0" algn="l">
              <a:lnSpc>
                <a:spcPct val="115000"/>
              </a:lnSpc>
              <a:spcBef>
                <a:spcPts val="1200"/>
              </a:spcBef>
              <a:spcAft>
                <a:spcPts val="0"/>
              </a:spcAft>
              <a:buClr>
                <a:schemeClr val="dk1"/>
              </a:buClr>
              <a:buSzPct val="100000"/>
              <a:buChar char="●"/>
            </a:pPr>
            <a:r>
              <a:rPr lang="en-US" sz="1100"/>
              <a:t>Create a Conda Environment: First, we need to create a virtual environment specifically for AutoGen Studio. This is where Conda comes in handy. It’s like setting up a dedicated workspace on your computer, keeping everything organized and preventing any conflicts with other projects you might have. To create this environment, open your terminal and enter the following command:</a:t>
            </a:r>
            <a:endParaRPr sz="1100"/>
          </a:p>
          <a:p>
            <a:pPr indent="-219075" lvl="0" marL="228600" rtl="0" algn="l">
              <a:lnSpc>
                <a:spcPct val="90000"/>
              </a:lnSpc>
              <a:spcBef>
                <a:spcPts val="1800"/>
              </a:spcBef>
              <a:spcAft>
                <a:spcPts val="0"/>
              </a:spcAft>
              <a:buSzPct val="90909"/>
              <a:buChar char="•"/>
            </a:pPr>
            <a:r>
              <a:rPr lang="en-US" sz="1100">
                <a:highlight>
                  <a:srgbClr val="B6D7A8"/>
                </a:highlight>
                <a:latin typeface="Courier New"/>
                <a:ea typeface="Courier New"/>
                <a:cs typeface="Courier New"/>
                <a:sym typeface="Courier New"/>
              </a:rPr>
              <a:t>conda create -n autogenstudio python=3.11</a:t>
            </a:r>
            <a:endParaRPr sz="1100">
              <a:highlight>
                <a:srgbClr val="B6D7A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15000"/>
              </a:lnSpc>
              <a:spcBef>
                <a:spcPts val="1200"/>
              </a:spcBef>
              <a:spcAft>
                <a:spcPts val="0"/>
              </a:spcAft>
              <a:buNone/>
            </a:pPr>
            <a:r>
              <a:rPr lang="en-US" sz="1100"/>
              <a:t>Here, </a:t>
            </a:r>
            <a:r>
              <a:rPr lang="en-US" sz="1100">
                <a:latin typeface="Courier New"/>
                <a:ea typeface="Courier New"/>
                <a:cs typeface="Courier New"/>
                <a:sym typeface="Courier New"/>
              </a:rPr>
              <a:t>-n autogenstudio</a:t>
            </a:r>
            <a:r>
              <a:rPr lang="en-US" sz="1100"/>
              <a:t> names your environment as ‘autogenstudio’, and </a:t>
            </a:r>
            <a:r>
              <a:rPr lang="en-US" sz="1100">
                <a:latin typeface="Courier New"/>
                <a:ea typeface="Courier New"/>
                <a:cs typeface="Courier New"/>
                <a:sym typeface="Courier New"/>
              </a:rPr>
              <a:t>python=3.11</a:t>
            </a:r>
            <a:r>
              <a:rPr lang="en-US" sz="1100"/>
              <a:t> ensures it uses the correct Python version.</a:t>
            </a:r>
            <a:endParaRPr sz="1100"/>
          </a:p>
          <a:p>
            <a:pPr indent="-287972" lvl="0" marL="457200" rtl="0" algn="l">
              <a:lnSpc>
                <a:spcPct val="115000"/>
              </a:lnSpc>
              <a:spcBef>
                <a:spcPts val="1200"/>
              </a:spcBef>
              <a:spcAft>
                <a:spcPts val="0"/>
              </a:spcAft>
              <a:buClr>
                <a:schemeClr val="dk1"/>
              </a:buClr>
              <a:buSzPct val="100000"/>
              <a:buChar char="●"/>
            </a:pPr>
            <a:r>
              <a:rPr lang="en-US" sz="1100"/>
              <a:t>Activate the Conda Environment: Once the environment is created, the next step is to activate it. This step is like stepping into your new workspace, where everything you do is contained within this environment. To activate it, type:</a:t>
            </a:r>
            <a:endParaRPr sz="1100"/>
          </a:p>
          <a:p>
            <a:pPr indent="-219075" lvl="0" marL="228600" rtl="0" algn="l">
              <a:lnSpc>
                <a:spcPct val="90000"/>
              </a:lnSpc>
              <a:spcBef>
                <a:spcPts val="1800"/>
              </a:spcBef>
              <a:spcAft>
                <a:spcPts val="0"/>
              </a:spcAft>
              <a:buSzPct val="90909"/>
              <a:buChar char="•"/>
            </a:pPr>
            <a:r>
              <a:rPr lang="en-US" sz="1100">
                <a:highlight>
                  <a:srgbClr val="B6D7A8"/>
                </a:highlight>
                <a:latin typeface="Courier New"/>
                <a:ea typeface="Courier New"/>
                <a:cs typeface="Courier New"/>
                <a:sym typeface="Courier New"/>
              </a:rPr>
              <a:t>conda activate autogenstudio</a:t>
            </a:r>
            <a:endParaRPr sz="1100">
              <a:highlight>
                <a:srgbClr val="B6D7A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15000"/>
              </a:lnSpc>
              <a:spcBef>
                <a:spcPts val="1400"/>
              </a:spcBef>
              <a:spcAft>
                <a:spcPts val="0"/>
              </a:spcAft>
              <a:buNone/>
            </a:pPr>
            <a:r>
              <a:rPr b="1" lang="en-US" sz="1300"/>
              <a:t>Configuring the LLM Provider</a:t>
            </a:r>
            <a:endParaRPr b="1" sz="1300"/>
          </a:p>
          <a:p>
            <a:pPr indent="-287972" lvl="0" marL="457200" rtl="0" algn="l">
              <a:lnSpc>
                <a:spcPct val="115000"/>
              </a:lnSpc>
              <a:spcBef>
                <a:spcPts val="1200"/>
              </a:spcBef>
              <a:spcAft>
                <a:spcPts val="0"/>
              </a:spcAft>
              <a:buClr>
                <a:schemeClr val="dk1"/>
              </a:buClr>
              <a:buSzPct val="100000"/>
              <a:buChar char="●"/>
            </a:pPr>
            <a:r>
              <a:rPr lang="en-US" sz="1100"/>
              <a:t>Obtaining an API Key: To use AutoGen Studio, you’ll need an API key from either OpenAI or Azure, which acts like a special passcode allowing you to access advanced language models. If you don’t already have one, visit OpenAI’s or Azure’s website to sign up and obtain your API key.</a:t>
            </a:r>
            <a:endParaRPr sz="1100"/>
          </a:p>
          <a:p>
            <a:pPr indent="-287972" lvl="0" marL="457200" rtl="0" algn="l">
              <a:lnSpc>
                <a:spcPct val="115000"/>
              </a:lnSpc>
              <a:spcBef>
                <a:spcPts val="0"/>
              </a:spcBef>
              <a:spcAft>
                <a:spcPts val="0"/>
              </a:spcAft>
              <a:buClr>
                <a:schemeClr val="dk1"/>
              </a:buClr>
              <a:buSzPct val="100000"/>
              <a:buChar char="●"/>
            </a:pPr>
            <a:r>
              <a:rPr lang="en-US" sz="1100"/>
              <a:t>Setting Up the API Key in Your Environment: After obtaining your API key, you’ll need to make it available in your Conda environment. This is done by setting it as an environment variable, ensuring that AutoGen Studio can use it whenever it needs to communicate with the language models. To set the API key, in your terminal, type:</a:t>
            </a:r>
            <a:endParaRPr sz="1100"/>
          </a:p>
          <a:p>
            <a:pPr indent="-219075" lvl="0" marL="228600" rtl="0" algn="l">
              <a:lnSpc>
                <a:spcPct val="90000"/>
              </a:lnSpc>
              <a:spcBef>
                <a:spcPts val="1800"/>
              </a:spcBef>
              <a:spcAft>
                <a:spcPts val="0"/>
              </a:spcAft>
              <a:buSzPct val="90909"/>
              <a:buChar char="•"/>
            </a:pPr>
            <a:r>
              <a:rPr lang="en-US" sz="1100">
                <a:highlight>
                  <a:srgbClr val="B6D7A8"/>
                </a:highlight>
                <a:latin typeface="Courier New"/>
                <a:ea typeface="Courier New"/>
                <a:cs typeface="Courier New"/>
                <a:sym typeface="Courier New"/>
              </a:rPr>
              <a:t>export OPENAI_API_KEY=your_openai_api_key_here</a:t>
            </a:r>
            <a:endParaRPr sz="1100">
              <a:highlight>
                <a:srgbClr val="B6D7A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15000"/>
              </a:lnSpc>
              <a:spcBef>
                <a:spcPts val="1200"/>
              </a:spcBef>
              <a:spcAft>
                <a:spcPts val="0"/>
              </a:spcAft>
              <a:buNone/>
            </a:pPr>
            <a:r>
              <a:rPr lang="en-US" sz="1100"/>
              <a:t>Or</a:t>
            </a:r>
            <a:endParaRPr sz="1100"/>
          </a:p>
          <a:p>
            <a:pPr indent="-219075" lvl="0" marL="228600" rtl="0" algn="l">
              <a:lnSpc>
                <a:spcPct val="90000"/>
              </a:lnSpc>
              <a:spcBef>
                <a:spcPts val="1800"/>
              </a:spcBef>
              <a:spcAft>
                <a:spcPts val="0"/>
              </a:spcAft>
              <a:buSzPct val="90909"/>
              <a:buChar char="•"/>
            </a:pPr>
            <a:r>
              <a:rPr lang="en-US" sz="1100">
                <a:highlight>
                  <a:srgbClr val="B6D7A8"/>
                </a:highlight>
                <a:latin typeface="Courier New"/>
                <a:ea typeface="Courier New"/>
                <a:cs typeface="Courier New"/>
                <a:sym typeface="Courier New"/>
              </a:rPr>
              <a:t>export AZURE_OPENAI_API_KEY=your_azure_api_key_here</a:t>
            </a:r>
            <a:endParaRPr sz="1100">
              <a:highlight>
                <a:srgbClr val="B6D7A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287972" lvl="0" marL="457200" rtl="0" algn="l">
              <a:lnSpc>
                <a:spcPct val="115000"/>
              </a:lnSpc>
              <a:spcBef>
                <a:spcPts val="1200"/>
              </a:spcBef>
              <a:spcAft>
                <a:spcPts val="0"/>
              </a:spcAft>
              <a:buClr>
                <a:schemeClr val="dk1"/>
              </a:buClr>
              <a:buSzPct val="100000"/>
              <a:buAutoNum type="arabicPeriod"/>
            </a:pPr>
            <a:r>
              <a:rPr lang="en-US" sz="1100"/>
              <a:t>Replace </a:t>
            </a:r>
            <a:r>
              <a:rPr lang="en-US" sz="1100">
                <a:latin typeface="Courier New"/>
                <a:ea typeface="Courier New"/>
                <a:cs typeface="Courier New"/>
                <a:sym typeface="Courier New"/>
              </a:rPr>
              <a:t>your_openai_api_key_here</a:t>
            </a:r>
            <a:r>
              <a:rPr lang="en-US" sz="1100"/>
              <a:t> or </a:t>
            </a:r>
            <a:r>
              <a:rPr lang="en-US" sz="1100">
                <a:latin typeface="Courier New"/>
                <a:ea typeface="Courier New"/>
                <a:cs typeface="Courier New"/>
                <a:sym typeface="Courier New"/>
              </a:rPr>
              <a:t>your_azure_api_key_here</a:t>
            </a:r>
            <a:r>
              <a:rPr lang="en-US" sz="1100"/>
              <a:t> with the actual key you obtained. This step links your environment with the language model provider, setting the stage for the exciting AI functionalities you’re about to explore.</a:t>
            </a:r>
            <a:endParaRPr sz="1100"/>
          </a:p>
          <a:p>
            <a:pPr indent="0" lvl="0" marL="0" rtl="0" algn="l">
              <a:lnSpc>
                <a:spcPct val="115000"/>
              </a:lnSpc>
              <a:spcBef>
                <a:spcPts val="1200"/>
              </a:spcBef>
              <a:spcAft>
                <a:spcPts val="0"/>
              </a:spcAft>
              <a:buNone/>
            </a:pPr>
            <a:r>
              <a:rPr lang="en-US" sz="1100"/>
              <a:t>And that’s it! You’ve successfully set up your environment for AutoGen Studio UI 2.0. This foundation is crucial for a smooth experience as you delve into the world of creating and managing AI agents.</a:t>
            </a:r>
            <a:endParaRPr b="1" sz="2000"/>
          </a:p>
        </p:txBody>
      </p:sp>
      <p:sp>
        <p:nvSpPr>
          <p:cNvPr id="512" name="Google Shape;512;g2de25ad8cb5_0_72"/>
          <p:cNvSpPr txBox="1"/>
          <p:nvPr/>
        </p:nvSpPr>
        <p:spPr>
          <a:xfrm>
            <a:off x="616475" y="244000"/>
            <a:ext cx="3000000" cy="615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rgbClr val="0A3041"/>
                </a:solidFill>
                <a:highlight>
                  <a:schemeClr val="lt1"/>
                </a:highlight>
                <a:hlinkClick r:id="rId3">
                  <a:extLst>
                    <a:ext uri="{A12FA001-AC4F-418D-AE19-62706E023703}">
                      <ahyp:hlinkClr val="tx"/>
                    </a:ext>
                  </a:extLst>
                </a:hlinkClick>
              </a:rPr>
              <a:t>https://autogen-studio.com/autogen-studio-ui</a:t>
            </a:r>
            <a:endParaRPr>
              <a:solidFill>
                <a:srgbClr val="0A304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6" name="Shape 516"/>
        <p:cNvGrpSpPr/>
        <p:nvPr/>
      </p:nvGrpSpPr>
      <p:grpSpPr>
        <a:xfrm>
          <a:off x="0" y="0"/>
          <a:ext cx="0" cy="0"/>
          <a:chOff x="0" y="0"/>
          <a:chExt cx="0" cy="0"/>
        </a:xfrm>
      </p:grpSpPr>
      <p:sp>
        <p:nvSpPr>
          <p:cNvPr id="517" name="Google Shape;517;g2de25ad8cb5_0_8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8" name="Google Shape;518;g2de25ad8cb5_0_87"/>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9" name="Google Shape;519;g2de25ad8cb5_0_87"/>
          <p:cNvSpPr/>
          <p:nvPr/>
        </p:nvSpPr>
        <p:spPr>
          <a:xfrm flipH="1" rot="5400000">
            <a:off x="-1410016" y="1410150"/>
            <a:ext cx="6858000" cy="4037700"/>
          </a:xfrm>
          <a:prstGeom prst="rect">
            <a:avLst/>
          </a:prstGeom>
          <a:gradFill>
            <a:gsLst>
              <a:gs pos="0">
                <a:srgbClr val="000000"/>
              </a:gs>
              <a:gs pos="8000">
                <a:srgbClr val="000000"/>
              </a:gs>
              <a:gs pos="100000">
                <a:srgbClr val="0F4861"/>
              </a:gs>
            </a:gsLst>
            <a:lin ang="3000122"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0" name="Google Shape;520;g2de25ad8cb5_0_87"/>
          <p:cNvSpPr/>
          <p:nvPr/>
        </p:nvSpPr>
        <p:spPr>
          <a:xfrm flipH="1" rot="5400000">
            <a:off x="-1410016" y="1420288"/>
            <a:ext cx="6858000" cy="4037700"/>
          </a:xfrm>
          <a:prstGeom prst="rect">
            <a:avLst/>
          </a:prstGeom>
          <a:gradFill>
            <a:gsLst>
              <a:gs pos="0">
                <a:srgbClr val="000000">
                  <a:alpha val="0"/>
                </a:srgbClr>
              </a:gs>
              <a:gs pos="99000">
                <a:srgbClr val="156082">
                  <a:alpha val="45882"/>
                </a:srgbClr>
              </a:gs>
              <a:gs pos="100000">
                <a:srgbClr val="156082">
                  <a:alpha val="45882"/>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1" name="Google Shape;521;g2de25ad8cb5_0_87"/>
          <p:cNvSpPr/>
          <p:nvPr/>
        </p:nvSpPr>
        <p:spPr>
          <a:xfrm flipH="1" rot="5400000">
            <a:off x="767983" y="3588145"/>
            <a:ext cx="2502000" cy="4037700"/>
          </a:xfrm>
          <a:prstGeom prst="rect">
            <a:avLst/>
          </a:prstGeom>
          <a:gradFill>
            <a:gsLst>
              <a:gs pos="0">
                <a:srgbClr val="156082">
                  <a:alpha val="28627"/>
                </a:srgbClr>
              </a:gs>
              <a:gs pos="2000">
                <a:srgbClr val="156082">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2" name="Google Shape;522;g2de25ad8cb5_0_87"/>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3" name="Google Shape;523;g2de25ad8cb5_0_87"/>
          <p:cNvSpPr/>
          <p:nvPr/>
        </p:nvSpPr>
        <p:spPr>
          <a:xfrm flipH="1" rot="5400000">
            <a:off x="-1487074" y="1341862"/>
            <a:ext cx="6858000" cy="4037700"/>
          </a:xfrm>
          <a:prstGeom prst="rect">
            <a:avLst/>
          </a:prstGeom>
          <a:gradFill>
            <a:gsLst>
              <a:gs pos="0">
                <a:srgbClr val="000000">
                  <a:alpha val="0"/>
                </a:srgbClr>
              </a:gs>
              <a:gs pos="99000">
                <a:srgbClr val="43AFE2">
                  <a:alpha val="10980"/>
                </a:srgbClr>
              </a:gs>
              <a:gs pos="100000">
                <a:srgbClr val="43AFE2">
                  <a:alpha val="10980"/>
                </a:srgbClr>
              </a:gs>
            </a:gsLst>
            <a:lin ang="7200017"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4" name="Google Shape;524;g2de25ad8cb5_0_87"/>
          <p:cNvSpPr txBox="1"/>
          <p:nvPr>
            <p:ph idx="1" type="body"/>
          </p:nvPr>
        </p:nvSpPr>
        <p:spPr>
          <a:xfrm>
            <a:off x="4089625" y="88600"/>
            <a:ext cx="7938000" cy="6701100"/>
          </a:xfrm>
          <a:prstGeom prst="rect">
            <a:avLst/>
          </a:prstGeom>
          <a:noFill/>
          <a:ln>
            <a:noFill/>
          </a:ln>
        </p:spPr>
        <p:txBody>
          <a:bodyPr anchorCtr="0" anchor="ctr" bIns="45700" lIns="91425" spcFirstLastPara="1" rIns="91425" wrap="square" tIns="45700">
            <a:normAutofit lnSpcReduction="10000"/>
          </a:bodyPr>
          <a:lstStyle/>
          <a:p>
            <a:pPr indent="0" lvl="0" marL="0" rtl="0" algn="ctr">
              <a:lnSpc>
                <a:spcPct val="115000"/>
              </a:lnSpc>
              <a:spcBef>
                <a:spcPts val="0"/>
              </a:spcBef>
              <a:spcAft>
                <a:spcPts val="0"/>
              </a:spcAft>
              <a:buNone/>
            </a:pPr>
            <a:r>
              <a:rPr b="1" lang="en-US" sz="1700"/>
              <a:t>Installing AutoGen Studio</a:t>
            </a:r>
            <a:endParaRPr b="1" sz="1700"/>
          </a:p>
          <a:p>
            <a:pPr indent="0" lvl="0" marL="0" rtl="0" algn="l">
              <a:lnSpc>
                <a:spcPct val="115000"/>
              </a:lnSpc>
              <a:spcBef>
                <a:spcPts val="400"/>
              </a:spcBef>
              <a:spcAft>
                <a:spcPts val="0"/>
              </a:spcAft>
              <a:buNone/>
            </a:pPr>
            <a:r>
              <a:rPr lang="en-US" sz="1100"/>
              <a:t>Now that your environment is all set up, let’s move on to installing AutoGen Studio UI 2.0. The process is straightforward, and I’ll guide you through each step as outlined in the video transcript. Whether you’re a beginner or an advanced user, these steps will ensure a smooth installation.</a:t>
            </a:r>
            <a:endParaRPr sz="1100"/>
          </a:p>
          <a:p>
            <a:pPr indent="0" lvl="0" marL="0" rtl="0" algn="l">
              <a:lnSpc>
                <a:spcPct val="115000"/>
              </a:lnSpc>
              <a:spcBef>
                <a:spcPts val="1200"/>
              </a:spcBef>
              <a:spcAft>
                <a:spcPts val="0"/>
              </a:spcAft>
              <a:buNone/>
            </a:pPr>
            <a:r>
              <a:rPr lang="en-US" sz="1100"/>
              <a:t>Install AutoGen Studio Package:</a:t>
            </a:r>
            <a:endParaRPr sz="1100"/>
          </a:p>
          <a:p>
            <a:pPr indent="-298450" lvl="0" marL="457200" rtl="0" algn="l">
              <a:lnSpc>
                <a:spcPct val="115000"/>
              </a:lnSpc>
              <a:spcBef>
                <a:spcPts val="1200"/>
              </a:spcBef>
              <a:spcAft>
                <a:spcPts val="0"/>
              </a:spcAft>
              <a:buClr>
                <a:schemeClr val="dk1"/>
              </a:buClr>
              <a:buSzPts val="1100"/>
              <a:buChar char="●"/>
            </a:pPr>
            <a:r>
              <a:rPr lang="en-US" sz="1100"/>
              <a:t>First, we need to install the AutoGen Studio package. Make sure you’re in your ‘autogenstudio’ Conda environment.</a:t>
            </a:r>
            <a:endParaRPr sz="1100"/>
          </a:p>
          <a:p>
            <a:pPr indent="-298450" lvl="0" marL="457200" rtl="0" algn="l">
              <a:lnSpc>
                <a:spcPct val="115000"/>
              </a:lnSpc>
              <a:spcBef>
                <a:spcPts val="0"/>
              </a:spcBef>
              <a:spcAft>
                <a:spcPts val="0"/>
              </a:spcAft>
              <a:buClr>
                <a:schemeClr val="dk1"/>
              </a:buClr>
              <a:buSzPts val="1100"/>
              <a:buChar char="●"/>
            </a:pPr>
            <a:r>
              <a:rPr lang="en-US" sz="1100"/>
              <a:t>In your terminal, type the following command:</a:t>
            </a:r>
            <a:endParaRPr sz="1100"/>
          </a:p>
          <a:p>
            <a:pPr indent="-292100" lvl="0" marL="228600" rtl="0" algn="l">
              <a:lnSpc>
                <a:spcPct val="90000"/>
              </a:lnSpc>
              <a:spcBef>
                <a:spcPts val="1800"/>
              </a:spcBef>
              <a:spcAft>
                <a:spcPts val="0"/>
              </a:spcAft>
              <a:buSzPts val="2000"/>
              <a:buChar char="•"/>
            </a:pPr>
            <a:r>
              <a:rPr lang="en-US" sz="1100">
                <a:highlight>
                  <a:srgbClr val="B6D7A8"/>
                </a:highlight>
                <a:latin typeface="Courier New"/>
                <a:ea typeface="Courier New"/>
                <a:cs typeface="Courier New"/>
                <a:sym typeface="Courier New"/>
              </a:rPr>
              <a:t>pip install autogenstudio</a:t>
            </a:r>
            <a:endParaRPr sz="1100">
              <a:highlight>
                <a:srgbClr val="B6D7A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298450" lvl="0" marL="457200" rtl="0" algn="l">
              <a:lnSpc>
                <a:spcPct val="115000"/>
              </a:lnSpc>
              <a:spcBef>
                <a:spcPts val="1200"/>
              </a:spcBef>
              <a:spcAft>
                <a:spcPts val="0"/>
              </a:spcAft>
              <a:buClr>
                <a:schemeClr val="dk1"/>
              </a:buClr>
              <a:buSzPts val="1100"/>
              <a:buChar char="●"/>
            </a:pPr>
            <a:r>
              <a:rPr lang="en-US" sz="1100"/>
              <a:t>This command installs the AutoGen Studio package, which is essential for running the application.</a:t>
            </a:r>
            <a:endParaRPr sz="1100"/>
          </a:p>
          <a:p>
            <a:pPr indent="0" lvl="0" marL="0" rtl="0" algn="l">
              <a:lnSpc>
                <a:spcPct val="115000"/>
              </a:lnSpc>
              <a:spcBef>
                <a:spcPts val="1200"/>
              </a:spcBef>
              <a:spcAft>
                <a:spcPts val="0"/>
              </a:spcAft>
              <a:buNone/>
            </a:pPr>
            <a:r>
              <a:rPr lang="en-US" sz="1100"/>
              <a:t>Launching AutoGen Studio:</a:t>
            </a:r>
            <a:endParaRPr sz="1100"/>
          </a:p>
          <a:p>
            <a:pPr indent="-298450" lvl="0" marL="457200" rtl="0" algn="l">
              <a:lnSpc>
                <a:spcPct val="115000"/>
              </a:lnSpc>
              <a:spcBef>
                <a:spcPts val="1200"/>
              </a:spcBef>
              <a:spcAft>
                <a:spcPts val="0"/>
              </a:spcAft>
              <a:buClr>
                <a:schemeClr val="dk1"/>
              </a:buClr>
              <a:buSzPts val="1100"/>
              <a:buChar char="●"/>
            </a:pPr>
            <a:r>
              <a:rPr lang="en-US" sz="1100"/>
              <a:t>Once the installation is complete, it’s time to launch AutoGen Studio.</a:t>
            </a:r>
            <a:endParaRPr sz="1100"/>
          </a:p>
          <a:p>
            <a:pPr indent="-298450" lvl="0" marL="457200" rtl="0" algn="l">
              <a:lnSpc>
                <a:spcPct val="115000"/>
              </a:lnSpc>
              <a:spcBef>
                <a:spcPts val="0"/>
              </a:spcBef>
              <a:spcAft>
                <a:spcPts val="0"/>
              </a:spcAft>
              <a:buClr>
                <a:schemeClr val="dk1"/>
              </a:buClr>
              <a:buSzPts val="1100"/>
              <a:buChar char="●"/>
            </a:pPr>
            <a:r>
              <a:rPr lang="en-US" sz="1100"/>
              <a:t>In your terminal, type the following command to start the AutoGen Studio user interface:</a:t>
            </a:r>
            <a:endParaRPr sz="1100"/>
          </a:p>
          <a:p>
            <a:pPr indent="-292100" lvl="0" marL="228600" rtl="0" algn="l">
              <a:lnSpc>
                <a:spcPct val="90000"/>
              </a:lnSpc>
              <a:spcBef>
                <a:spcPts val="1800"/>
              </a:spcBef>
              <a:spcAft>
                <a:spcPts val="0"/>
              </a:spcAft>
              <a:buSzPts val="2000"/>
              <a:buChar char="•"/>
            </a:pPr>
            <a:r>
              <a:rPr lang="en-US" sz="1100">
                <a:highlight>
                  <a:srgbClr val="B6D7A8"/>
                </a:highlight>
                <a:latin typeface="Courier New"/>
                <a:ea typeface="Courier New"/>
                <a:cs typeface="Courier New"/>
                <a:sym typeface="Courier New"/>
              </a:rPr>
              <a:t>autogenstudio ui</a:t>
            </a:r>
            <a:endParaRPr sz="1100">
              <a:highlight>
                <a:srgbClr val="B6D7A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298450" lvl="0" marL="457200" rtl="0" algn="l">
              <a:lnSpc>
                <a:spcPct val="115000"/>
              </a:lnSpc>
              <a:spcBef>
                <a:spcPts val="1200"/>
              </a:spcBef>
              <a:spcAft>
                <a:spcPts val="0"/>
              </a:spcAft>
              <a:buClr>
                <a:schemeClr val="dk1"/>
              </a:buClr>
              <a:buSzPts val="1100"/>
              <a:buChar char="●"/>
            </a:pPr>
            <a:r>
              <a:rPr lang="en-US" sz="1100"/>
              <a:t>This command runs the AutoGen Studio UI on the specified port, in this case, 8081.</a:t>
            </a:r>
            <a:endParaRPr sz="1100"/>
          </a:p>
          <a:p>
            <a:pPr indent="0" lvl="0" marL="0" rtl="0" algn="l">
              <a:lnSpc>
                <a:spcPct val="115000"/>
              </a:lnSpc>
              <a:spcBef>
                <a:spcPts val="1200"/>
              </a:spcBef>
              <a:spcAft>
                <a:spcPts val="0"/>
              </a:spcAft>
              <a:buNone/>
            </a:pPr>
            <a:r>
              <a:rPr lang="en-US" sz="1100"/>
              <a:t>Accessing AutoGen Studio:</a:t>
            </a:r>
            <a:endParaRPr sz="1100"/>
          </a:p>
          <a:p>
            <a:pPr indent="-298450" lvl="0" marL="457200" rtl="0" algn="l">
              <a:lnSpc>
                <a:spcPct val="115000"/>
              </a:lnSpc>
              <a:spcBef>
                <a:spcPts val="1200"/>
              </a:spcBef>
              <a:spcAft>
                <a:spcPts val="0"/>
              </a:spcAft>
              <a:buClr>
                <a:schemeClr val="dk1"/>
              </a:buClr>
              <a:buSzPts val="1100"/>
              <a:buChar char="●"/>
            </a:pPr>
            <a:r>
              <a:rPr lang="en-US" sz="1100"/>
              <a:t>Open your preferred web browser.</a:t>
            </a:r>
            <a:endParaRPr sz="1100"/>
          </a:p>
          <a:p>
            <a:pPr indent="-298450" lvl="0" marL="457200" rtl="0" algn="l">
              <a:lnSpc>
                <a:spcPct val="115000"/>
              </a:lnSpc>
              <a:spcBef>
                <a:spcPts val="0"/>
              </a:spcBef>
              <a:spcAft>
                <a:spcPts val="0"/>
              </a:spcAft>
              <a:buClr>
                <a:schemeClr val="dk1"/>
              </a:buClr>
              <a:buSzPts val="1100"/>
              <a:buChar char="●"/>
            </a:pPr>
            <a:r>
              <a:rPr lang="en-US" sz="1100"/>
              <a:t>Navigate to </a:t>
            </a:r>
            <a:r>
              <a:rPr lang="en-US" sz="1100">
                <a:latin typeface="Courier New"/>
                <a:ea typeface="Courier New"/>
                <a:cs typeface="Courier New"/>
                <a:sym typeface="Courier New"/>
              </a:rPr>
              <a:t>http://localhost:8081/</a:t>
            </a:r>
            <a:r>
              <a:rPr lang="en-US" sz="1100"/>
              <a:t>. This is the URL where AutoGen Studio is running.</a:t>
            </a:r>
            <a:endParaRPr sz="1100"/>
          </a:p>
          <a:p>
            <a:pPr indent="-298450" lvl="0" marL="457200" rtl="0" algn="l">
              <a:lnSpc>
                <a:spcPct val="115000"/>
              </a:lnSpc>
              <a:spcBef>
                <a:spcPts val="0"/>
              </a:spcBef>
              <a:spcAft>
                <a:spcPts val="0"/>
              </a:spcAft>
              <a:buClr>
                <a:schemeClr val="dk1"/>
              </a:buClr>
              <a:buSzPts val="1100"/>
              <a:buChar char="●"/>
            </a:pPr>
            <a:r>
              <a:rPr lang="en-US" sz="1100"/>
              <a:t>Once you access this URL, you will enter the AutoGen Studio user interface.</a:t>
            </a:r>
            <a:endParaRPr sz="1100"/>
          </a:p>
          <a:p>
            <a:pPr indent="0" lvl="0" marL="0" rtl="0" algn="l">
              <a:lnSpc>
                <a:spcPct val="115000"/>
              </a:lnSpc>
              <a:spcBef>
                <a:spcPts val="1200"/>
              </a:spcBef>
              <a:spcAft>
                <a:spcPts val="0"/>
              </a:spcAft>
              <a:buNone/>
            </a:pPr>
            <a:r>
              <a:rPr lang="en-US" sz="1100"/>
              <a:t>The installation process is designed to be as seamless as possible, ensuring that you can start exploring the capabilities of AutoGen Studio without any hassle. Remember, this is just the beginning of your journey with AutoGen Studio. In the upcoming sections, we will delve into how to use its various features to create and manage AI agents and workflows.</a:t>
            </a:r>
            <a:endParaRPr b="1" sz="1700"/>
          </a:p>
        </p:txBody>
      </p:sp>
      <p:sp>
        <p:nvSpPr>
          <p:cNvPr id="525" name="Google Shape;525;g2de25ad8cb5_0_87"/>
          <p:cNvSpPr txBox="1"/>
          <p:nvPr/>
        </p:nvSpPr>
        <p:spPr>
          <a:xfrm>
            <a:off x="616475" y="244000"/>
            <a:ext cx="3000000" cy="615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rgbClr val="0A3041"/>
                </a:solidFill>
                <a:highlight>
                  <a:schemeClr val="lt1"/>
                </a:highlight>
                <a:hlinkClick r:id="rId3">
                  <a:extLst>
                    <a:ext uri="{A12FA001-AC4F-418D-AE19-62706E023703}">
                      <ahyp:hlinkClr val="tx"/>
                    </a:ext>
                  </a:extLst>
                </a:hlinkClick>
              </a:rPr>
              <a:t>https://autogen-studio.com/autogen-studio-ui</a:t>
            </a:r>
            <a:endParaRPr>
              <a:solidFill>
                <a:srgbClr val="0A304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g2de25ad8cb5_0_10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1" name="Google Shape;531;g2de25ad8cb5_0_105"/>
          <p:cNvSpPr/>
          <p:nvPr/>
        </p:nvSpPr>
        <p:spPr>
          <a:xfrm>
            <a:off x="1500" y="1015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2" name="Google Shape;532;g2de25ad8cb5_0_105"/>
          <p:cNvSpPr/>
          <p:nvPr/>
        </p:nvSpPr>
        <p:spPr>
          <a:xfrm flipH="1" rot="5400000">
            <a:off x="-1410016" y="1410150"/>
            <a:ext cx="6858000" cy="4037700"/>
          </a:xfrm>
          <a:prstGeom prst="rect">
            <a:avLst/>
          </a:prstGeom>
          <a:gradFill>
            <a:gsLst>
              <a:gs pos="0">
                <a:srgbClr val="000000"/>
              </a:gs>
              <a:gs pos="8000">
                <a:srgbClr val="000000"/>
              </a:gs>
              <a:gs pos="100000">
                <a:srgbClr val="0F4861"/>
              </a:gs>
            </a:gsLst>
            <a:lin ang="3000122"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3" name="Google Shape;533;g2de25ad8cb5_0_105"/>
          <p:cNvSpPr/>
          <p:nvPr/>
        </p:nvSpPr>
        <p:spPr>
          <a:xfrm flipH="1" rot="5400000">
            <a:off x="-1410016" y="1420288"/>
            <a:ext cx="6858000" cy="4037700"/>
          </a:xfrm>
          <a:prstGeom prst="rect">
            <a:avLst/>
          </a:prstGeom>
          <a:gradFill>
            <a:gsLst>
              <a:gs pos="0">
                <a:srgbClr val="000000">
                  <a:alpha val="0"/>
                </a:srgbClr>
              </a:gs>
              <a:gs pos="99000">
                <a:srgbClr val="156082">
                  <a:alpha val="45882"/>
                </a:srgbClr>
              </a:gs>
              <a:gs pos="100000">
                <a:srgbClr val="156082">
                  <a:alpha val="45882"/>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4" name="Google Shape;534;g2de25ad8cb5_0_105"/>
          <p:cNvSpPr/>
          <p:nvPr/>
        </p:nvSpPr>
        <p:spPr>
          <a:xfrm flipH="1" rot="5400000">
            <a:off x="767983" y="3588145"/>
            <a:ext cx="2502000" cy="4037700"/>
          </a:xfrm>
          <a:prstGeom prst="rect">
            <a:avLst/>
          </a:prstGeom>
          <a:gradFill>
            <a:gsLst>
              <a:gs pos="0">
                <a:srgbClr val="156082">
                  <a:alpha val="28627"/>
                </a:srgbClr>
              </a:gs>
              <a:gs pos="2000">
                <a:srgbClr val="156082">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5" name="Google Shape;535;g2de25ad8cb5_0_105"/>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6" name="Google Shape;536;g2de25ad8cb5_0_105"/>
          <p:cNvSpPr/>
          <p:nvPr/>
        </p:nvSpPr>
        <p:spPr>
          <a:xfrm flipH="1" rot="5400000">
            <a:off x="-1410024" y="1420312"/>
            <a:ext cx="6858000" cy="4037700"/>
          </a:xfrm>
          <a:prstGeom prst="rect">
            <a:avLst/>
          </a:prstGeom>
          <a:gradFill>
            <a:gsLst>
              <a:gs pos="0">
                <a:srgbClr val="000000">
                  <a:alpha val="0"/>
                </a:srgbClr>
              </a:gs>
              <a:gs pos="99000">
                <a:srgbClr val="43AFE2">
                  <a:alpha val="10980"/>
                </a:srgbClr>
              </a:gs>
              <a:gs pos="100000">
                <a:srgbClr val="43AFE2">
                  <a:alpha val="10980"/>
                </a:srgbClr>
              </a:gs>
            </a:gsLst>
            <a:lin ang="7200017"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537" name="Google Shape;537;g2de25ad8cb5_0_105"/>
          <p:cNvPicPr preferRelativeResize="0"/>
          <p:nvPr/>
        </p:nvPicPr>
        <p:blipFill>
          <a:blip r:embed="rId3">
            <a:alphaModFix/>
          </a:blip>
          <a:stretch>
            <a:fillRect/>
          </a:stretch>
        </p:blipFill>
        <p:spPr>
          <a:xfrm>
            <a:off x="693500" y="156801"/>
            <a:ext cx="10361498" cy="5524750"/>
          </a:xfrm>
          <a:prstGeom prst="rect">
            <a:avLst/>
          </a:prstGeom>
          <a:noFill/>
          <a:ln>
            <a:noFill/>
          </a:ln>
        </p:spPr>
      </p:pic>
      <p:sp>
        <p:nvSpPr>
          <p:cNvPr id="538" name="Google Shape;538;g2de25ad8cb5_0_105"/>
          <p:cNvSpPr/>
          <p:nvPr/>
        </p:nvSpPr>
        <p:spPr>
          <a:xfrm>
            <a:off x="693500" y="1199500"/>
            <a:ext cx="1397400" cy="2184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g2de25ad8cb5_0_105"/>
          <p:cNvSpPr/>
          <p:nvPr/>
        </p:nvSpPr>
        <p:spPr>
          <a:xfrm>
            <a:off x="3170425" y="2199525"/>
            <a:ext cx="1874100" cy="218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g2de25ad8cb5_0_105"/>
          <p:cNvSpPr txBox="1"/>
          <p:nvPr>
            <p:ph idx="1" type="body"/>
          </p:nvPr>
        </p:nvSpPr>
        <p:spPr>
          <a:xfrm>
            <a:off x="4477200" y="6092575"/>
            <a:ext cx="1697700" cy="620100"/>
          </a:xfrm>
          <a:prstGeom prst="rect">
            <a:avLst/>
          </a:prstGeom>
          <a:noFill/>
          <a:ln>
            <a:noFill/>
          </a:ln>
        </p:spPr>
        <p:txBody>
          <a:bodyPr anchorCtr="0" anchor="ctr" bIns="45700" lIns="91425" spcFirstLastPara="1" rIns="91425" wrap="square" tIns="45700">
            <a:normAutofit/>
          </a:bodyPr>
          <a:lstStyle/>
          <a:p>
            <a:pPr indent="0" lvl="0" marL="228600" rtl="0" algn="l">
              <a:lnSpc>
                <a:spcPct val="90000"/>
              </a:lnSpc>
              <a:spcBef>
                <a:spcPts val="1800"/>
              </a:spcBef>
              <a:spcAft>
                <a:spcPts val="0"/>
              </a:spcAft>
              <a:buNone/>
            </a:pPr>
            <a:r>
              <a:rPr lang="en-US" sz="2000" u="sng"/>
              <a:t>Ctri + LM</a:t>
            </a:r>
            <a:endParaRPr sz="2000" u="sng"/>
          </a:p>
        </p:txBody>
      </p:sp>
      <p:sp>
        <p:nvSpPr>
          <p:cNvPr id="541" name="Google Shape;541;g2de25ad8cb5_0_105"/>
          <p:cNvSpPr/>
          <p:nvPr/>
        </p:nvSpPr>
        <p:spPr>
          <a:xfrm rot="-913948">
            <a:off x="4384614" y="2447572"/>
            <a:ext cx="731914" cy="3788812"/>
          </a:xfrm>
          <a:prstGeom prst="upArrow">
            <a:avLst>
              <a:gd fmla="val 35758" name="adj1"/>
              <a:gd fmla="val 7968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g2de25ad8cb5_0_1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7" name="Google Shape;547;g2de25ad8cb5_0_124"/>
          <p:cNvSpPr/>
          <p:nvPr/>
        </p:nvSpPr>
        <p:spPr>
          <a:xfrm>
            <a:off x="1500" y="1015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8" name="Google Shape;548;g2de25ad8cb5_0_124"/>
          <p:cNvSpPr/>
          <p:nvPr/>
        </p:nvSpPr>
        <p:spPr>
          <a:xfrm flipH="1" rot="5400000">
            <a:off x="-1410016" y="1410150"/>
            <a:ext cx="6858000" cy="4037700"/>
          </a:xfrm>
          <a:prstGeom prst="rect">
            <a:avLst/>
          </a:prstGeom>
          <a:gradFill>
            <a:gsLst>
              <a:gs pos="0">
                <a:srgbClr val="000000"/>
              </a:gs>
              <a:gs pos="8000">
                <a:srgbClr val="000000"/>
              </a:gs>
              <a:gs pos="100000">
                <a:srgbClr val="0F4861"/>
              </a:gs>
            </a:gsLst>
            <a:lin ang="3000122"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9" name="Google Shape;549;g2de25ad8cb5_0_124"/>
          <p:cNvSpPr/>
          <p:nvPr/>
        </p:nvSpPr>
        <p:spPr>
          <a:xfrm flipH="1" rot="5400000">
            <a:off x="-1410016" y="1420288"/>
            <a:ext cx="6858000" cy="4037700"/>
          </a:xfrm>
          <a:prstGeom prst="rect">
            <a:avLst/>
          </a:prstGeom>
          <a:gradFill>
            <a:gsLst>
              <a:gs pos="0">
                <a:srgbClr val="000000">
                  <a:alpha val="0"/>
                </a:srgbClr>
              </a:gs>
              <a:gs pos="99000">
                <a:srgbClr val="156082">
                  <a:alpha val="45882"/>
                </a:srgbClr>
              </a:gs>
              <a:gs pos="100000">
                <a:srgbClr val="156082">
                  <a:alpha val="45882"/>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0" name="Google Shape;550;g2de25ad8cb5_0_124"/>
          <p:cNvSpPr/>
          <p:nvPr/>
        </p:nvSpPr>
        <p:spPr>
          <a:xfrm flipH="1" rot="5400000">
            <a:off x="767983" y="3588145"/>
            <a:ext cx="2502000" cy="4037700"/>
          </a:xfrm>
          <a:prstGeom prst="rect">
            <a:avLst/>
          </a:prstGeom>
          <a:gradFill>
            <a:gsLst>
              <a:gs pos="0">
                <a:srgbClr val="156082">
                  <a:alpha val="28627"/>
                </a:srgbClr>
              </a:gs>
              <a:gs pos="2000">
                <a:srgbClr val="156082">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1" name="Google Shape;551;g2de25ad8cb5_0_124"/>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4"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2" name="Google Shape;552;g2de25ad8cb5_0_124"/>
          <p:cNvSpPr/>
          <p:nvPr/>
        </p:nvSpPr>
        <p:spPr>
          <a:xfrm flipH="1" rot="5400000">
            <a:off x="-1410024" y="1420312"/>
            <a:ext cx="6858000" cy="4037700"/>
          </a:xfrm>
          <a:prstGeom prst="rect">
            <a:avLst/>
          </a:prstGeom>
          <a:gradFill>
            <a:gsLst>
              <a:gs pos="0">
                <a:srgbClr val="000000">
                  <a:alpha val="0"/>
                </a:srgbClr>
              </a:gs>
              <a:gs pos="99000">
                <a:srgbClr val="43AFE2">
                  <a:alpha val="10980"/>
                </a:srgbClr>
              </a:gs>
              <a:gs pos="100000">
                <a:srgbClr val="43AFE2">
                  <a:alpha val="10980"/>
                </a:srgbClr>
              </a:gs>
            </a:gsLst>
            <a:lin ang="7200017"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553" name="Google Shape;553;g2de25ad8cb5_0_124"/>
          <p:cNvPicPr preferRelativeResize="0"/>
          <p:nvPr/>
        </p:nvPicPr>
        <p:blipFill>
          <a:blip r:embed="rId3">
            <a:alphaModFix/>
          </a:blip>
          <a:stretch>
            <a:fillRect/>
          </a:stretch>
        </p:blipFill>
        <p:spPr>
          <a:xfrm>
            <a:off x="147800" y="235625"/>
            <a:ext cx="11941202" cy="6332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4" name="Shape 154"/>
        <p:cNvGrpSpPr/>
        <p:nvPr/>
      </p:nvGrpSpPr>
      <p:grpSpPr>
        <a:xfrm>
          <a:off x="0" y="0"/>
          <a:ext cx="0" cy="0"/>
          <a:chOff x="0" y="0"/>
          <a:chExt cx="0" cy="0"/>
        </a:xfrm>
      </p:grpSpPr>
      <p:pic>
        <p:nvPicPr>
          <p:cNvPr id="155" name="Google Shape;155;p3"/>
          <p:cNvPicPr preferRelativeResize="0"/>
          <p:nvPr/>
        </p:nvPicPr>
        <p:blipFill rotWithShape="1">
          <a:blip r:embed="rId3">
            <a:alphaModFix amt="25000"/>
          </a:blip>
          <a:srcRect b="6940" l="0" r="0" t="8473"/>
          <a:stretch/>
        </p:blipFill>
        <p:spPr>
          <a:xfrm>
            <a:off x="20" y="10"/>
            <a:ext cx="12191980" cy="6857990"/>
          </a:xfrm>
          <a:prstGeom prst="rect">
            <a:avLst/>
          </a:prstGeom>
          <a:noFill/>
          <a:ln>
            <a:noFill/>
          </a:ln>
        </p:spPr>
      </p:pic>
      <p:grpSp>
        <p:nvGrpSpPr>
          <p:cNvPr id="156" name="Google Shape;156;p3"/>
          <p:cNvGrpSpPr/>
          <p:nvPr/>
        </p:nvGrpSpPr>
        <p:grpSpPr>
          <a:xfrm>
            <a:off x="838200" y="1500159"/>
            <a:ext cx="10515600" cy="4011873"/>
            <a:chOff x="0" y="310648"/>
            <a:chExt cx="10515600" cy="4011873"/>
          </a:xfrm>
        </p:grpSpPr>
        <p:sp>
          <p:nvSpPr>
            <p:cNvPr id="157" name="Google Shape;157;p3"/>
            <p:cNvSpPr/>
            <p:nvPr/>
          </p:nvSpPr>
          <p:spPr>
            <a:xfrm>
              <a:off x="0" y="310648"/>
              <a:ext cx="10515600" cy="758598"/>
            </a:xfrm>
            <a:prstGeom prst="roundRect">
              <a:avLst>
                <a:gd fmla="val 16667" name="adj"/>
              </a:avLst>
            </a:prstGeom>
            <a:solidFill>
              <a:srgbClr val="A02891"/>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txBox="1"/>
            <p:nvPr/>
          </p:nvSpPr>
          <p:spPr>
            <a:xfrm>
              <a:off x="37032" y="347680"/>
              <a:ext cx="10441536" cy="684534"/>
            </a:xfrm>
            <a:prstGeom prst="rect">
              <a:avLst/>
            </a:prstGeom>
            <a:noFill/>
            <a:ln>
              <a:noFill/>
            </a:ln>
          </p:spPr>
          <p:txBody>
            <a:bodyPr anchorCtr="0" anchor="ctr" bIns="72375" lIns="72375" spcFirstLastPara="1" rIns="72375" wrap="square" tIns="72375">
              <a:noAutofit/>
            </a:bodyPr>
            <a:lstStyle/>
            <a:p>
              <a:pPr indent="0" lvl="0" marL="0" marR="0" rtl="1" algn="l">
                <a:lnSpc>
                  <a:spcPct val="90000"/>
                </a:lnSpc>
                <a:spcBef>
                  <a:spcPts val="0"/>
                </a:spcBef>
                <a:spcAft>
                  <a:spcPts val="0"/>
                </a:spcAft>
                <a:buClr>
                  <a:schemeClr val="lt1"/>
                </a:buClr>
                <a:buSzPts val="1900"/>
                <a:buFont typeface="Arial"/>
                <a:buNone/>
              </a:pPr>
              <a:r>
                <a:rPr b="0" i="0" lang="en-US" sz="1900" u="none" cap="none" strike="noStrike">
                  <a:solidFill>
                    <a:schemeClr val="lt1"/>
                  </a:solidFill>
                  <a:latin typeface="Arial"/>
                  <a:ea typeface="Arial"/>
                  <a:cs typeface="Arial"/>
                  <a:sym typeface="Arial"/>
                </a:rPr>
                <a:t>AutoGen, short for Automatic Generation </a:t>
              </a:r>
              <a:endParaRPr/>
            </a:p>
          </p:txBody>
        </p:sp>
        <p:sp>
          <p:nvSpPr>
            <p:cNvPr id="159" name="Google Shape;159;p3"/>
            <p:cNvSpPr/>
            <p:nvPr/>
          </p:nvSpPr>
          <p:spPr>
            <a:xfrm>
              <a:off x="0" y="1123967"/>
              <a:ext cx="10515600" cy="758598"/>
            </a:xfrm>
            <a:prstGeom prst="roundRect">
              <a:avLst>
                <a:gd fmla="val 16667" name="adj"/>
              </a:avLst>
            </a:prstGeom>
            <a:solidFill>
              <a:srgbClr val="4A2AA0"/>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txBox="1"/>
            <p:nvPr/>
          </p:nvSpPr>
          <p:spPr>
            <a:xfrm>
              <a:off x="37032" y="1160999"/>
              <a:ext cx="10441536" cy="684534"/>
            </a:xfrm>
            <a:prstGeom prst="rect">
              <a:avLst/>
            </a:prstGeom>
            <a:noFill/>
            <a:ln>
              <a:noFill/>
            </a:ln>
          </p:spPr>
          <p:txBody>
            <a:bodyPr anchorCtr="0" anchor="ctr" bIns="72375" lIns="72375" spcFirstLastPara="1" rIns="72375" wrap="square" tIns="72375">
              <a:noAutofit/>
            </a:bodyPr>
            <a:lstStyle/>
            <a:p>
              <a:pPr indent="0" lvl="0" marL="0" marR="0" rtl="1" algn="l">
                <a:lnSpc>
                  <a:spcPct val="90000"/>
                </a:lnSpc>
                <a:spcBef>
                  <a:spcPts val="0"/>
                </a:spcBef>
                <a:spcAft>
                  <a:spcPts val="0"/>
                </a:spcAft>
                <a:buClr>
                  <a:schemeClr val="lt1"/>
                </a:buClr>
                <a:buSzPts val="1900"/>
                <a:buFont typeface="Arial"/>
                <a:buNone/>
              </a:pPr>
              <a:r>
                <a:rPr b="0" i="0" lang="en-US" sz="1900" u="none" cap="none" strike="noStrike">
                  <a:solidFill>
                    <a:schemeClr val="lt1"/>
                  </a:solidFill>
                  <a:latin typeface="Arial"/>
                  <a:ea typeface="Arial"/>
                  <a:cs typeface="Arial"/>
                  <a:sym typeface="Arial"/>
                </a:rPr>
                <a:t>is a process or tool in software engineering that automates the generation of code, documentation, or other artifacts based on predefined templates, rules, or models</a:t>
              </a:r>
              <a:endParaRPr/>
            </a:p>
          </p:txBody>
        </p:sp>
        <p:sp>
          <p:nvSpPr>
            <p:cNvPr id="161" name="Google Shape;161;p3"/>
            <p:cNvSpPr/>
            <p:nvPr/>
          </p:nvSpPr>
          <p:spPr>
            <a:xfrm>
              <a:off x="0" y="1937286"/>
              <a:ext cx="10515600" cy="758598"/>
            </a:xfrm>
            <a:prstGeom prst="roundRect">
              <a:avLst>
                <a:gd fmla="val 16667" name="adj"/>
              </a:avLst>
            </a:prstGeom>
            <a:solidFill>
              <a:srgbClr val="2B6FA2"/>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txBox="1"/>
            <p:nvPr/>
          </p:nvSpPr>
          <p:spPr>
            <a:xfrm>
              <a:off x="37032" y="1974318"/>
              <a:ext cx="10441536" cy="684534"/>
            </a:xfrm>
            <a:prstGeom prst="rect">
              <a:avLst/>
            </a:prstGeom>
            <a:noFill/>
            <a:ln>
              <a:noFill/>
            </a:ln>
          </p:spPr>
          <p:txBody>
            <a:bodyPr anchorCtr="0" anchor="ctr" bIns="72375" lIns="72375" spcFirstLastPara="1" rIns="72375" wrap="square" tIns="72375">
              <a:noAutofit/>
            </a:bodyPr>
            <a:lstStyle/>
            <a:p>
              <a:pPr indent="0" lvl="0" marL="0" marR="0" rtl="1" algn="l">
                <a:lnSpc>
                  <a:spcPct val="90000"/>
                </a:lnSpc>
                <a:spcBef>
                  <a:spcPts val="0"/>
                </a:spcBef>
                <a:spcAft>
                  <a:spcPts val="0"/>
                </a:spcAft>
                <a:buClr>
                  <a:schemeClr val="lt1"/>
                </a:buClr>
                <a:buSzPts val="1900"/>
                <a:buFont typeface="Arial"/>
                <a:buNone/>
              </a:pPr>
              <a:r>
                <a:rPr b="0" i="0" lang="en-US" sz="1900" u="none" cap="none" strike="noStrike">
                  <a:solidFill>
                    <a:schemeClr val="lt1"/>
                  </a:solidFill>
                  <a:latin typeface="Arial"/>
                  <a:ea typeface="Arial"/>
                  <a:cs typeface="Arial"/>
                  <a:sym typeface="Arial"/>
                </a:rPr>
                <a:t>It's essentially a way to streamline repetitive tasks in software development</a:t>
              </a:r>
              <a:endParaRPr/>
            </a:p>
          </p:txBody>
        </p:sp>
        <p:sp>
          <p:nvSpPr>
            <p:cNvPr id="163" name="Google Shape;163;p3"/>
            <p:cNvSpPr/>
            <p:nvPr/>
          </p:nvSpPr>
          <p:spPr>
            <a:xfrm>
              <a:off x="0" y="2750604"/>
              <a:ext cx="10515600" cy="758598"/>
            </a:xfrm>
            <a:prstGeom prst="roundRect">
              <a:avLst>
                <a:gd fmla="val 16667" name="adj"/>
              </a:avLst>
            </a:prstGeom>
            <a:solidFill>
              <a:srgbClr val="2BA471"/>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txBox="1"/>
            <p:nvPr/>
          </p:nvSpPr>
          <p:spPr>
            <a:xfrm>
              <a:off x="37032" y="2787636"/>
              <a:ext cx="10441536" cy="684534"/>
            </a:xfrm>
            <a:prstGeom prst="rect">
              <a:avLst/>
            </a:prstGeom>
            <a:noFill/>
            <a:ln>
              <a:noFill/>
            </a:ln>
          </p:spPr>
          <p:txBody>
            <a:bodyPr anchorCtr="0" anchor="ctr" bIns="72375" lIns="72375" spcFirstLastPara="1" rIns="72375" wrap="square" tIns="72375">
              <a:noAutofit/>
            </a:bodyPr>
            <a:lstStyle/>
            <a:p>
              <a:pPr indent="0" lvl="0" marL="0" marR="0" rtl="1" algn="l">
                <a:lnSpc>
                  <a:spcPct val="90000"/>
                </a:lnSpc>
                <a:spcBef>
                  <a:spcPts val="0"/>
                </a:spcBef>
                <a:spcAft>
                  <a:spcPts val="0"/>
                </a:spcAft>
                <a:buClr>
                  <a:schemeClr val="lt1"/>
                </a:buClr>
                <a:buSzPts val="1900"/>
                <a:buFont typeface="Arial"/>
                <a:buNone/>
              </a:pPr>
              <a:r>
                <a:rPr b="0" i="0" lang="en-US" sz="1900" u="none" cap="none" strike="noStrike">
                  <a:solidFill>
                    <a:schemeClr val="lt1"/>
                  </a:solidFill>
                  <a:latin typeface="Arial"/>
                  <a:ea typeface="Arial"/>
                  <a:cs typeface="Arial"/>
                  <a:sym typeface="Arial"/>
                </a:rPr>
                <a:t>AutoGen is a framework that enables the development of LLM applications using multiple agents that can converse with each other to solve tasks</a:t>
              </a:r>
              <a:endParaRPr/>
            </a:p>
          </p:txBody>
        </p:sp>
        <p:sp>
          <p:nvSpPr>
            <p:cNvPr id="165" name="Google Shape;165;p3"/>
            <p:cNvSpPr/>
            <p:nvPr/>
          </p:nvSpPr>
          <p:spPr>
            <a:xfrm>
              <a:off x="0" y="3563923"/>
              <a:ext cx="10515600" cy="758598"/>
            </a:xfrm>
            <a:prstGeom prst="roundRect">
              <a:avLst>
                <a:gd fmla="val 16667" name="adj"/>
              </a:avLst>
            </a:prstGeom>
            <a:solidFill>
              <a:srgbClr val="4CA62C"/>
            </a:solidFill>
            <a:ln cap="flat" cmpd="sng" w="254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txBox="1"/>
            <p:nvPr/>
          </p:nvSpPr>
          <p:spPr>
            <a:xfrm>
              <a:off x="37032" y="3600955"/>
              <a:ext cx="10441536" cy="684534"/>
            </a:xfrm>
            <a:prstGeom prst="rect">
              <a:avLst/>
            </a:prstGeom>
            <a:noFill/>
            <a:ln>
              <a:noFill/>
            </a:ln>
          </p:spPr>
          <p:txBody>
            <a:bodyPr anchorCtr="0" anchor="ctr" bIns="72375" lIns="72375" spcFirstLastPara="1" rIns="72375" wrap="square" tIns="72375">
              <a:noAutofit/>
            </a:bodyPr>
            <a:lstStyle/>
            <a:p>
              <a:pPr indent="0" lvl="0" marL="0" marR="0" rtl="1" algn="l">
                <a:lnSpc>
                  <a:spcPct val="90000"/>
                </a:lnSpc>
                <a:spcBef>
                  <a:spcPts val="0"/>
                </a:spcBef>
                <a:spcAft>
                  <a:spcPts val="0"/>
                </a:spcAft>
                <a:buClr>
                  <a:schemeClr val="lt1"/>
                </a:buClr>
                <a:buSzPts val="1900"/>
                <a:buFont typeface="Arial"/>
                <a:buNone/>
              </a:pPr>
              <a:r>
                <a:rPr b="0" i="0" lang="en-US" sz="1900" u="none" cap="none" strike="noStrike">
                  <a:solidFill>
                    <a:schemeClr val="lt1"/>
                  </a:solidFill>
                  <a:latin typeface="Arial"/>
                  <a:ea typeface="Arial"/>
                  <a:cs typeface="Arial"/>
                  <a:sym typeface="Arial"/>
                </a:rPr>
                <a:t>AutoGen agents are customizable, conversable, and seamlessly allow human participation. They can operate in various modes that employ combinations of LLMs, human inputs, and tools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1" name="Shape 171"/>
        <p:cNvGrpSpPr/>
        <p:nvPr/>
      </p:nvGrpSpPr>
      <p:grpSpPr>
        <a:xfrm>
          <a:off x="0" y="0"/>
          <a:ext cx="0" cy="0"/>
          <a:chOff x="0" y="0"/>
          <a:chExt cx="0" cy="0"/>
        </a:xfrm>
      </p:grpSpPr>
      <p:pic>
        <p:nvPicPr>
          <p:cNvPr id="172" name="Google Shape;172;g2de25ad8cb5_9_8"/>
          <p:cNvPicPr preferRelativeResize="0"/>
          <p:nvPr/>
        </p:nvPicPr>
        <p:blipFill rotWithShape="1">
          <a:blip r:embed="rId3">
            <a:alphaModFix amt="25000"/>
          </a:blip>
          <a:srcRect b="6936" l="0" r="0" t="8475"/>
          <a:stretch/>
        </p:blipFill>
        <p:spPr>
          <a:xfrm>
            <a:off x="20" y="10"/>
            <a:ext cx="12191980" cy="6857991"/>
          </a:xfrm>
          <a:prstGeom prst="rect">
            <a:avLst/>
          </a:prstGeom>
          <a:noFill/>
          <a:ln>
            <a:noFill/>
          </a:ln>
        </p:spPr>
      </p:pic>
      <p:sp>
        <p:nvSpPr>
          <p:cNvPr id="173" name="Google Shape;173;g2de25ad8cb5_9_8"/>
          <p:cNvSpPr txBox="1"/>
          <p:nvPr>
            <p:ph type="title"/>
          </p:nvPr>
        </p:nvSpPr>
        <p:spPr>
          <a:xfrm>
            <a:off x="781625" y="3368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800">
                <a:latin typeface="Arial"/>
                <a:ea typeface="Arial"/>
                <a:cs typeface="Arial"/>
                <a:sym typeface="Arial"/>
              </a:rPr>
              <a:t>Agents? </a:t>
            </a:r>
            <a:endParaRPr sz="4800">
              <a:latin typeface="Arial"/>
              <a:ea typeface="Arial"/>
              <a:cs typeface="Arial"/>
              <a:sym typeface="Arial"/>
            </a:endParaRPr>
          </a:p>
        </p:txBody>
      </p:sp>
      <p:sp>
        <p:nvSpPr>
          <p:cNvPr id="174" name="Google Shape;174;g2de25ad8cb5_9_8"/>
          <p:cNvSpPr txBox="1"/>
          <p:nvPr>
            <p:ph idx="1" type="body"/>
          </p:nvPr>
        </p:nvSpPr>
        <p:spPr>
          <a:xfrm>
            <a:off x="838213" y="161685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Agents in this case are similar to bots that can be designed personally as needed, you can make a bot that will make code, that will issue text, even one that will automatically monitor several of them.</a:t>
            </a:r>
            <a:endParaRPr/>
          </a:p>
          <a:p>
            <a:pPr indent="0" lvl="0" marL="0" rtl="0" algn="l">
              <a:spcBef>
                <a:spcPts val="1000"/>
              </a:spcBef>
              <a:spcAft>
                <a:spcPts val="0"/>
              </a:spcAft>
              <a:buNone/>
            </a:pPr>
            <a:r>
              <a:rPr lang="en-US"/>
              <a:t>in autogen there is communication between the agents that there is harmony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9" name="Shape 179"/>
        <p:cNvGrpSpPr/>
        <p:nvPr/>
      </p:nvGrpSpPr>
      <p:grpSpPr>
        <a:xfrm>
          <a:off x="0" y="0"/>
          <a:ext cx="0" cy="0"/>
          <a:chOff x="0" y="0"/>
          <a:chExt cx="0" cy="0"/>
        </a:xfrm>
      </p:grpSpPr>
      <p:pic>
        <p:nvPicPr>
          <p:cNvPr id="180" name="Google Shape;180;p4"/>
          <p:cNvPicPr preferRelativeResize="0"/>
          <p:nvPr/>
        </p:nvPicPr>
        <p:blipFill rotWithShape="1">
          <a:blip r:embed="rId3">
            <a:alphaModFix amt="25000"/>
          </a:blip>
          <a:srcRect b="6940" l="0" r="0" t="8473"/>
          <a:stretch/>
        </p:blipFill>
        <p:spPr>
          <a:xfrm>
            <a:off x="20" y="10"/>
            <a:ext cx="12191980" cy="6857990"/>
          </a:xfrm>
          <a:prstGeom prst="rect">
            <a:avLst/>
          </a:prstGeom>
          <a:noFill/>
          <a:ln>
            <a:noFill/>
          </a:ln>
        </p:spPr>
      </p:pic>
      <p:pic>
        <p:nvPicPr>
          <p:cNvPr id="181" name="Google Shape;181;p4"/>
          <p:cNvPicPr preferRelativeResize="0"/>
          <p:nvPr/>
        </p:nvPicPr>
        <p:blipFill rotWithShape="1">
          <a:blip r:embed="rId4">
            <a:alphaModFix/>
          </a:blip>
          <a:srcRect b="0" l="0" r="0" t="0"/>
          <a:stretch/>
        </p:blipFill>
        <p:spPr>
          <a:xfrm>
            <a:off x="473200" y="108925"/>
            <a:ext cx="5546749" cy="2765525"/>
          </a:xfrm>
          <a:prstGeom prst="rect">
            <a:avLst/>
          </a:prstGeom>
          <a:noFill/>
          <a:ln>
            <a:noFill/>
          </a:ln>
        </p:spPr>
      </p:pic>
      <p:pic>
        <p:nvPicPr>
          <p:cNvPr id="182" name="Google Shape;182;p4"/>
          <p:cNvPicPr preferRelativeResize="0"/>
          <p:nvPr/>
        </p:nvPicPr>
        <p:blipFill rotWithShape="1">
          <a:blip r:embed="rId5">
            <a:alphaModFix/>
          </a:blip>
          <a:srcRect b="0" l="0" r="1845" t="0"/>
          <a:stretch/>
        </p:blipFill>
        <p:spPr>
          <a:xfrm>
            <a:off x="4877325" y="3016100"/>
            <a:ext cx="6767700" cy="3841901"/>
          </a:xfrm>
          <a:prstGeom prst="rect">
            <a:avLst/>
          </a:prstGeom>
          <a:noFill/>
          <a:ln>
            <a:noFill/>
          </a:ln>
        </p:spPr>
      </p:pic>
      <p:sp>
        <p:nvSpPr>
          <p:cNvPr id="183" name="Google Shape;183;p4"/>
          <p:cNvSpPr txBox="1"/>
          <p:nvPr/>
        </p:nvSpPr>
        <p:spPr>
          <a:xfrm>
            <a:off x="6684475" y="545100"/>
            <a:ext cx="4762500" cy="20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rPr>
              <a:t>examples of agents working together in AutoGen:</a:t>
            </a:r>
            <a:endParaRPr sz="2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8" name="Shape 188"/>
        <p:cNvGrpSpPr/>
        <p:nvPr/>
      </p:nvGrpSpPr>
      <p:grpSpPr>
        <a:xfrm>
          <a:off x="0" y="0"/>
          <a:ext cx="0" cy="0"/>
          <a:chOff x="0" y="0"/>
          <a:chExt cx="0" cy="0"/>
        </a:xfrm>
      </p:grpSpPr>
      <p:pic>
        <p:nvPicPr>
          <p:cNvPr id="189" name="Google Shape;189;g2de25ad8cb5_9_26"/>
          <p:cNvPicPr preferRelativeResize="0"/>
          <p:nvPr/>
        </p:nvPicPr>
        <p:blipFill rotWithShape="1">
          <a:blip r:embed="rId3">
            <a:alphaModFix amt="25000"/>
          </a:blip>
          <a:srcRect b="6936" l="0" r="0" t="8475"/>
          <a:stretch/>
        </p:blipFill>
        <p:spPr>
          <a:xfrm>
            <a:off x="20" y="10"/>
            <a:ext cx="12191980" cy="6857991"/>
          </a:xfrm>
          <a:prstGeom prst="rect">
            <a:avLst/>
          </a:prstGeom>
          <a:noFill/>
          <a:ln>
            <a:noFill/>
          </a:ln>
        </p:spPr>
      </p:pic>
      <p:pic>
        <p:nvPicPr>
          <p:cNvPr id="190" name="Google Shape;190;g2de25ad8cb5_9_26"/>
          <p:cNvPicPr preferRelativeResize="0"/>
          <p:nvPr/>
        </p:nvPicPr>
        <p:blipFill>
          <a:blip r:embed="rId4">
            <a:alphaModFix/>
          </a:blip>
          <a:stretch>
            <a:fillRect/>
          </a:stretch>
        </p:blipFill>
        <p:spPr>
          <a:xfrm>
            <a:off x="207500" y="105625"/>
            <a:ext cx="4685151" cy="6646750"/>
          </a:xfrm>
          <a:prstGeom prst="rect">
            <a:avLst/>
          </a:prstGeom>
          <a:noFill/>
          <a:ln>
            <a:noFill/>
          </a:ln>
        </p:spPr>
      </p:pic>
      <p:cxnSp>
        <p:nvCxnSpPr>
          <p:cNvPr id="191" name="Google Shape;191;g2de25ad8cb5_9_26"/>
          <p:cNvCxnSpPr/>
          <p:nvPr/>
        </p:nvCxnSpPr>
        <p:spPr>
          <a:xfrm flipH="1">
            <a:off x="3629888" y="2159250"/>
            <a:ext cx="4724700" cy="66000"/>
          </a:xfrm>
          <a:prstGeom prst="straightConnector1">
            <a:avLst/>
          </a:prstGeom>
          <a:noFill/>
          <a:ln cap="flat" cmpd="sng" w="28575">
            <a:solidFill>
              <a:schemeClr val="accent5"/>
            </a:solidFill>
            <a:prstDash val="solid"/>
            <a:round/>
            <a:headEnd len="med" w="med" type="none"/>
            <a:tailEnd len="med" w="med" type="triangle"/>
          </a:ln>
        </p:spPr>
      </p:cxnSp>
      <p:cxnSp>
        <p:nvCxnSpPr>
          <p:cNvPr id="192" name="Google Shape;192;g2de25ad8cb5_9_26"/>
          <p:cNvCxnSpPr/>
          <p:nvPr/>
        </p:nvCxnSpPr>
        <p:spPr>
          <a:xfrm flipH="1">
            <a:off x="3177850" y="4707050"/>
            <a:ext cx="4724700" cy="66000"/>
          </a:xfrm>
          <a:prstGeom prst="straightConnector1">
            <a:avLst/>
          </a:prstGeom>
          <a:noFill/>
          <a:ln cap="flat" cmpd="sng" w="28575">
            <a:solidFill>
              <a:srgbClr val="FF0000"/>
            </a:solidFill>
            <a:prstDash val="solid"/>
            <a:round/>
            <a:headEnd len="med" w="med" type="none"/>
            <a:tailEnd len="med" w="med" type="triangle"/>
          </a:ln>
        </p:spPr>
      </p:cxnSp>
      <p:cxnSp>
        <p:nvCxnSpPr>
          <p:cNvPr id="193" name="Google Shape;193;g2de25ad8cb5_9_26"/>
          <p:cNvCxnSpPr/>
          <p:nvPr/>
        </p:nvCxnSpPr>
        <p:spPr>
          <a:xfrm flipH="1">
            <a:off x="3492100" y="3537588"/>
            <a:ext cx="4724700" cy="66000"/>
          </a:xfrm>
          <a:prstGeom prst="straightConnector1">
            <a:avLst/>
          </a:prstGeom>
          <a:noFill/>
          <a:ln cap="flat" cmpd="sng" w="28575">
            <a:solidFill>
              <a:srgbClr val="0000FF"/>
            </a:solidFill>
            <a:prstDash val="solid"/>
            <a:round/>
            <a:headEnd len="med" w="med" type="none"/>
            <a:tailEnd len="med" w="med" type="triangle"/>
          </a:ln>
        </p:spPr>
      </p:cxnSp>
      <p:cxnSp>
        <p:nvCxnSpPr>
          <p:cNvPr id="194" name="Google Shape;194;g2de25ad8cb5_9_26"/>
          <p:cNvCxnSpPr/>
          <p:nvPr/>
        </p:nvCxnSpPr>
        <p:spPr>
          <a:xfrm flipH="1">
            <a:off x="3276675" y="5502250"/>
            <a:ext cx="4724700" cy="66000"/>
          </a:xfrm>
          <a:prstGeom prst="straightConnector1">
            <a:avLst/>
          </a:prstGeom>
          <a:noFill/>
          <a:ln cap="flat" cmpd="sng" w="28575">
            <a:solidFill>
              <a:schemeClr val="dk2"/>
            </a:solidFill>
            <a:prstDash val="solid"/>
            <a:round/>
            <a:headEnd len="med" w="med" type="none"/>
            <a:tailEnd len="med" w="med" type="triangle"/>
          </a:ln>
        </p:spPr>
      </p:cxnSp>
      <p:sp>
        <p:nvSpPr>
          <p:cNvPr id="195" name="Google Shape;195;g2de25ad8cb5_9_26"/>
          <p:cNvSpPr txBox="1"/>
          <p:nvPr/>
        </p:nvSpPr>
        <p:spPr>
          <a:xfrm>
            <a:off x="7957625" y="479075"/>
            <a:ext cx="29424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US" sz="2300">
                <a:solidFill>
                  <a:schemeClr val="lt1"/>
                </a:solidFill>
              </a:rPr>
              <a:t>Setting Up the Environment</a:t>
            </a:r>
            <a:endParaRPr b="1" sz="2300">
              <a:solidFill>
                <a:schemeClr val="lt1"/>
              </a:solidFill>
            </a:endParaRPr>
          </a:p>
          <a:p>
            <a:pPr indent="0" lvl="0" marL="0" rtl="0" algn="l">
              <a:spcBef>
                <a:spcPts val="600"/>
              </a:spcBef>
              <a:spcAft>
                <a:spcPts val="0"/>
              </a:spcAft>
              <a:buNone/>
            </a:pPr>
            <a:r>
              <a:t/>
            </a:r>
            <a:endParaRPr sz="2800">
              <a:solidFill>
                <a:schemeClr val="lt1"/>
              </a:solidFill>
            </a:endParaRPr>
          </a:p>
        </p:txBody>
      </p:sp>
      <p:sp>
        <p:nvSpPr>
          <p:cNvPr id="196" name="Google Shape;196;g2de25ad8cb5_9_26"/>
          <p:cNvSpPr txBox="1"/>
          <p:nvPr/>
        </p:nvSpPr>
        <p:spPr>
          <a:xfrm>
            <a:off x="8468400" y="1825625"/>
            <a:ext cx="29424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US" sz="2300">
                <a:solidFill>
                  <a:schemeClr val="lt1"/>
                </a:solidFill>
              </a:rPr>
              <a:t>Creating Assistant Agents</a:t>
            </a:r>
            <a:endParaRPr b="1" sz="2300">
              <a:solidFill>
                <a:schemeClr val="lt1"/>
              </a:solidFill>
            </a:endParaRPr>
          </a:p>
          <a:p>
            <a:pPr indent="0" lvl="0" marL="0" rtl="0" algn="l">
              <a:lnSpc>
                <a:spcPct val="115000"/>
              </a:lnSpc>
              <a:spcBef>
                <a:spcPts val="2400"/>
              </a:spcBef>
              <a:spcAft>
                <a:spcPts val="0"/>
              </a:spcAft>
              <a:buNone/>
            </a:pPr>
            <a:r>
              <a:t/>
            </a:r>
            <a:endParaRPr b="1" sz="2300">
              <a:solidFill>
                <a:schemeClr val="lt1"/>
              </a:solidFill>
            </a:endParaRPr>
          </a:p>
          <a:p>
            <a:pPr indent="0" lvl="0" marL="0" rtl="0" algn="l">
              <a:spcBef>
                <a:spcPts val="600"/>
              </a:spcBef>
              <a:spcAft>
                <a:spcPts val="0"/>
              </a:spcAft>
              <a:buNone/>
            </a:pPr>
            <a:r>
              <a:t/>
            </a:r>
            <a:endParaRPr sz="2800">
              <a:solidFill>
                <a:schemeClr val="lt1"/>
              </a:solidFill>
            </a:endParaRPr>
          </a:p>
        </p:txBody>
      </p:sp>
      <p:sp>
        <p:nvSpPr>
          <p:cNvPr id="197" name="Google Shape;197;g2de25ad8cb5_9_26"/>
          <p:cNvSpPr txBox="1"/>
          <p:nvPr/>
        </p:nvSpPr>
        <p:spPr>
          <a:xfrm>
            <a:off x="8354600" y="3056675"/>
            <a:ext cx="29424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US" sz="2300">
                <a:solidFill>
                  <a:schemeClr val="lt1"/>
                </a:solidFill>
              </a:rPr>
              <a:t>Setting Up the User Proxy</a:t>
            </a:r>
            <a:endParaRPr b="1" sz="2300">
              <a:solidFill>
                <a:schemeClr val="lt1"/>
              </a:solidFill>
            </a:endParaRPr>
          </a:p>
          <a:p>
            <a:pPr indent="0" lvl="0" marL="0" rtl="0" algn="l">
              <a:lnSpc>
                <a:spcPct val="115000"/>
              </a:lnSpc>
              <a:spcBef>
                <a:spcPts val="2400"/>
              </a:spcBef>
              <a:spcAft>
                <a:spcPts val="0"/>
              </a:spcAft>
              <a:buNone/>
            </a:pPr>
            <a:r>
              <a:t/>
            </a:r>
            <a:endParaRPr b="1" sz="2300">
              <a:solidFill>
                <a:schemeClr val="lt1"/>
              </a:solidFill>
            </a:endParaRPr>
          </a:p>
          <a:p>
            <a:pPr indent="0" lvl="0" marL="0" rtl="0" algn="l">
              <a:spcBef>
                <a:spcPts val="600"/>
              </a:spcBef>
              <a:spcAft>
                <a:spcPts val="0"/>
              </a:spcAft>
              <a:buNone/>
            </a:pPr>
            <a:r>
              <a:t/>
            </a:r>
            <a:endParaRPr sz="2800">
              <a:solidFill>
                <a:schemeClr val="lt1"/>
              </a:solidFill>
            </a:endParaRPr>
          </a:p>
        </p:txBody>
      </p:sp>
      <p:sp>
        <p:nvSpPr>
          <p:cNvPr id="198" name="Google Shape;198;g2de25ad8cb5_9_26"/>
          <p:cNvSpPr txBox="1"/>
          <p:nvPr/>
        </p:nvSpPr>
        <p:spPr>
          <a:xfrm>
            <a:off x="8216800" y="4142700"/>
            <a:ext cx="29424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US" sz="2300">
                <a:solidFill>
                  <a:schemeClr val="lt1"/>
                </a:solidFill>
              </a:rPr>
              <a:t>Managing the Group Chat</a:t>
            </a:r>
            <a:endParaRPr b="1" sz="2300">
              <a:solidFill>
                <a:schemeClr val="lt1"/>
              </a:solidFill>
            </a:endParaRPr>
          </a:p>
          <a:p>
            <a:pPr indent="0" lvl="0" marL="0" rtl="0" algn="l">
              <a:lnSpc>
                <a:spcPct val="115000"/>
              </a:lnSpc>
              <a:spcBef>
                <a:spcPts val="2400"/>
              </a:spcBef>
              <a:spcAft>
                <a:spcPts val="0"/>
              </a:spcAft>
              <a:buNone/>
            </a:pPr>
            <a:r>
              <a:t/>
            </a:r>
            <a:endParaRPr b="1" sz="2300">
              <a:solidFill>
                <a:schemeClr val="lt1"/>
              </a:solidFill>
            </a:endParaRPr>
          </a:p>
          <a:p>
            <a:pPr indent="0" lvl="0" marL="0" rtl="0" algn="l">
              <a:spcBef>
                <a:spcPts val="600"/>
              </a:spcBef>
              <a:spcAft>
                <a:spcPts val="0"/>
              </a:spcAft>
              <a:buNone/>
            </a:pPr>
            <a:r>
              <a:t/>
            </a:r>
            <a:endParaRPr sz="2800">
              <a:solidFill>
                <a:schemeClr val="lt1"/>
              </a:solidFill>
            </a:endParaRPr>
          </a:p>
        </p:txBody>
      </p:sp>
      <p:sp>
        <p:nvSpPr>
          <p:cNvPr id="199" name="Google Shape;199;g2de25ad8cb5_9_26"/>
          <p:cNvSpPr txBox="1"/>
          <p:nvPr/>
        </p:nvSpPr>
        <p:spPr>
          <a:xfrm>
            <a:off x="8216800" y="5059000"/>
            <a:ext cx="2942400" cy="12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US" sz="2300">
                <a:solidFill>
                  <a:schemeClr val="lt1"/>
                </a:solidFill>
              </a:rPr>
              <a:t>Setting Up the manager and begin the joke</a:t>
            </a:r>
            <a:endParaRPr b="1" sz="2300">
              <a:solidFill>
                <a:schemeClr val="lt1"/>
              </a:solidFill>
            </a:endParaRPr>
          </a:p>
          <a:p>
            <a:pPr indent="0" lvl="0" marL="0" rtl="0" algn="l">
              <a:spcBef>
                <a:spcPts val="600"/>
              </a:spcBef>
              <a:spcAft>
                <a:spcPts val="0"/>
              </a:spcAft>
              <a:buNone/>
            </a:pPr>
            <a:r>
              <a:t/>
            </a:r>
            <a:endParaRPr sz="2800">
              <a:solidFill>
                <a:schemeClr val="lt1"/>
              </a:solidFill>
            </a:endParaRPr>
          </a:p>
        </p:txBody>
      </p:sp>
      <p:cxnSp>
        <p:nvCxnSpPr>
          <p:cNvPr id="200" name="Google Shape;200;g2de25ad8cb5_9_26"/>
          <p:cNvCxnSpPr/>
          <p:nvPr/>
        </p:nvCxnSpPr>
        <p:spPr>
          <a:xfrm flipH="1">
            <a:off x="3276663" y="860975"/>
            <a:ext cx="4724700" cy="66000"/>
          </a:xfrm>
          <a:prstGeom prst="straightConnector1">
            <a:avLst/>
          </a:prstGeom>
          <a:noFill/>
          <a:ln cap="flat" cmpd="sng" w="28575">
            <a:solidFill>
              <a:schemeClr val="accent3"/>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04" name="Shape 204"/>
        <p:cNvGrpSpPr/>
        <p:nvPr/>
      </p:nvGrpSpPr>
      <p:grpSpPr>
        <a:xfrm>
          <a:off x="0" y="0"/>
          <a:ext cx="0" cy="0"/>
          <a:chOff x="0" y="0"/>
          <a:chExt cx="0" cy="0"/>
        </a:xfrm>
      </p:grpSpPr>
      <p:sp>
        <p:nvSpPr>
          <p:cNvPr id="205" name="Google Shape;20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6" name="Google Shape;206;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7" name="Google Shape;207;p5"/>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8" name="Google Shape;208;p5"/>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9" name="Google Shape;209;p5"/>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0" name="Google Shape;210;p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Google Shape;211;p5"/>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p5"/>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highlight>
                  <a:srgbClr val="FFFFFF"/>
                </a:highlight>
              </a:rPr>
              <a:t>AutoGen, short for Automatic Generation </a:t>
            </a:r>
            <a:endParaRPr/>
          </a:p>
          <a:p>
            <a:pPr indent="-228600" lvl="0" marL="228600" rtl="0" algn="l">
              <a:lnSpc>
                <a:spcPct val="90000"/>
              </a:lnSpc>
              <a:spcBef>
                <a:spcPts val="1000"/>
              </a:spcBef>
              <a:spcAft>
                <a:spcPts val="0"/>
              </a:spcAft>
              <a:buClr>
                <a:schemeClr val="dk1"/>
              </a:buClr>
              <a:buSzPts val="2000"/>
              <a:buChar char="•"/>
            </a:pPr>
            <a:r>
              <a:rPr lang="en-US" sz="2000">
                <a:highlight>
                  <a:srgbClr val="FFFFFF"/>
                </a:highlight>
              </a:rPr>
              <a:t>is a process or tool in software engineering that automates the generation of code, documentation, or other artifacts based on predefined templates, rules, or models.</a:t>
            </a:r>
            <a:endParaRPr/>
          </a:p>
          <a:p>
            <a:pPr indent="-228600" lvl="0" marL="228600" rtl="0" algn="l">
              <a:lnSpc>
                <a:spcPct val="90000"/>
              </a:lnSpc>
              <a:spcBef>
                <a:spcPts val="1000"/>
              </a:spcBef>
              <a:spcAft>
                <a:spcPts val="0"/>
              </a:spcAft>
              <a:buClr>
                <a:schemeClr val="dk1"/>
              </a:buClr>
              <a:buSzPts val="2000"/>
              <a:buChar char="•"/>
            </a:pPr>
            <a:r>
              <a:rPr lang="en-US" sz="2000">
                <a:highlight>
                  <a:srgbClr val="FFFFFF"/>
                </a:highlight>
              </a:rPr>
              <a:t>It's essentially a way to streamline repetitive tasks in software development</a:t>
            </a:r>
            <a:r>
              <a:rPr lang="en-US" sz="2000" u="sng"/>
              <a:t>.</a:t>
            </a:r>
            <a:endParaRPr/>
          </a:p>
          <a:p>
            <a:pPr indent="-228600" lvl="0" marL="228600" rtl="0" algn="l">
              <a:lnSpc>
                <a:spcPct val="90000"/>
              </a:lnSpc>
              <a:spcBef>
                <a:spcPts val="1000"/>
              </a:spcBef>
              <a:spcAft>
                <a:spcPts val="0"/>
              </a:spcAft>
              <a:buClr>
                <a:schemeClr val="dk1"/>
              </a:buClr>
              <a:buSzPts val="2000"/>
              <a:buChar char="•"/>
            </a:pPr>
            <a:r>
              <a:rPr lang="en-US" sz="2000"/>
              <a:t>AutoGen is a framework that enables the development of LLM applications using multiple agents that can converse with each other to solve tasks</a:t>
            </a:r>
            <a:endParaRPr/>
          </a:p>
          <a:p>
            <a:pPr indent="-228600" lvl="0" marL="228600" rtl="0" algn="l">
              <a:lnSpc>
                <a:spcPct val="90000"/>
              </a:lnSpc>
              <a:spcBef>
                <a:spcPts val="1000"/>
              </a:spcBef>
              <a:spcAft>
                <a:spcPts val="0"/>
              </a:spcAft>
              <a:buClr>
                <a:schemeClr val="dk1"/>
              </a:buClr>
              <a:buSzPts val="2000"/>
              <a:buChar char="•"/>
            </a:pPr>
            <a:r>
              <a:rPr lang="en-US" sz="2000"/>
              <a:t>AutoGen agents are customizable, conversable, and seamlessly allow human participation. They can operate in various modes that employ combinations of LLMs, human inputs, and tools</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6"/>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8" name="Google Shape;218;p6"/>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19" name="Google Shape;219;p6"/>
          <p:cNvGrpSpPr/>
          <p:nvPr/>
        </p:nvGrpSpPr>
        <p:grpSpPr>
          <a:xfrm>
            <a:off x="1" y="2075420"/>
            <a:ext cx="12396066" cy="4440643"/>
            <a:chOff x="1" y="2075420"/>
            <a:chExt cx="12396066" cy="4440643"/>
          </a:xfrm>
        </p:grpSpPr>
        <p:sp>
          <p:nvSpPr>
            <p:cNvPr id="220" name="Google Shape;220;p6"/>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1" name="Google Shape;221;p6"/>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2" name="Google Shape;222;p6"/>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3" name="Google Shape;223;p6"/>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4" name="Google Shape;224;p6"/>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5" name="Google Shape;225;p6"/>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26" name="Google Shape;226;p6"/>
          <p:cNvSpPr txBox="1"/>
          <p:nvPr>
            <p:ph type="ctrTitle"/>
          </p:nvPr>
        </p:nvSpPr>
        <p:spPr>
          <a:xfrm>
            <a:off x="2043326" y="609600"/>
            <a:ext cx="8229600" cy="2819399"/>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lt1"/>
              </a:buClr>
              <a:buSzPts val="4800"/>
              <a:buFont typeface="Arial"/>
              <a:buNone/>
            </a:pPr>
            <a:r>
              <a:rPr lang="en-US" sz="4800">
                <a:solidFill>
                  <a:schemeClr val="lt1"/>
                </a:solidFill>
                <a:latin typeface="Arial"/>
                <a:ea typeface="Arial"/>
                <a:cs typeface="Arial"/>
                <a:sym typeface="Arial"/>
              </a:rPr>
              <a:t>AutoGen</a:t>
            </a:r>
            <a:endParaRPr sz="4800">
              <a:solidFill>
                <a:schemeClr val="lt1"/>
              </a:solidFill>
            </a:endParaRPr>
          </a:p>
        </p:txBody>
      </p:sp>
      <p:sp>
        <p:nvSpPr>
          <p:cNvPr id="227" name="Google Shape;227;p6"/>
          <p:cNvSpPr txBox="1"/>
          <p:nvPr>
            <p:ph idx="1" type="subTitle"/>
          </p:nvPr>
        </p:nvSpPr>
        <p:spPr>
          <a:xfrm>
            <a:off x="2043326" y="3522428"/>
            <a:ext cx="8229600" cy="2607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u="sng">
                <a:solidFill>
                  <a:schemeClr val="lt1"/>
                </a:solidFill>
              </a:rPr>
              <a:t>What problem does it solve</a:t>
            </a:r>
            <a:r>
              <a:rPr lang="en-US">
                <a:solidFill>
                  <a:schemeClr val="lt1"/>
                </a:solidFill>
              </a:rPr>
              <a:t>?</a:t>
            </a:r>
            <a:endParaRPr sz="3200">
              <a:solidFill>
                <a:schemeClr val="lt1"/>
              </a:solidFill>
            </a:endParaRPr>
          </a:p>
        </p:txBody>
      </p:sp>
      <p:sp>
        <p:nvSpPr>
          <p:cNvPr id="228" name="Google Shape;228;p6"/>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29" name="Google Shape;229;p6"/>
          <p:cNvGrpSpPr/>
          <p:nvPr/>
        </p:nvGrpSpPr>
        <p:grpSpPr>
          <a:xfrm>
            <a:off x="11259539" y="317578"/>
            <a:ext cx="548640" cy="549007"/>
            <a:chOff x="7029447" y="3514725"/>
            <a:chExt cx="1285875" cy="549007"/>
          </a:xfrm>
        </p:grpSpPr>
        <p:cxnSp>
          <p:nvCxnSpPr>
            <p:cNvPr id="230" name="Google Shape;230;p6"/>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31" name="Google Shape;231;p6"/>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32" name="Google Shape;232;p6"/>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33" name="Google Shape;233;p6"/>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234" name="Google Shape;234;p6"/>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35" name="Google Shape;235;p6"/>
          <p:cNvGrpSpPr/>
          <p:nvPr/>
        </p:nvGrpSpPr>
        <p:grpSpPr>
          <a:xfrm rot="5400000">
            <a:off x="616345" y="5940560"/>
            <a:ext cx="1285875" cy="549007"/>
            <a:chOff x="7029447" y="3514725"/>
            <a:chExt cx="1285875" cy="549007"/>
          </a:xfrm>
        </p:grpSpPr>
        <p:cxnSp>
          <p:nvCxnSpPr>
            <p:cNvPr id="236" name="Google Shape;236;p6"/>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37" name="Google Shape;237;p6"/>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38" name="Google Shape;238;p6"/>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239" name="Google Shape;239;p6"/>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26"/>
                                        </p:tgtEl>
                                        <p:attrNameLst>
                                          <p:attrName>style.visibility</p:attrName>
                                        </p:attrNameLst>
                                      </p:cBhvr>
                                      <p:to>
                                        <p:strVal val="visible"/>
                                      </p:to>
                                    </p:set>
                                    <p:animEffect filter="fade" transition="in">
                                      <p:cBhvr>
                                        <p:cTn dur="400"/>
                                        <p:tgtEl>
                                          <p:spTgt spid="226"/>
                                        </p:tgtEl>
                                      </p:cBhvr>
                                    </p:animEffect>
                                  </p:childTnLst>
                                </p:cTn>
                              </p:par>
                              <p:par>
                                <p:cTn fill="hold" nodeType="withEffect" presetClass="entr" presetID="10" presetSubtype="0">
                                  <p:stCondLst>
                                    <p:cond delay="200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400"/>
                                        <p:tgtEl>
                                          <p:spTgt spid="22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6" name="Google Shape;246;p7"/>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7" name="Google Shape;247;p7"/>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8" name="Google Shape;248;p7"/>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9" name="Google Shape;249;p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0" name="Google Shape;250;p7"/>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1" name="Google Shape;251;p7"/>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Arial"/>
                <a:ea typeface="Arial"/>
                <a:cs typeface="Arial"/>
                <a:sym typeface="Arial"/>
              </a:rPr>
              <a:t>AutoGen addresses several </a:t>
            </a:r>
            <a:r>
              <a:rPr b="1" lang="en-US" sz="2000">
                <a:latin typeface="Arial"/>
                <a:ea typeface="Arial"/>
                <a:cs typeface="Arial"/>
                <a:sym typeface="Arial"/>
              </a:rPr>
              <a:t>challenges</a:t>
            </a:r>
            <a:r>
              <a:rPr lang="en-US" sz="2000">
                <a:latin typeface="Arial"/>
                <a:ea typeface="Arial"/>
                <a:cs typeface="Arial"/>
                <a:sym typeface="Arial"/>
              </a:rPr>
              <a:t> in software development:</a:t>
            </a:r>
            <a:endParaRPr/>
          </a:p>
          <a:p>
            <a:pPr indent="-342900" lvl="0" marL="342900" rtl="0" algn="l">
              <a:lnSpc>
                <a:spcPct val="90000"/>
              </a:lnSpc>
              <a:spcBef>
                <a:spcPts val="1000"/>
              </a:spcBef>
              <a:spcAft>
                <a:spcPts val="0"/>
              </a:spcAft>
              <a:buClr>
                <a:schemeClr val="dk1"/>
              </a:buClr>
              <a:buSzPts val="1000"/>
              <a:buFont typeface="Noto Sans Symbols"/>
              <a:buChar char="∙"/>
            </a:pPr>
            <a:r>
              <a:rPr b="1" lang="en-US" sz="2000">
                <a:latin typeface="Arial"/>
                <a:ea typeface="Arial"/>
                <a:cs typeface="Arial"/>
                <a:sym typeface="Arial"/>
              </a:rPr>
              <a:t>Efficiency:</a:t>
            </a:r>
            <a:r>
              <a:rPr lang="en-US" sz="2000">
                <a:latin typeface="Arial"/>
                <a:ea typeface="Arial"/>
                <a:cs typeface="Arial"/>
                <a:sym typeface="Arial"/>
              </a:rPr>
              <a:t> It saves time and effort by automating repetitive tasks like code generation or documentation creation</a:t>
            </a:r>
            <a:endParaRPr/>
          </a:p>
          <a:p>
            <a:pPr indent="-342900" lvl="0" marL="342900" rtl="0" algn="l">
              <a:lnSpc>
                <a:spcPct val="90000"/>
              </a:lnSpc>
              <a:spcBef>
                <a:spcPts val="1800"/>
              </a:spcBef>
              <a:spcAft>
                <a:spcPts val="0"/>
              </a:spcAft>
              <a:buClr>
                <a:schemeClr val="dk1"/>
              </a:buClr>
              <a:buSzPts val="1000"/>
              <a:buFont typeface="Noto Sans Symbols"/>
              <a:buChar char="∙"/>
            </a:pPr>
            <a:r>
              <a:rPr b="1" lang="en-US" sz="2000">
                <a:latin typeface="Arial"/>
                <a:ea typeface="Arial"/>
                <a:cs typeface="Arial"/>
                <a:sym typeface="Arial"/>
              </a:rPr>
              <a:t>Consistency:</a:t>
            </a:r>
            <a:r>
              <a:rPr lang="en-US" sz="2000">
                <a:latin typeface="Arial"/>
                <a:ea typeface="Arial"/>
                <a:cs typeface="Arial"/>
                <a:sym typeface="Arial"/>
              </a:rPr>
              <a:t> It ensures consistency across the codebase or documentation by applying predefined templates or rules</a:t>
            </a:r>
            <a:endParaRPr/>
          </a:p>
          <a:p>
            <a:pPr indent="-342900" lvl="0" marL="342900" rtl="0" algn="l">
              <a:lnSpc>
                <a:spcPct val="90000"/>
              </a:lnSpc>
              <a:spcBef>
                <a:spcPts val="1800"/>
              </a:spcBef>
              <a:spcAft>
                <a:spcPts val="0"/>
              </a:spcAft>
              <a:buClr>
                <a:schemeClr val="dk1"/>
              </a:buClr>
              <a:buSzPts val="1000"/>
              <a:buFont typeface="Noto Sans Symbols"/>
              <a:buChar char="∙"/>
            </a:pPr>
            <a:r>
              <a:rPr b="1" lang="en-US" sz="2000">
                <a:latin typeface="Arial"/>
                <a:ea typeface="Arial"/>
                <a:cs typeface="Arial"/>
                <a:sym typeface="Arial"/>
              </a:rPr>
              <a:t>Reduced Errors:</a:t>
            </a:r>
            <a:r>
              <a:rPr lang="en-US" sz="2000">
                <a:latin typeface="Arial"/>
                <a:ea typeface="Arial"/>
                <a:cs typeface="Arial"/>
                <a:sym typeface="Arial"/>
              </a:rPr>
              <a:t> By automating repetitive tasks, it reduces the likelihood of human error, leading to higher quality code and documentation</a:t>
            </a:r>
            <a:endParaRPr/>
          </a:p>
          <a:p>
            <a:pPr indent="0" lvl="0" marL="0" rtl="0" algn="l">
              <a:lnSpc>
                <a:spcPct val="90000"/>
              </a:lnSpc>
              <a:spcBef>
                <a:spcPts val="1800"/>
              </a:spcBef>
              <a:spcAft>
                <a:spcPts val="0"/>
              </a:spcAft>
              <a:buClr>
                <a:schemeClr val="dk1"/>
              </a:buClr>
              <a:buSzPts val="20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2024-05-16T10:09:44Z</dcterms:created>
  <dc:creator>Shir Falach</dc:creator>
</cp:coreProperties>
</file>