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34" name="Imagem 33"/>
          <p:cNvPicPr/>
          <p:nvPr/>
        </p:nvPicPr>
        <p:blipFill>
          <a:blip r:embed="rId2"/>
          <a:stretch/>
        </p:blipFill>
        <p:spPr>
          <a:xfrm>
            <a:off x="2444760" y="1199880"/>
            <a:ext cx="4253400" cy="3393720"/>
          </a:xfrm>
          <a:prstGeom prst="rect">
            <a:avLst/>
          </a:prstGeom>
          <a:ln>
            <a:noFill/>
          </a:ln>
        </p:spPr>
      </p:pic>
      <p:pic>
        <p:nvPicPr>
          <p:cNvPr id="35" name="Imagem 34"/>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70" name="Imagem 69"/>
          <p:cNvPicPr/>
          <p:nvPr/>
        </p:nvPicPr>
        <p:blipFill>
          <a:blip r:embed="rId2"/>
          <a:stretch/>
        </p:blipFill>
        <p:spPr>
          <a:xfrm>
            <a:off x="2444760" y="1199880"/>
            <a:ext cx="4253400" cy="3393720"/>
          </a:xfrm>
          <a:prstGeom prst="rect">
            <a:avLst/>
          </a:prstGeom>
          <a:ln>
            <a:noFill/>
          </a:ln>
        </p:spPr>
      </p:pic>
      <p:pic>
        <p:nvPicPr>
          <p:cNvPr id="71" name="Imagem 70"/>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106" name="Imagem 105"/>
          <p:cNvPicPr/>
          <p:nvPr/>
        </p:nvPicPr>
        <p:blipFill>
          <a:blip r:embed="rId2"/>
          <a:stretch/>
        </p:blipFill>
        <p:spPr>
          <a:xfrm>
            <a:off x="2444760" y="1199880"/>
            <a:ext cx="4253400" cy="3393720"/>
          </a:xfrm>
          <a:prstGeom prst="rect">
            <a:avLst/>
          </a:prstGeom>
          <a:ln>
            <a:noFill/>
          </a:ln>
        </p:spPr>
      </p:pic>
      <p:pic>
        <p:nvPicPr>
          <p:cNvPr id="107" name="Imagem 106"/>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143" name="Imagem 142"/>
          <p:cNvPicPr/>
          <p:nvPr/>
        </p:nvPicPr>
        <p:blipFill>
          <a:blip r:embed="rId2"/>
          <a:stretch/>
        </p:blipFill>
        <p:spPr>
          <a:xfrm>
            <a:off x="2444760" y="1199880"/>
            <a:ext cx="4253400" cy="3393720"/>
          </a:xfrm>
          <a:prstGeom prst="rect">
            <a:avLst/>
          </a:prstGeom>
          <a:ln>
            <a:noFill/>
          </a:ln>
        </p:spPr>
      </p:pic>
      <p:pic>
        <p:nvPicPr>
          <p:cNvPr id="144" name="Imagem 143"/>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0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1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1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r>
              <a:rPr lang="pt-BR" sz="1800" strike="noStrike" spc="-1">
                <a:solidFill>
                  <a:srgbClr val="000000"/>
                </a:solidFill>
                <a:uFill>
                  <a:solidFill>
                    <a:srgbClr val="FFFFFF"/>
                  </a:solidFill>
                </a:uFill>
                <a:latin typeface="Arial"/>
              </a:rPr>
              <a:t>Clique para editar o formato do texto do título</a:t>
            </a:r>
          </a:p>
        </p:txBody>
      </p:sp>
      <p:sp>
        <p:nvSpPr>
          <p:cNvPr id="37"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0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1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1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0240"/>
            <a:ext cx="8228880" cy="339372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8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2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2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0240"/>
            <a:ext cx="4015080" cy="339372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8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2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2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7.º nível da estrutura de tópicos</a:t>
            </a:r>
          </a:p>
        </p:txBody>
      </p:sp>
      <p:sp>
        <p:nvSpPr>
          <p:cNvPr id="110" name="PlaceHolder 3"/>
          <p:cNvSpPr>
            <a:spLocks noGrp="1"/>
          </p:cNvSpPr>
          <p:nvPr>
            <p:ph type="body"/>
          </p:nvPr>
        </p:nvSpPr>
        <p:spPr>
          <a:xfrm>
            <a:off x="4673520" y="1200240"/>
            <a:ext cx="4015080" cy="339372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8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2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2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8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67640" y="1059480"/>
            <a:ext cx="8064000" cy="26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pt-BR" sz="4000" strike="noStrike" spc="-1">
                <a:solidFill>
                  <a:srgbClr val="000000"/>
                </a:solidFill>
                <a:uFill>
                  <a:solidFill>
                    <a:srgbClr val="FFFFFF"/>
                  </a:solidFill>
                </a:uFill>
                <a:latin typeface="Arial"/>
                <a:ea typeface="DejaVu Sans"/>
              </a:rPr>
              <a:t>Ambiente web</a:t>
            </a:r>
            <a:endParaRPr lang="pt-BR" sz="1800" strike="noStrike" spc="-1">
              <a:solidFill>
                <a:srgbClr val="000000"/>
              </a:solidFill>
              <a:uFill>
                <a:solidFill>
                  <a:srgbClr val="FFFFFF"/>
                </a:solidFill>
              </a:uFill>
              <a:latin typeface="Arial"/>
            </a:endParaRPr>
          </a:p>
          <a:p>
            <a:r>
              <a:rPr lang="pt-BR" sz="4000" strike="noStrike" spc="-1">
                <a:solidFill>
                  <a:srgbClr val="000000"/>
                </a:solidFill>
                <a:uFill>
                  <a:solidFill>
                    <a:srgbClr val="FFFFFF"/>
                  </a:solidFill>
                </a:uFill>
                <a:latin typeface="Arial"/>
                <a:ea typeface="DejaVu Sans"/>
              </a:rPr>
              <a:t>Prof. Raquel Lima</a:t>
            </a:r>
            <a:endParaRPr lang="pt-BR" sz="1800" strike="noStrike" spc="-1">
              <a:solidFill>
                <a:srgbClr val="000000"/>
              </a:solidFill>
              <a:uFill>
                <a:solidFill>
                  <a:srgbClr val="FFFFFF"/>
                </a:solidFill>
              </a:uFill>
              <a:latin typeface="Arial"/>
            </a:endParaRPr>
          </a:p>
          <a:p>
            <a:pPr>
              <a:lnSpc>
                <a:spcPct val="100000"/>
              </a:lnSpc>
            </a:pPr>
            <a:r>
              <a:rPr lang="pt-BR" sz="4000" strike="noStrike" spc="-1">
                <a:solidFill>
                  <a:srgbClr val="000000"/>
                </a:solidFill>
                <a:uFill>
                  <a:solidFill>
                    <a:srgbClr val="FFFFFF"/>
                  </a:solidFill>
                </a:uFill>
                <a:latin typeface="Arial"/>
                <a:ea typeface="DejaVu Sans"/>
              </a:rPr>
              <a:t>rq_lima@yahoo.com.br</a:t>
            </a:r>
            <a:endParaRPr lang="pt-BR" sz="1800" strike="noStrike" spc="-1">
              <a:solidFill>
                <a:srgbClr val="000000"/>
              </a:solidFill>
              <a:uFill>
                <a:solidFill>
                  <a:srgbClr val="FFFFFF"/>
                </a:solidFill>
              </a:uFill>
              <a:latin typeface="Arial"/>
            </a:endParaRPr>
          </a:p>
        </p:txBody>
      </p:sp>
      <p:sp>
        <p:nvSpPr>
          <p:cNvPr id="146" name="CustomShape 2"/>
          <p:cNvSpPr/>
          <p:nvPr/>
        </p:nvSpPr>
        <p:spPr>
          <a:xfrm>
            <a:off x="1763640" y="4580280"/>
            <a:ext cx="58320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1" strike="noStrike" spc="-1">
                <a:solidFill>
                  <a:srgbClr val="FFFFFF"/>
                </a:solidFill>
                <a:uFill>
                  <a:solidFill>
                    <a:srgbClr val="FFFFFF"/>
                  </a:solidFill>
                </a:uFill>
                <a:latin typeface="Calibri"/>
                <a:ea typeface="DejaVu Sans"/>
              </a:rPr>
              <a:t> </a:t>
            </a:r>
            <a:endParaRPr lang="pt-BR" sz="1800" strike="noStrike" spc="-1">
              <a:solidFill>
                <a:srgbClr val="000000"/>
              </a:solidFill>
              <a:uFill>
                <a:solidFill>
                  <a:srgbClr val="FFFFFF"/>
                </a:solidFill>
              </a:uFill>
              <a:latin typeface="Arial"/>
            </a:endParaRPr>
          </a:p>
          <a:p>
            <a:pPr algn="ctr">
              <a:lnSpc>
                <a:spcPct val="100000"/>
              </a:lnSpc>
            </a:pPr>
            <a:endParaRPr lang="pt-BR" sz="1800" strike="noStrike" spc="-1">
              <a:solidFill>
                <a:srgbClr val="000000"/>
              </a:solidFill>
              <a:uFill>
                <a:solidFill>
                  <a:srgbClr val="FFFFFF"/>
                </a:solidFill>
              </a:uFill>
              <a:latin typeface="Arial"/>
            </a:endParaRPr>
          </a:p>
          <a:p>
            <a:pPr algn="ctr">
              <a:lnSpc>
                <a:spcPct val="100000"/>
              </a:lnSpc>
            </a:pPr>
            <a:endParaRPr lang="pt-BR"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Conceitos Básicos</a:t>
            </a:r>
          </a:p>
        </p:txBody>
      </p:sp>
      <p:sp>
        <p:nvSpPr>
          <p:cNvPr id="164"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Entre os sinais “&lt; &gt;” são especificados os comandos propriamente ditos. Ex.: &lt;p&gt; Texto de parágrafo &lt;/p&gt;</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 barra "/" determina o fechamento da tag.</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Assim como outras linguagens, a HTML possui uma estrutura básica.</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Um programa HTML possui três partes básicas, a estrutura principal, o cabeçalho e o corpo do programa.</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Alguns browsers até dispensam o seu uso, porém é melhor assumir como parte fundamental do programa tais comandos.</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Veja a seguir a cada comando que pertence a estrutura básica de uma página 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205920"/>
            <a:ext cx="8228880" cy="856800"/>
          </a:xfrm>
          <a:prstGeom prst="rect">
            <a:avLst/>
          </a:prstGeom>
          <a:noFill/>
          <a:ln>
            <a:noFill/>
          </a:ln>
        </p:spPr>
        <p:txBody>
          <a:bodyPr lIns="0" tIns="0" rIns="0" bIns="0" anchor="ctr"/>
          <a:lstStyle/>
          <a:p>
            <a:pPr algn="ctr"/>
            <a:r>
              <a:rPr lang="pt-BR" sz="4000" strike="noStrike" spc="-1">
                <a:solidFill>
                  <a:srgbClr val="000000"/>
                </a:solidFill>
                <a:uFill>
                  <a:solidFill>
                    <a:srgbClr val="FFFFFF"/>
                  </a:solidFill>
                </a:uFill>
                <a:latin typeface="Arial"/>
              </a:rPr>
              <a:t>&lt;html&gt; ... &lt;/html&gt;</a:t>
            </a:r>
          </a:p>
        </p:txBody>
      </p:sp>
      <p:sp>
        <p:nvSpPr>
          <p:cNvPr id="166"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Todo documento HTML deve conter as tags &lt;html&gt; e &lt;/html&gt; (denominado elemento raiz), sendo que esta última indica o fim do documento.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05920"/>
            <a:ext cx="8228880" cy="856800"/>
          </a:xfrm>
          <a:prstGeom prst="rect">
            <a:avLst/>
          </a:prstGeom>
          <a:noFill/>
          <a:ln>
            <a:noFill/>
          </a:ln>
        </p:spPr>
        <p:txBody>
          <a:bodyPr lIns="0" tIns="0" rIns="0" bIns="0" anchor="ctr"/>
          <a:lstStyle/>
          <a:p>
            <a:pPr algn="ctr"/>
            <a:r>
              <a:rPr lang="pt-BR" sz="4000" strike="noStrike" spc="-1" dirty="0">
                <a:solidFill>
                  <a:srgbClr val="000000"/>
                </a:solidFill>
                <a:uFill>
                  <a:solidFill>
                    <a:srgbClr val="FFFFFF"/>
                  </a:solidFill>
                </a:uFill>
                <a:latin typeface="Arial"/>
              </a:rPr>
              <a:t>&lt;</a:t>
            </a:r>
            <a:r>
              <a:rPr lang="pt-BR" sz="4000" strike="noStrike" spc="-1" dirty="0" err="1">
                <a:solidFill>
                  <a:srgbClr val="000000"/>
                </a:solidFill>
                <a:uFill>
                  <a:solidFill>
                    <a:srgbClr val="FFFFFF"/>
                  </a:solidFill>
                </a:uFill>
                <a:latin typeface="Arial"/>
              </a:rPr>
              <a:t>head</a:t>
            </a:r>
            <a:r>
              <a:rPr lang="pt-BR" sz="4000" strike="noStrike" spc="-1" dirty="0">
                <a:solidFill>
                  <a:srgbClr val="000000"/>
                </a:solidFill>
                <a:uFill>
                  <a:solidFill>
                    <a:srgbClr val="FFFFFF"/>
                  </a:solidFill>
                </a:uFill>
                <a:latin typeface="Arial"/>
              </a:rPr>
              <a:t>&gt; ... &lt;/</a:t>
            </a:r>
            <a:r>
              <a:rPr lang="pt-BR" sz="4000" strike="noStrike" spc="-1" dirty="0" err="1">
                <a:solidFill>
                  <a:srgbClr val="000000"/>
                </a:solidFill>
                <a:uFill>
                  <a:solidFill>
                    <a:srgbClr val="FFFFFF"/>
                  </a:solidFill>
                </a:uFill>
                <a:latin typeface="Arial"/>
              </a:rPr>
              <a:t>head</a:t>
            </a:r>
            <a:r>
              <a:rPr lang="pt-BR" sz="4000" strike="noStrike" spc="-1" dirty="0">
                <a:solidFill>
                  <a:srgbClr val="000000"/>
                </a:solidFill>
                <a:uFill>
                  <a:solidFill>
                    <a:srgbClr val="FFFFFF"/>
                  </a:solidFill>
                </a:uFill>
                <a:latin typeface="Arial"/>
              </a:rPr>
              <a:t>&gt;</a:t>
            </a:r>
          </a:p>
        </p:txBody>
      </p:sp>
      <p:sp>
        <p:nvSpPr>
          <p:cNvPr id="168"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Essas </a:t>
            </a:r>
            <a:r>
              <a:rPr lang="pt-BR" sz="2800" strike="noStrike" spc="-1" dirty="0" err="1">
                <a:solidFill>
                  <a:srgbClr val="000000"/>
                </a:solidFill>
                <a:uFill>
                  <a:solidFill>
                    <a:srgbClr val="FFFFFF"/>
                  </a:solidFill>
                </a:uFill>
                <a:latin typeface="Arial"/>
              </a:rPr>
              <a:t>tags</a:t>
            </a:r>
            <a:r>
              <a:rPr lang="pt-BR" sz="2800" strike="noStrike" spc="-1" dirty="0">
                <a:solidFill>
                  <a:srgbClr val="000000"/>
                </a:solidFill>
                <a:uFill>
                  <a:solidFill>
                    <a:srgbClr val="FFFFFF"/>
                  </a:solidFill>
                </a:uFill>
                <a:latin typeface="Arial"/>
              </a:rPr>
              <a:t> contêm o cabeçalho de um arquivo XHTML, onde podem ser definidos: </a:t>
            </a:r>
          </a:p>
          <a:p>
            <a:pPr marL="4482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o título (</a:t>
            </a:r>
            <a:r>
              <a:rPr lang="pt-BR" sz="2800" strike="noStrike" spc="-1" dirty="0" err="1">
                <a:solidFill>
                  <a:srgbClr val="000000"/>
                </a:solidFill>
                <a:uFill>
                  <a:solidFill>
                    <a:srgbClr val="FFFFFF"/>
                  </a:solidFill>
                </a:uFill>
                <a:latin typeface="Arial"/>
              </a:rPr>
              <a:t>title</a:t>
            </a:r>
            <a:r>
              <a:rPr lang="pt-BR" sz="2800" strike="noStrike" spc="-1" dirty="0">
                <a:solidFill>
                  <a:srgbClr val="000000"/>
                </a:solidFill>
                <a:uFill>
                  <a:solidFill>
                    <a:srgbClr val="FFFFFF"/>
                  </a:solidFill>
                </a:uFill>
                <a:latin typeface="Arial"/>
              </a:rPr>
              <a:t>) da janela;</a:t>
            </a:r>
          </a:p>
          <a:p>
            <a:pPr marL="4482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o ícone a utilizar na barra de endereços do navegador quando do carregamento de uma página;</a:t>
            </a:r>
          </a:p>
          <a:p>
            <a:pPr marL="432000" indent="-3240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Além de informações para facilitar a ação de robôs ou “</a:t>
            </a:r>
            <a:r>
              <a:rPr lang="pt-BR" sz="2800" strike="noStrike" spc="-1" dirty="0" err="1">
                <a:solidFill>
                  <a:srgbClr val="000000"/>
                </a:solidFill>
                <a:uFill>
                  <a:solidFill>
                    <a:srgbClr val="FFFFFF"/>
                  </a:solidFill>
                </a:uFill>
                <a:latin typeface="Arial"/>
              </a:rPr>
              <a:t>search</a:t>
            </a:r>
            <a:r>
              <a:rPr lang="pt-BR" sz="2800" strike="noStrike" spc="-1" dirty="0">
                <a:solidFill>
                  <a:srgbClr val="000000"/>
                </a:solidFill>
                <a:uFill>
                  <a:solidFill>
                    <a:srgbClr val="FFFFFF"/>
                  </a:solidFill>
                </a:uFill>
                <a:latin typeface="Arial"/>
              </a:rPr>
              <a:t> </a:t>
            </a:r>
            <a:r>
              <a:rPr lang="pt-BR" sz="2800" strike="noStrike" spc="-1" dirty="0" err="1">
                <a:solidFill>
                  <a:srgbClr val="000000"/>
                </a:solidFill>
                <a:uFill>
                  <a:solidFill>
                    <a:srgbClr val="FFFFFF"/>
                  </a:solidFill>
                </a:uFill>
                <a:latin typeface="Arial"/>
              </a:rPr>
              <a:t>engines</a:t>
            </a:r>
            <a:r>
              <a:rPr lang="pt-BR" sz="2800" strike="noStrike" spc="-1" dirty="0">
                <a:solidFill>
                  <a:srgbClr val="000000"/>
                </a:solidFill>
                <a:uFill>
                  <a:solidFill>
                    <a:srgbClr val="FFFFFF"/>
                  </a:solidFill>
                </a:uFill>
                <a:latin typeface="Arial"/>
              </a:rPr>
              <a:t>” (programas utilizados por sites de busca – como o Google, com o seu programa </a:t>
            </a:r>
            <a:r>
              <a:rPr lang="pt-BR" sz="2800" strike="noStrike" spc="-1" dirty="0" err="1">
                <a:solidFill>
                  <a:srgbClr val="000000"/>
                </a:solidFill>
                <a:uFill>
                  <a:solidFill>
                    <a:srgbClr val="FFFFFF"/>
                  </a:solidFill>
                </a:uFill>
                <a:latin typeface="Arial"/>
              </a:rPr>
              <a:t>Googlebot</a:t>
            </a:r>
            <a:r>
              <a:rPr lang="pt-BR" sz="2800" strike="noStrike" spc="-1" dirty="0">
                <a:solidFill>
                  <a:srgbClr val="000000"/>
                </a:solidFill>
                <a:uFill>
                  <a:solidFill>
                    <a:srgbClr val="FFFFFF"/>
                  </a:solidFill>
                </a:uFill>
                <a:latin typeface="Arial"/>
              </a:rPr>
              <a:t> – que varrem a internet em busca de páginas para compor seu banco de dados de pesquisa).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205920"/>
            <a:ext cx="8228880" cy="856800"/>
          </a:xfrm>
          <a:prstGeom prst="rect">
            <a:avLst/>
          </a:prstGeom>
          <a:noFill/>
          <a:ln>
            <a:noFill/>
          </a:ln>
        </p:spPr>
        <p:txBody>
          <a:bodyPr lIns="0" tIns="0" rIns="0" bIns="0" anchor="ctr"/>
          <a:lstStyle/>
          <a:p>
            <a:pPr algn="ctr"/>
            <a:r>
              <a:rPr lang="pt-BR" sz="4000" strike="noStrike" spc="-1" dirty="0">
                <a:solidFill>
                  <a:srgbClr val="000000"/>
                </a:solidFill>
                <a:uFill>
                  <a:solidFill>
                    <a:srgbClr val="FFFFFF"/>
                  </a:solidFill>
                </a:uFill>
                <a:latin typeface="Arial"/>
              </a:rPr>
              <a:t>&lt;</a:t>
            </a:r>
            <a:r>
              <a:rPr lang="pt-BR" sz="4000" strike="noStrike" spc="-1" dirty="0" err="1">
                <a:solidFill>
                  <a:srgbClr val="000000"/>
                </a:solidFill>
                <a:uFill>
                  <a:solidFill>
                    <a:srgbClr val="FFFFFF"/>
                  </a:solidFill>
                </a:uFill>
                <a:latin typeface="Arial"/>
              </a:rPr>
              <a:t>title</a:t>
            </a:r>
            <a:r>
              <a:rPr lang="pt-BR" sz="4000" strike="noStrike" spc="-1" dirty="0">
                <a:solidFill>
                  <a:srgbClr val="000000"/>
                </a:solidFill>
                <a:uFill>
                  <a:solidFill>
                    <a:srgbClr val="FFFFFF"/>
                  </a:solidFill>
                </a:uFill>
                <a:latin typeface="Arial"/>
              </a:rPr>
              <a:t>&gt; - &lt;/</a:t>
            </a:r>
            <a:r>
              <a:rPr lang="pt-BR" sz="4000" strike="noStrike" spc="-1" dirty="0" err="1">
                <a:solidFill>
                  <a:srgbClr val="000000"/>
                </a:solidFill>
                <a:uFill>
                  <a:solidFill>
                    <a:srgbClr val="FFFFFF"/>
                  </a:solidFill>
                </a:uFill>
                <a:latin typeface="Arial"/>
              </a:rPr>
              <a:t>title</a:t>
            </a:r>
            <a:r>
              <a:rPr lang="pt-BR" sz="4000" strike="noStrike" spc="-1" dirty="0">
                <a:solidFill>
                  <a:srgbClr val="000000"/>
                </a:solidFill>
                <a:uFill>
                  <a:solidFill>
                    <a:srgbClr val="FFFFFF"/>
                  </a:solidFill>
                </a:uFill>
                <a:latin typeface="Arial"/>
              </a:rPr>
              <a:t>&gt; (título)</a:t>
            </a:r>
          </a:p>
        </p:txBody>
      </p:sp>
      <p:sp>
        <p:nvSpPr>
          <p:cNvPr id="170"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O título de uma página XHTML(aparecerá na parte superior do navegador) deverá ser definido entre as </a:t>
            </a:r>
            <a:r>
              <a:rPr lang="pt-BR" sz="2800" strike="noStrike" spc="-1" dirty="0" err="1">
                <a:solidFill>
                  <a:srgbClr val="000000"/>
                </a:solidFill>
                <a:uFill>
                  <a:solidFill>
                    <a:srgbClr val="FFFFFF"/>
                  </a:solidFill>
                </a:uFill>
                <a:latin typeface="Arial"/>
              </a:rPr>
              <a:t>tags</a:t>
            </a:r>
            <a:r>
              <a:rPr lang="pt-BR" sz="2800" strike="noStrike" spc="-1" dirty="0">
                <a:solidFill>
                  <a:srgbClr val="000000"/>
                </a:solidFill>
                <a:uFill>
                  <a:solidFill>
                    <a:srgbClr val="FFFFFF"/>
                  </a:solidFill>
                </a:uFill>
                <a:latin typeface="Arial"/>
              </a:rPr>
              <a:t> &lt;</a:t>
            </a:r>
            <a:r>
              <a:rPr lang="pt-BR" sz="2800" strike="noStrike" spc="-1" dirty="0" err="1">
                <a:solidFill>
                  <a:srgbClr val="000000"/>
                </a:solidFill>
                <a:uFill>
                  <a:solidFill>
                    <a:srgbClr val="FFFFFF"/>
                  </a:solidFill>
                </a:uFill>
                <a:latin typeface="Arial"/>
              </a:rPr>
              <a:t>title</a:t>
            </a:r>
            <a:r>
              <a:rPr lang="pt-BR" sz="2800" strike="noStrike" spc="-1" dirty="0">
                <a:solidFill>
                  <a:srgbClr val="000000"/>
                </a:solidFill>
                <a:uFill>
                  <a:solidFill>
                    <a:srgbClr val="FFFFFF"/>
                  </a:solidFill>
                </a:uFill>
                <a:latin typeface="Arial"/>
              </a:rPr>
              <a:t>&gt; ... &lt;/</a:t>
            </a:r>
            <a:r>
              <a:rPr lang="pt-BR" sz="2800" strike="noStrike" spc="-1" dirty="0" err="1">
                <a:solidFill>
                  <a:srgbClr val="000000"/>
                </a:solidFill>
                <a:uFill>
                  <a:solidFill>
                    <a:srgbClr val="FFFFFF"/>
                  </a:solidFill>
                </a:uFill>
                <a:latin typeface="Arial"/>
              </a:rPr>
              <a:t>title</a:t>
            </a:r>
            <a:r>
              <a:rPr lang="pt-BR" sz="2800" strike="noStrike" spc="-1" dirty="0">
                <a:solidFill>
                  <a:srgbClr val="000000"/>
                </a:solidFill>
                <a:uFill>
                  <a:solidFill>
                    <a:srgbClr val="FFFFFF"/>
                  </a:solidFill>
                </a:uFill>
                <a:latin typeface="Arial"/>
              </a:rPr>
              <a:t>&gt;.</a:t>
            </a:r>
          </a:p>
          <a:p>
            <a:pPr marL="432000" indent="-324000">
              <a:buClr>
                <a:srgbClr val="000000"/>
              </a:buClr>
              <a:buSzPct val="45000"/>
              <a:buFont typeface="Wingdings" charset="2"/>
              <a:buChar char=""/>
            </a:pPr>
            <a:r>
              <a:rPr lang="pt-BR" sz="2800" strike="noStrike" spc="-1" dirty="0">
                <a:solidFill>
                  <a:srgbClr val="000000"/>
                </a:solidFill>
                <a:uFill>
                  <a:solidFill>
                    <a:srgbClr val="FFFFFF"/>
                  </a:solidFill>
                </a:uFill>
                <a:latin typeface="Arial"/>
              </a:rPr>
              <a:t>Escolha sempre um título que seja sugestivo ao conteúdo de sua página, pois é este título que será adicionado ao “Favoritos” (bookmark) do seu navegador.</a:t>
            </a:r>
          </a:p>
          <a:p>
            <a:pPr algn="ctr"/>
            <a:r>
              <a:rPr lang="pt-BR" sz="2800" strike="noStrike" spc="-1" dirty="0">
                <a:solidFill>
                  <a:srgbClr val="000000"/>
                </a:solidFill>
                <a:uFill>
                  <a:solidFill>
                    <a:srgbClr val="FFFFFF"/>
                  </a:solidFill>
                </a:uFill>
                <a:latin typeface="Arial"/>
              </a:rPr>
              <a:t>&lt;</a:t>
            </a:r>
            <a:r>
              <a:rPr lang="pt-BR" sz="2800" strike="noStrike" spc="-1" dirty="0" err="1">
                <a:solidFill>
                  <a:srgbClr val="000000"/>
                </a:solidFill>
                <a:uFill>
                  <a:solidFill>
                    <a:srgbClr val="FFFFFF"/>
                  </a:solidFill>
                </a:uFill>
                <a:latin typeface="Arial"/>
              </a:rPr>
              <a:t>title</a:t>
            </a:r>
            <a:r>
              <a:rPr lang="pt-BR" sz="2800" strike="noStrike" spc="-1" dirty="0">
                <a:solidFill>
                  <a:srgbClr val="000000"/>
                </a:solidFill>
                <a:uFill>
                  <a:solidFill>
                    <a:srgbClr val="FFFFFF"/>
                  </a:solidFill>
                </a:uFill>
                <a:latin typeface="Arial"/>
              </a:rPr>
              <a:t>&gt; Primeira página XHTML! &lt;/</a:t>
            </a:r>
            <a:r>
              <a:rPr lang="pt-BR" sz="2800" strike="noStrike" spc="-1" dirty="0" err="1">
                <a:solidFill>
                  <a:srgbClr val="000000"/>
                </a:solidFill>
                <a:uFill>
                  <a:solidFill>
                    <a:srgbClr val="FFFFFF"/>
                  </a:solidFill>
                </a:uFill>
                <a:latin typeface="Arial"/>
              </a:rPr>
              <a:t>title</a:t>
            </a:r>
            <a:r>
              <a:rPr lang="pt-BR" sz="2800" strike="noStrike" spc="-1" dirty="0">
                <a:solidFill>
                  <a:srgbClr val="000000"/>
                </a:solidFill>
                <a:uFill>
                  <a:solidFill>
                    <a:srgbClr val="FFFFFF"/>
                  </a:solidFill>
                </a:uFill>
                <a:latin typeface="Arial"/>
              </a:rPr>
              <a:t>&gt;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05920"/>
            <a:ext cx="8228880" cy="856800"/>
          </a:xfrm>
          <a:prstGeom prst="rect">
            <a:avLst/>
          </a:prstGeom>
          <a:noFill/>
          <a:ln>
            <a:noFill/>
          </a:ln>
        </p:spPr>
        <p:txBody>
          <a:bodyPr lIns="0" tIns="0" rIns="0" bIns="0" anchor="ctr"/>
          <a:lstStyle/>
          <a:p>
            <a:pPr algn="ctr"/>
            <a:r>
              <a:rPr lang="pt-BR" sz="4000" strike="noStrike" spc="-1" dirty="0">
                <a:solidFill>
                  <a:srgbClr val="000000"/>
                </a:solidFill>
                <a:uFill>
                  <a:solidFill>
                    <a:srgbClr val="FFFFFF"/>
                  </a:solidFill>
                </a:uFill>
                <a:latin typeface="Arial"/>
              </a:rPr>
              <a:t>&lt;</a:t>
            </a:r>
            <a:r>
              <a:rPr lang="pt-BR" sz="4000" strike="noStrike" spc="-1" dirty="0" err="1">
                <a:solidFill>
                  <a:srgbClr val="000000"/>
                </a:solidFill>
                <a:uFill>
                  <a:solidFill>
                    <a:srgbClr val="FFFFFF"/>
                  </a:solidFill>
                </a:uFill>
                <a:latin typeface="Arial"/>
              </a:rPr>
              <a:t>body</a:t>
            </a:r>
            <a:r>
              <a:rPr lang="pt-BR" sz="4000" strike="noStrike" spc="-1" dirty="0">
                <a:solidFill>
                  <a:srgbClr val="000000"/>
                </a:solidFill>
                <a:uFill>
                  <a:solidFill>
                    <a:srgbClr val="FFFFFF"/>
                  </a:solidFill>
                </a:uFill>
                <a:latin typeface="Arial"/>
              </a:rPr>
              <a:t>&gt; ... &lt;/</a:t>
            </a:r>
            <a:r>
              <a:rPr lang="pt-BR" sz="4000" strike="noStrike" spc="-1" dirty="0" err="1">
                <a:solidFill>
                  <a:srgbClr val="000000"/>
                </a:solidFill>
                <a:uFill>
                  <a:solidFill>
                    <a:srgbClr val="FFFFFF"/>
                  </a:solidFill>
                </a:uFill>
                <a:latin typeface="Arial"/>
              </a:rPr>
              <a:t>body</a:t>
            </a:r>
            <a:r>
              <a:rPr lang="pt-BR" sz="4000" strike="noStrike" spc="-1" dirty="0">
                <a:solidFill>
                  <a:srgbClr val="000000"/>
                </a:solidFill>
                <a:uFill>
                  <a:solidFill>
                    <a:srgbClr val="FFFFFF"/>
                  </a:solidFill>
                </a:uFill>
                <a:latin typeface="Arial"/>
              </a:rPr>
              <a:t>&gt;</a:t>
            </a:r>
          </a:p>
        </p:txBody>
      </p:sp>
      <p:sp>
        <p:nvSpPr>
          <p:cNvPr id="172"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Essas tags contêm todo o corpo (conteúdo) de um documento HTML e XHTML.</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Por exemplo, se você quiser escrever a mensagem “Minha primeira página!” na tela do navegador, deve escrever essa frase dentro das tags &lt;p&gt; ... &lt;/p&gt;, indicando que se trata de um parágrafo no corpo do documento: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Exemplo 1</a:t>
            </a:r>
          </a:p>
        </p:txBody>
      </p:sp>
      <p:sp>
        <p:nvSpPr>
          <p:cNvPr id="174" name="TextShape 2"/>
          <p:cNvSpPr txBox="1"/>
          <p:nvPr/>
        </p:nvSpPr>
        <p:spPr>
          <a:xfrm>
            <a:off x="457200" y="1200240"/>
            <a:ext cx="8228880" cy="3393720"/>
          </a:xfrm>
          <a:prstGeom prst="rect">
            <a:avLst/>
          </a:prstGeom>
          <a:noFill/>
          <a:ln>
            <a:noFill/>
          </a:ln>
        </p:spPr>
        <p:txBody>
          <a:bodyPr lIns="0" tIns="0" rIns="0" bIns="0"/>
          <a:lstStyle/>
          <a:p>
            <a:r>
              <a:rPr lang="pt-BR" sz="2800" strike="noStrike" spc="-1">
                <a:solidFill>
                  <a:srgbClr val="000000"/>
                </a:solidFill>
                <a:uFill>
                  <a:solidFill>
                    <a:srgbClr val="FFFFFF"/>
                  </a:solidFill>
                </a:uFill>
                <a:latin typeface="Arial"/>
              </a:rPr>
              <a:t>&lt;html &gt;</a:t>
            </a:r>
          </a:p>
          <a:p>
            <a:r>
              <a:rPr lang="pt-BR" sz="2800" strike="noStrike" spc="-1">
                <a:solidFill>
                  <a:srgbClr val="000000"/>
                </a:solidFill>
                <a:uFill>
                  <a:solidFill>
                    <a:srgbClr val="FFFFFF"/>
                  </a:solidFill>
                </a:uFill>
                <a:latin typeface="Arial"/>
              </a:rPr>
              <a:t>&lt;head&gt;</a:t>
            </a:r>
          </a:p>
          <a:p>
            <a:r>
              <a:rPr lang="pt-BR" sz="2800" strike="noStrike" spc="-1">
                <a:solidFill>
                  <a:srgbClr val="000000"/>
                </a:solidFill>
                <a:uFill>
                  <a:solidFill>
                    <a:srgbClr val="FFFFFF"/>
                  </a:solidFill>
                </a:uFill>
                <a:latin typeface="Arial"/>
              </a:rPr>
              <a:t>&lt;title&gt;Título da janela!&lt;/title&gt;</a:t>
            </a:r>
          </a:p>
          <a:p>
            <a:r>
              <a:rPr lang="pt-BR" sz="2800" strike="noStrike" spc="-1">
                <a:solidFill>
                  <a:srgbClr val="000000"/>
                </a:solidFill>
                <a:uFill>
                  <a:solidFill>
                    <a:srgbClr val="FFFFFF"/>
                  </a:solidFill>
                </a:uFill>
                <a:latin typeface="Arial"/>
              </a:rPr>
              <a:t>&lt;/head&gt;</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COMANDOS E CONTEÚDOS</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&lt;/html&gt;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Exemplo 2</a:t>
            </a:r>
          </a:p>
        </p:txBody>
      </p:sp>
      <p:sp>
        <p:nvSpPr>
          <p:cNvPr id="176" name="TextShape 2"/>
          <p:cNvSpPr txBox="1"/>
          <p:nvPr/>
        </p:nvSpPr>
        <p:spPr>
          <a:xfrm>
            <a:off x="457200" y="1200240"/>
            <a:ext cx="8228880" cy="3393720"/>
          </a:xfrm>
          <a:prstGeom prst="rect">
            <a:avLst/>
          </a:prstGeom>
          <a:noFill/>
          <a:ln>
            <a:noFill/>
          </a:ln>
        </p:spPr>
        <p:txBody>
          <a:bodyPr lIns="0" tIns="0" rIns="0" bIns="0"/>
          <a:lstStyle/>
          <a:p>
            <a:r>
              <a:rPr lang="pt-BR" sz="2800" strike="noStrike" spc="-1">
                <a:solidFill>
                  <a:srgbClr val="000000"/>
                </a:solidFill>
                <a:uFill>
                  <a:solidFill>
                    <a:srgbClr val="FFFFFF"/>
                  </a:solidFill>
                </a:uFill>
                <a:latin typeface="Arial"/>
              </a:rPr>
              <a:t>&lt;html &gt;</a:t>
            </a:r>
          </a:p>
          <a:p>
            <a:r>
              <a:rPr lang="pt-BR" sz="2800" strike="noStrike" spc="-1">
                <a:solidFill>
                  <a:srgbClr val="000000"/>
                </a:solidFill>
                <a:uFill>
                  <a:solidFill>
                    <a:srgbClr val="FFFFFF"/>
                  </a:solidFill>
                </a:uFill>
                <a:latin typeface="Arial"/>
              </a:rPr>
              <a:t>&lt;title&gt; Primeira pagina HTML! &lt;/title&gt;</a:t>
            </a:r>
          </a:p>
          <a:p>
            <a:r>
              <a:rPr lang="pt-BR" sz="2800" strike="noStrike" spc="-1">
                <a:solidFill>
                  <a:srgbClr val="000000"/>
                </a:solidFill>
                <a:uFill>
                  <a:solidFill>
                    <a:srgbClr val="FFFFFF"/>
                  </a:solidFill>
                </a:uFill>
                <a:latin typeface="Arial"/>
              </a:rPr>
              <a:t>&lt;meta http-equiv="Keywords" name="Keywords“ content="HTML" /&gt;</a:t>
            </a:r>
          </a:p>
          <a:p>
            <a:r>
              <a:rPr lang="pt-BR" sz="2800" strike="noStrike" spc="-1">
                <a:solidFill>
                  <a:srgbClr val="000000"/>
                </a:solidFill>
                <a:uFill>
                  <a:solidFill>
                    <a:srgbClr val="FFFFFF"/>
                  </a:solidFill>
                </a:uFill>
                <a:latin typeface="Arial"/>
              </a:rPr>
              <a:t>&lt;meta http-equiv="Description" name="Description" content=“Exemplo de pagina HTML. " /&gt;</a:t>
            </a:r>
          </a:p>
          <a:p>
            <a:r>
              <a:rPr lang="pt-BR" sz="2800" strike="noStrike" spc="-1">
                <a:solidFill>
                  <a:srgbClr val="000000"/>
                </a:solidFill>
                <a:uFill>
                  <a:solidFill>
                    <a:srgbClr val="FFFFFF"/>
                  </a:solidFill>
                </a:uFill>
                <a:latin typeface="Arial"/>
              </a:rPr>
              <a:t>&lt;meta name="author" content=“Raquel" /&gt;</a:t>
            </a:r>
          </a:p>
          <a:p>
            <a:r>
              <a:rPr lang="pt-BR" sz="2800" strike="noStrike" spc="-1">
                <a:solidFill>
                  <a:srgbClr val="000000"/>
                </a:solidFill>
                <a:uFill>
                  <a:solidFill>
                    <a:srgbClr val="FFFFFF"/>
                  </a:solidFill>
                </a:uFill>
                <a:latin typeface="Arial"/>
              </a:rPr>
              <a:t>&lt;/head&gt;</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&lt;p&gt;Minha primeira pagina!&lt;/p&gt;</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&lt;/html&gt;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Atributos do Body</a:t>
            </a:r>
          </a:p>
        </p:txBody>
      </p:sp>
      <p:sp>
        <p:nvSpPr>
          <p:cNvPr id="178"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&lt;BODY&gt;, podemos definir cores dos textos, links e fundo das páginas, ou uma imagem de fundo. Atributos: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BGCOLOR - Cor de fundo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TEXT - Cor da fonte dos textos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LINK - Cor dos links (padrão: azul)</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ALINK - Cor dos links, quando clicados (padrão: vermelho)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VLINK - Cor dos Links, depois de visitados (padrão: roxo)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BACKGROUND - Imagem de fundo: Indica o URL da imagem.</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Podemos definir tudo de uma só vez, colocando o seguinte código: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 BGCOLOR="YELLOW" TEXT="BLACK" LINK="BLUE" ALINK="RED" VLINK="PURPLE"&gt;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Atributos do Body</a:t>
            </a:r>
          </a:p>
        </p:txBody>
      </p:sp>
      <p:sp>
        <p:nvSpPr>
          <p:cNvPr id="180"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&lt;BODY&gt;, podemos definir cores dos textos, links e fundo das páginas, ou uma imagem de fundo. Atributos: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BGCOLOR - Cor de fundo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TEXT - Cor da fonte dos textos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LINK - Cor dos links (padrão: azul)</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ALINK - Cor dos links, quando clicados (padrão: vermelho)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VLINK - Cor dos Links, depois de visitados (padrão: roxo)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BACKGROUND - Imagem de fundo: Indica o URL da imagem.</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Podemos definir tudo de uma só vez, colocando o seguinte código: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 BGCOLOR="YELLOW" TEXT="BLACK" LINK="BLUE" ALINK="RED" VLINK="PURPLE"&gt;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Exercício Prático</a:t>
            </a:r>
          </a:p>
        </p:txBody>
      </p:sp>
      <p:sp>
        <p:nvSpPr>
          <p:cNvPr id="182"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Crie um arquivo no bloco de notas com a estrutura básica de página html e no corpo da página digite o texto abaixo: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Uniabeu – Centro Universitário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Primeira página web.</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Linha de parágrafo para exemplificar o comando e conhecer suas funcionalidades dentro de uma página web.</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Comandos de fonte:</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Fonte tamanho 1 – Fonte tamanho 2 – Fonte tamanho 3 – Fonte tamanho 4 – Fonte tamanho 5 – Fonte tamanho 6 – Fonte tamanho 7</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Fonte Arial – Fonte Verdana – Fonte Comic Sans MS</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Fonte com cores: Vermelho – Verde –- Azul – Amarelo – Cor Padrão</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23640" y="555480"/>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trike="noStrike" spc="-1">
                <a:solidFill>
                  <a:srgbClr val="000000"/>
                </a:solidFill>
                <a:uFill>
                  <a:solidFill>
                    <a:srgbClr val="FFFFFF"/>
                  </a:solidFill>
                </a:uFill>
                <a:latin typeface="Arial"/>
                <a:ea typeface="DejaVu Sans"/>
              </a:rPr>
              <a:t>Informações Gerais</a:t>
            </a:r>
            <a:endParaRPr lang="pt-BR" sz="1800" strike="noStrike" spc="-1">
              <a:solidFill>
                <a:srgbClr val="000000"/>
              </a:solidFill>
              <a:uFill>
                <a:solidFill>
                  <a:srgbClr val="FFFFFF"/>
                </a:solidFill>
              </a:uFill>
              <a:latin typeface="Arial"/>
            </a:endParaRPr>
          </a:p>
        </p:txBody>
      </p:sp>
      <p:sp>
        <p:nvSpPr>
          <p:cNvPr id="148" name="CustomShape 2"/>
          <p:cNvSpPr/>
          <p:nvPr/>
        </p:nvSpPr>
        <p:spPr>
          <a:xfrm>
            <a:off x="711360" y="1491480"/>
            <a:ext cx="7732440" cy="31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 Ementa</a:t>
            </a:r>
            <a:endParaRPr lang="pt-BR" sz="1800" strike="noStrike" spc="-1">
              <a:solidFill>
                <a:srgbClr val="000000"/>
              </a:solidFill>
              <a:uFill>
                <a:solidFill>
                  <a:srgbClr val="FFFFFF"/>
                </a:solidFill>
              </a:uFill>
              <a:latin typeface="Arial"/>
            </a:endParaRPr>
          </a:p>
          <a:p>
            <a:pPr indent="-2160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 Objetivo Geral</a:t>
            </a:r>
            <a:endParaRPr lang="pt-BR" sz="1800" strike="noStrike" spc="-1">
              <a:solidFill>
                <a:srgbClr val="000000"/>
              </a:solidFill>
              <a:uFill>
                <a:solidFill>
                  <a:srgbClr val="FFFFFF"/>
                </a:solidFill>
              </a:uFill>
              <a:latin typeface="Arial"/>
            </a:endParaRPr>
          </a:p>
          <a:p>
            <a:pPr indent="-2160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 Conteúdo Programático</a:t>
            </a:r>
            <a:endParaRPr lang="pt-BR" sz="1800" strike="noStrike" spc="-1">
              <a:solidFill>
                <a:srgbClr val="000000"/>
              </a:solidFill>
              <a:uFill>
                <a:solidFill>
                  <a:srgbClr val="FFFFFF"/>
                </a:solidFill>
              </a:uFill>
              <a:latin typeface="Arial"/>
            </a:endParaRPr>
          </a:p>
          <a:p>
            <a:pPr indent="-2160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 Metodologia</a:t>
            </a:r>
            <a:endParaRPr lang="pt-BR" sz="1800" strike="noStrike" spc="-1">
              <a:solidFill>
                <a:srgbClr val="000000"/>
              </a:solidFill>
              <a:uFill>
                <a:solidFill>
                  <a:srgbClr val="FFFFFF"/>
                </a:solidFill>
              </a:uFill>
              <a:latin typeface="Arial"/>
            </a:endParaRPr>
          </a:p>
          <a:p>
            <a:pPr marL="4482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Avaliações (Teorias e Práticas)</a:t>
            </a:r>
            <a:endParaRPr lang="pt-BR" sz="1800" strike="noStrike" spc="-1">
              <a:solidFill>
                <a:srgbClr val="000000"/>
              </a:solidFill>
              <a:uFill>
                <a:solidFill>
                  <a:srgbClr val="FFFFFF"/>
                </a:solidFill>
              </a:uFill>
              <a:latin typeface="Arial"/>
            </a:endParaRPr>
          </a:p>
          <a:p>
            <a:pPr indent="-216000">
              <a:lnSpc>
                <a:spcPct val="100000"/>
              </a:lnSpc>
              <a:buClr>
                <a:srgbClr val="000000"/>
              </a:buClr>
              <a:buSzPct val="50000"/>
              <a:buFont typeface="Wingdings" charset="2"/>
              <a:buChar char=""/>
            </a:pPr>
            <a:r>
              <a:rPr lang="pt-BR" sz="2400" strike="noStrike" spc="-1">
                <a:solidFill>
                  <a:srgbClr val="000000"/>
                </a:solidFill>
                <a:uFill>
                  <a:solidFill>
                    <a:srgbClr val="FFFFFF"/>
                  </a:solidFill>
                </a:uFill>
                <a:latin typeface="Arial"/>
                <a:ea typeface="DejaVu Sans"/>
              </a:rPr>
              <a:t> </a:t>
            </a:r>
            <a:endParaRPr lang="pt-BR"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Resolução do Exercício</a:t>
            </a:r>
          </a:p>
        </p:txBody>
      </p:sp>
      <p:sp>
        <p:nvSpPr>
          <p:cNvPr id="184" name="TextShape 2"/>
          <p:cNvSpPr txBox="1"/>
          <p:nvPr/>
        </p:nvSpPr>
        <p:spPr>
          <a:xfrm>
            <a:off x="457200" y="1200240"/>
            <a:ext cx="8228880" cy="3393720"/>
          </a:xfrm>
          <a:prstGeom prst="rect">
            <a:avLst/>
          </a:prstGeom>
          <a:noFill/>
          <a:ln>
            <a:noFill/>
          </a:ln>
        </p:spPr>
        <p:txBody>
          <a:bodyPr lIns="0" tIns="0" rIns="0" bIns="0"/>
          <a:lstStyle/>
          <a:p>
            <a:r>
              <a:rPr lang="pt-BR" sz="2800" strike="noStrike" spc="-1">
                <a:solidFill>
                  <a:srgbClr val="000000"/>
                </a:solidFill>
                <a:uFill>
                  <a:solidFill>
                    <a:srgbClr val="FFFFFF"/>
                  </a:solidFill>
                </a:uFill>
                <a:latin typeface="Arial"/>
              </a:rPr>
              <a:t>&lt;html &gt;</a:t>
            </a:r>
          </a:p>
          <a:p>
            <a:r>
              <a:rPr lang="pt-BR" sz="2800" strike="noStrike" spc="-1">
                <a:solidFill>
                  <a:srgbClr val="000000"/>
                </a:solidFill>
                <a:uFill>
                  <a:solidFill>
                    <a:srgbClr val="FFFFFF"/>
                  </a:solidFill>
                </a:uFill>
                <a:latin typeface="Arial"/>
              </a:rPr>
              <a:t>&lt;head&gt;</a:t>
            </a:r>
          </a:p>
          <a:p>
            <a:r>
              <a:rPr lang="pt-BR" sz="2800" strike="noStrike" spc="-1">
                <a:solidFill>
                  <a:srgbClr val="000000"/>
                </a:solidFill>
                <a:uFill>
                  <a:solidFill>
                    <a:srgbClr val="FFFFFF"/>
                  </a:solidFill>
                </a:uFill>
                <a:latin typeface="Arial"/>
              </a:rPr>
              <a:t>&lt;title&gt;Primeira página&lt;/title&gt; &lt;/head&gt;</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Uniabeu – Centro Universitário &lt;p&gt;</a:t>
            </a:r>
          </a:p>
          <a:p>
            <a:r>
              <a:rPr lang="pt-BR" sz="2800" strike="noStrike" spc="-1">
                <a:solidFill>
                  <a:srgbClr val="000000"/>
                </a:solidFill>
                <a:uFill>
                  <a:solidFill>
                    <a:srgbClr val="FFFFFF"/>
                  </a:solidFill>
                </a:uFill>
                <a:latin typeface="Arial"/>
              </a:rPr>
              <a:t>Primeira página web.</a:t>
            </a:r>
          </a:p>
          <a:p>
            <a:r>
              <a:rPr lang="pt-BR" sz="2800" strike="noStrike" spc="-1">
                <a:solidFill>
                  <a:srgbClr val="000000"/>
                </a:solidFill>
                <a:uFill>
                  <a:solidFill>
                    <a:srgbClr val="FFFFFF"/>
                  </a:solidFill>
                </a:uFill>
                <a:latin typeface="Arial"/>
              </a:rPr>
              <a:t>&lt;p&gt; Linha de parágrafo para exemplificar o comando e conhecer suas funcionalidades dentro de uma página web.&lt;/p&gt;</a:t>
            </a:r>
          </a:p>
          <a:p>
            <a:endParaRPr lang="pt-BR" sz="2800" strike="noStrike" spc="-1">
              <a:solidFill>
                <a:srgbClr val="000000"/>
              </a:solidFill>
              <a:uFill>
                <a:solidFill>
                  <a:srgbClr val="FFFFFF"/>
                </a:solidFill>
              </a:uFill>
              <a:latin typeface="Arial"/>
            </a:endParaRPr>
          </a:p>
          <a:p>
            <a:r>
              <a:rPr lang="pt-BR" sz="2800" strike="noStrike" spc="-1">
                <a:solidFill>
                  <a:srgbClr val="000000"/>
                </a:solidFill>
                <a:uFill>
                  <a:solidFill>
                    <a:srgbClr val="FFFFFF"/>
                  </a:solidFill>
                </a:uFill>
                <a:latin typeface="Arial"/>
              </a:rPr>
              <a:t>Comandos de fonte: </a:t>
            </a:r>
          </a:p>
          <a:p>
            <a:r>
              <a:rPr lang="pt-BR" sz="2800" strike="noStrike" spc="-1">
                <a:solidFill>
                  <a:srgbClr val="000000"/>
                </a:solidFill>
                <a:uFill>
                  <a:solidFill>
                    <a:srgbClr val="FFFFFF"/>
                  </a:solidFill>
                </a:uFill>
                <a:latin typeface="Arial"/>
              </a:rPr>
              <a:t>&lt;font size=tamanho face="fonte" color=“Cor”&gt;</a:t>
            </a:r>
          </a:p>
          <a:p>
            <a:r>
              <a:rPr lang="pt-BR" sz="2800" strike="noStrike" spc="-1">
                <a:solidFill>
                  <a:srgbClr val="000000"/>
                </a:solidFill>
                <a:uFill>
                  <a:solidFill>
                    <a:srgbClr val="FFFFFF"/>
                  </a:solidFill>
                </a:uFill>
                <a:latin typeface="Arial"/>
              </a:rPr>
              <a:t>Fonte tamanho 1 ; Fonte tamanho 2 ; Fonte tamanho 3 ; Fonte tamanho 4 ; Fonte tamanho 5 ; Fonte tamanho 6 ; Fonte tamanho 7 </a:t>
            </a:r>
          </a:p>
          <a:p>
            <a:r>
              <a:rPr lang="pt-BR" sz="2800" strike="noStrike" spc="-1">
                <a:solidFill>
                  <a:srgbClr val="000000"/>
                </a:solidFill>
                <a:uFill>
                  <a:solidFill>
                    <a:srgbClr val="FFFFFF"/>
                  </a:solidFill>
                </a:uFill>
                <a:latin typeface="Arial"/>
              </a:rPr>
              <a:t>Fonte Arial ; Fonte Verdana ; Fonte Comic Sans MS</a:t>
            </a:r>
          </a:p>
          <a:p>
            <a:r>
              <a:rPr lang="pt-BR" sz="2800" strike="noStrike" spc="-1">
                <a:solidFill>
                  <a:srgbClr val="000000"/>
                </a:solidFill>
                <a:uFill>
                  <a:solidFill>
                    <a:srgbClr val="FFFFFF"/>
                  </a:solidFill>
                </a:uFill>
                <a:latin typeface="Arial"/>
              </a:rPr>
              <a:t>Fonte com cores: red ; green ; blue ; yellow</a:t>
            </a:r>
          </a:p>
          <a:p>
            <a:r>
              <a:rPr lang="pt-BR" sz="2800" strike="noStrike" spc="-1">
                <a:solidFill>
                  <a:srgbClr val="000000"/>
                </a:solidFill>
                <a:uFill>
                  <a:solidFill>
                    <a:srgbClr val="FFFFFF"/>
                  </a:solidFill>
                </a:uFill>
                <a:latin typeface="Arial"/>
              </a:rPr>
              <a:t>&lt;/body&gt;</a:t>
            </a:r>
          </a:p>
          <a:p>
            <a:r>
              <a:rPr lang="pt-BR" sz="2800" strike="noStrike" spc="-1">
                <a:solidFill>
                  <a:srgbClr val="000000"/>
                </a:solidFill>
                <a:uFill>
                  <a:solidFill>
                    <a:srgbClr val="FFFFFF"/>
                  </a:solidFill>
                </a:uFill>
                <a:latin typeface="Arial"/>
              </a:rPr>
              <a:t>&lt;/html&gt;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Atributos do Body</a:t>
            </a:r>
          </a:p>
        </p:txBody>
      </p:sp>
      <p:sp>
        <p:nvSpPr>
          <p:cNvPr id="186"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&lt;BODY&gt;, podemos definir cores dos textos, links e fundo das páginas, ou uma imagem de fundo. Atributos: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BGCOLOR - Cor de fundo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TEXT - Cor da fonte dos textos</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LINK - Cor dos links (padrão: azul)</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ALINK - Cor dos links, quando clicados (padrão: vermelho)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VLINK - Cor dos Links, depois de visitados (padrão: roxo)</a:t>
            </a:r>
          </a:p>
          <a:p>
            <a:pPr marL="448200">
              <a:buClr>
                <a:srgbClr val="000000"/>
              </a:buClr>
              <a:buSzPct val="45000"/>
              <a:buFont typeface="Wingdings" charset="2"/>
              <a:buChar char=""/>
            </a:pPr>
            <a:r>
              <a:rPr lang="pt-BR" sz="2800" strike="noStrike" spc="-1">
                <a:solidFill>
                  <a:srgbClr val="000000"/>
                </a:solidFill>
                <a:uFill>
                  <a:solidFill>
                    <a:srgbClr val="FFFFFF"/>
                  </a:solidFill>
                </a:uFill>
                <a:latin typeface="Arial"/>
              </a:rPr>
              <a:t>BACKGROUND - Imagem de fundo: Indica o URL da imagem.</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Podemos definir tudo de uma só vez, colocando o seguinte código: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&lt;BODY BGCOLOR="YELLOW" TEXT="BLACK" LINK="BLUE" ALINK="RED" VLINK="PURPLE"&gt;</a:t>
            </a:r>
          </a:p>
          <a:p>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23640" y="555480"/>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trike="noStrike" spc="-1">
                <a:solidFill>
                  <a:srgbClr val="000000"/>
                </a:solidFill>
                <a:uFill>
                  <a:solidFill>
                    <a:srgbClr val="FFFFFF"/>
                  </a:solidFill>
                </a:uFill>
                <a:latin typeface="Arial"/>
                <a:ea typeface="DejaVu Sans"/>
              </a:rPr>
              <a:t>Ementa</a:t>
            </a:r>
            <a:endParaRPr lang="pt-BR" sz="1800" strike="noStrike" spc="-1">
              <a:solidFill>
                <a:srgbClr val="000000"/>
              </a:solidFill>
              <a:uFill>
                <a:solidFill>
                  <a:srgbClr val="FFFFFF"/>
                </a:solidFill>
              </a:uFill>
              <a:latin typeface="Arial"/>
            </a:endParaRPr>
          </a:p>
        </p:txBody>
      </p:sp>
      <p:sp>
        <p:nvSpPr>
          <p:cNvPr id="150" name="CustomShape 2"/>
          <p:cNvSpPr/>
          <p:nvPr/>
        </p:nvSpPr>
        <p:spPr>
          <a:xfrm>
            <a:off x="323640" y="1353600"/>
            <a:ext cx="7552440" cy="193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pt-BR" sz="2000" strike="noStrike" spc="-1">
                <a:solidFill>
                  <a:srgbClr val="000000"/>
                </a:solidFill>
                <a:uFill>
                  <a:solidFill>
                    <a:srgbClr val="FFFFFF"/>
                  </a:solidFill>
                </a:uFill>
                <a:latin typeface="Arial"/>
                <a:ea typeface="DejaVu Sans"/>
              </a:rPr>
              <a:t>Introdução aos sistemas web.</a:t>
            </a:r>
            <a:endParaRPr lang="pt-BR" sz="180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pt-BR" sz="2000" strike="noStrike" spc="-1">
                <a:solidFill>
                  <a:srgbClr val="000000"/>
                </a:solidFill>
                <a:uFill>
                  <a:solidFill>
                    <a:srgbClr val="FFFFFF"/>
                  </a:solidFill>
                </a:uFill>
                <a:latin typeface="Arial"/>
                <a:ea typeface="DejaVu Sans"/>
              </a:rPr>
              <a:t>Abordagem centrada em desenvolvimento de paginas Web: vantagens e facilidades da utilização de aplicações Web.</a:t>
            </a:r>
            <a:endParaRPr lang="pt-BR" sz="180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pt-BR" sz="2000" strike="noStrike" spc="-1">
                <a:solidFill>
                  <a:srgbClr val="000000"/>
                </a:solidFill>
                <a:uFill>
                  <a:solidFill>
                    <a:srgbClr val="FFFFFF"/>
                  </a:solidFill>
                </a:uFill>
                <a:latin typeface="Arial"/>
                <a:ea typeface="DejaVu Sans"/>
              </a:rPr>
              <a:t>Conceitos e comandos para desenvolvimento nas principais linguagens de diagramação utilizadas para sistemas de Internet.</a:t>
            </a:r>
            <a:endParaRPr lang="pt-BR" sz="180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pt-BR" sz="2000" strike="noStrike" spc="-1">
                <a:solidFill>
                  <a:srgbClr val="000000"/>
                </a:solidFill>
                <a:uFill>
                  <a:solidFill>
                    <a:srgbClr val="FFFFFF"/>
                  </a:solidFill>
                </a:uFill>
                <a:latin typeface="Arial"/>
                <a:ea typeface="DejaVu Sans"/>
              </a:rPr>
              <a:t>Estudo de casos.</a:t>
            </a:r>
            <a:endParaRPr lang="pt-BR" sz="1800" strike="noStrike" spc="-1">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pt-BR" sz="2000" strike="noStrike" spc="-1">
                <a:solidFill>
                  <a:srgbClr val="000000"/>
                </a:solidFill>
                <a:uFill>
                  <a:solidFill>
                    <a:srgbClr val="FFFFFF"/>
                  </a:solidFill>
                </a:uFill>
                <a:latin typeface="Arial"/>
                <a:ea typeface="DejaVu Sans"/>
              </a:rPr>
              <a:t> </a:t>
            </a:r>
            <a:endParaRPr lang="pt-BR"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60000" y="625320"/>
            <a:ext cx="8228880" cy="496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nSpc>
                <a:spcPct val="100000"/>
              </a:lnSpc>
            </a:pPr>
            <a:r>
              <a:rPr lang="pt-BR" sz="3200" strike="noStrike" spc="-1">
                <a:solidFill>
                  <a:srgbClr val="000000"/>
                </a:solidFill>
                <a:uFill>
                  <a:solidFill>
                    <a:srgbClr val="FFFFFF"/>
                  </a:solidFill>
                </a:uFill>
                <a:latin typeface="Arial"/>
                <a:ea typeface="DejaVu Sans"/>
              </a:rPr>
              <a:t>Objetivo Geral</a:t>
            </a:r>
            <a:endParaRPr lang="pt-BR" sz="1800" strike="noStrike" spc="-1">
              <a:solidFill>
                <a:srgbClr val="000000"/>
              </a:solidFill>
              <a:uFill>
                <a:solidFill>
                  <a:srgbClr val="FFFFFF"/>
                </a:solidFill>
              </a:uFill>
              <a:latin typeface="Arial"/>
            </a:endParaRPr>
          </a:p>
        </p:txBody>
      </p:sp>
      <p:sp>
        <p:nvSpPr>
          <p:cNvPr id="152" name="TextShape 2"/>
          <p:cNvSpPr txBox="1"/>
          <p:nvPr/>
        </p:nvSpPr>
        <p:spPr>
          <a:xfrm>
            <a:off x="299160" y="1200240"/>
            <a:ext cx="8228880" cy="2412000"/>
          </a:xfrm>
          <a:prstGeom prst="rect">
            <a:avLst/>
          </a:prstGeom>
          <a:noFill/>
          <a:ln>
            <a:noFill/>
          </a:ln>
        </p:spPr>
        <p:txBody>
          <a:bodyPr lIns="0" tIns="0" rIns="0" bIns="0"/>
          <a:lstStyle/>
          <a:p>
            <a:pPr marL="228600" indent="-228240">
              <a:lnSpc>
                <a:spcPct val="90000"/>
              </a:lnSpc>
              <a:buClr>
                <a:srgbClr val="000000"/>
              </a:buClr>
              <a:buFont typeface="Arial"/>
              <a:buChar char="•"/>
            </a:pPr>
            <a:r>
              <a:rPr lang="pt-BR" sz="2000" strike="noStrike" spc="-1">
                <a:solidFill>
                  <a:srgbClr val="000000"/>
                </a:solidFill>
                <a:uFill>
                  <a:solidFill>
                    <a:srgbClr val="FFFFFF"/>
                  </a:solidFill>
                </a:uFill>
                <a:latin typeface="Arial"/>
                <a:ea typeface="DejaVu Sans"/>
              </a:rPr>
              <a:t>Desenvolver programas, usando linguagens para elaboração de aplicações Web.</a:t>
            </a:r>
            <a:endParaRPr lang="pt-BR" sz="2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1399680"/>
            <a:ext cx="8228880" cy="3194280"/>
          </a:xfrm>
          <a:prstGeom prst="rect">
            <a:avLst/>
          </a:prstGeom>
          <a:noFill/>
          <a:ln>
            <a:noFill/>
          </a:ln>
        </p:spPr>
        <p:txBody>
          <a:bodyPr lIns="0" tIns="0" rIns="0" bIns="0"/>
          <a:lstStyle/>
          <a:p>
            <a:pPr marL="228600" indent="-228240">
              <a:lnSpc>
                <a:spcPct val="90000"/>
              </a:lnSpc>
              <a:buClr>
                <a:srgbClr val="000000"/>
              </a:buClr>
              <a:buFont typeface="Arial"/>
              <a:buChar char="•"/>
            </a:pPr>
            <a:r>
              <a:rPr lang="pt-BR" sz="2800" strike="noStrike" spc="-1">
                <a:solidFill>
                  <a:srgbClr val="000000"/>
                </a:solidFill>
                <a:uFill>
                  <a:solidFill>
                    <a:srgbClr val="FFFFFF"/>
                  </a:solidFill>
                </a:uFill>
                <a:latin typeface="Arial"/>
                <a:ea typeface="DejaVu Sans"/>
              </a:rPr>
              <a:t> HTML E XHTML</a:t>
            </a:r>
            <a:endParaRPr lang="pt-BR" sz="280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pt-BR" sz="2800" strike="noStrike" spc="-1">
                <a:solidFill>
                  <a:srgbClr val="000000"/>
                </a:solidFill>
                <a:uFill>
                  <a:solidFill>
                    <a:srgbClr val="FFFFFF"/>
                  </a:solidFill>
                </a:uFill>
                <a:latin typeface="Arial"/>
                <a:ea typeface="DejaVu Sans"/>
              </a:rPr>
              <a:t> CSS – Folhas de Estilo</a:t>
            </a:r>
            <a:endParaRPr lang="pt-BR" sz="280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pt-BR" sz="2800" strike="noStrike" spc="-1">
                <a:solidFill>
                  <a:srgbClr val="000000"/>
                </a:solidFill>
                <a:uFill>
                  <a:solidFill>
                    <a:srgbClr val="FFFFFF"/>
                  </a:solidFill>
                </a:uFill>
                <a:latin typeface="Arial"/>
                <a:ea typeface="DejaVu Sans"/>
              </a:rPr>
              <a:t> JavaScript</a:t>
            </a:r>
            <a:endParaRPr lang="pt-BR" sz="280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pt-BR" sz="2800" strike="noStrike" spc="-1">
                <a:solidFill>
                  <a:srgbClr val="000000"/>
                </a:solidFill>
                <a:uFill>
                  <a:solidFill>
                    <a:srgbClr val="FFFFFF"/>
                  </a:solidFill>
                </a:uFill>
                <a:latin typeface="Arial"/>
                <a:ea typeface="DejaVu Sans"/>
              </a:rPr>
              <a:t> </a:t>
            </a:r>
            <a:endParaRPr lang="pt-BR" sz="2800" strike="noStrike" spc="-1">
              <a:solidFill>
                <a:srgbClr val="000000"/>
              </a:solidFill>
              <a:uFill>
                <a:solidFill>
                  <a:srgbClr val="FFFFFF"/>
                </a:solidFill>
              </a:uFill>
              <a:latin typeface="Arial"/>
            </a:endParaRPr>
          </a:p>
        </p:txBody>
      </p:sp>
      <p:sp>
        <p:nvSpPr>
          <p:cNvPr id="154" name="TextShape 2"/>
          <p:cNvSpPr txBox="1"/>
          <p:nvPr/>
        </p:nvSpPr>
        <p:spPr>
          <a:xfrm>
            <a:off x="457200" y="205920"/>
            <a:ext cx="8228880" cy="856800"/>
          </a:xfrm>
          <a:prstGeom prst="rect">
            <a:avLst/>
          </a:prstGeom>
          <a:noFill/>
          <a:ln>
            <a:noFill/>
          </a:ln>
        </p:spPr>
        <p:txBody>
          <a:bodyPr lIns="0" tIns="0" rIns="0" bIns="0" anchor="ctr"/>
          <a:lstStyle/>
          <a:p>
            <a:pPr>
              <a:lnSpc>
                <a:spcPct val="90000"/>
              </a:lnSpc>
            </a:pPr>
            <a:r>
              <a:rPr lang="pt-BR" sz="3200" strike="noStrike" spc="-1">
                <a:solidFill>
                  <a:srgbClr val="000000"/>
                </a:solidFill>
                <a:uFill>
                  <a:solidFill>
                    <a:srgbClr val="FFFFFF"/>
                  </a:solidFill>
                </a:uFill>
                <a:latin typeface="Arial"/>
                <a:ea typeface="DejaVu Sans"/>
              </a:rPr>
              <a:t>Conteúdo Programático</a:t>
            </a:r>
            <a:endParaRPr lang="pt-BR"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Metodologia</a:t>
            </a:r>
            <a:endParaRPr lang="pt-BR" sz="1800" strike="noStrike" spc="-1">
              <a:solidFill>
                <a:srgbClr val="000000"/>
              </a:solidFill>
              <a:uFill>
                <a:solidFill>
                  <a:srgbClr val="FFFFFF"/>
                </a:solidFill>
              </a:uFill>
              <a:latin typeface="Arial"/>
            </a:endParaRPr>
          </a:p>
        </p:txBody>
      </p:sp>
      <p:sp>
        <p:nvSpPr>
          <p:cNvPr id="156"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Aulas teóricas (sala e/ou laboratório)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Aulas práticas (exercícios e pesquisas)</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Prática no laboratório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Testes teóricos</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Testes práticos ou trabalhos (grupo)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Provas teóricas (sem consulta e individual)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Bibliografia Básica</a:t>
            </a:r>
          </a:p>
        </p:txBody>
      </p:sp>
      <p:sp>
        <p:nvSpPr>
          <p:cNvPr id="158"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CERI, STEFANO et all. Designing Data-Intensive Web Applications. 1a Edição. EUA. Morgan Kaufmann, 2002.</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LEMAY, Laura. Aprenda a Criar Páginas Web com HTML e XHTML em 21 dias. São Paulo: Editora Makron Books, 2002.</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LEMAY, Laura. Aprenda em uma semana HTML 4. Rio de Janeiro: Campus, 1998</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NEGRINO,Tom. JavaScript para world wide web. Rio de Janeiro: Campus, 2001.</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Conceitos Básicos</a:t>
            </a:r>
          </a:p>
        </p:txBody>
      </p:sp>
      <p:sp>
        <p:nvSpPr>
          <p:cNvPr id="160"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HTML (HyperText Markup Language) ou em português Linguagem de Formatação de Hipertexto. Trata-se de uma linguagem de marcação utilizada para produzir páginas na Internet. De modo geral são documentos de texto escritos em códigos que podem ser interpretados pelos browsers para exibir as páginas na web.</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XHTML eXtensible Hypertext Markup Language, é uma reformulação da linguagem de marcação HTML baseada em XML. Combina as tag's de marcação HTML com regras da XML, esse processo de padronização visa à exibição de páginas Web em diversos dispositivos como : televisão, palm, celular, etc.</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205920"/>
            <a:ext cx="8228880" cy="856800"/>
          </a:xfrm>
          <a:prstGeom prst="rect">
            <a:avLst/>
          </a:prstGeom>
          <a:noFill/>
          <a:ln>
            <a:noFill/>
          </a:ln>
        </p:spPr>
        <p:txBody>
          <a:bodyPr lIns="0" tIns="0" rIns="0" bIns="0" anchor="ctr"/>
          <a:lstStyle/>
          <a:p>
            <a:r>
              <a:rPr lang="pt-BR" sz="4000" strike="noStrike" spc="-1">
                <a:solidFill>
                  <a:srgbClr val="000000"/>
                </a:solidFill>
                <a:uFill>
                  <a:solidFill>
                    <a:srgbClr val="FFFFFF"/>
                  </a:solidFill>
                </a:uFill>
                <a:latin typeface="Arial"/>
              </a:rPr>
              <a:t>Conceitos Básicos</a:t>
            </a:r>
          </a:p>
        </p:txBody>
      </p:sp>
      <p:sp>
        <p:nvSpPr>
          <p:cNvPr id="162" name="TextShape 2"/>
          <p:cNvSpPr txBox="1"/>
          <p:nvPr/>
        </p:nvSpPr>
        <p:spPr>
          <a:xfrm>
            <a:off x="457200" y="1200240"/>
            <a:ext cx="8228880" cy="3393720"/>
          </a:xfrm>
          <a:prstGeom prst="rect">
            <a:avLst/>
          </a:prstGeom>
          <a:noFill/>
          <a:ln>
            <a:noFill/>
          </a:ln>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Existem editores HTML que oferecem praticidade para confecção das páginas, tais como: FrontPage; Dreamweaver e outros.</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Aprendendo como aplicar os códigos html você poderá fazer no Word ou Bloco de Notas e salvar como .htm ou .html.</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Toda página é composta por Tags, que são os comandos html. </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As tags normalmente são especificadas em pares, delimitando um texto que sofrerá algum tipo de formatação.</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Exibem também várias tags individuais. </a:t>
            </a:r>
          </a:p>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As tags são identificadas por serem envolvidas pelos sinais de menor e maior “&lt; &gt;” ou &lt;/&gt;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1529</Words>
  <Application>Microsoft Office PowerPoint</Application>
  <PresentationFormat>Apresentação na tela (16:9)</PresentationFormat>
  <Paragraphs>145</Paragraphs>
  <Slides>21</Slides>
  <Notes>0</Notes>
  <HiddenSlides>0</HiddenSlides>
  <MMClips>0</MMClips>
  <ScaleCrop>false</ScaleCrop>
  <HeadingPairs>
    <vt:vector size="6" baseType="variant">
      <vt:variant>
        <vt:lpstr>Fontes usadas</vt:lpstr>
      </vt:variant>
      <vt:variant>
        <vt:i4>4</vt:i4>
      </vt:variant>
      <vt:variant>
        <vt:lpstr>Tema</vt:lpstr>
      </vt:variant>
      <vt:variant>
        <vt:i4>4</vt:i4>
      </vt:variant>
      <vt:variant>
        <vt:lpstr>Títulos de slides</vt:lpstr>
      </vt:variant>
      <vt:variant>
        <vt:i4>21</vt:i4>
      </vt:variant>
    </vt:vector>
  </HeadingPairs>
  <TitlesOfParts>
    <vt:vector size="29" baseType="lpstr">
      <vt:lpstr>Arial</vt:lpstr>
      <vt:lpstr>Calibri</vt:lpstr>
      <vt:lpstr>Symbol</vt:lpstr>
      <vt:lpstr>Wingdings</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Raquel</dc:creator>
  <cp:lastModifiedBy>mariana pereira</cp:lastModifiedBy>
  <cp:revision>11</cp:revision>
  <dcterms:modified xsi:type="dcterms:W3CDTF">2020-02-14T01:34:25Z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(16:9)</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