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Lst>
  <p:sldSz cx="9144000" cy="5143500" type="screen16x9"/>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9687" autoAdjust="0"/>
  </p:normalViewPr>
  <p:slideViewPr>
    <p:cSldViewPr snapToGrid="0">
      <p:cViewPr varScale="1">
        <p:scale>
          <a:sx n="81" d="100"/>
          <a:sy n="81" d="100"/>
        </p:scale>
        <p:origin x="11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024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297288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388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pic>
        <p:nvPicPr>
          <p:cNvPr id="34" name="Imagem 33"/>
          <p:cNvPicPr/>
          <p:nvPr/>
        </p:nvPicPr>
        <p:blipFill>
          <a:blip r:embed="rId2"/>
          <a:stretch/>
        </p:blipFill>
        <p:spPr>
          <a:xfrm>
            <a:off x="2444760" y="1199880"/>
            <a:ext cx="4253400" cy="3393720"/>
          </a:xfrm>
          <a:prstGeom prst="rect">
            <a:avLst/>
          </a:prstGeom>
          <a:ln>
            <a:noFill/>
          </a:ln>
        </p:spPr>
      </p:pic>
      <p:pic>
        <p:nvPicPr>
          <p:cNvPr id="35" name="Imagem 34"/>
          <p:cNvPicPr/>
          <p:nvPr/>
        </p:nvPicPr>
        <p:blipFill>
          <a:blip r:embed="rId2"/>
          <a:stretch/>
        </p:blipFill>
        <p:spPr>
          <a:xfrm>
            <a:off x="2444760" y="1199880"/>
            <a:ext cx="4253400" cy="33937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200240"/>
            <a:ext cx="8228880" cy="3393720"/>
          </a:xfrm>
          <a:prstGeom prst="rect">
            <a:avLst/>
          </a:prstGeom>
        </p:spPr>
        <p:txBody>
          <a:bodyPr lIns="0" tIns="0" rIns="0" bIns="0" anchor="ctr"/>
          <a:lstStyle/>
          <a:p>
            <a:pPr algn="ctr"/>
            <a:endParaRPr lang="pt-BR" sz="320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388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920"/>
            <a:ext cx="8228880" cy="3972960"/>
          </a:xfrm>
          <a:prstGeom prst="rect">
            <a:avLst/>
          </a:prstGeom>
        </p:spPr>
        <p:txBody>
          <a:bodyPr lIns="0" tIns="0" rIns="0" bIns="0" anchor="ctr"/>
          <a:lstStyle/>
          <a:p>
            <a:pPr algn="ctr"/>
            <a:endParaRPr lang="pt-BR" sz="320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388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0240"/>
            <a:ext cx="8228880" cy="3393720"/>
          </a:xfrm>
          <a:prstGeom prst="rect">
            <a:avLst/>
          </a:prstGeom>
        </p:spPr>
        <p:txBody>
          <a:bodyPr lIns="0" tIns="0" rIns="0" bIns="0" anchor="ctr"/>
          <a:lstStyle/>
          <a:p>
            <a:pPr algn="ctr"/>
            <a:endParaRPr lang="pt-BR" sz="320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388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297288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20024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297288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388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pic>
        <p:nvPicPr>
          <p:cNvPr id="70" name="Imagem 69"/>
          <p:cNvPicPr/>
          <p:nvPr/>
        </p:nvPicPr>
        <p:blipFill>
          <a:blip r:embed="rId2"/>
          <a:stretch/>
        </p:blipFill>
        <p:spPr>
          <a:xfrm>
            <a:off x="2444760" y="1199880"/>
            <a:ext cx="4253400" cy="3393720"/>
          </a:xfrm>
          <a:prstGeom prst="rect">
            <a:avLst/>
          </a:prstGeom>
          <a:ln>
            <a:noFill/>
          </a:ln>
        </p:spPr>
      </p:pic>
      <p:pic>
        <p:nvPicPr>
          <p:cNvPr id="71" name="Imagem 70"/>
          <p:cNvPicPr/>
          <p:nvPr/>
        </p:nvPicPr>
        <p:blipFill>
          <a:blip r:embed="rId2"/>
          <a:stretch/>
        </p:blipFill>
        <p:spPr>
          <a:xfrm>
            <a:off x="2444760" y="1199880"/>
            <a:ext cx="4253400" cy="33937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0240"/>
            <a:ext cx="822888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388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920"/>
            <a:ext cx="8228880" cy="3972960"/>
          </a:xfrm>
          <a:prstGeom prst="rect">
            <a:avLst/>
          </a:prstGeom>
        </p:spPr>
        <p:txBody>
          <a:bodyPr lIns="0" tIns="0" rIns="0" bIns="0" anchor="ctr"/>
          <a:lstStyle/>
          <a:p>
            <a:pPr algn="ctr"/>
            <a:endParaRPr lang="pt-BR" sz="320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388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0240"/>
            <a:ext cx="4015440" cy="339372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3880" y="297288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3880" y="1200240"/>
            <a:ext cx="401544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2972880"/>
            <a:ext cx="8228880" cy="1618560"/>
          </a:xfrm>
          <a:prstGeom prst="rect">
            <a:avLst/>
          </a:prstGeom>
        </p:spPr>
        <p:txBody>
          <a:bodyPr lIns="0" tIns="0" rIns="0" bIns="0"/>
          <a:lstStyle/>
          <a:p>
            <a:endParaRPr lang="pt-BR" sz="280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920"/>
            <a:ext cx="8228880" cy="856800"/>
          </a:xfrm>
          <a:prstGeom prst="rect">
            <a:avLst/>
          </a:prstGeom>
        </p:spPr>
        <p:txBody>
          <a:bodyPr lIns="0" tIns="0" rIns="0" bIns="0" anchor="ctr"/>
          <a:lstStyle/>
          <a:p>
            <a:endParaRPr lang="pt-BR" sz="180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Clique para editar o formato do texto da estrutura de tópicos</a:t>
            </a:r>
          </a:p>
          <a:p>
            <a:pPr marL="864000" lvl="1" indent="-324000">
              <a:buClr>
                <a:srgbClr val="000000"/>
              </a:buClr>
              <a:buSzPct val="75000"/>
              <a:buFont typeface="Symbol" charset="2"/>
              <a:buChar char=""/>
            </a:pPr>
            <a:r>
              <a:rPr lang="pt-BR" sz="2000" strike="noStrike" spc="-1">
                <a:solidFill>
                  <a:srgbClr val="000000"/>
                </a:solidFill>
                <a:uFill>
                  <a:solidFill>
                    <a:srgbClr val="FFFFFF"/>
                  </a:solidFill>
                </a:uFill>
                <a:latin typeface="Arial"/>
              </a:rPr>
              <a:t>2.º nível da estrutura de tópicos</a:t>
            </a:r>
          </a:p>
          <a:p>
            <a:pPr marL="1296000" lvl="2" indent="-288000">
              <a:buClr>
                <a:srgbClr val="000000"/>
              </a:buClr>
              <a:buSzPct val="45000"/>
              <a:buFont typeface="Wingdings" charset="2"/>
              <a:buChar char=""/>
            </a:pPr>
            <a:r>
              <a:rPr lang="pt-BR" sz="1800" strike="noStrike" spc="-1">
                <a:solidFill>
                  <a:srgbClr val="000000"/>
                </a:solidFill>
                <a:uFill>
                  <a:solidFill>
                    <a:srgbClr val="FFFFFF"/>
                  </a:solidFill>
                </a:uFill>
                <a:latin typeface="Arial"/>
              </a:rPr>
              <a:t>3.º nível da estrutura de tópicos</a:t>
            </a:r>
          </a:p>
          <a:p>
            <a:pPr marL="1728000" lvl="3" indent="-216000">
              <a:buClr>
                <a:srgbClr val="000000"/>
              </a:buClr>
              <a:buSzPct val="75000"/>
              <a:buFont typeface="Symbol" charset="2"/>
              <a:buChar char=""/>
            </a:pPr>
            <a:r>
              <a:rPr lang="pt-BR" sz="1800" strike="noStrike" spc="-1">
                <a:solidFill>
                  <a:srgbClr val="000000"/>
                </a:solidFill>
                <a:uFill>
                  <a:solidFill>
                    <a:srgbClr val="FFFFFF"/>
                  </a:solidFill>
                </a:uFill>
                <a:latin typeface="Arial"/>
              </a:rPr>
              <a:t>4.º nível da estrutura de tópicos</a:t>
            </a:r>
          </a:p>
          <a:p>
            <a:pPr marL="2160000" lvl="4" indent="-216000">
              <a:buClr>
                <a:srgbClr val="000000"/>
              </a:buClr>
              <a:buSzPct val="45000"/>
              <a:buFont typeface="Wingdings" charset="2"/>
              <a:buChar char=""/>
            </a:pPr>
            <a:r>
              <a:rPr lang="pt-BR" sz="2000" strike="noStrike" spc="-1">
                <a:solidFill>
                  <a:srgbClr val="000000"/>
                </a:solidFill>
                <a:uFill>
                  <a:solidFill>
                    <a:srgbClr val="FFFFFF"/>
                  </a:solidFill>
                </a:uFill>
                <a:latin typeface="Arial"/>
              </a:rPr>
              <a:t>5.º nível da estrutura de tópicos</a:t>
            </a:r>
          </a:p>
          <a:p>
            <a:pPr marL="2592000" lvl="5" indent="-216000">
              <a:buClr>
                <a:srgbClr val="000000"/>
              </a:buClr>
              <a:buSzPct val="45000"/>
              <a:buFont typeface="Wingdings" charset="2"/>
              <a:buChar char=""/>
            </a:pPr>
            <a:r>
              <a:rPr lang="pt-BR" sz="2000" strike="noStrike" spc="-1">
                <a:solidFill>
                  <a:srgbClr val="000000"/>
                </a:solidFill>
                <a:uFill>
                  <a:solidFill>
                    <a:srgbClr val="FFFFFF"/>
                  </a:solidFill>
                </a:uFill>
                <a:latin typeface="Arial"/>
              </a:rPr>
              <a:t>6.º nível da estrutura de tópicos</a:t>
            </a:r>
          </a:p>
          <a:p>
            <a:pPr marL="3024000" lvl="6" indent="-216000">
              <a:buClr>
                <a:srgbClr val="000000"/>
              </a:buClr>
              <a:buSzPct val="45000"/>
              <a:buFont typeface="Wingdings" charset="2"/>
              <a:buChar char=""/>
            </a:pPr>
            <a:r>
              <a:rPr lang="pt-BR" sz="2000" strike="noStrike" spc="-1">
                <a:solidFill>
                  <a:srgbClr val="000000"/>
                </a:solidFill>
                <a:uFill>
                  <a:solidFill>
                    <a:srgbClr val="FFFFFF"/>
                  </a:solidFill>
                </a:u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lstStyle/>
          <a:p>
            <a:r>
              <a:rPr lang="pt-BR" sz="1800" strike="noStrike" spc="-1">
                <a:solidFill>
                  <a:srgbClr val="000000"/>
                </a:solidFill>
                <a:uFill>
                  <a:solidFill>
                    <a:srgbClr val="FFFFFF"/>
                  </a:solidFill>
                </a:uFill>
                <a:latin typeface="Arial"/>
              </a:rPr>
              <a:t>Clique para editar o formato do texto do título</a:t>
            </a:r>
          </a:p>
        </p:txBody>
      </p:sp>
      <p:sp>
        <p:nvSpPr>
          <p:cNvPr id="37"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pt-BR" sz="2800" strike="noStrike" spc="-1">
                <a:solidFill>
                  <a:srgbClr val="000000"/>
                </a:solidFill>
                <a:uFill>
                  <a:solidFill>
                    <a:srgbClr val="FFFFFF"/>
                  </a:solidFill>
                </a:uFill>
                <a:latin typeface="Arial"/>
              </a:rPr>
              <a:t>Clique para editar o formato do texto da estrutura de tópicos</a:t>
            </a:r>
          </a:p>
          <a:p>
            <a:pPr marL="864000" lvl="1" indent="-324000">
              <a:buClr>
                <a:srgbClr val="000000"/>
              </a:buClr>
              <a:buSzPct val="75000"/>
              <a:buFont typeface="Symbol" charset="2"/>
              <a:buChar char=""/>
            </a:pPr>
            <a:r>
              <a:rPr lang="pt-BR" sz="2000" strike="noStrike" spc="-1">
                <a:solidFill>
                  <a:srgbClr val="000000"/>
                </a:solidFill>
                <a:uFill>
                  <a:solidFill>
                    <a:srgbClr val="FFFFFF"/>
                  </a:solidFill>
                </a:uFill>
                <a:latin typeface="Arial"/>
              </a:rPr>
              <a:t>2.º nível da estrutura de tópicos</a:t>
            </a:r>
          </a:p>
          <a:p>
            <a:pPr marL="1296000" lvl="2" indent="-288000">
              <a:buClr>
                <a:srgbClr val="000000"/>
              </a:buClr>
              <a:buSzPct val="45000"/>
              <a:buFont typeface="Wingdings" charset="2"/>
              <a:buChar char=""/>
            </a:pPr>
            <a:r>
              <a:rPr lang="pt-BR" sz="1800" strike="noStrike" spc="-1">
                <a:solidFill>
                  <a:srgbClr val="000000"/>
                </a:solidFill>
                <a:uFill>
                  <a:solidFill>
                    <a:srgbClr val="FFFFFF"/>
                  </a:solidFill>
                </a:uFill>
                <a:latin typeface="Arial"/>
              </a:rPr>
              <a:t>3.º nível da estrutura de tópicos</a:t>
            </a:r>
          </a:p>
          <a:p>
            <a:pPr marL="1728000" lvl="3" indent="-216000">
              <a:buClr>
                <a:srgbClr val="000000"/>
              </a:buClr>
              <a:buSzPct val="75000"/>
              <a:buFont typeface="Symbol" charset="2"/>
              <a:buChar char=""/>
            </a:pPr>
            <a:r>
              <a:rPr lang="pt-BR" sz="1800" strike="noStrike" spc="-1">
                <a:solidFill>
                  <a:srgbClr val="000000"/>
                </a:solidFill>
                <a:uFill>
                  <a:solidFill>
                    <a:srgbClr val="FFFFFF"/>
                  </a:solidFill>
                </a:uFill>
                <a:latin typeface="Arial"/>
              </a:rPr>
              <a:t>4.º nível da estrutura de tópicos</a:t>
            </a:r>
          </a:p>
          <a:p>
            <a:pPr marL="2160000" lvl="4" indent="-216000">
              <a:buClr>
                <a:srgbClr val="000000"/>
              </a:buClr>
              <a:buSzPct val="45000"/>
              <a:buFont typeface="Wingdings" charset="2"/>
              <a:buChar char=""/>
            </a:pPr>
            <a:r>
              <a:rPr lang="pt-BR" sz="2000" strike="noStrike" spc="-1">
                <a:solidFill>
                  <a:srgbClr val="000000"/>
                </a:solidFill>
                <a:uFill>
                  <a:solidFill>
                    <a:srgbClr val="FFFFFF"/>
                  </a:solidFill>
                </a:uFill>
                <a:latin typeface="Arial"/>
              </a:rPr>
              <a:t>5.º nível da estrutura de tópicos</a:t>
            </a:r>
          </a:p>
          <a:p>
            <a:pPr marL="2592000" lvl="5" indent="-216000">
              <a:buClr>
                <a:srgbClr val="000000"/>
              </a:buClr>
              <a:buSzPct val="45000"/>
              <a:buFont typeface="Wingdings" charset="2"/>
              <a:buChar char=""/>
            </a:pPr>
            <a:r>
              <a:rPr lang="pt-BR" sz="2000" strike="noStrike" spc="-1">
                <a:solidFill>
                  <a:srgbClr val="000000"/>
                </a:solidFill>
                <a:uFill>
                  <a:solidFill>
                    <a:srgbClr val="FFFFFF"/>
                  </a:solidFill>
                </a:uFill>
                <a:latin typeface="Arial"/>
              </a:rPr>
              <a:t>6.º nível da estrutura de tópicos</a:t>
            </a:r>
          </a:p>
          <a:p>
            <a:pPr marL="3024000" lvl="6" indent="-216000">
              <a:buClr>
                <a:srgbClr val="000000"/>
              </a:buClr>
              <a:buSzPct val="45000"/>
              <a:buFont typeface="Wingdings" charset="2"/>
              <a:buChar char=""/>
            </a:pPr>
            <a:r>
              <a:rPr lang="pt-BR" sz="2000" strike="noStrike" spc="-1">
                <a:solidFill>
                  <a:srgbClr val="000000"/>
                </a:solidFill>
                <a:uFill>
                  <a:solidFill>
                    <a:srgbClr val="FFFFFF"/>
                  </a:solidFill>
                </a:u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67640" y="1059480"/>
            <a:ext cx="8064000" cy="26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pt-BR" sz="4000" strike="noStrike" spc="-1" dirty="0">
                <a:solidFill>
                  <a:srgbClr val="000000"/>
                </a:solidFill>
                <a:uFill>
                  <a:solidFill>
                    <a:srgbClr val="FFFFFF"/>
                  </a:solidFill>
                </a:uFill>
                <a:latin typeface="Arial"/>
                <a:ea typeface="DejaVu Sans"/>
              </a:rPr>
              <a:t>Programação web</a:t>
            </a:r>
            <a:endParaRPr lang="pt-BR" sz="1800" strike="noStrike" spc="-1" dirty="0">
              <a:solidFill>
                <a:srgbClr val="000000"/>
              </a:solidFill>
              <a:uFill>
                <a:solidFill>
                  <a:srgbClr val="FFFFFF"/>
                </a:solidFill>
              </a:uFill>
              <a:latin typeface="Arial"/>
            </a:endParaRPr>
          </a:p>
          <a:p>
            <a:r>
              <a:rPr lang="pt-BR" sz="4000" strike="noStrike" spc="-1" dirty="0">
                <a:solidFill>
                  <a:srgbClr val="000000"/>
                </a:solidFill>
                <a:uFill>
                  <a:solidFill>
                    <a:srgbClr val="FFFFFF"/>
                  </a:solidFill>
                </a:uFill>
                <a:latin typeface="Arial"/>
                <a:ea typeface="DejaVu Sans"/>
              </a:rPr>
              <a:t>Prof. Raquel Lima</a:t>
            </a:r>
            <a:endParaRPr lang="pt-BR" sz="1800" strike="noStrike" spc="-1" dirty="0">
              <a:solidFill>
                <a:srgbClr val="000000"/>
              </a:solidFill>
              <a:uFill>
                <a:solidFill>
                  <a:srgbClr val="FFFFFF"/>
                </a:solidFill>
              </a:uFill>
              <a:latin typeface="Arial"/>
            </a:endParaRPr>
          </a:p>
          <a:p>
            <a:pPr>
              <a:lnSpc>
                <a:spcPct val="100000"/>
              </a:lnSpc>
            </a:pPr>
            <a:r>
              <a:rPr lang="pt-BR" sz="4000" strike="noStrike" spc="-1" dirty="0">
                <a:solidFill>
                  <a:srgbClr val="000000"/>
                </a:solidFill>
                <a:uFill>
                  <a:solidFill>
                    <a:srgbClr val="FFFFFF"/>
                  </a:solidFill>
                </a:uFill>
                <a:latin typeface="Arial"/>
                <a:ea typeface="DejaVu Sans"/>
              </a:rPr>
              <a:t>rq_lima@yahoo.com.br</a:t>
            </a:r>
            <a:endParaRPr lang="pt-BR" sz="1800" strike="noStrike" spc="-1" dirty="0">
              <a:solidFill>
                <a:srgbClr val="000000"/>
              </a:solidFill>
              <a:uFill>
                <a:solidFill>
                  <a:srgbClr val="FFFFFF"/>
                </a:solidFill>
              </a:uFill>
              <a:latin typeface="Arial"/>
            </a:endParaRPr>
          </a:p>
        </p:txBody>
      </p:sp>
      <p:sp>
        <p:nvSpPr>
          <p:cNvPr id="146" name="CustomShape 2"/>
          <p:cNvSpPr/>
          <p:nvPr/>
        </p:nvSpPr>
        <p:spPr>
          <a:xfrm>
            <a:off x="1763640" y="4580280"/>
            <a:ext cx="5832000" cy="100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2000" b="1" strike="noStrike" spc="-1">
                <a:solidFill>
                  <a:srgbClr val="FFFFFF"/>
                </a:solidFill>
                <a:uFill>
                  <a:solidFill>
                    <a:srgbClr val="FFFFFF"/>
                  </a:solidFill>
                </a:uFill>
                <a:latin typeface="Calibri"/>
                <a:ea typeface="DejaVu Sans"/>
              </a:rPr>
              <a:t> </a:t>
            </a:r>
            <a:endParaRPr lang="pt-BR" sz="1800" strike="noStrike" spc="-1">
              <a:solidFill>
                <a:srgbClr val="000000"/>
              </a:solidFill>
              <a:uFill>
                <a:solidFill>
                  <a:srgbClr val="FFFFFF"/>
                </a:solidFill>
              </a:uFill>
              <a:latin typeface="Arial"/>
            </a:endParaRPr>
          </a:p>
          <a:p>
            <a:pPr algn="ctr">
              <a:lnSpc>
                <a:spcPct val="100000"/>
              </a:lnSpc>
            </a:pPr>
            <a:endParaRPr lang="pt-BR" sz="1800" strike="noStrike" spc="-1">
              <a:solidFill>
                <a:srgbClr val="000000"/>
              </a:solidFill>
              <a:uFill>
                <a:solidFill>
                  <a:srgbClr val="FFFFFF"/>
                </a:solidFill>
              </a:uFill>
              <a:latin typeface="Arial"/>
            </a:endParaRPr>
          </a:p>
          <a:p>
            <a:pPr algn="ctr">
              <a:lnSpc>
                <a:spcPct val="100000"/>
              </a:lnSpc>
            </a:pPr>
            <a:endParaRPr lang="pt-BR"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RECURSOS DE UMA HOSPEDAGEM DE SITES</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711360" y="1294410"/>
            <a:ext cx="7732440"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Clr>
                <a:srgbClr val="000000"/>
              </a:buClr>
              <a:buSzPct val="50000"/>
            </a:pPr>
            <a:r>
              <a:rPr lang="pt-BR" sz="2400" spc="-1" dirty="0">
                <a:solidFill>
                  <a:srgbClr val="000000"/>
                </a:solidFill>
                <a:uFill>
                  <a:solidFill>
                    <a:srgbClr val="FFFFFF"/>
                  </a:solidFill>
                </a:uFill>
              </a:rPr>
              <a:t>Além disso dependendo do site será necessário trabalhar com outras linguagens além do HTML, como PHP e ASP. Antes de contratar um plano de hospedagem, é importante verificar se o servidor em questão é compatível com a linguagem que você pretende utilizar em seu site. Existem linguagens que funcionam apenas em servidores Linux, outras apenas em servidores Windows e algumas funcionam em ambos.</a:t>
            </a:r>
          </a:p>
        </p:txBody>
      </p:sp>
    </p:spTree>
    <p:extLst>
      <p:ext uri="{BB962C8B-B14F-4D97-AF65-F5344CB8AC3E}">
        <p14:creationId xmlns:p14="http://schemas.microsoft.com/office/powerpoint/2010/main" val="31576248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RECURSOS DE UMA HOSPEDAGEM DE SITES</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711360" y="1294410"/>
            <a:ext cx="7732440"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Clr>
                <a:srgbClr val="000000"/>
              </a:buClr>
              <a:buSzPct val="50000"/>
            </a:pPr>
            <a:r>
              <a:rPr lang="pt-BR" sz="2400" spc="-1" dirty="0">
                <a:solidFill>
                  <a:srgbClr val="000000"/>
                </a:solidFill>
                <a:uFill>
                  <a:solidFill>
                    <a:srgbClr val="FFFFFF"/>
                  </a:solidFill>
                </a:uFill>
              </a:rPr>
              <a:t>Além do tipo de servidor e da linguagem, há também o banco de dados. Por exemplo, qualquer site que possua um gerenciador de conteúdo, como um blog, necessitará da disponibilidade de um banco de dados para armazenar informações. Normalmente os planos possuem um ou mais bancos de dados disponíveis.</a:t>
            </a:r>
          </a:p>
        </p:txBody>
      </p:sp>
    </p:spTree>
    <p:extLst>
      <p:ext uri="{BB962C8B-B14F-4D97-AF65-F5344CB8AC3E}">
        <p14:creationId xmlns:p14="http://schemas.microsoft.com/office/powerpoint/2010/main" val="22486490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RECURSOS DE UMA HOSPEDAGEM DE SITES</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711360" y="1294410"/>
            <a:ext cx="7732440"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buClr>
                <a:srgbClr val="000000"/>
              </a:buClr>
              <a:buSzPct val="50000"/>
            </a:pPr>
            <a:r>
              <a:rPr lang="pt-BR" sz="2400" spc="-1" dirty="0">
                <a:solidFill>
                  <a:srgbClr val="000000"/>
                </a:solidFill>
                <a:uFill>
                  <a:solidFill>
                    <a:srgbClr val="FFFFFF"/>
                  </a:solidFill>
                </a:uFill>
              </a:rPr>
              <a:t>Normalmente, a empresa de hospedagem fornece aos seus clientes um painel de controle, acessível através da internet. Nele é possível gerenciar os principais recursos de sua hospedagem, como criar e-mails, alterar senhas, configurar novos domínios e criar bancos de dados.</a:t>
            </a:r>
          </a:p>
        </p:txBody>
      </p:sp>
    </p:spTree>
    <p:extLst>
      <p:ext uri="{BB962C8B-B14F-4D97-AF65-F5344CB8AC3E}">
        <p14:creationId xmlns:p14="http://schemas.microsoft.com/office/powerpoint/2010/main" val="13673116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IMPLANTAÇÃO DE UM SERVIDOR WEB</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711360" y="1294410"/>
            <a:ext cx="7732440"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Clr>
                <a:srgbClr val="000000"/>
              </a:buClr>
              <a:buSzPct val="50000"/>
            </a:pPr>
            <a:r>
              <a:rPr lang="pt-BR" sz="2400" spc="-1" dirty="0">
                <a:solidFill>
                  <a:srgbClr val="000000"/>
                </a:solidFill>
                <a:uFill>
                  <a:solidFill>
                    <a:srgbClr val="FFFFFF"/>
                  </a:solidFill>
                </a:uFill>
              </a:rPr>
              <a:t>Do ponto de vista do administrador, a Internet deve ser uma ferramenta que proporcione segurança, flexibilidade e agilidade aos usuários. Ele deve se preocupar com a configuração do servidor web, evitando falhas e garantindo maior rapidez nas conexões.</a:t>
            </a:r>
          </a:p>
        </p:txBody>
      </p:sp>
      <p:sp>
        <p:nvSpPr>
          <p:cNvPr id="2" name="CaixaDeTexto 1">
            <a:extLst>
              <a:ext uri="{FF2B5EF4-FFF2-40B4-BE49-F238E27FC236}">
                <a16:creationId xmlns:a16="http://schemas.microsoft.com/office/drawing/2014/main" id="{5C6195E9-A67F-401F-8DA4-133C4C1EFD06}"/>
              </a:ext>
            </a:extLst>
          </p:cNvPr>
          <p:cNvSpPr txBox="1"/>
          <p:nvPr/>
        </p:nvSpPr>
        <p:spPr>
          <a:xfrm>
            <a:off x="711360" y="4227609"/>
            <a:ext cx="7933876" cy="369332"/>
          </a:xfrm>
          <a:prstGeom prst="rect">
            <a:avLst/>
          </a:prstGeom>
          <a:noFill/>
        </p:spPr>
        <p:txBody>
          <a:bodyPr wrap="square" rtlCol="0">
            <a:spAutoFit/>
          </a:bodyPr>
          <a:lstStyle/>
          <a:p>
            <a:r>
              <a:rPr lang="pt-BR" dirty="0"/>
              <a:t>http://mauricio.severich.com.br/linux/refs/servidor/www.html</a:t>
            </a:r>
          </a:p>
        </p:txBody>
      </p:sp>
    </p:spTree>
    <p:extLst>
      <p:ext uri="{BB962C8B-B14F-4D97-AF65-F5344CB8AC3E}">
        <p14:creationId xmlns:p14="http://schemas.microsoft.com/office/powerpoint/2010/main" val="15836136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IMPLANTAÇÃO DE UM SERVIDOR WEB</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711360" y="1294410"/>
            <a:ext cx="8123882"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Clr>
                <a:srgbClr val="000000"/>
              </a:buClr>
              <a:buSzPct val="50000"/>
            </a:pPr>
            <a:r>
              <a:rPr lang="pt-BR" sz="2400" spc="-1" dirty="0">
                <a:solidFill>
                  <a:srgbClr val="000000"/>
                </a:solidFill>
                <a:uFill>
                  <a:solidFill>
                    <a:srgbClr val="FFFFFF"/>
                  </a:solidFill>
                </a:uFill>
              </a:rPr>
              <a:t>Para implementar um servidor Internet, este capítulo mostrará as soluções contidas no Conectiva Linux, iniciando pelo servidor web Apache, um servidor completo e com muitos recursos, incluindo domínios virtuais que são tratados em uma seção. Em seguida, são mostradas as implementações do servidor FTP, muito útil para a transferência de arquivos, e um servidor proxy, que realiza tarefas que agilizam o acesso a páginas na Internet, além de garantir segurança.</a:t>
            </a:r>
          </a:p>
        </p:txBody>
      </p:sp>
    </p:spTree>
    <p:extLst>
      <p:ext uri="{BB962C8B-B14F-4D97-AF65-F5344CB8AC3E}">
        <p14:creationId xmlns:p14="http://schemas.microsoft.com/office/powerpoint/2010/main" val="23492231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SERVIDOR WEB - APACHE</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261261" y="771896"/>
            <a:ext cx="8562109"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Clr>
                <a:srgbClr val="000000"/>
              </a:buClr>
              <a:buSzPct val="50000"/>
            </a:pPr>
            <a:r>
              <a:rPr lang="pt-BR" sz="2400" spc="-1" dirty="0">
                <a:solidFill>
                  <a:srgbClr val="000000"/>
                </a:solidFill>
                <a:uFill>
                  <a:solidFill>
                    <a:srgbClr val="FFFFFF"/>
                  </a:solidFill>
                </a:uFill>
              </a:rPr>
              <a:t>O Servidor web Apache é largamente utilizado no mundo todo. Esta liderança deve-se ao fato de ter um excelente desempenho, alto nível de personalização, confiabilidade, portabilidade, vasta documentação disponível e seu baixo custo.</a:t>
            </a:r>
          </a:p>
          <a:p>
            <a:pPr algn="just">
              <a:lnSpc>
                <a:spcPct val="100000"/>
              </a:lnSpc>
              <a:buClr>
                <a:srgbClr val="000000"/>
              </a:buClr>
              <a:buSzPct val="50000"/>
            </a:pPr>
            <a:r>
              <a:rPr lang="pt-BR" sz="2400" spc="-1" dirty="0">
                <a:solidFill>
                  <a:srgbClr val="000000"/>
                </a:solidFill>
                <a:uFill>
                  <a:solidFill>
                    <a:srgbClr val="FFFFFF"/>
                  </a:solidFill>
                </a:uFill>
              </a:rPr>
              <a:t>A palavra Apache significa A </a:t>
            </a:r>
            <a:r>
              <a:rPr lang="pt-BR" sz="2400" spc="-1" dirty="0" err="1">
                <a:solidFill>
                  <a:srgbClr val="000000"/>
                </a:solidFill>
                <a:uFill>
                  <a:solidFill>
                    <a:srgbClr val="FFFFFF"/>
                  </a:solidFill>
                </a:uFill>
              </a:rPr>
              <a:t>PAtCHy</a:t>
            </a:r>
            <a:r>
              <a:rPr lang="pt-BR" sz="2400" spc="-1" dirty="0">
                <a:solidFill>
                  <a:srgbClr val="000000"/>
                </a:solidFill>
                <a:uFill>
                  <a:solidFill>
                    <a:srgbClr val="FFFFFF"/>
                  </a:solidFill>
                </a:uFill>
              </a:rPr>
              <a:t>, pois foi baseado em um código juntamente com uma série de arquivos patch (um arquivo que tem apenas as diferenças entre duas versões). Para muitos desenvolvedores, porém, a palavra faz referência aos nativos americanos, ou seja, os índios Apache.</a:t>
            </a:r>
          </a:p>
        </p:txBody>
      </p:sp>
    </p:spTree>
    <p:extLst>
      <p:ext uri="{BB962C8B-B14F-4D97-AF65-F5344CB8AC3E}">
        <p14:creationId xmlns:p14="http://schemas.microsoft.com/office/powerpoint/2010/main" val="39212072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SERVIDOR WEB - APACHE</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534390" y="866896"/>
            <a:ext cx="8063345"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Clr>
                <a:srgbClr val="000000"/>
              </a:buClr>
              <a:buSzPct val="50000"/>
            </a:pPr>
            <a:r>
              <a:rPr lang="pt-BR" sz="2400" spc="-1" dirty="0">
                <a:solidFill>
                  <a:srgbClr val="000000"/>
                </a:solidFill>
                <a:uFill>
                  <a:solidFill>
                    <a:srgbClr val="FFFFFF"/>
                  </a:solidFill>
                </a:uFill>
              </a:rPr>
              <a:t>Entre as principais características do Apache, pode-se citar: altamente configurável, pode ser executado em diferentes plataformas, é flexível, está sempre em desenvolvimento para a inclusão dos protocolos mais atualizados, fornece o código-fonte completo e não possui licenças restritivas, pode ser configurado para diferentes funções, é composto de módulos, cada um implementando uma característica diferente e aumentando a funcionalidade do servidor, além de várias outras características.</a:t>
            </a:r>
          </a:p>
        </p:txBody>
      </p:sp>
    </p:spTree>
    <p:extLst>
      <p:ext uri="{BB962C8B-B14F-4D97-AF65-F5344CB8AC3E}">
        <p14:creationId xmlns:p14="http://schemas.microsoft.com/office/powerpoint/2010/main" val="31452568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Diferença entre HTM e HTML</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534390" y="866896"/>
            <a:ext cx="8407729"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Clr>
                <a:srgbClr val="000000"/>
              </a:buClr>
              <a:buSzPct val="50000"/>
            </a:pPr>
            <a:r>
              <a:rPr lang="pt-BR" sz="2400" spc="-1" dirty="0">
                <a:solidFill>
                  <a:srgbClr val="000000"/>
                </a:solidFill>
                <a:uFill>
                  <a:solidFill>
                    <a:srgbClr val="FFFFFF"/>
                  </a:solidFill>
                </a:uFill>
              </a:rPr>
              <a:t>Alguns sites apresentam os nomes das páginas com a extensão .</a:t>
            </a:r>
            <a:r>
              <a:rPr lang="pt-BR" sz="2400" spc="-1" dirty="0" err="1">
                <a:solidFill>
                  <a:srgbClr val="000000"/>
                </a:solidFill>
                <a:uFill>
                  <a:solidFill>
                    <a:srgbClr val="FFFFFF"/>
                  </a:solidFill>
                </a:uFill>
              </a:rPr>
              <a:t>htm</a:t>
            </a:r>
            <a:r>
              <a:rPr lang="pt-BR" sz="2400" spc="-1" dirty="0">
                <a:solidFill>
                  <a:srgbClr val="000000"/>
                </a:solidFill>
                <a:uFill>
                  <a:solidFill>
                    <a:srgbClr val="FFFFFF"/>
                  </a:solidFill>
                </a:uFill>
              </a:rPr>
              <a:t>, enquanto que em outros a extensão usada é o .</a:t>
            </a:r>
            <a:r>
              <a:rPr lang="pt-BR" sz="2400" spc="-1" dirty="0" err="1">
                <a:solidFill>
                  <a:srgbClr val="000000"/>
                </a:solidFill>
                <a:uFill>
                  <a:solidFill>
                    <a:srgbClr val="FFFFFF"/>
                  </a:solidFill>
                </a:uFill>
              </a:rPr>
              <a:t>html</a:t>
            </a:r>
            <a:r>
              <a:rPr lang="pt-BR" sz="2400" spc="-1" dirty="0">
                <a:solidFill>
                  <a:srgbClr val="000000"/>
                </a:solidFill>
                <a:uFill>
                  <a:solidFill>
                    <a:srgbClr val="FFFFFF"/>
                  </a:solidFill>
                </a:uFill>
              </a:rPr>
              <a:t>. Afinal, qual a diferença entre a extensão </a:t>
            </a:r>
            <a:r>
              <a:rPr lang="pt-BR" sz="2400" spc="-1" dirty="0" err="1">
                <a:solidFill>
                  <a:srgbClr val="000000"/>
                </a:solidFill>
                <a:uFill>
                  <a:solidFill>
                    <a:srgbClr val="FFFFFF"/>
                  </a:solidFill>
                </a:uFill>
              </a:rPr>
              <a:t>html</a:t>
            </a:r>
            <a:r>
              <a:rPr lang="pt-BR" sz="2400" spc="-1" dirty="0">
                <a:solidFill>
                  <a:srgbClr val="000000"/>
                </a:solidFill>
                <a:uFill>
                  <a:solidFill>
                    <a:srgbClr val="FFFFFF"/>
                  </a:solidFill>
                </a:uFill>
              </a:rPr>
              <a:t> e </a:t>
            </a:r>
            <a:r>
              <a:rPr lang="pt-BR" sz="2400" spc="-1" dirty="0" err="1">
                <a:solidFill>
                  <a:srgbClr val="000000"/>
                </a:solidFill>
                <a:uFill>
                  <a:solidFill>
                    <a:srgbClr val="FFFFFF"/>
                  </a:solidFill>
                </a:uFill>
              </a:rPr>
              <a:t>htm</a:t>
            </a:r>
            <a:r>
              <a:rPr lang="pt-BR" sz="2400" spc="-1" dirty="0">
                <a:solidFill>
                  <a:srgbClr val="000000"/>
                </a:solidFill>
                <a:uFill>
                  <a:solidFill>
                    <a:srgbClr val="FFFFFF"/>
                  </a:solidFill>
                </a:uFill>
              </a:rPr>
              <a:t>?</a:t>
            </a:r>
          </a:p>
          <a:p>
            <a:pPr algn="just">
              <a:lnSpc>
                <a:spcPct val="100000"/>
              </a:lnSpc>
              <a:buClr>
                <a:srgbClr val="000000"/>
              </a:buClr>
              <a:buSzPct val="50000"/>
            </a:pPr>
            <a:r>
              <a:rPr lang="pt-BR" sz="2400" spc="-1" dirty="0">
                <a:solidFill>
                  <a:srgbClr val="000000"/>
                </a:solidFill>
                <a:uFill>
                  <a:solidFill>
                    <a:srgbClr val="FFFFFF"/>
                  </a:solidFill>
                </a:uFill>
              </a:rPr>
              <a:t>A extensão .</a:t>
            </a:r>
            <a:r>
              <a:rPr lang="pt-BR" sz="2400" spc="-1" dirty="0" err="1">
                <a:solidFill>
                  <a:srgbClr val="000000"/>
                </a:solidFill>
                <a:uFill>
                  <a:solidFill>
                    <a:srgbClr val="FFFFFF"/>
                  </a:solidFill>
                </a:uFill>
              </a:rPr>
              <a:t>htm</a:t>
            </a:r>
            <a:r>
              <a:rPr lang="pt-BR" sz="2400" spc="-1" dirty="0">
                <a:solidFill>
                  <a:srgbClr val="000000"/>
                </a:solidFill>
                <a:uFill>
                  <a:solidFill>
                    <a:srgbClr val="FFFFFF"/>
                  </a:solidFill>
                </a:uFill>
              </a:rPr>
              <a:t> é característica do MS-DOS depois Windows. Para quem nunca trabalhou com DOS não deve saber, mas ele não aceitava mais que três caracteres na extensão de qualquer arquivo, daí vem a origem das extensões com três letras, por exemplo: .</a:t>
            </a:r>
            <a:r>
              <a:rPr lang="pt-BR" sz="2400" spc="-1" dirty="0" err="1">
                <a:solidFill>
                  <a:srgbClr val="000000"/>
                </a:solidFill>
                <a:uFill>
                  <a:solidFill>
                    <a:srgbClr val="FFFFFF"/>
                  </a:solidFill>
                </a:uFill>
              </a:rPr>
              <a:t>doc</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exe</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txt</a:t>
            </a:r>
            <a:r>
              <a:rPr lang="pt-BR" sz="2400" spc="-1" dirty="0">
                <a:solidFill>
                  <a:srgbClr val="000000"/>
                </a:solidFill>
                <a:uFill>
                  <a:solidFill>
                    <a:srgbClr val="FFFFFF"/>
                  </a:solidFill>
                </a:uFill>
              </a:rPr>
              <a:t>, etc. </a:t>
            </a:r>
          </a:p>
          <a:p>
            <a:pPr algn="just">
              <a:lnSpc>
                <a:spcPct val="100000"/>
              </a:lnSpc>
              <a:buClr>
                <a:srgbClr val="000000"/>
              </a:buClr>
              <a:buSzPct val="50000"/>
            </a:pPr>
            <a:r>
              <a:rPr lang="pt-BR" sz="2400" spc="-1" dirty="0">
                <a:solidFill>
                  <a:srgbClr val="000000"/>
                </a:solidFill>
                <a:uFill>
                  <a:solidFill>
                    <a:srgbClr val="FFFFFF"/>
                  </a:solidFill>
                </a:uFill>
              </a:rPr>
              <a:t>A extensão .</a:t>
            </a:r>
            <a:r>
              <a:rPr lang="pt-BR" sz="2400" spc="-1" dirty="0" err="1">
                <a:solidFill>
                  <a:srgbClr val="000000"/>
                </a:solidFill>
                <a:uFill>
                  <a:solidFill>
                    <a:srgbClr val="FFFFFF"/>
                  </a:solidFill>
                </a:uFill>
              </a:rPr>
              <a:t>html</a:t>
            </a:r>
            <a:r>
              <a:rPr lang="pt-BR" sz="2400" spc="-1" dirty="0">
                <a:solidFill>
                  <a:srgbClr val="000000"/>
                </a:solidFill>
                <a:uFill>
                  <a:solidFill>
                    <a:srgbClr val="FFFFFF"/>
                  </a:solidFill>
                </a:uFill>
              </a:rPr>
              <a:t> é característica do UNIX que suportava mais de três caracteres.</a:t>
            </a:r>
          </a:p>
        </p:txBody>
      </p:sp>
    </p:spTree>
    <p:extLst>
      <p:ext uri="{BB962C8B-B14F-4D97-AF65-F5344CB8AC3E}">
        <p14:creationId xmlns:p14="http://schemas.microsoft.com/office/powerpoint/2010/main" val="36852201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Diferença entre HTM e HTML</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534390" y="866896"/>
            <a:ext cx="8063345"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Clr>
                <a:srgbClr val="000000"/>
              </a:buClr>
              <a:buSzPct val="50000"/>
            </a:pPr>
            <a:r>
              <a:rPr lang="pt-BR" sz="2400" spc="-1" dirty="0">
                <a:solidFill>
                  <a:srgbClr val="000000"/>
                </a:solidFill>
                <a:uFill>
                  <a:solidFill>
                    <a:srgbClr val="FFFFFF"/>
                  </a:solidFill>
                </a:uFill>
              </a:rPr>
              <a:t>Para evitar problemas, foi feita a junção e, para efeitos de compatibilidade, foram mantidas as duas extensões. Diante disso é correto afirmar que não há diferença entre </a:t>
            </a:r>
            <a:r>
              <a:rPr lang="pt-BR" sz="2400" spc="-1" dirty="0" err="1">
                <a:solidFill>
                  <a:srgbClr val="000000"/>
                </a:solidFill>
                <a:uFill>
                  <a:solidFill>
                    <a:srgbClr val="FFFFFF"/>
                  </a:solidFill>
                </a:uFill>
              </a:rPr>
              <a:t>htm</a:t>
            </a:r>
            <a:r>
              <a:rPr lang="pt-BR" sz="2400" spc="-1" dirty="0">
                <a:solidFill>
                  <a:srgbClr val="000000"/>
                </a:solidFill>
                <a:uFill>
                  <a:solidFill>
                    <a:srgbClr val="FFFFFF"/>
                  </a:solidFill>
                </a:uFill>
              </a:rPr>
              <a:t> e </a:t>
            </a:r>
            <a:r>
              <a:rPr lang="pt-BR" sz="2400" spc="-1" dirty="0" err="1">
                <a:solidFill>
                  <a:srgbClr val="000000"/>
                </a:solidFill>
                <a:uFill>
                  <a:solidFill>
                    <a:srgbClr val="FFFFFF"/>
                  </a:solidFill>
                </a:uFill>
              </a:rPr>
              <a:t>html</a:t>
            </a:r>
            <a:r>
              <a:rPr lang="pt-BR" sz="2400" spc="-1" dirty="0">
                <a:solidFill>
                  <a:srgbClr val="000000"/>
                </a:solidFill>
                <a:uFill>
                  <a:solidFill>
                    <a:srgbClr val="FFFFFF"/>
                  </a:solidFill>
                </a:uFill>
              </a:rPr>
              <a:t>, ou seja, o conteúdo das páginas são os mesmos. Se houver em um mesmo site dois documentos com o mesmo nome, um arquivo chamado index.html e outro, index.htm, o servidor irá sempre apresentar o index.html.</a:t>
            </a:r>
          </a:p>
        </p:txBody>
      </p:sp>
    </p:spTree>
    <p:extLst>
      <p:ext uri="{BB962C8B-B14F-4D97-AF65-F5344CB8AC3E}">
        <p14:creationId xmlns:p14="http://schemas.microsoft.com/office/powerpoint/2010/main" val="1351993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Diferença entre HTML e XHTML</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534390" y="866896"/>
            <a:ext cx="8063345"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Clr>
                <a:srgbClr val="000000"/>
              </a:buClr>
              <a:buSzPct val="50000"/>
            </a:pPr>
            <a:r>
              <a:rPr lang="pt-BR" sz="2400" spc="-1" dirty="0">
                <a:solidFill>
                  <a:srgbClr val="000000"/>
                </a:solidFill>
                <a:uFill>
                  <a:solidFill>
                    <a:srgbClr val="FFFFFF"/>
                  </a:solidFill>
                </a:uFill>
              </a:rPr>
              <a:t>É muito comum ouvir falar em HTML, mas quando olhamos o código fonte de um site qualquer percebemos que ele é XHTML, então qual é o correto ou qual a diferença entre HTML e XHTML?</a:t>
            </a:r>
          </a:p>
          <a:p>
            <a:pPr algn="just">
              <a:lnSpc>
                <a:spcPct val="100000"/>
              </a:lnSpc>
              <a:buClr>
                <a:srgbClr val="000000"/>
              </a:buClr>
              <a:buSzPct val="50000"/>
            </a:pPr>
            <a:r>
              <a:rPr lang="pt-BR" sz="2400" spc="-1" dirty="0">
                <a:solidFill>
                  <a:srgbClr val="000000"/>
                </a:solidFill>
                <a:uFill>
                  <a:solidFill>
                    <a:srgbClr val="FFFFFF"/>
                  </a:solidFill>
                </a:uFill>
              </a:rPr>
              <a:t>HTML</a:t>
            </a:r>
          </a:p>
          <a:p>
            <a:pPr algn="just">
              <a:lnSpc>
                <a:spcPct val="100000"/>
              </a:lnSpc>
              <a:buClr>
                <a:srgbClr val="000000"/>
              </a:buClr>
              <a:buSzPct val="50000"/>
            </a:pPr>
            <a:r>
              <a:rPr lang="pt-BR" sz="2400" spc="-1" dirty="0">
                <a:solidFill>
                  <a:srgbClr val="000000"/>
                </a:solidFill>
                <a:uFill>
                  <a:solidFill>
                    <a:srgbClr val="FFFFFF"/>
                  </a:solidFill>
                </a:uFill>
              </a:rPr>
              <a:t>O HTML é a linguagem </a:t>
            </a:r>
            <a:r>
              <a:rPr lang="pt-BR" sz="2400" spc="-1" dirty="0" err="1">
                <a:solidFill>
                  <a:srgbClr val="000000"/>
                </a:solidFill>
                <a:uFill>
                  <a:solidFill>
                    <a:srgbClr val="FFFFFF"/>
                  </a:solidFill>
                </a:uFill>
              </a:rPr>
              <a:t>baseda</a:t>
            </a:r>
            <a:r>
              <a:rPr lang="pt-BR" sz="2400" spc="-1" dirty="0">
                <a:solidFill>
                  <a:srgbClr val="000000"/>
                </a:solidFill>
                <a:uFill>
                  <a:solidFill>
                    <a:srgbClr val="FFFFFF"/>
                  </a:solidFill>
                </a:uFill>
              </a:rPr>
              <a:t> web, todos os sites são construídos em HTML. Sua estrutura é baseada em um conjunto de </a:t>
            </a:r>
            <a:r>
              <a:rPr lang="pt-BR" sz="2400" spc="-1" dirty="0" err="1">
                <a:solidFill>
                  <a:srgbClr val="000000"/>
                </a:solidFill>
                <a:uFill>
                  <a:solidFill>
                    <a:srgbClr val="FFFFFF"/>
                  </a:solidFill>
                </a:uFill>
              </a:rPr>
              <a:t>tags</a:t>
            </a:r>
            <a:r>
              <a:rPr lang="pt-BR" sz="2400" spc="-1" dirty="0">
                <a:solidFill>
                  <a:srgbClr val="000000"/>
                </a:solidFill>
                <a:uFill>
                  <a:solidFill>
                    <a:srgbClr val="FFFFFF"/>
                  </a:solidFill>
                </a:uFill>
              </a:rPr>
              <a:t>, onde cada </a:t>
            </a:r>
            <a:r>
              <a:rPr lang="pt-BR" sz="2400" spc="-1" dirty="0" err="1">
                <a:solidFill>
                  <a:srgbClr val="000000"/>
                </a:solidFill>
                <a:uFill>
                  <a:solidFill>
                    <a:srgbClr val="FFFFFF"/>
                  </a:solidFill>
                </a:uFill>
              </a:rPr>
              <a:t>tag</a:t>
            </a:r>
            <a:r>
              <a:rPr lang="pt-BR" sz="2400" spc="-1" dirty="0">
                <a:solidFill>
                  <a:srgbClr val="000000"/>
                </a:solidFill>
                <a:uFill>
                  <a:solidFill>
                    <a:srgbClr val="FFFFFF"/>
                  </a:solidFill>
                </a:uFill>
              </a:rPr>
              <a:t> é usada para posicionar um conteúdo qualquer, como: texto, imagem, tabela, formulário, entre outros.</a:t>
            </a:r>
          </a:p>
        </p:txBody>
      </p:sp>
    </p:spTree>
    <p:extLst>
      <p:ext uri="{BB962C8B-B14F-4D97-AF65-F5344CB8AC3E}">
        <p14:creationId xmlns:p14="http://schemas.microsoft.com/office/powerpoint/2010/main" val="14921184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306098"/>
            <a:ext cx="822888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Serviços da Internet:</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711360" y="1491480"/>
            <a:ext cx="7732440" cy="311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Clr>
                <a:srgbClr val="000000"/>
              </a:buClr>
              <a:buSzPct val="50000"/>
            </a:pPr>
            <a:r>
              <a:rPr lang="pt-BR" sz="2400" spc="-1" dirty="0">
                <a:solidFill>
                  <a:srgbClr val="000000"/>
                </a:solidFill>
                <a:uFill>
                  <a:solidFill>
                    <a:srgbClr val="FFFFFF"/>
                  </a:solidFill>
                </a:uFill>
              </a:rPr>
              <a:t>E-mail</a:t>
            </a:r>
          </a:p>
          <a:p>
            <a:pPr indent="-216000">
              <a:lnSpc>
                <a:spcPct val="100000"/>
              </a:lnSpc>
              <a:buClr>
                <a:srgbClr val="000000"/>
              </a:buClr>
              <a:buSzPct val="50000"/>
              <a:buFont typeface="Wingdings" charset="2"/>
              <a:buChar char=""/>
            </a:pPr>
            <a:r>
              <a:rPr lang="pt-BR" sz="2400" spc="-1" dirty="0">
                <a:solidFill>
                  <a:srgbClr val="000000"/>
                </a:solidFill>
                <a:uFill>
                  <a:solidFill>
                    <a:srgbClr val="FFFFFF"/>
                  </a:solidFill>
                </a:uFill>
              </a:rPr>
              <a:t>O correio eletrônico ou e-mail é o serviço que permite que as pessoas ligadas à Internet troquem mensagens entre si, através do computador. Estas mensagens são mensagens eletrônicas, são pequenos ficheiros constituídos por bytes (ou caracteres) e tratados por computador, daí o nome de correio electrónico.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Diferença entre HTML e XHTML</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534390" y="866896"/>
            <a:ext cx="8063345"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Clr>
                <a:srgbClr val="000000"/>
              </a:buClr>
              <a:buSzPct val="50000"/>
            </a:pPr>
            <a:r>
              <a:rPr lang="pt-BR" sz="2400" spc="-1" dirty="0">
                <a:solidFill>
                  <a:srgbClr val="000000"/>
                </a:solidFill>
                <a:uFill>
                  <a:solidFill>
                    <a:srgbClr val="FFFFFF"/>
                  </a:solidFill>
                </a:uFill>
              </a:rPr>
              <a:t>XHTML</a:t>
            </a:r>
          </a:p>
          <a:p>
            <a:pPr algn="just">
              <a:lnSpc>
                <a:spcPct val="100000"/>
              </a:lnSpc>
              <a:buClr>
                <a:srgbClr val="000000"/>
              </a:buClr>
              <a:buSzPct val="50000"/>
            </a:pPr>
            <a:r>
              <a:rPr lang="pt-BR" sz="2400" spc="-1" dirty="0">
                <a:solidFill>
                  <a:srgbClr val="000000"/>
                </a:solidFill>
                <a:uFill>
                  <a:solidFill>
                    <a:srgbClr val="FFFFFF"/>
                  </a:solidFill>
                </a:uFill>
              </a:rPr>
              <a:t>O XHTML é o mesmo HTML, porém, ele é mais restritivo quando a forma de usar as </a:t>
            </a:r>
            <a:r>
              <a:rPr lang="pt-BR" sz="2400" spc="-1" dirty="0" err="1">
                <a:solidFill>
                  <a:srgbClr val="000000"/>
                </a:solidFill>
                <a:uFill>
                  <a:solidFill>
                    <a:srgbClr val="FFFFFF"/>
                  </a:solidFill>
                </a:uFill>
              </a:rPr>
              <a:t>tags</a:t>
            </a:r>
            <a:r>
              <a:rPr lang="pt-BR" sz="2400" spc="-1" dirty="0">
                <a:solidFill>
                  <a:srgbClr val="000000"/>
                </a:solidFill>
                <a:uFill>
                  <a:solidFill>
                    <a:srgbClr val="FFFFFF"/>
                  </a:solidFill>
                </a:uFill>
              </a:rPr>
              <a:t>. O termo XHTML é na verdade a junção da linguagem HTML com as especificações do XML, daí o X. As especificações mais comuns são:</a:t>
            </a:r>
          </a:p>
          <a:p>
            <a:pPr algn="just">
              <a:lnSpc>
                <a:spcPct val="100000"/>
              </a:lnSpc>
              <a:buClr>
                <a:srgbClr val="000000"/>
              </a:buClr>
              <a:buSzPct val="50000"/>
            </a:pPr>
            <a:r>
              <a:rPr lang="pt-BR" sz="2400" spc="-1" dirty="0">
                <a:solidFill>
                  <a:srgbClr val="000000"/>
                </a:solidFill>
                <a:uFill>
                  <a:solidFill>
                    <a:srgbClr val="FFFFFF"/>
                  </a:solidFill>
                </a:uFill>
              </a:rPr>
              <a:t>Escrever o nome das </a:t>
            </a:r>
            <a:r>
              <a:rPr lang="pt-BR" sz="2400" spc="-1" dirty="0" err="1">
                <a:solidFill>
                  <a:srgbClr val="000000"/>
                </a:solidFill>
                <a:uFill>
                  <a:solidFill>
                    <a:srgbClr val="FFFFFF"/>
                  </a:solidFill>
                </a:uFill>
              </a:rPr>
              <a:t>tags</a:t>
            </a:r>
            <a:r>
              <a:rPr lang="pt-BR" sz="2400" spc="-1" dirty="0">
                <a:solidFill>
                  <a:srgbClr val="000000"/>
                </a:solidFill>
                <a:uFill>
                  <a:solidFill>
                    <a:srgbClr val="FFFFFF"/>
                  </a:solidFill>
                </a:uFill>
              </a:rPr>
              <a:t> em minúsculo;</a:t>
            </a:r>
          </a:p>
          <a:p>
            <a:pPr algn="just">
              <a:lnSpc>
                <a:spcPct val="100000"/>
              </a:lnSpc>
              <a:buClr>
                <a:srgbClr val="000000"/>
              </a:buClr>
              <a:buSzPct val="50000"/>
            </a:pPr>
            <a:r>
              <a:rPr lang="pt-BR" sz="2400" spc="-1" dirty="0">
                <a:solidFill>
                  <a:srgbClr val="000000"/>
                </a:solidFill>
                <a:uFill>
                  <a:solidFill>
                    <a:srgbClr val="FFFFFF"/>
                  </a:solidFill>
                </a:uFill>
              </a:rPr>
              <a:t>Fechar todas as </a:t>
            </a:r>
            <a:r>
              <a:rPr lang="pt-BR" sz="2400" spc="-1" dirty="0" err="1">
                <a:solidFill>
                  <a:srgbClr val="000000"/>
                </a:solidFill>
                <a:uFill>
                  <a:solidFill>
                    <a:srgbClr val="FFFFFF"/>
                  </a:solidFill>
                </a:uFill>
              </a:rPr>
              <a:t>tags</a:t>
            </a:r>
            <a:r>
              <a:rPr lang="pt-BR" sz="2400" spc="-1" dirty="0">
                <a:solidFill>
                  <a:srgbClr val="000000"/>
                </a:solidFill>
                <a:uFill>
                  <a:solidFill>
                    <a:srgbClr val="FFFFFF"/>
                  </a:solidFill>
                </a:uFill>
              </a:rPr>
              <a:t>;</a:t>
            </a:r>
          </a:p>
          <a:p>
            <a:pPr algn="just">
              <a:lnSpc>
                <a:spcPct val="100000"/>
              </a:lnSpc>
              <a:buClr>
                <a:srgbClr val="000000"/>
              </a:buClr>
              <a:buSzPct val="50000"/>
            </a:pPr>
            <a:r>
              <a:rPr lang="pt-BR" sz="2400" spc="-1" dirty="0">
                <a:solidFill>
                  <a:srgbClr val="000000"/>
                </a:solidFill>
                <a:uFill>
                  <a:solidFill>
                    <a:srgbClr val="FFFFFF"/>
                  </a:solidFill>
                </a:uFill>
              </a:rPr>
              <a:t>Separar a estruturação(HTML) da formatação(CSS);</a:t>
            </a:r>
          </a:p>
          <a:p>
            <a:pPr algn="just">
              <a:lnSpc>
                <a:spcPct val="100000"/>
              </a:lnSpc>
              <a:buClr>
                <a:srgbClr val="000000"/>
              </a:buClr>
              <a:buSzPct val="50000"/>
            </a:pPr>
            <a:r>
              <a:rPr lang="pt-BR" sz="2400" spc="-1" dirty="0">
                <a:solidFill>
                  <a:srgbClr val="000000"/>
                </a:solidFill>
                <a:uFill>
                  <a:solidFill>
                    <a:srgbClr val="FFFFFF"/>
                  </a:solidFill>
                </a:uFill>
              </a:rPr>
              <a:t>Diferença entre letras maiúsculas e minúsculas</a:t>
            </a:r>
          </a:p>
        </p:txBody>
      </p:sp>
    </p:spTree>
    <p:extLst>
      <p:ext uri="{BB962C8B-B14F-4D97-AF65-F5344CB8AC3E}">
        <p14:creationId xmlns:p14="http://schemas.microsoft.com/office/powerpoint/2010/main" val="19540162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57389" y="107640"/>
            <a:ext cx="8844111"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Para escrever as </a:t>
            </a:r>
            <a:r>
              <a:rPr lang="pt-BR" sz="3200" spc="-1" dirty="0" err="1">
                <a:solidFill>
                  <a:srgbClr val="000000"/>
                </a:solidFill>
                <a:uFill>
                  <a:solidFill>
                    <a:srgbClr val="FFFFFF"/>
                  </a:solidFill>
                </a:uFill>
              </a:rPr>
              <a:t>tags</a:t>
            </a:r>
            <a:r>
              <a:rPr lang="pt-BR" sz="3200" spc="-1" dirty="0">
                <a:solidFill>
                  <a:srgbClr val="000000"/>
                </a:solidFill>
                <a:uFill>
                  <a:solidFill>
                    <a:srgbClr val="FFFFFF"/>
                  </a:solidFill>
                </a:uFill>
              </a:rPr>
              <a:t> em HTML há alguma diferença entre letras maiúsculas e minúsculas?</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540327" y="1128157"/>
            <a:ext cx="8063345" cy="29925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Clr>
                <a:srgbClr val="000000"/>
              </a:buClr>
              <a:buSzPct val="50000"/>
            </a:pPr>
            <a:r>
              <a:rPr lang="pt-BR" sz="2400" spc="-1" dirty="0">
                <a:solidFill>
                  <a:srgbClr val="000000"/>
                </a:solidFill>
                <a:uFill>
                  <a:solidFill>
                    <a:srgbClr val="FFFFFF"/>
                  </a:solidFill>
                </a:uFill>
              </a:rPr>
              <a:t>Depende da versão do HTML que você estiver usando. Até a versão 4.01 não havia basicamente diferenças, já a versão XHTML 1.0 não permite que o nome das </a:t>
            </a:r>
            <a:r>
              <a:rPr lang="pt-BR" sz="2400" spc="-1" dirty="0" err="1">
                <a:solidFill>
                  <a:srgbClr val="000000"/>
                </a:solidFill>
                <a:uFill>
                  <a:solidFill>
                    <a:srgbClr val="FFFFFF"/>
                  </a:solidFill>
                </a:uFill>
              </a:rPr>
              <a:t>tags</a:t>
            </a:r>
            <a:r>
              <a:rPr lang="pt-BR" sz="2400" spc="-1" dirty="0">
                <a:solidFill>
                  <a:srgbClr val="000000"/>
                </a:solidFill>
                <a:uFill>
                  <a:solidFill>
                    <a:srgbClr val="FFFFFF"/>
                  </a:solidFill>
                </a:uFill>
              </a:rPr>
              <a:t> sejam escritos em letras maiúsculas.</a:t>
            </a:r>
          </a:p>
          <a:p>
            <a:pPr algn="just">
              <a:lnSpc>
                <a:spcPct val="100000"/>
              </a:lnSpc>
              <a:buClr>
                <a:srgbClr val="000000"/>
              </a:buClr>
              <a:buSzPct val="50000"/>
            </a:pPr>
            <a:r>
              <a:rPr lang="pt-BR" sz="2400" spc="-1" dirty="0">
                <a:solidFill>
                  <a:srgbClr val="000000"/>
                </a:solidFill>
                <a:uFill>
                  <a:solidFill>
                    <a:srgbClr val="FFFFFF"/>
                  </a:solidFill>
                </a:uFill>
              </a:rPr>
              <a:t>Esta regra na é na verdade do XML, como o </a:t>
            </a:r>
            <a:r>
              <a:rPr lang="pt-BR" sz="2400" spc="-1" dirty="0" err="1">
                <a:solidFill>
                  <a:srgbClr val="000000"/>
                </a:solidFill>
                <a:uFill>
                  <a:solidFill>
                    <a:srgbClr val="FFFFFF"/>
                  </a:solidFill>
                </a:uFill>
              </a:rPr>
              <a:t>xhtml</a:t>
            </a:r>
            <a:r>
              <a:rPr lang="pt-BR" sz="2400" spc="-1" dirty="0">
                <a:solidFill>
                  <a:srgbClr val="000000"/>
                </a:solidFill>
                <a:uFill>
                  <a:solidFill>
                    <a:srgbClr val="FFFFFF"/>
                  </a:solidFill>
                </a:uFill>
              </a:rPr>
              <a:t> é a junção do </a:t>
            </a:r>
            <a:r>
              <a:rPr lang="pt-BR" sz="2400" spc="-1" dirty="0" err="1">
                <a:solidFill>
                  <a:srgbClr val="000000"/>
                </a:solidFill>
                <a:uFill>
                  <a:solidFill>
                    <a:srgbClr val="FFFFFF"/>
                  </a:solidFill>
                </a:uFill>
              </a:rPr>
              <a:t>html</a:t>
            </a:r>
            <a:r>
              <a:rPr lang="pt-BR" sz="2400" spc="-1" dirty="0">
                <a:solidFill>
                  <a:srgbClr val="000000"/>
                </a:solidFill>
                <a:uFill>
                  <a:solidFill>
                    <a:srgbClr val="FFFFFF"/>
                  </a:solidFill>
                </a:uFill>
              </a:rPr>
              <a:t> com as regras do XML, então passou a não ser aceito mais.</a:t>
            </a:r>
          </a:p>
        </p:txBody>
      </p:sp>
    </p:spTree>
    <p:extLst>
      <p:ext uri="{BB962C8B-B14F-4D97-AF65-F5344CB8AC3E}">
        <p14:creationId xmlns:p14="http://schemas.microsoft.com/office/powerpoint/2010/main" val="31895863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Regras para escrever XHTML</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534390" y="866896"/>
            <a:ext cx="8063345"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Clr>
                <a:srgbClr val="000000"/>
              </a:buClr>
              <a:buSzPct val="50000"/>
            </a:pPr>
            <a:r>
              <a:rPr lang="pt-BR" sz="2400" spc="-1" dirty="0">
                <a:solidFill>
                  <a:srgbClr val="000000"/>
                </a:solidFill>
                <a:uFill>
                  <a:solidFill>
                    <a:srgbClr val="FFFFFF"/>
                  </a:solidFill>
                </a:uFill>
              </a:rPr>
              <a:t>Um documento XHTML precisa obedecer às recomendações do W3C para ser considerado válido. Veremos as nove principais regras para formação correta de um documento XHTML.</a:t>
            </a:r>
          </a:p>
          <a:p>
            <a:pPr algn="just">
              <a:lnSpc>
                <a:spcPct val="100000"/>
              </a:lnSpc>
              <a:buClr>
                <a:srgbClr val="000000"/>
              </a:buClr>
              <a:buSzPct val="50000"/>
            </a:pPr>
            <a:r>
              <a:rPr lang="pt-BR" sz="2400" spc="-1" dirty="0">
                <a:solidFill>
                  <a:srgbClr val="000000"/>
                </a:solidFill>
                <a:uFill>
                  <a:solidFill>
                    <a:srgbClr val="FFFFFF"/>
                  </a:solidFill>
                </a:uFill>
              </a:rPr>
              <a:t>1 – Todo documento XHTML deve ter um &lt;</a:t>
            </a:r>
            <a:r>
              <a:rPr lang="pt-BR" sz="2400" spc="-1" dirty="0" err="1">
                <a:solidFill>
                  <a:srgbClr val="000000"/>
                </a:solidFill>
                <a:uFill>
                  <a:solidFill>
                    <a:srgbClr val="FFFFFF"/>
                  </a:solidFill>
                </a:uFill>
              </a:rPr>
              <a:t>DocType</a:t>
            </a:r>
            <a:r>
              <a:rPr lang="pt-BR" sz="2400" spc="-1" dirty="0">
                <a:solidFill>
                  <a:srgbClr val="000000"/>
                </a:solidFill>
                <a:uFill>
                  <a:solidFill>
                    <a:srgbClr val="FFFFFF"/>
                  </a:solidFill>
                </a:uFill>
              </a:rPr>
              <a:t>&gt;</a:t>
            </a:r>
          </a:p>
          <a:p>
            <a:pPr algn="just">
              <a:lnSpc>
                <a:spcPct val="100000"/>
              </a:lnSpc>
              <a:buClr>
                <a:srgbClr val="000000"/>
              </a:buClr>
              <a:buSzPct val="50000"/>
            </a:pPr>
            <a:r>
              <a:rPr lang="pt-BR" sz="2400" spc="-1" dirty="0">
                <a:solidFill>
                  <a:srgbClr val="000000"/>
                </a:solidFill>
                <a:uFill>
                  <a:solidFill>
                    <a:srgbClr val="FFFFFF"/>
                  </a:solidFill>
                </a:uFill>
              </a:rPr>
              <a:t>Ver estrutura básica de um documento (http://www.luis.blog.br/https://www.luis.blog.br/</a:t>
            </a:r>
            <a:r>
              <a:rPr lang="pt-BR" sz="2400" spc="-1" dirty="0" err="1">
                <a:solidFill>
                  <a:srgbClr val="000000"/>
                </a:solidFill>
                <a:uFill>
                  <a:solidFill>
                    <a:srgbClr val="FFFFFF"/>
                  </a:solidFill>
                </a:uFill>
              </a:rPr>
              <a:t>html</a:t>
            </a:r>
            <a:r>
              <a:rPr lang="pt-BR" sz="2400" spc="-1" dirty="0">
                <a:solidFill>
                  <a:srgbClr val="000000"/>
                </a:solidFill>
                <a:uFill>
                  <a:solidFill>
                    <a:srgbClr val="FFFFFF"/>
                  </a:solidFill>
                </a:uFill>
              </a:rPr>
              <a:t>-e-</a:t>
            </a:r>
            <a:r>
              <a:rPr lang="pt-BR" sz="2400" spc="-1" dirty="0" err="1">
                <a:solidFill>
                  <a:srgbClr val="000000"/>
                </a:solidFill>
                <a:uFill>
                  <a:solidFill>
                    <a:srgbClr val="FFFFFF"/>
                  </a:solidFill>
                </a:uFill>
              </a:rPr>
              <a:t>xhtml</a:t>
            </a:r>
            <a:r>
              <a:rPr lang="pt-BR" sz="2400" spc="-1" dirty="0">
                <a:solidFill>
                  <a:srgbClr val="000000"/>
                </a:solidFill>
                <a:uFill>
                  <a:solidFill>
                    <a:srgbClr val="FFFFFF"/>
                  </a:solidFill>
                </a:uFill>
              </a:rPr>
              <a:t>/) </a:t>
            </a:r>
          </a:p>
        </p:txBody>
      </p:sp>
    </p:spTree>
    <p:extLst>
      <p:ext uri="{BB962C8B-B14F-4D97-AF65-F5344CB8AC3E}">
        <p14:creationId xmlns:p14="http://schemas.microsoft.com/office/powerpoint/2010/main" val="16256922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Regras para escrever XHTML</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534390" y="866896"/>
            <a:ext cx="8063345"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buClr>
                <a:srgbClr val="000000"/>
              </a:buClr>
              <a:buSzPct val="50000"/>
            </a:pPr>
            <a:r>
              <a:rPr lang="pt-BR" sz="2400" spc="-1" dirty="0">
                <a:solidFill>
                  <a:srgbClr val="000000"/>
                </a:solidFill>
                <a:uFill>
                  <a:solidFill>
                    <a:srgbClr val="FFFFFF"/>
                  </a:solidFill>
                </a:uFill>
              </a:rPr>
              <a:t>2 – Documentos XHTML devem ter um elemento root</a:t>
            </a:r>
          </a:p>
          <a:p>
            <a:pPr algn="just">
              <a:lnSpc>
                <a:spcPct val="100000"/>
              </a:lnSpc>
              <a:buClr>
                <a:srgbClr val="000000"/>
              </a:buClr>
              <a:buSzPct val="50000"/>
            </a:pPr>
            <a:r>
              <a:rPr lang="pt-BR" sz="2400" spc="-1" dirty="0">
                <a:solidFill>
                  <a:srgbClr val="000000"/>
                </a:solidFill>
                <a:uFill>
                  <a:solidFill>
                    <a:srgbClr val="FFFFFF"/>
                  </a:solidFill>
                </a:uFill>
              </a:rPr>
              <a:t>&lt;</a:t>
            </a:r>
            <a:r>
              <a:rPr lang="pt-BR" sz="2400" spc="-1" dirty="0" err="1">
                <a:solidFill>
                  <a:srgbClr val="000000"/>
                </a:solidFill>
                <a:uFill>
                  <a:solidFill>
                    <a:srgbClr val="FFFFFF"/>
                  </a:solidFill>
                </a:uFill>
              </a:rPr>
              <a:t>html</a:t>
            </a:r>
            <a:r>
              <a:rPr lang="pt-BR" sz="2400" spc="-1" dirty="0">
                <a:solidFill>
                  <a:srgbClr val="000000"/>
                </a:solidFill>
                <a:uFill>
                  <a:solidFill>
                    <a:srgbClr val="FFFFFF"/>
                  </a:solidFill>
                </a:uFill>
              </a:rPr>
              <a:t>&gt; </a:t>
            </a:r>
          </a:p>
          <a:p>
            <a:pPr algn="just">
              <a:lnSpc>
                <a:spcPct val="100000"/>
              </a:lnSpc>
              <a:buClr>
                <a:srgbClr val="000000"/>
              </a:buClr>
              <a:buSzPct val="50000"/>
            </a:pPr>
            <a:r>
              <a:rPr lang="pt-BR" sz="2400" spc="-1" dirty="0">
                <a:solidFill>
                  <a:srgbClr val="000000"/>
                </a:solidFill>
                <a:uFill>
                  <a:solidFill>
                    <a:srgbClr val="FFFFFF"/>
                  </a:solidFill>
                </a:uFill>
              </a:rPr>
              <a:t>&lt;</a:t>
            </a:r>
            <a:r>
              <a:rPr lang="pt-BR" sz="2400" spc="-1" dirty="0" err="1">
                <a:solidFill>
                  <a:srgbClr val="000000"/>
                </a:solidFill>
                <a:uFill>
                  <a:solidFill>
                    <a:srgbClr val="FFFFFF"/>
                  </a:solidFill>
                </a:uFill>
              </a:rPr>
              <a:t>head</a:t>
            </a:r>
            <a:r>
              <a:rPr lang="pt-BR" sz="2400" spc="-1" dirty="0">
                <a:solidFill>
                  <a:srgbClr val="000000"/>
                </a:solidFill>
                <a:uFill>
                  <a:solidFill>
                    <a:srgbClr val="FFFFFF"/>
                  </a:solidFill>
                </a:uFill>
              </a:rPr>
              <a:t>&gt; … &lt;/</a:t>
            </a:r>
            <a:r>
              <a:rPr lang="pt-BR" sz="2400" spc="-1" dirty="0" err="1">
                <a:solidFill>
                  <a:srgbClr val="000000"/>
                </a:solidFill>
                <a:uFill>
                  <a:solidFill>
                    <a:srgbClr val="FFFFFF"/>
                  </a:solidFill>
                </a:uFill>
              </a:rPr>
              <a:t>head</a:t>
            </a:r>
            <a:r>
              <a:rPr lang="pt-BR" sz="2400" spc="-1" dirty="0">
                <a:solidFill>
                  <a:srgbClr val="000000"/>
                </a:solidFill>
                <a:uFill>
                  <a:solidFill>
                    <a:srgbClr val="FFFFFF"/>
                  </a:solidFill>
                </a:uFill>
              </a:rPr>
              <a:t>&gt; </a:t>
            </a:r>
          </a:p>
          <a:p>
            <a:pPr algn="just">
              <a:lnSpc>
                <a:spcPct val="100000"/>
              </a:lnSpc>
              <a:buClr>
                <a:srgbClr val="000000"/>
              </a:buClr>
              <a:buSzPct val="50000"/>
            </a:pPr>
            <a:r>
              <a:rPr lang="pt-BR" sz="2400" spc="-1" dirty="0">
                <a:solidFill>
                  <a:srgbClr val="000000"/>
                </a:solidFill>
                <a:uFill>
                  <a:solidFill>
                    <a:srgbClr val="FFFFFF"/>
                  </a:solidFill>
                </a:uFill>
              </a:rPr>
              <a:t>&lt;</a:t>
            </a:r>
            <a:r>
              <a:rPr lang="pt-BR" sz="2400" spc="-1" dirty="0" err="1">
                <a:solidFill>
                  <a:srgbClr val="000000"/>
                </a:solidFill>
                <a:uFill>
                  <a:solidFill>
                    <a:srgbClr val="FFFFFF"/>
                  </a:solidFill>
                </a:uFill>
              </a:rPr>
              <a:t>body</a:t>
            </a:r>
            <a:r>
              <a:rPr lang="pt-BR" sz="2400" spc="-1" dirty="0">
                <a:solidFill>
                  <a:srgbClr val="000000"/>
                </a:solidFill>
                <a:uFill>
                  <a:solidFill>
                    <a:srgbClr val="FFFFFF"/>
                  </a:solidFill>
                </a:uFill>
              </a:rPr>
              <a:t>&gt; … &lt;/</a:t>
            </a:r>
            <a:r>
              <a:rPr lang="pt-BR" sz="2400" spc="-1" dirty="0" err="1">
                <a:solidFill>
                  <a:srgbClr val="000000"/>
                </a:solidFill>
                <a:uFill>
                  <a:solidFill>
                    <a:srgbClr val="FFFFFF"/>
                  </a:solidFill>
                </a:uFill>
              </a:rPr>
              <a:t>body</a:t>
            </a:r>
            <a:r>
              <a:rPr lang="pt-BR" sz="2400" spc="-1" dirty="0">
                <a:solidFill>
                  <a:srgbClr val="000000"/>
                </a:solidFill>
                <a:uFill>
                  <a:solidFill>
                    <a:srgbClr val="FFFFFF"/>
                  </a:solidFill>
                </a:uFill>
              </a:rPr>
              <a:t>&gt; </a:t>
            </a:r>
          </a:p>
          <a:p>
            <a:pPr algn="just">
              <a:lnSpc>
                <a:spcPct val="100000"/>
              </a:lnSpc>
              <a:buClr>
                <a:srgbClr val="000000"/>
              </a:buClr>
              <a:buSzPct val="50000"/>
            </a:pPr>
            <a:r>
              <a:rPr lang="pt-BR" sz="2400" spc="-1" dirty="0">
                <a:solidFill>
                  <a:srgbClr val="000000"/>
                </a:solidFill>
                <a:uFill>
                  <a:solidFill>
                    <a:srgbClr val="FFFFFF"/>
                  </a:solidFill>
                </a:uFill>
              </a:rPr>
              <a:t>&lt;/</a:t>
            </a:r>
            <a:r>
              <a:rPr lang="pt-BR" sz="2400" spc="-1" dirty="0" err="1">
                <a:solidFill>
                  <a:srgbClr val="000000"/>
                </a:solidFill>
                <a:uFill>
                  <a:solidFill>
                    <a:srgbClr val="FFFFFF"/>
                  </a:solidFill>
                </a:uFill>
              </a:rPr>
              <a:t>html</a:t>
            </a:r>
            <a:r>
              <a:rPr lang="pt-BR" sz="2400" spc="-1" dirty="0">
                <a:solidFill>
                  <a:srgbClr val="000000"/>
                </a:solidFill>
                <a:uFill>
                  <a:solidFill>
                    <a:srgbClr val="FFFFFF"/>
                  </a:solidFill>
                </a:uFill>
              </a:rPr>
              <a:t>&gt;</a:t>
            </a:r>
          </a:p>
          <a:p>
            <a:pPr algn="just">
              <a:lnSpc>
                <a:spcPct val="100000"/>
              </a:lnSpc>
              <a:buClr>
                <a:srgbClr val="000000"/>
              </a:buClr>
              <a:buSzPct val="50000"/>
            </a:pPr>
            <a:r>
              <a:rPr lang="pt-BR" sz="2400" spc="-1" dirty="0">
                <a:solidFill>
                  <a:srgbClr val="000000"/>
                </a:solidFill>
                <a:uFill>
                  <a:solidFill>
                    <a:srgbClr val="FFFFFF"/>
                  </a:solidFill>
                </a:uFill>
              </a:rPr>
              <a:t>3 – As </a:t>
            </a:r>
            <a:r>
              <a:rPr lang="pt-BR" sz="2400" spc="-1" dirty="0" err="1">
                <a:solidFill>
                  <a:srgbClr val="000000"/>
                </a:solidFill>
                <a:uFill>
                  <a:solidFill>
                    <a:srgbClr val="FFFFFF"/>
                  </a:solidFill>
                </a:uFill>
              </a:rPr>
              <a:t>tags</a:t>
            </a:r>
            <a:r>
              <a:rPr lang="pt-BR" sz="2400" spc="-1" dirty="0">
                <a:solidFill>
                  <a:srgbClr val="000000"/>
                </a:solidFill>
                <a:uFill>
                  <a:solidFill>
                    <a:srgbClr val="FFFFFF"/>
                  </a:solidFill>
                </a:uFill>
              </a:rPr>
              <a:t> devem estar aninhadas</a:t>
            </a:r>
          </a:p>
          <a:p>
            <a:pPr algn="just">
              <a:lnSpc>
                <a:spcPct val="100000"/>
              </a:lnSpc>
              <a:buClr>
                <a:srgbClr val="000000"/>
              </a:buClr>
              <a:buSzPct val="50000"/>
            </a:pPr>
            <a:r>
              <a:rPr lang="pt-BR" sz="2400" spc="-1" dirty="0">
                <a:solidFill>
                  <a:srgbClr val="000000"/>
                </a:solidFill>
                <a:uFill>
                  <a:solidFill>
                    <a:srgbClr val="FFFFFF"/>
                  </a:solidFill>
                </a:uFill>
              </a:rPr>
              <a:t>Errado:</a:t>
            </a:r>
          </a:p>
          <a:p>
            <a:pPr algn="just">
              <a:lnSpc>
                <a:spcPct val="100000"/>
              </a:lnSpc>
              <a:buClr>
                <a:srgbClr val="000000"/>
              </a:buClr>
              <a:buSzPct val="50000"/>
            </a:pPr>
            <a:r>
              <a:rPr lang="pt-BR" sz="2400" spc="-1" dirty="0">
                <a:solidFill>
                  <a:srgbClr val="000000"/>
                </a:solidFill>
                <a:uFill>
                  <a:solidFill>
                    <a:srgbClr val="FFFFFF"/>
                  </a:solidFill>
                </a:uFill>
              </a:rPr>
              <a:t>&lt;b&gt;&lt;i&gt;</a:t>
            </a:r>
            <a:r>
              <a:rPr lang="pt-BR" sz="2400" spc="-1" dirty="0" err="1">
                <a:solidFill>
                  <a:srgbClr val="000000"/>
                </a:solidFill>
                <a:uFill>
                  <a:solidFill>
                    <a:srgbClr val="FFFFFF"/>
                  </a:solidFill>
                </a:uFill>
              </a:rPr>
              <a:t>This</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text</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is</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bold</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and</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italic</a:t>
            </a:r>
            <a:r>
              <a:rPr lang="pt-BR" sz="2400" spc="-1" dirty="0">
                <a:solidFill>
                  <a:srgbClr val="000000"/>
                </a:solidFill>
                <a:uFill>
                  <a:solidFill>
                    <a:srgbClr val="FFFFFF"/>
                  </a:solidFill>
                </a:uFill>
              </a:rPr>
              <a:t>&lt;/b&gt;&lt;/i&gt;</a:t>
            </a:r>
          </a:p>
          <a:p>
            <a:pPr algn="just">
              <a:lnSpc>
                <a:spcPct val="100000"/>
              </a:lnSpc>
              <a:buClr>
                <a:srgbClr val="000000"/>
              </a:buClr>
              <a:buSzPct val="50000"/>
            </a:pPr>
            <a:r>
              <a:rPr lang="pt-BR" sz="2400" spc="-1" dirty="0">
                <a:solidFill>
                  <a:srgbClr val="000000"/>
                </a:solidFill>
                <a:uFill>
                  <a:solidFill>
                    <a:srgbClr val="FFFFFF"/>
                  </a:solidFill>
                </a:uFill>
              </a:rPr>
              <a:t>Correto:</a:t>
            </a:r>
          </a:p>
          <a:p>
            <a:pPr algn="just">
              <a:lnSpc>
                <a:spcPct val="100000"/>
              </a:lnSpc>
              <a:buClr>
                <a:srgbClr val="000000"/>
              </a:buClr>
              <a:buSzPct val="50000"/>
            </a:pPr>
            <a:r>
              <a:rPr lang="pt-BR" sz="2400" spc="-1" dirty="0">
                <a:solidFill>
                  <a:srgbClr val="000000"/>
                </a:solidFill>
                <a:uFill>
                  <a:solidFill>
                    <a:srgbClr val="FFFFFF"/>
                  </a:solidFill>
                </a:uFill>
              </a:rPr>
              <a:t>&lt;b&gt;&lt;i&gt;</a:t>
            </a:r>
            <a:r>
              <a:rPr lang="pt-BR" sz="2400" spc="-1" dirty="0" err="1">
                <a:solidFill>
                  <a:srgbClr val="000000"/>
                </a:solidFill>
                <a:uFill>
                  <a:solidFill>
                    <a:srgbClr val="FFFFFF"/>
                  </a:solidFill>
                </a:uFill>
              </a:rPr>
              <a:t>This</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text</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is</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bold</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and</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italic</a:t>
            </a:r>
            <a:r>
              <a:rPr lang="pt-BR" sz="2400" spc="-1" dirty="0">
                <a:solidFill>
                  <a:srgbClr val="000000"/>
                </a:solidFill>
                <a:uFill>
                  <a:solidFill>
                    <a:srgbClr val="FFFFFF"/>
                  </a:solidFill>
                </a:uFill>
              </a:rPr>
              <a:t>&lt;/i&gt;&lt;/b&gt;</a:t>
            </a:r>
          </a:p>
        </p:txBody>
      </p:sp>
    </p:spTree>
    <p:extLst>
      <p:ext uri="{BB962C8B-B14F-4D97-AF65-F5344CB8AC3E}">
        <p14:creationId xmlns:p14="http://schemas.microsoft.com/office/powerpoint/2010/main" val="26681018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Regras para escrever XHTML</a:t>
            </a:r>
            <a:endParaRPr lang="pt-BR" sz="1800" strike="noStrike" spc="-1" dirty="0">
              <a:solidFill>
                <a:srgbClr val="000000"/>
              </a:solidFill>
              <a:uFill>
                <a:solidFill>
                  <a:srgbClr val="FFFFFF"/>
                </a:solidFill>
              </a:uFill>
              <a:latin typeface="Arial"/>
            </a:endParaRPr>
          </a:p>
        </p:txBody>
      </p:sp>
      <p:sp>
        <p:nvSpPr>
          <p:cNvPr id="3" name="Espaço Reservado para Texto 2">
            <a:extLst>
              <a:ext uri="{FF2B5EF4-FFF2-40B4-BE49-F238E27FC236}">
                <a16:creationId xmlns:a16="http://schemas.microsoft.com/office/drawing/2014/main" id="{A0576973-859A-4B8A-959E-27115D49F022}"/>
              </a:ext>
            </a:extLst>
          </p:cNvPr>
          <p:cNvSpPr>
            <a:spLocks noGrp="1"/>
          </p:cNvSpPr>
          <p:nvPr>
            <p:ph type="body"/>
          </p:nvPr>
        </p:nvSpPr>
        <p:spPr>
          <a:xfrm>
            <a:off x="457200" y="1105240"/>
            <a:ext cx="4015440" cy="3393720"/>
          </a:xfrm>
        </p:spPr>
        <p:txBody>
          <a:bodyPr/>
          <a:lstStyle/>
          <a:p>
            <a:pPr marL="0" indent="0">
              <a:buNone/>
            </a:pPr>
            <a:r>
              <a:rPr lang="pt-BR" sz="2000" dirty="0"/>
              <a:t>4 – As </a:t>
            </a:r>
            <a:r>
              <a:rPr lang="pt-BR" sz="2000" dirty="0" err="1"/>
              <a:t>tags</a:t>
            </a:r>
            <a:r>
              <a:rPr lang="pt-BR" sz="2000" dirty="0"/>
              <a:t> devem obrigatoriamente ser fechadas</a:t>
            </a:r>
          </a:p>
          <a:p>
            <a:pPr marL="0" indent="0">
              <a:buNone/>
            </a:pPr>
            <a:r>
              <a:rPr lang="pt-BR" sz="2000" dirty="0"/>
              <a:t>Errado:</a:t>
            </a:r>
          </a:p>
          <a:p>
            <a:pPr marL="0" indent="0">
              <a:buNone/>
            </a:pPr>
            <a:r>
              <a:rPr lang="pt-BR" sz="2000" dirty="0"/>
              <a:t>&lt;p&gt;Isto é um parágrafo</a:t>
            </a:r>
          </a:p>
          <a:p>
            <a:pPr marL="0" indent="0">
              <a:buNone/>
            </a:pPr>
            <a:r>
              <a:rPr lang="pt-BR" sz="2000" dirty="0"/>
              <a:t>Correto:</a:t>
            </a:r>
          </a:p>
          <a:p>
            <a:pPr marL="0" indent="0">
              <a:buNone/>
            </a:pPr>
            <a:r>
              <a:rPr lang="pt-BR" sz="2000" dirty="0"/>
              <a:t>&lt;p&gt;Isto é um parágrafo&lt;/p&gt;</a:t>
            </a:r>
          </a:p>
          <a:p>
            <a:pPr marL="0" indent="0">
              <a:buNone/>
            </a:pPr>
            <a:endParaRPr lang="pt-BR" sz="2000" dirty="0"/>
          </a:p>
          <a:p>
            <a:pPr marL="0" indent="0">
              <a:buNone/>
            </a:pPr>
            <a:endParaRPr lang="pt-BR" sz="2000" dirty="0"/>
          </a:p>
          <a:p>
            <a:pPr marL="0" indent="0">
              <a:buNone/>
            </a:pPr>
            <a:endParaRPr lang="pt-BR" sz="2000" dirty="0"/>
          </a:p>
          <a:p>
            <a:pPr marL="0" indent="0">
              <a:buNone/>
            </a:pPr>
            <a:endParaRPr lang="pt-BR" sz="2000" dirty="0"/>
          </a:p>
          <a:p>
            <a:pPr marL="0" indent="0">
              <a:buNone/>
            </a:pPr>
            <a:endParaRPr lang="pt-BR" sz="2000" dirty="0"/>
          </a:p>
        </p:txBody>
      </p:sp>
      <p:sp>
        <p:nvSpPr>
          <p:cNvPr id="4" name="Espaço Reservado para Texto 3">
            <a:extLst>
              <a:ext uri="{FF2B5EF4-FFF2-40B4-BE49-F238E27FC236}">
                <a16:creationId xmlns:a16="http://schemas.microsoft.com/office/drawing/2014/main" id="{898597AC-5F47-47D9-A52B-61A3165C9959}"/>
              </a:ext>
            </a:extLst>
          </p:cNvPr>
          <p:cNvSpPr>
            <a:spLocks noGrp="1"/>
          </p:cNvSpPr>
          <p:nvPr>
            <p:ph type="body"/>
          </p:nvPr>
        </p:nvSpPr>
        <p:spPr>
          <a:xfrm>
            <a:off x="4572001" y="1069615"/>
            <a:ext cx="4488872" cy="3393720"/>
          </a:xfrm>
        </p:spPr>
        <p:txBody>
          <a:bodyPr/>
          <a:lstStyle/>
          <a:p>
            <a:pPr marL="0" indent="0">
              <a:buNone/>
            </a:pPr>
            <a:r>
              <a:rPr lang="pt-BR" sz="2000" dirty="0"/>
              <a:t>5 – Elementos vazios devem ser fechados</a:t>
            </a:r>
          </a:p>
          <a:p>
            <a:pPr marL="0" indent="0">
              <a:buNone/>
            </a:pPr>
            <a:r>
              <a:rPr lang="pt-BR" sz="2000" dirty="0"/>
              <a:t>Errado:</a:t>
            </a:r>
          </a:p>
          <a:p>
            <a:pPr marL="0" indent="0">
              <a:buNone/>
            </a:pPr>
            <a:r>
              <a:rPr lang="pt-BR" sz="2000" dirty="0"/>
              <a:t>Quebra de linha: &lt;</a:t>
            </a:r>
            <a:r>
              <a:rPr lang="pt-BR" sz="2000" dirty="0" err="1"/>
              <a:t>br</a:t>
            </a:r>
            <a:r>
              <a:rPr lang="pt-BR" sz="2000" dirty="0"/>
              <a:t>&gt; </a:t>
            </a:r>
          </a:p>
          <a:p>
            <a:pPr marL="0" indent="0">
              <a:buNone/>
            </a:pPr>
            <a:r>
              <a:rPr lang="pt-BR" sz="2000" dirty="0"/>
              <a:t>Linha horizontal: &lt;</a:t>
            </a:r>
            <a:r>
              <a:rPr lang="pt-BR" sz="2000" dirty="0" err="1"/>
              <a:t>hr</a:t>
            </a:r>
            <a:r>
              <a:rPr lang="pt-BR" sz="2000" dirty="0"/>
              <a:t>&gt; </a:t>
            </a:r>
          </a:p>
          <a:p>
            <a:pPr marL="0" indent="0">
              <a:buNone/>
            </a:pPr>
            <a:r>
              <a:rPr lang="pt-BR" sz="2000" dirty="0"/>
              <a:t>Imagem: &lt;</a:t>
            </a:r>
            <a:r>
              <a:rPr lang="pt-BR" sz="2000" dirty="0" err="1"/>
              <a:t>img</a:t>
            </a:r>
            <a:r>
              <a:rPr lang="pt-BR" sz="2000" dirty="0"/>
              <a:t> </a:t>
            </a:r>
            <a:r>
              <a:rPr lang="pt-BR" sz="2000" dirty="0" err="1"/>
              <a:t>src</a:t>
            </a:r>
            <a:r>
              <a:rPr lang="pt-BR" sz="2000" dirty="0"/>
              <a:t>="senac.gif"&gt;</a:t>
            </a:r>
          </a:p>
          <a:p>
            <a:pPr marL="0" indent="0">
              <a:buNone/>
            </a:pPr>
            <a:r>
              <a:rPr lang="pt-BR" sz="2000" dirty="0"/>
              <a:t>Correto:</a:t>
            </a:r>
          </a:p>
          <a:p>
            <a:pPr marL="0" indent="0">
              <a:buNone/>
            </a:pPr>
            <a:r>
              <a:rPr lang="pt-BR" sz="2000" dirty="0"/>
              <a:t>Quebra de linha: &lt;</a:t>
            </a:r>
            <a:r>
              <a:rPr lang="pt-BR" sz="2000" dirty="0" err="1"/>
              <a:t>br</a:t>
            </a:r>
            <a:r>
              <a:rPr lang="pt-BR" sz="2000" dirty="0"/>
              <a:t> /&gt; </a:t>
            </a:r>
          </a:p>
          <a:p>
            <a:pPr marL="0" indent="0">
              <a:buNone/>
            </a:pPr>
            <a:r>
              <a:rPr lang="pt-BR" sz="2000" dirty="0"/>
              <a:t>Linha horizontal: &lt;</a:t>
            </a:r>
            <a:r>
              <a:rPr lang="pt-BR" sz="2000" dirty="0" err="1"/>
              <a:t>hr</a:t>
            </a:r>
            <a:r>
              <a:rPr lang="pt-BR" sz="2000" dirty="0"/>
              <a:t> / &gt; </a:t>
            </a:r>
          </a:p>
          <a:p>
            <a:pPr marL="0" indent="0">
              <a:buNone/>
            </a:pPr>
            <a:r>
              <a:rPr lang="pt-BR" sz="2000" dirty="0"/>
              <a:t>Imagem: &lt;</a:t>
            </a:r>
            <a:r>
              <a:rPr lang="pt-BR" sz="2000" dirty="0" err="1"/>
              <a:t>img</a:t>
            </a:r>
            <a:r>
              <a:rPr lang="pt-BR" sz="2000" dirty="0"/>
              <a:t> </a:t>
            </a:r>
            <a:r>
              <a:rPr lang="pt-BR" sz="2000" dirty="0" err="1"/>
              <a:t>src</a:t>
            </a:r>
            <a:r>
              <a:rPr lang="pt-BR" sz="2000" dirty="0"/>
              <a:t>="senac.gif" / &gt;</a:t>
            </a:r>
          </a:p>
          <a:p>
            <a:pPr marL="0" indent="0">
              <a:buNone/>
            </a:pPr>
            <a:endParaRPr lang="pt-BR" sz="2000" dirty="0"/>
          </a:p>
        </p:txBody>
      </p:sp>
    </p:spTree>
    <p:extLst>
      <p:ext uri="{BB962C8B-B14F-4D97-AF65-F5344CB8AC3E}">
        <p14:creationId xmlns:p14="http://schemas.microsoft.com/office/powerpoint/2010/main" val="39803742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Regras para escrever XHTML</a:t>
            </a:r>
            <a:endParaRPr lang="pt-BR" sz="1800" strike="noStrike" spc="-1" dirty="0">
              <a:solidFill>
                <a:srgbClr val="000000"/>
              </a:solidFill>
              <a:uFill>
                <a:solidFill>
                  <a:srgbClr val="FFFFFF"/>
                </a:solidFill>
              </a:uFill>
              <a:latin typeface="Arial"/>
            </a:endParaRPr>
          </a:p>
        </p:txBody>
      </p:sp>
      <p:sp>
        <p:nvSpPr>
          <p:cNvPr id="3" name="Espaço Reservado para Texto 2">
            <a:extLst>
              <a:ext uri="{FF2B5EF4-FFF2-40B4-BE49-F238E27FC236}">
                <a16:creationId xmlns:a16="http://schemas.microsoft.com/office/drawing/2014/main" id="{A0576973-859A-4B8A-959E-27115D49F022}"/>
              </a:ext>
            </a:extLst>
          </p:cNvPr>
          <p:cNvSpPr>
            <a:spLocks noGrp="1"/>
          </p:cNvSpPr>
          <p:nvPr>
            <p:ph type="body"/>
          </p:nvPr>
        </p:nvSpPr>
        <p:spPr>
          <a:xfrm>
            <a:off x="457200" y="1105240"/>
            <a:ext cx="4015440" cy="3393720"/>
          </a:xfrm>
        </p:spPr>
        <p:txBody>
          <a:bodyPr/>
          <a:lstStyle/>
          <a:p>
            <a:r>
              <a:rPr lang="pt-BR" sz="2000" dirty="0"/>
              <a:t>6 – Elementos XHTML devem ser escritos em letras minúsculas</a:t>
            </a:r>
          </a:p>
          <a:p>
            <a:r>
              <a:rPr lang="pt-BR" sz="2000" dirty="0"/>
              <a:t>Errado:</a:t>
            </a:r>
          </a:p>
          <a:p>
            <a:r>
              <a:rPr lang="pt-BR" sz="2000" dirty="0"/>
              <a:t>&lt;BODY&gt; </a:t>
            </a:r>
          </a:p>
          <a:p>
            <a:r>
              <a:rPr lang="pt-BR" sz="2000" dirty="0"/>
              <a:t>&lt;P&gt;Isto é um parágrafo&lt;/P&gt; </a:t>
            </a:r>
          </a:p>
          <a:p>
            <a:r>
              <a:rPr lang="pt-BR" sz="2000" dirty="0"/>
              <a:t>&lt;/BODY&gt;</a:t>
            </a:r>
          </a:p>
          <a:p>
            <a:r>
              <a:rPr lang="pt-BR" sz="2000" dirty="0"/>
              <a:t>Correto:</a:t>
            </a:r>
          </a:p>
          <a:p>
            <a:r>
              <a:rPr lang="pt-BR" sz="2000" dirty="0"/>
              <a:t>&lt;</a:t>
            </a:r>
            <a:r>
              <a:rPr lang="pt-BR" sz="2000" dirty="0" err="1"/>
              <a:t>body</a:t>
            </a:r>
            <a:r>
              <a:rPr lang="pt-BR" sz="2000" dirty="0"/>
              <a:t>&gt; </a:t>
            </a:r>
          </a:p>
          <a:p>
            <a:r>
              <a:rPr lang="pt-BR" sz="2000" dirty="0"/>
              <a:t>&lt;p&gt;Isto é um parágrafo&lt;/p&gt; </a:t>
            </a:r>
          </a:p>
          <a:p>
            <a:r>
              <a:rPr lang="pt-BR" sz="2000" dirty="0"/>
              <a:t>&lt;/</a:t>
            </a:r>
            <a:r>
              <a:rPr lang="pt-BR" sz="2000" dirty="0" err="1"/>
              <a:t>body</a:t>
            </a:r>
            <a:r>
              <a:rPr lang="pt-BR" sz="2000" dirty="0"/>
              <a:t>&gt;</a:t>
            </a:r>
          </a:p>
          <a:p>
            <a:endParaRPr lang="pt-BR" sz="2000" dirty="0"/>
          </a:p>
          <a:p>
            <a:endParaRPr lang="pt-BR" sz="2000" dirty="0"/>
          </a:p>
        </p:txBody>
      </p:sp>
      <p:sp>
        <p:nvSpPr>
          <p:cNvPr id="4" name="Espaço Reservado para Texto 3">
            <a:extLst>
              <a:ext uri="{FF2B5EF4-FFF2-40B4-BE49-F238E27FC236}">
                <a16:creationId xmlns:a16="http://schemas.microsoft.com/office/drawing/2014/main" id="{898597AC-5F47-47D9-A52B-61A3165C9959}"/>
              </a:ext>
            </a:extLst>
          </p:cNvPr>
          <p:cNvSpPr>
            <a:spLocks noGrp="1"/>
          </p:cNvSpPr>
          <p:nvPr>
            <p:ph type="body"/>
          </p:nvPr>
        </p:nvSpPr>
        <p:spPr>
          <a:xfrm>
            <a:off x="4572001" y="1069615"/>
            <a:ext cx="4488872" cy="3393720"/>
          </a:xfrm>
        </p:spPr>
        <p:txBody>
          <a:bodyPr/>
          <a:lstStyle/>
          <a:p>
            <a:r>
              <a:rPr lang="pt-BR" sz="2000" dirty="0"/>
              <a:t>7 – O valor dos atributos deve estar entre aspas</a:t>
            </a:r>
          </a:p>
          <a:p>
            <a:r>
              <a:rPr lang="pt-BR" sz="2000" dirty="0"/>
              <a:t>Errado:</a:t>
            </a:r>
          </a:p>
          <a:p>
            <a:r>
              <a:rPr lang="pt-BR" sz="2000" dirty="0"/>
              <a:t>&lt;</a:t>
            </a:r>
            <a:r>
              <a:rPr lang="pt-BR" sz="2000" dirty="0" err="1"/>
              <a:t>hr</a:t>
            </a:r>
            <a:r>
              <a:rPr lang="pt-BR" sz="2000" dirty="0"/>
              <a:t> </a:t>
            </a:r>
            <a:r>
              <a:rPr lang="pt-BR" sz="2000" dirty="0" err="1"/>
              <a:t>width</a:t>
            </a:r>
            <a:r>
              <a:rPr lang="pt-BR" sz="2000" dirty="0"/>
              <a:t>=100%&gt;</a:t>
            </a:r>
          </a:p>
          <a:p>
            <a:r>
              <a:rPr lang="pt-BR" sz="2000" dirty="0"/>
              <a:t>Correto:</a:t>
            </a:r>
          </a:p>
          <a:p>
            <a:r>
              <a:rPr lang="pt-BR" sz="2000" dirty="0"/>
              <a:t>&lt;</a:t>
            </a:r>
            <a:r>
              <a:rPr lang="pt-BR" sz="2000" dirty="0" err="1"/>
              <a:t>hr</a:t>
            </a:r>
            <a:r>
              <a:rPr lang="pt-BR" sz="2000" dirty="0"/>
              <a:t> </a:t>
            </a:r>
            <a:r>
              <a:rPr lang="pt-BR" sz="2000" dirty="0" err="1"/>
              <a:t>width</a:t>
            </a:r>
            <a:r>
              <a:rPr lang="pt-BR" sz="2000" dirty="0"/>
              <a:t>="100%"&gt;</a:t>
            </a:r>
          </a:p>
          <a:p>
            <a:r>
              <a:rPr lang="pt-BR" sz="2000" dirty="0"/>
              <a:t>&gt;</a:t>
            </a:r>
          </a:p>
          <a:p>
            <a:endParaRPr lang="pt-BR" sz="2000" dirty="0"/>
          </a:p>
          <a:p>
            <a:endParaRPr lang="pt-BR" sz="2000" dirty="0"/>
          </a:p>
          <a:p>
            <a:endParaRPr lang="pt-BR" sz="2000" dirty="0"/>
          </a:p>
          <a:p>
            <a:endParaRPr lang="pt-BR" sz="2000" dirty="0"/>
          </a:p>
          <a:p>
            <a:pPr marL="0" indent="0">
              <a:buNone/>
            </a:pPr>
            <a:endParaRPr lang="pt-BR" sz="2000" dirty="0"/>
          </a:p>
        </p:txBody>
      </p:sp>
    </p:spTree>
    <p:extLst>
      <p:ext uri="{BB962C8B-B14F-4D97-AF65-F5344CB8AC3E}">
        <p14:creationId xmlns:p14="http://schemas.microsoft.com/office/powerpoint/2010/main" val="26659108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216418"/>
            <a:ext cx="822888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Serviços da Internet:</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299889" y="629404"/>
            <a:ext cx="8544222" cy="35507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Clr>
                <a:srgbClr val="000000"/>
              </a:buClr>
              <a:buSzPct val="50000"/>
            </a:pPr>
            <a:r>
              <a:rPr lang="pt-BR" sz="2000" spc="-1" dirty="0">
                <a:solidFill>
                  <a:srgbClr val="000000"/>
                </a:solidFill>
                <a:uFill>
                  <a:solidFill>
                    <a:srgbClr val="FFFFFF"/>
                  </a:solidFill>
                </a:uFill>
              </a:rPr>
              <a:t>FTP</a:t>
            </a:r>
          </a:p>
          <a:p>
            <a:pPr marL="342900" indent="-342900">
              <a:lnSpc>
                <a:spcPct val="100000"/>
              </a:lnSpc>
              <a:buClr>
                <a:srgbClr val="000000"/>
              </a:buClr>
              <a:buSzPct val="50000"/>
              <a:buFont typeface="Arial" panose="020B0604020202020204" pitchFamily="34" charset="0"/>
              <a:buChar char="•"/>
            </a:pPr>
            <a:r>
              <a:rPr lang="pt-BR" sz="2000" spc="-1" dirty="0">
                <a:solidFill>
                  <a:srgbClr val="000000"/>
                </a:solidFill>
                <a:uFill>
                  <a:solidFill>
                    <a:srgbClr val="FFFFFF"/>
                  </a:solidFill>
                </a:uFill>
              </a:rPr>
              <a:t>O FTP (File </a:t>
            </a:r>
            <a:r>
              <a:rPr lang="pt-BR" sz="2000" spc="-1" dirty="0" err="1">
                <a:solidFill>
                  <a:srgbClr val="000000"/>
                </a:solidFill>
                <a:uFill>
                  <a:solidFill>
                    <a:srgbClr val="FFFFFF"/>
                  </a:solidFill>
                </a:uFill>
              </a:rPr>
              <a:t>Transfer</a:t>
            </a:r>
            <a:r>
              <a:rPr lang="pt-BR" sz="2000" spc="-1" dirty="0">
                <a:solidFill>
                  <a:srgbClr val="000000"/>
                </a:solidFill>
                <a:uFill>
                  <a:solidFill>
                    <a:srgbClr val="FFFFFF"/>
                  </a:solidFill>
                </a:uFill>
              </a:rPr>
              <a:t> </a:t>
            </a:r>
            <a:r>
              <a:rPr lang="pt-BR" sz="2000" spc="-1" dirty="0" err="1">
                <a:solidFill>
                  <a:srgbClr val="000000"/>
                </a:solidFill>
                <a:uFill>
                  <a:solidFill>
                    <a:srgbClr val="FFFFFF"/>
                  </a:solidFill>
                </a:uFill>
              </a:rPr>
              <a:t>Protocol</a:t>
            </a:r>
            <a:r>
              <a:rPr lang="pt-BR" sz="2000" spc="-1" dirty="0">
                <a:solidFill>
                  <a:srgbClr val="000000"/>
                </a:solidFill>
                <a:uFill>
                  <a:solidFill>
                    <a:srgbClr val="FFFFFF"/>
                  </a:solidFill>
                </a:uFill>
              </a:rPr>
              <a:t>) é um serviço da Internet que permite transferir arquivos entre dois computadores, em geral, um deles sendo o computador pessoal de um utilizador e o outro um servidor público de arquivos na Internet, onde se pode encontrar documentação variada, antivírus, software diverso, etc.</a:t>
            </a:r>
          </a:p>
          <a:p>
            <a:pPr marL="342900" indent="-342900">
              <a:lnSpc>
                <a:spcPct val="100000"/>
              </a:lnSpc>
              <a:buClr>
                <a:srgbClr val="000000"/>
              </a:buClr>
              <a:buSzPct val="50000"/>
              <a:buFont typeface="Arial" panose="020B0604020202020204" pitchFamily="34" charset="0"/>
              <a:buChar char="•"/>
            </a:pPr>
            <a:r>
              <a:rPr lang="pt-BR" sz="2000" spc="-1" dirty="0">
                <a:solidFill>
                  <a:srgbClr val="000000"/>
                </a:solidFill>
                <a:uFill>
                  <a:solidFill>
                    <a:srgbClr val="FFFFFF"/>
                  </a:solidFill>
                </a:uFill>
              </a:rPr>
              <a:t>Existem milhares de servidores públicos de arquivos (servidores de FTP), aos quais qualquer pessoa se pode ligar, utilizando um programa de FTP como, por exemplo, o WS_FTP, o </a:t>
            </a:r>
            <a:r>
              <a:rPr lang="pt-BR" sz="2000" spc="-1" dirty="0" err="1">
                <a:solidFill>
                  <a:srgbClr val="000000"/>
                </a:solidFill>
                <a:uFill>
                  <a:solidFill>
                    <a:srgbClr val="FFFFFF"/>
                  </a:solidFill>
                </a:uFill>
              </a:rPr>
              <a:t>CuteFTP</a:t>
            </a:r>
            <a:r>
              <a:rPr lang="pt-BR" sz="2000" spc="-1" dirty="0">
                <a:solidFill>
                  <a:srgbClr val="000000"/>
                </a:solidFill>
                <a:uFill>
                  <a:solidFill>
                    <a:srgbClr val="FFFFFF"/>
                  </a:solidFill>
                </a:uFill>
              </a:rPr>
              <a:t>, o FTP Explorer ou o programa "FTP" existente no Windows (executado a partir da linha de comandos), entre outros. Os servidores de FTP são identificados pelo seu nome de máquina, em geral </a:t>
            </a:r>
            <a:r>
              <a:rPr lang="pt-BR" sz="2000" spc="-1" dirty="0" err="1">
                <a:solidFill>
                  <a:srgbClr val="000000"/>
                </a:solidFill>
                <a:uFill>
                  <a:solidFill>
                    <a:srgbClr val="FFFFFF"/>
                  </a:solidFill>
                </a:uFill>
              </a:rPr>
              <a:t>ftp.xxx.yy</a:t>
            </a:r>
            <a:r>
              <a:rPr lang="pt-BR" sz="2000" spc="-1" dirty="0">
                <a:solidFill>
                  <a:srgbClr val="000000"/>
                </a:solidFill>
                <a:uFill>
                  <a:solidFill>
                    <a:srgbClr val="FFFFFF"/>
                  </a:solidFill>
                </a:uFill>
              </a:rPr>
              <a:t>, ou seja, </a:t>
            </a:r>
            <a:r>
              <a:rPr lang="pt-BR" sz="2000" spc="-1" dirty="0" err="1">
                <a:solidFill>
                  <a:srgbClr val="000000"/>
                </a:solidFill>
                <a:uFill>
                  <a:solidFill>
                    <a:srgbClr val="FFFFFF"/>
                  </a:solidFill>
                </a:uFill>
              </a:rPr>
              <a:t>ftp</a:t>
            </a:r>
            <a:r>
              <a:rPr lang="pt-BR" sz="2000" spc="-1" dirty="0">
                <a:solidFill>
                  <a:srgbClr val="000000"/>
                </a:solidFill>
                <a:uFill>
                  <a:solidFill>
                    <a:srgbClr val="FFFFFF"/>
                  </a:solidFill>
                </a:uFill>
              </a:rPr>
              <a:t> seguido do domínio da instituição que gere o servidor.</a:t>
            </a:r>
          </a:p>
        </p:txBody>
      </p:sp>
    </p:spTree>
    <p:extLst>
      <p:ext uri="{BB962C8B-B14F-4D97-AF65-F5344CB8AC3E}">
        <p14:creationId xmlns:p14="http://schemas.microsoft.com/office/powerpoint/2010/main" val="42021990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306098"/>
            <a:ext cx="822888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Serviços da Internet:</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711360" y="1491480"/>
            <a:ext cx="7732440" cy="311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Clr>
                <a:srgbClr val="000000"/>
              </a:buClr>
              <a:buSzPct val="50000"/>
            </a:pPr>
            <a:r>
              <a:rPr lang="pt-BR" sz="2400" spc="-1" dirty="0">
                <a:solidFill>
                  <a:srgbClr val="000000"/>
                </a:solidFill>
                <a:uFill>
                  <a:solidFill>
                    <a:srgbClr val="FFFFFF"/>
                  </a:solidFill>
                </a:uFill>
              </a:rPr>
              <a:t>IRC</a:t>
            </a:r>
          </a:p>
          <a:p>
            <a:pPr marL="342900" indent="-342900">
              <a:lnSpc>
                <a:spcPct val="100000"/>
              </a:lnSpc>
              <a:buClr>
                <a:srgbClr val="000000"/>
              </a:buClr>
              <a:buSzPct val="50000"/>
              <a:buFont typeface="Arial" panose="020B0604020202020204" pitchFamily="34" charset="0"/>
              <a:buChar char="•"/>
            </a:pPr>
            <a:r>
              <a:rPr lang="pt-BR" sz="2400" spc="-1" dirty="0">
                <a:solidFill>
                  <a:srgbClr val="000000"/>
                </a:solidFill>
                <a:uFill>
                  <a:solidFill>
                    <a:srgbClr val="FFFFFF"/>
                  </a:solidFill>
                </a:uFill>
              </a:rPr>
              <a:t>O Internet Relay Chat (IRC) é um serviço semelhante aos fóruns de discussão públicos, com a diferença de que as discussões em direto, isto é, pode "conversar" (sob a forma de mensagens de texto) com várias pessoas em qualquer parte do mundo, ao mesmo tempo.</a:t>
            </a:r>
          </a:p>
        </p:txBody>
      </p:sp>
    </p:spTree>
    <p:extLst>
      <p:ext uri="{BB962C8B-B14F-4D97-AF65-F5344CB8AC3E}">
        <p14:creationId xmlns:p14="http://schemas.microsoft.com/office/powerpoint/2010/main" val="8585203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211098"/>
            <a:ext cx="822888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Serviços da Internet:</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299889" y="936900"/>
            <a:ext cx="8544221" cy="311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Clr>
                <a:srgbClr val="000000"/>
              </a:buClr>
              <a:buSzPct val="50000"/>
            </a:pPr>
            <a:r>
              <a:rPr lang="pt-BR" sz="2400" spc="-1" dirty="0">
                <a:solidFill>
                  <a:srgbClr val="000000"/>
                </a:solidFill>
                <a:uFill>
                  <a:solidFill>
                    <a:srgbClr val="FFFFFF"/>
                  </a:solidFill>
                </a:uFill>
              </a:rPr>
              <a:t>WWW</a:t>
            </a:r>
          </a:p>
          <a:p>
            <a:pPr>
              <a:lnSpc>
                <a:spcPct val="100000"/>
              </a:lnSpc>
              <a:buClr>
                <a:srgbClr val="000000"/>
              </a:buClr>
              <a:buSzPct val="50000"/>
            </a:pPr>
            <a:r>
              <a:rPr lang="pt-BR" sz="2400" spc="-1" dirty="0">
                <a:solidFill>
                  <a:srgbClr val="000000"/>
                </a:solidFill>
                <a:uFill>
                  <a:solidFill>
                    <a:srgbClr val="FFFFFF"/>
                  </a:solidFill>
                </a:uFill>
              </a:rPr>
              <a:t>A World </a:t>
            </a:r>
            <a:r>
              <a:rPr lang="pt-BR" sz="2400" spc="-1" dirty="0" err="1">
                <a:solidFill>
                  <a:srgbClr val="000000"/>
                </a:solidFill>
                <a:uFill>
                  <a:solidFill>
                    <a:srgbClr val="FFFFFF"/>
                  </a:solidFill>
                </a:uFill>
              </a:rPr>
              <a:t>Wide</a:t>
            </a:r>
            <a:r>
              <a:rPr lang="pt-BR" sz="2400" spc="-1" dirty="0">
                <a:solidFill>
                  <a:srgbClr val="000000"/>
                </a:solidFill>
                <a:uFill>
                  <a:solidFill>
                    <a:srgbClr val="FFFFFF"/>
                  </a:solidFill>
                </a:uFill>
              </a:rPr>
              <a:t> Web (WWW ou Web), é uma rede dentro da própria Internet, cujos computadores falam o protocolo HTTP (</a:t>
            </a:r>
            <a:r>
              <a:rPr lang="pt-BR" sz="2400" spc="-1" dirty="0" err="1">
                <a:solidFill>
                  <a:srgbClr val="000000"/>
                </a:solidFill>
                <a:uFill>
                  <a:solidFill>
                    <a:srgbClr val="FFFFFF"/>
                  </a:solidFill>
                </a:uFill>
              </a:rPr>
              <a:t>HyperText</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Transfer</a:t>
            </a:r>
            <a:r>
              <a:rPr lang="pt-BR" sz="2400" spc="-1" dirty="0">
                <a:solidFill>
                  <a:srgbClr val="000000"/>
                </a:solidFill>
                <a:uFill>
                  <a:solidFill>
                    <a:srgbClr val="FFFFFF"/>
                  </a:solidFill>
                </a:uFill>
              </a:rPr>
              <a:t> </a:t>
            </a:r>
            <a:r>
              <a:rPr lang="pt-BR" sz="2400" spc="-1" dirty="0" err="1">
                <a:solidFill>
                  <a:srgbClr val="000000"/>
                </a:solidFill>
                <a:uFill>
                  <a:solidFill>
                    <a:srgbClr val="FFFFFF"/>
                  </a:solidFill>
                </a:uFill>
              </a:rPr>
              <a:t>Protocol</a:t>
            </a:r>
            <a:r>
              <a:rPr lang="pt-BR" sz="2400" spc="-1" dirty="0">
                <a:solidFill>
                  <a:srgbClr val="000000"/>
                </a:solidFill>
                <a:uFill>
                  <a:solidFill>
                    <a:srgbClr val="FFFFFF"/>
                  </a:solidFill>
                </a:uFill>
              </a:rPr>
              <a:t>) com o programa que consulta essas mesmas páginas, o browser. Para facilitar as coisas, podemos também ver a Web como um conjunto de computadores que fornecem informação em formato hipermídia, (documentos sob a forma de texto, som ou imagem), que podem estar associados a outros documentos do mesmo tipo em outros computadores.</a:t>
            </a:r>
          </a:p>
        </p:txBody>
      </p:sp>
    </p:spTree>
    <p:extLst>
      <p:ext uri="{BB962C8B-B14F-4D97-AF65-F5344CB8AC3E}">
        <p14:creationId xmlns:p14="http://schemas.microsoft.com/office/powerpoint/2010/main" val="19260686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306098"/>
            <a:ext cx="822888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SERVIÇO WEB</a:t>
            </a:r>
          </a:p>
        </p:txBody>
      </p:sp>
      <p:sp>
        <p:nvSpPr>
          <p:cNvPr id="148" name="CustomShape 2"/>
          <p:cNvSpPr/>
          <p:nvPr/>
        </p:nvSpPr>
        <p:spPr>
          <a:xfrm>
            <a:off x="542819" y="1043788"/>
            <a:ext cx="8228879" cy="311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Clr>
                <a:srgbClr val="000000"/>
              </a:buClr>
              <a:buSzPct val="50000"/>
            </a:pPr>
            <a:r>
              <a:rPr lang="pt-BR" sz="2400" spc="-1" dirty="0">
                <a:solidFill>
                  <a:srgbClr val="000000"/>
                </a:solidFill>
                <a:uFill>
                  <a:solidFill>
                    <a:srgbClr val="FFFFFF"/>
                  </a:solidFill>
                </a:uFill>
              </a:rPr>
              <a:t>Um serviço web é um conjunto de funções de aplicação relacionadas que podem ser invocadas através de uma programação na Internet.</a:t>
            </a:r>
          </a:p>
          <a:p>
            <a:pPr>
              <a:lnSpc>
                <a:spcPct val="100000"/>
              </a:lnSpc>
              <a:buClr>
                <a:srgbClr val="000000"/>
              </a:buClr>
              <a:buSzPct val="50000"/>
            </a:pPr>
            <a:r>
              <a:rPr lang="pt-BR" sz="2400" spc="-1" dirty="0">
                <a:solidFill>
                  <a:srgbClr val="000000"/>
                </a:solidFill>
                <a:uFill>
                  <a:solidFill>
                    <a:srgbClr val="FFFFFF"/>
                  </a:solidFill>
                </a:uFill>
              </a:rPr>
              <a:t>Os serviços Web são aplicações modulares que podem ser publicadas, localizadas e chamadas na web.</a:t>
            </a:r>
          </a:p>
          <a:p>
            <a:pPr>
              <a:lnSpc>
                <a:spcPct val="100000"/>
              </a:lnSpc>
              <a:buClr>
                <a:srgbClr val="000000"/>
              </a:buClr>
              <a:buSzPct val="50000"/>
            </a:pPr>
            <a:r>
              <a:rPr lang="pt-BR" sz="2400" spc="-1" dirty="0">
                <a:solidFill>
                  <a:srgbClr val="000000"/>
                </a:solidFill>
                <a:uFill>
                  <a:solidFill>
                    <a:srgbClr val="FFFFFF"/>
                  </a:solidFill>
                </a:uFill>
              </a:rPr>
              <a:t>Elas não necessitam de nenhum software adicional. Uma linguagem de programação com o suporte do cliente XML</a:t>
            </a:r>
            <a:r>
              <a:rPr lang="pt-BR" sz="2400" spc="-1" baseline="30000" dirty="0">
                <a:solidFill>
                  <a:srgbClr val="000000"/>
                </a:solidFill>
                <a:uFill>
                  <a:solidFill>
                    <a:srgbClr val="FFFFFF"/>
                  </a:solidFill>
                </a:uFill>
              </a:rPr>
              <a:t>1</a:t>
            </a:r>
            <a:r>
              <a:rPr lang="pt-BR" sz="2400" spc="-1" dirty="0">
                <a:solidFill>
                  <a:srgbClr val="000000"/>
                </a:solidFill>
                <a:uFill>
                  <a:solidFill>
                    <a:srgbClr val="FFFFFF"/>
                  </a:solidFill>
                </a:uFill>
              </a:rPr>
              <a:t>  e HTTP já é suficiente para começar.</a:t>
            </a:r>
          </a:p>
        </p:txBody>
      </p:sp>
      <p:sp>
        <p:nvSpPr>
          <p:cNvPr id="2" name="CaixaDeTexto 1">
            <a:extLst>
              <a:ext uri="{FF2B5EF4-FFF2-40B4-BE49-F238E27FC236}">
                <a16:creationId xmlns:a16="http://schemas.microsoft.com/office/drawing/2014/main" id="{F474B8F6-E619-4CCF-8F2A-A12EE03D66FF}"/>
              </a:ext>
            </a:extLst>
          </p:cNvPr>
          <p:cNvSpPr txBox="1"/>
          <p:nvPr/>
        </p:nvSpPr>
        <p:spPr>
          <a:xfrm>
            <a:off x="439387" y="4203088"/>
            <a:ext cx="8332311" cy="923330"/>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r>
              <a:rPr lang="pt-BR"/>
              <a:t>XML, do inglês eXtensible Markup Language para a criação de documentos com dados organizados hierarquicamente, tais como textos, banco de dados ou desenhos vetoriais.</a:t>
            </a:r>
            <a:endParaRPr lang="pt-BR" dirty="0"/>
          </a:p>
        </p:txBody>
      </p:sp>
    </p:spTree>
    <p:extLst>
      <p:ext uri="{BB962C8B-B14F-4D97-AF65-F5344CB8AC3E}">
        <p14:creationId xmlns:p14="http://schemas.microsoft.com/office/powerpoint/2010/main" val="39345178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306098"/>
            <a:ext cx="822888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SERVIÇO WEB</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711360" y="1294410"/>
            <a:ext cx="7732440"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Clr>
                <a:srgbClr val="000000"/>
              </a:buClr>
              <a:buSzPct val="50000"/>
            </a:pPr>
            <a:r>
              <a:rPr lang="pt-BR" sz="2400" spc="-1" dirty="0">
                <a:solidFill>
                  <a:srgbClr val="000000"/>
                </a:solidFill>
                <a:uFill>
                  <a:solidFill>
                    <a:srgbClr val="FFFFFF"/>
                  </a:solidFill>
                </a:uFill>
              </a:rPr>
              <a:t>Existe a necessidade de um servidor que precisa de um motor </a:t>
            </a:r>
            <a:r>
              <a:rPr lang="pt-BR" sz="2400" spc="-1" dirty="0" err="1">
                <a:solidFill>
                  <a:srgbClr val="000000"/>
                </a:solidFill>
                <a:uFill>
                  <a:solidFill>
                    <a:srgbClr val="FFFFFF"/>
                  </a:solidFill>
                </a:uFill>
              </a:rPr>
              <a:t>servlet</a:t>
            </a:r>
            <a:r>
              <a:rPr lang="pt-BR" sz="2400" spc="-1" dirty="0">
                <a:solidFill>
                  <a:srgbClr val="000000"/>
                </a:solidFill>
                <a:uFill>
                  <a:solidFill>
                    <a:srgbClr val="FFFFFF"/>
                  </a:solidFill>
                </a:uFill>
              </a:rPr>
              <a:t>.</a:t>
            </a:r>
          </a:p>
          <a:p>
            <a:pPr>
              <a:lnSpc>
                <a:spcPct val="100000"/>
              </a:lnSpc>
              <a:buClr>
                <a:srgbClr val="000000"/>
              </a:buClr>
              <a:buSzPct val="50000"/>
            </a:pPr>
            <a:r>
              <a:rPr lang="pt-BR" sz="2400" spc="-1" dirty="0">
                <a:solidFill>
                  <a:srgbClr val="000000"/>
                </a:solidFill>
                <a:uFill>
                  <a:solidFill>
                    <a:srgbClr val="FFFFFF"/>
                  </a:solidFill>
                </a:uFill>
              </a:rPr>
              <a:t>O funcionamento se dá da seguinte forma:</a:t>
            </a:r>
          </a:p>
          <a:p>
            <a:pPr lvl="1">
              <a:buClr>
                <a:srgbClr val="000000"/>
              </a:buClr>
              <a:buSzPct val="50000"/>
            </a:pPr>
            <a:r>
              <a:rPr lang="pt-BR" sz="2400" spc="-1" dirty="0">
                <a:solidFill>
                  <a:srgbClr val="000000"/>
                </a:solidFill>
                <a:uFill>
                  <a:solidFill>
                    <a:srgbClr val="FFFFFF"/>
                  </a:solidFill>
                </a:uFill>
              </a:rPr>
              <a:t>1. Cliente (navegador) faz uma requisição HTTP ao servidor.</a:t>
            </a:r>
          </a:p>
          <a:p>
            <a:pPr lvl="1">
              <a:buClr>
                <a:srgbClr val="000000"/>
              </a:buClr>
              <a:buSzPct val="50000"/>
            </a:pPr>
            <a:r>
              <a:rPr lang="pt-BR" sz="2400" spc="-1" dirty="0">
                <a:solidFill>
                  <a:srgbClr val="000000"/>
                </a:solidFill>
                <a:uFill>
                  <a:solidFill>
                    <a:srgbClr val="FFFFFF"/>
                  </a:solidFill>
                </a:uFill>
              </a:rPr>
              <a:t>2. O </a:t>
            </a:r>
            <a:r>
              <a:rPr lang="pt-BR" sz="2400" spc="-1" dirty="0" err="1">
                <a:solidFill>
                  <a:srgbClr val="000000"/>
                </a:solidFill>
                <a:uFill>
                  <a:solidFill>
                    <a:srgbClr val="FFFFFF"/>
                  </a:solidFill>
                </a:uFill>
              </a:rPr>
              <a:t>servlet</a:t>
            </a:r>
            <a:r>
              <a:rPr lang="pt-BR" sz="2400" spc="-1" dirty="0">
                <a:solidFill>
                  <a:srgbClr val="000000"/>
                </a:solidFill>
                <a:uFill>
                  <a:solidFill>
                    <a:srgbClr val="FFFFFF"/>
                  </a:solidFill>
                </a:uFill>
              </a:rPr>
              <a:t> responsável trata a requisição e responde ao cliente de acordo.</a:t>
            </a:r>
          </a:p>
          <a:p>
            <a:pPr lvl="1">
              <a:buClr>
                <a:srgbClr val="000000"/>
              </a:buClr>
              <a:buSzPct val="50000"/>
            </a:pPr>
            <a:r>
              <a:rPr lang="pt-BR" sz="2400" spc="-1" dirty="0">
                <a:solidFill>
                  <a:srgbClr val="000000"/>
                </a:solidFill>
                <a:uFill>
                  <a:solidFill>
                    <a:srgbClr val="FFFFFF"/>
                  </a:solidFill>
                </a:uFill>
              </a:rPr>
              <a:t>3. O cliente recebe os dados e exibe.</a:t>
            </a:r>
          </a:p>
        </p:txBody>
      </p:sp>
    </p:spTree>
    <p:extLst>
      <p:ext uri="{BB962C8B-B14F-4D97-AF65-F5344CB8AC3E}">
        <p14:creationId xmlns:p14="http://schemas.microsoft.com/office/powerpoint/2010/main" val="3720922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306098"/>
            <a:ext cx="822888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HOSPEDAGEM</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711360" y="1294410"/>
            <a:ext cx="7732440"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Clr>
                <a:srgbClr val="000000"/>
              </a:buClr>
              <a:buSzPct val="50000"/>
            </a:pPr>
            <a:r>
              <a:rPr lang="pt-BR" sz="2400" spc="-1" dirty="0">
                <a:solidFill>
                  <a:srgbClr val="000000"/>
                </a:solidFill>
                <a:uFill>
                  <a:solidFill>
                    <a:srgbClr val="FFFFFF"/>
                  </a:solidFill>
                </a:uFill>
              </a:rPr>
              <a:t>O termo hospedagem de site está relacionado ao servidor que armazena e disponibiliza determinado site na internet. Um site é um conjunto de arquivos que pode ser baixado e lido por programas especializados, chamados de navegadores ou browsers. Se os arquivos que compõem um site estão armazenados em determinado servidor, dizemos que ele está hospedado neste servidor.</a:t>
            </a:r>
          </a:p>
        </p:txBody>
      </p:sp>
    </p:spTree>
    <p:extLst>
      <p:ext uri="{BB962C8B-B14F-4D97-AF65-F5344CB8AC3E}">
        <p14:creationId xmlns:p14="http://schemas.microsoft.com/office/powerpoint/2010/main" val="40334227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9" y="107640"/>
            <a:ext cx="7822833"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pt-BR" sz="3200" spc="-1" dirty="0">
                <a:solidFill>
                  <a:srgbClr val="000000"/>
                </a:solidFill>
                <a:uFill>
                  <a:solidFill>
                    <a:srgbClr val="FFFFFF"/>
                  </a:solidFill>
                </a:uFill>
              </a:rPr>
              <a:t>RECURSOS DE UMA HOSPEDAGEM DE SITES</a:t>
            </a:r>
            <a:endParaRPr lang="pt-BR" sz="1800" strike="noStrike" spc="-1" dirty="0">
              <a:solidFill>
                <a:srgbClr val="000000"/>
              </a:solidFill>
              <a:uFill>
                <a:solidFill>
                  <a:srgbClr val="FFFFFF"/>
                </a:solidFill>
              </a:uFill>
              <a:latin typeface="Arial"/>
            </a:endParaRPr>
          </a:p>
        </p:txBody>
      </p:sp>
      <p:sp>
        <p:nvSpPr>
          <p:cNvPr id="148" name="CustomShape 2"/>
          <p:cNvSpPr/>
          <p:nvPr/>
        </p:nvSpPr>
        <p:spPr>
          <a:xfrm>
            <a:off x="711360" y="1294410"/>
            <a:ext cx="7732440" cy="3313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Clr>
                <a:srgbClr val="000000"/>
              </a:buClr>
              <a:buSzPct val="50000"/>
            </a:pPr>
            <a:r>
              <a:rPr lang="pt-BR" sz="2400" spc="-1" dirty="0">
                <a:solidFill>
                  <a:srgbClr val="000000"/>
                </a:solidFill>
                <a:uFill>
                  <a:solidFill>
                    <a:srgbClr val="FFFFFF"/>
                  </a:solidFill>
                </a:uFill>
              </a:rPr>
              <a:t>Uma hospedagem possui diversos recursos, que costumam variar conforme os tipos de hospedagem e os planos oferecidos por cada empresa. Deve-se analisar ao contratar uma hospedagem de sites: espaço em disco, transferência, domínios e e-mail. </a:t>
            </a:r>
          </a:p>
        </p:txBody>
      </p:sp>
    </p:spTree>
    <p:extLst>
      <p:ext uri="{BB962C8B-B14F-4D97-AF65-F5344CB8AC3E}">
        <p14:creationId xmlns:p14="http://schemas.microsoft.com/office/powerpoint/2010/main" val="32987304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1952</Words>
  <Application>Microsoft Office PowerPoint</Application>
  <PresentationFormat>Apresentação na tela (16:9)</PresentationFormat>
  <Paragraphs>120</Paragraphs>
  <Slides>25</Slides>
  <Notes>0</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25</vt:i4>
      </vt:variant>
    </vt:vector>
  </HeadingPairs>
  <TitlesOfParts>
    <vt:vector size="32" baseType="lpstr">
      <vt:lpstr>Arial</vt:lpstr>
      <vt:lpstr>Calibri</vt:lpstr>
      <vt:lpstr>DejaVu Sans</vt:lpstr>
      <vt:lpstr>Symbol</vt:lpstr>
      <vt:lpstr>Wingdings</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Raquel</dc:creator>
  <cp:lastModifiedBy>RAQUEL LIMA PICCININI REYNALDO</cp:lastModifiedBy>
  <cp:revision>14</cp:revision>
  <dcterms:modified xsi:type="dcterms:W3CDTF">2018-08-08T01:28:41Z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Apresentação na tela (16:9)</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