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60" r:id="rId4"/>
    <p:sldId id="261" r:id="rId5"/>
    <p:sldId id="285" r:id="rId6"/>
    <p:sldId id="286" r:id="rId7"/>
    <p:sldId id="287" r:id="rId8"/>
    <p:sldId id="263" r:id="rId9"/>
    <p:sldId id="288" r:id="rId10"/>
    <p:sldId id="265" r:id="rId11"/>
    <p:sldId id="266" r:id="rId12"/>
    <p:sldId id="270" r:id="rId13"/>
    <p:sldId id="272" r:id="rId14"/>
    <p:sldId id="289" r:id="rId15"/>
    <p:sldId id="276" r:id="rId16"/>
    <p:sldId id="290" r:id="rId17"/>
    <p:sldId id="279" r:id="rId18"/>
    <p:sldId id="28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新動態板作成プロジェクト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</a:t>
            </a:r>
            <a:r>
              <a:rPr kumimoji="1" lang="ja-JP" altLang="en-US" sz="4800" b="1" dirty="0"/>
              <a:t>プロジェクト計画書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2021/05/25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1/4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25658B4-6E0C-48B6-86DE-DE59360C40FE}"/>
              </a:ext>
            </a:extLst>
          </p:cNvPr>
          <p:cNvSpPr/>
          <p:nvPr/>
        </p:nvSpPr>
        <p:spPr>
          <a:xfrm>
            <a:off x="430931" y="1713870"/>
            <a:ext cx="1410569" cy="4642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2FF123-4C66-42B7-BE16-80F811800A3D}"/>
              </a:ext>
            </a:extLst>
          </p:cNvPr>
          <p:cNvSpPr/>
          <p:nvPr/>
        </p:nvSpPr>
        <p:spPr>
          <a:xfrm>
            <a:off x="1935881" y="171387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業務フロー定義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6E9CE49-71FB-4204-AA68-7B27EB9ECCAB}"/>
              </a:ext>
            </a:extLst>
          </p:cNvPr>
          <p:cNvSpPr/>
          <p:nvPr/>
        </p:nvSpPr>
        <p:spPr>
          <a:xfrm>
            <a:off x="1935881" y="239556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19D02F2-1504-4636-982A-32E1289DC79F}"/>
              </a:ext>
            </a:extLst>
          </p:cNvPr>
          <p:cNvSpPr/>
          <p:nvPr/>
        </p:nvSpPr>
        <p:spPr>
          <a:xfrm>
            <a:off x="1935881" y="307313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3BBE1C-E4D8-47E1-A98B-FA807AFDBA50}"/>
              </a:ext>
            </a:extLst>
          </p:cNvPr>
          <p:cNvSpPr/>
          <p:nvPr/>
        </p:nvSpPr>
        <p:spPr>
          <a:xfrm>
            <a:off x="1935881" y="3750716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Fit&amp;Gap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442829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4E6B24-BCA1-4A0A-88A5-B6EBD6302701}"/>
              </a:ext>
            </a:extLst>
          </p:cNvPr>
          <p:cNvSpPr/>
          <p:nvPr/>
        </p:nvSpPr>
        <p:spPr>
          <a:xfrm>
            <a:off x="1935881" y="510587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データ構造定義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578345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画面構成定義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D05831-F2AE-412B-88C9-A779F8833D6D}"/>
              </a:ext>
            </a:extLst>
          </p:cNvPr>
          <p:cNvSpPr/>
          <p:nvPr/>
        </p:nvSpPr>
        <p:spPr>
          <a:xfrm>
            <a:off x="4552081" y="171387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現在の業務フローを可視化した上で、システム改修後の新しい業務フローを定義する。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4F6B43-E3D8-4AF8-ABF5-CC350191B2F6}"/>
              </a:ext>
            </a:extLst>
          </p:cNvPr>
          <p:cNvSpPr/>
          <p:nvPr/>
        </p:nvSpPr>
        <p:spPr>
          <a:xfrm>
            <a:off x="4552081" y="239556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業務フローに登場する業務毎に、その内容を定義する。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B6B1D1-64E8-4F53-9ACD-37111CBD097D}"/>
              </a:ext>
            </a:extLst>
          </p:cNvPr>
          <p:cNvSpPr/>
          <p:nvPr/>
        </p:nvSpPr>
        <p:spPr>
          <a:xfrm>
            <a:off x="4552081" y="307313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業務要件の中で、システム化が必要な領域を洗い出し、その機能に求められる要件を定義する。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207DC0-EF09-4BE2-AB16-A9E389AF5EBE}"/>
              </a:ext>
            </a:extLst>
          </p:cNvPr>
          <p:cNvSpPr/>
          <p:nvPr/>
        </p:nvSpPr>
        <p:spPr>
          <a:xfrm>
            <a:off x="4552081" y="3750716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機能要件それぞれについて、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パッケージシステムの標準機能で実現可能か、改修が必要かを識別する。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442829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外部システムと連携する情報を洗い出し、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C513156-0FE4-42FA-B4BC-B07FF149B315}"/>
              </a:ext>
            </a:extLst>
          </p:cNvPr>
          <p:cNvSpPr/>
          <p:nvPr/>
        </p:nvSpPr>
        <p:spPr>
          <a:xfrm>
            <a:off x="4552081" y="510587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本システムで扱うデータの種類を洗い出し、その関係を定義する。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578345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本システムにおける画面の一覧と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サイトマップを定義する。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56072E-9D2F-4FCC-9BC3-2C43214DC5CA}"/>
              </a:ext>
            </a:extLst>
          </p:cNvPr>
          <p:cNvSpPr/>
          <p:nvPr/>
        </p:nvSpPr>
        <p:spPr>
          <a:xfrm>
            <a:off x="9270131" y="171387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業務フロー定義書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3F26397-6D17-4223-9F1C-E1A1772AD62E}"/>
              </a:ext>
            </a:extLst>
          </p:cNvPr>
          <p:cNvSpPr/>
          <p:nvPr/>
        </p:nvSpPr>
        <p:spPr>
          <a:xfrm>
            <a:off x="9270131" y="239556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9B54D08-FAC4-42B2-BFA4-72CA5992FC32}"/>
              </a:ext>
            </a:extLst>
          </p:cNvPr>
          <p:cNvSpPr/>
          <p:nvPr/>
        </p:nvSpPr>
        <p:spPr>
          <a:xfrm>
            <a:off x="9270131" y="307313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機能要件一覧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機能配置図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FC6B62-9492-4931-837E-D523C321DDF5}"/>
              </a:ext>
            </a:extLst>
          </p:cNvPr>
          <p:cNvSpPr/>
          <p:nvPr/>
        </p:nvSpPr>
        <p:spPr>
          <a:xfrm>
            <a:off x="9270131" y="3750716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442829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7E1B904-BF34-4342-B6E9-56F9426D4699}"/>
              </a:ext>
            </a:extLst>
          </p:cNvPr>
          <p:cNvSpPr/>
          <p:nvPr/>
        </p:nvSpPr>
        <p:spPr>
          <a:xfrm>
            <a:off x="9270131" y="510587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578345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0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2/4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25658B4-6E0C-48B6-86DE-DE59360C40FE}"/>
              </a:ext>
            </a:extLst>
          </p:cNvPr>
          <p:cNvSpPr/>
          <p:nvPr/>
        </p:nvSpPr>
        <p:spPr>
          <a:xfrm>
            <a:off x="430931" y="1713871"/>
            <a:ext cx="1410569" cy="1928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2FF123-4C66-42B7-BE16-80F811800A3D}"/>
              </a:ext>
            </a:extLst>
          </p:cNvPr>
          <p:cNvSpPr/>
          <p:nvPr/>
        </p:nvSpPr>
        <p:spPr>
          <a:xfrm>
            <a:off x="1935881" y="171387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非機能要件定義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6E9CE49-71FB-4204-AA68-7B27EB9ECCAB}"/>
              </a:ext>
            </a:extLst>
          </p:cNvPr>
          <p:cNvSpPr/>
          <p:nvPr/>
        </p:nvSpPr>
        <p:spPr>
          <a:xfrm>
            <a:off x="1935881" y="239556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システム構成定義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19D02F2-1504-4636-982A-32E1289DC79F}"/>
              </a:ext>
            </a:extLst>
          </p:cNvPr>
          <p:cNvSpPr/>
          <p:nvPr/>
        </p:nvSpPr>
        <p:spPr>
          <a:xfrm>
            <a:off x="1935881" y="307313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3724439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移行計画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439845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移行作業マニュアル作成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D05831-F2AE-412B-88C9-A779F8833D6D}"/>
              </a:ext>
            </a:extLst>
          </p:cNvPr>
          <p:cNvSpPr/>
          <p:nvPr/>
        </p:nvSpPr>
        <p:spPr>
          <a:xfrm>
            <a:off x="4552081" y="171387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可用性、性能、セキュリティについて、本システムが満たすべき要件を定義する。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4F6B43-E3D8-4AF8-ABF5-CC350191B2F6}"/>
              </a:ext>
            </a:extLst>
          </p:cNvPr>
          <p:cNvSpPr/>
          <p:nvPr/>
        </p:nvSpPr>
        <p:spPr>
          <a:xfrm>
            <a:off x="4552081" y="239556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本システムと関連システムとの連携を定義する。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B6B1D1-64E8-4F53-9ACD-37111CBD097D}"/>
              </a:ext>
            </a:extLst>
          </p:cNvPr>
          <p:cNvSpPr/>
          <p:nvPr/>
        </p:nvSpPr>
        <p:spPr>
          <a:xfrm>
            <a:off x="4552081" y="307313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本システムの開発・運用に必要なハードウェア・ソフトウェアのライセンスを洗い出す。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3724439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今回の業務切り替えに伴う業務・システム・データの移行方針を整理する。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439845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移行作業を行う担当者の作業手順を定義する。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56072E-9D2F-4FCC-9BC3-2C43214DC5CA}"/>
              </a:ext>
            </a:extLst>
          </p:cNvPr>
          <p:cNvSpPr/>
          <p:nvPr/>
        </p:nvSpPr>
        <p:spPr>
          <a:xfrm>
            <a:off x="9270131" y="171387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非機能要件一覧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3F26397-6D17-4223-9F1C-E1A1772AD62E}"/>
              </a:ext>
            </a:extLst>
          </p:cNvPr>
          <p:cNvSpPr/>
          <p:nvPr/>
        </p:nvSpPr>
        <p:spPr>
          <a:xfrm>
            <a:off x="9270131" y="239556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システム構成図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9B54D08-FAC4-42B2-BFA4-72CA5992FC32}"/>
              </a:ext>
            </a:extLst>
          </p:cNvPr>
          <p:cNvSpPr/>
          <p:nvPr/>
        </p:nvSpPr>
        <p:spPr>
          <a:xfrm>
            <a:off x="9270131" y="307313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3724439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移行方針定義書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439845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移行手順書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3724440"/>
            <a:ext cx="1410569" cy="26045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・運用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BC3918B-3361-4902-9A16-773C88E45C0F}"/>
              </a:ext>
            </a:extLst>
          </p:cNvPr>
          <p:cNvSpPr/>
          <p:nvPr/>
        </p:nvSpPr>
        <p:spPr>
          <a:xfrm>
            <a:off x="1935881" y="575608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運用作業マニュアル作成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E6842B-140A-46D8-83C1-9E883AC34641}"/>
              </a:ext>
            </a:extLst>
          </p:cNvPr>
          <p:cNvSpPr/>
          <p:nvPr/>
        </p:nvSpPr>
        <p:spPr>
          <a:xfrm>
            <a:off x="4552081" y="575608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運用作業を行う担当者の作業手順を定義する。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ED040F3-A091-4576-B9DF-6F03E708D540}"/>
              </a:ext>
            </a:extLst>
          </p:cNvPr>
          <p:cNvSpPr/>
          <p:nvPr/>
        </p:nvSpPr>
        <p:spPr>
          <a:xfrm>
            <a:off x="9270131" y="575608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運用作業マニュアル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6132047-E73A-4556-A6DE-9C821C60ABCF}"/>
              </a:ext>
            </a:extLst>
          </p:cNvPr>
          <p:cNvSpPr/>
          <p:nvPr/>
        </p:nvSpPr>
        <p:spPr>
          <a:xfrm>
            <a:off x="1935881" y="508111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運用計画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E4D1349-1EE1-4B9E-AE7C-4D07BE46A2EE}"/>
              </a:ext>
            </a:extLst>
          </p:cNvPr>
          <p:cNvSpPr/>
          <p:nvPr/>
        </p:nvSpPr>
        <p:spPr>
          <a:xfrm>
            <a:off x="4552081" y="508111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新システムリリース後に発生する運用作業を定義する。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C00A1F0-98FA-4AA7-BC16-732FE6A9798D}"/>
              </a:ext>
            </a:extLst>
          </p:cNvPr>
          <p:cNvSpPr/>
          <p:nvPr/>
        </p:nvSpPr>
        <p:spPr>
          <a:xfrm>
            <a:off x="9270131" y="508111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運用作業一覧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運用体制図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045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3/4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1691185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4E6B24-BCA1-4A0A-88A5-B6EBD6302701}"/>
              </a:ext>
            </a:extLst>
          </p:cNvPr>
          <p:cNvSpPr/>
          <p:nvPr/>
        </p:nvSpPr>
        <p:spPr>
          <a:xfrm>
            <a:off x="1935881" y="236876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304634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1691185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外部システムと連携する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の接続方法と連携項目を定義する。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C513156-0FE4-42FA-B4BC-B07FF149B315}"/>
              </a:ext>
            </a:extLst>
          </p:cNvPr>
          <p:cNvSpPr/>
          <p:nvPr/>
        </p:nvSpPr>
        <p:spPr>
          <a:xfrm>
            <a:off x="4552081" y="236876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アドオンで構築するテーブルの項目を定義する。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304634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利用画面のカスタマイズ内容を定義する。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1691185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7E1B904-BF34-4342-B6E9-56F9426D4699}"/>
              </a:ext>
            </a:extLst>
          </p:cNvPr>
          <p:cNvSpPr/>
          <p:nvPr/>
        </p:nvSpPr>
        <p:spPr>
          <a:xfrm>
            <a:off x="9270131" y="236876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304634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1708224"/>
            <a:ext cx="1410569" cy="4642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1168093-4C37-4E92-BBBE-C1025AF7D3F7}"/>
              </a:ext>
            </a:extLst>
          </p:cNvPr>
          <p:cNvSpPr/>
          <p:nvPr/>
        </p:nvSpPr>
        <p:spPr>
          <a:xfrm>
            <a:off x="1935881" y="3739397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標準パラメータ定義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56FA990-9420-400B-AB40-03A82432A314}"/>
              </a:ext>
            </a:extLst>
          </p:cNvPr>
          <p:cNvSpPr/>
          <p:nvPr/>
        </p:nvSpPr>
        <p:spPr>
          <a:xfrm>
            <a:off x="4552081" y="3739397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利用サービスの標準設定項目の設定値を定義する。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A39518F-4D12-4543-8832-CE925A2B5514}"/>
              </a:ext>
            </a:extLst>
          </p:cNvPr>
          <p:cNvSpPr/>
          <p:nvPr/>
        </p:nvSpPr>
        <p:spPr>
          <a:xfrm>
            <a:off x="9270131" y="3739397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標準パラメータ定義書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F611E37-0C9F-4986-8830-606C747E4467}"/>
              </a:ext>
            </a:extLst>
          </p:cNvPr>
          <p:cNvSpPr/>
          <p:nvPr/>
        </p:nvSpPr>
        <p:spPr>
          <a:xfrm>
            <a:off x="1935881" y="442090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処理定義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4ECAADF-B526-449A-A80A-B61C06DCDB27}"/>
              </a:ext>
            </a:extLst>
          </p:cNvPr>
          <p:cNvSpPr/>
          <p:nvPr/>
        </p:nvSpPr>
        <p:spPr>
          <a:xfrm>
            <a:off x="1935881" y="5102597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BD48E15-8692-41A1-A072-D556244F0AC5}"/>
              </a:ext>
            </a:extLst>
          </p:cNvPr>
          <p:cNvSpPr/>
          <p:nvPr/>
        </p:nvSpPr>
        <p:spPr>
          <a:xfrm>
            <a:off x="4552081" y="442090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アドオンで実装する処理の内容を定義する。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73ADDF2-DB5C-4D67-AE7F-B01D7AC2E8AF}"/>
              </a:ext>
            </a:extLst>
          </p:cNvPr>
          <p:cNvSpPr/>
          <p:nvPr/>
        </p:nvSpPr>
        <p:spPr>
          <a:xfrm>
            <a:off x="4552081" y="5102597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システム内で使用するコード値とその意味の対応関係を定義する。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4230AF7-0280-42FC-BF97-AEA6C7448C5E}"/>
              </a:ext>
            </a:extLst>
          </p:cNvPr>
          <p:cNvSpPr/>
          <p:nvPr/>
        </p:nvSpPr>
        <p:spPr>
          <a:xfrm>
            <a:off x="9270131" y="442090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処理概要定義書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AE61125-4522-4350-B900-07102CC77574}"/>
              </a:ext>
            </a:extLst>
          </p:cNvPr>
          <p:cNvSpPr/>
          <p:nvPr/>
        </p:nvSpPr>
        <p:spPr>
          <a:xfrm>
            <a:off x="9270131" y="5102597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BD3A927-220A-4AF0-BA9D-528D7F999547}"/>
              </a:ext>
            </a:extLst>
          </p:cNvPr>
          <p:cNvSpPr/>
          <p:nvPr/>
        </p:nvSpPr>
        <p:spPr>
          <a:xfrm>
            <a:off x="1935881" y="577756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942914F-EE9C-4173-ABCA-DE15BAE9B3B1}"/>
              </a:ext>
            </a:extLst>
          </p:cNvPr>
          <p:cNvSpPr/>
          <p:nvPr/>
        </p:nvSpPr>
        <p:spPr>
          <a:xfrm>
            <a:off x="4552081" y="577756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新規に構築するサーバ環境の設定を定義する。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14BEDA2-3906-4884-9785-4954EFAEF91E}"/>
              </a:ext>
            </a:extLst>
          </p:cNvPr>
          <p:cNvSpPr/>
          <p:nvPr/>
        </p:nvSpPr>
        <p:spPr>
          <a:xfrm>
            <a:off x="9270131" y="577756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06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4/4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3BBE1C-E4D8-47E1-A98B-FA807AFDBA50}"/>
              </a:ext>
            </a:extLst>
          </p:cNvPr>
          <p:cNvSpPr/>
          <p:nvPr/>
        </p:nvSpPr>
        <p:spPr>
          <a:xfrm>
            <a:off x="1935881" y="304392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テスト計画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207DC0-EF09-4BE2-AB16-A9E389AF5EBE}"/>
              </a:ext>
            </a:extLst>
          </p:cNvPr>
          <p:cNvSpPr/>
          <p:nvPr/>
        </p:nvSpPr>
        <p:spPr>
          <a:xfrm>
            <a:off x="4552081" y="304392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テストスコープとテストコンディションを定義する。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FC6B62-9492-4931-837E-D523C321DDF5}"/>
              </a:ext>
            </a:extLst>
          </p:cNvPr>
          <p:cNvSpPr/>
          <p:nvPr/>
        </p:nvSpPr>
        <p:spPr>
          <a:xfrm>
            <a:off x="9270131" y="304392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テスト計画書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3043923"/>
            <a:ext cx="1410569" cy="260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B96D0C3-BBFC-49F1-BFB0-542DB1A79BF9}"/>
              </a:ext>
            </a:extLst>
          </p:cNvPr>
          <p:cNvSpPr/>
          <p:nvPr/>
        </p:nvSpPr>
        <p:spPr>
          <a:xfrm>
            <a:off x="1935881" y="168715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環境構築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3E764-1E9F-4962-9922-6AFEE4AD9407}"/>
              </a:ext>
            </a:extLst>
          </p:cNvPr>
          <p:cNvSpPr/>
          <p:nvPr/>
        </p:nvSpPr>
        <p:spPr>
          <a:xfrm>
            <a:off x="1935881" y="236473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3C610DE-5C0C-4E59-9CDB-EDD9E08503BE}"/>
              </a:ext>
            </a:extLst>
          </p:cNvPr>
          <p:cNvSpPr/>
          <p:nvPr/>
        </p:nvSpPr>
        <p:spPr>
          <a:xfrm>
            <a:off x="1935881" y="3714156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単体テスト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1800345-8D03-4147-9AC1-3AF2F86718F4}"/>
              </a:ext>
            </a:extLst>
          </p:cNvPr>
          <p:cNvSpPr/>
          <p:nvPr/>
        </p:nvSpPr>
        <p:spPr>
          <a:xfrm>
            <a:off x="1935881" y="439173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結合テスト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354670D-C00A-43E8-A8BD-9D632E02AC7B}"/>
              </a:ext>
            </a:extLst>
          </p:cNvPr>
          <p:cNvSpPr/>
          <p:nvPr/>
        </p:nvSpPr>
        <p:spPr>
          <a:xfrm>
            <a:off x="1935881" y="506931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総合テスト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08AB206-50D2-48BB-9E60-3DFFFFC6D00E}"/>
              </a:ext>
            </a:extLst>
          </p:cNvPr>
          <p:cNvSpPr/>
          <p:nvPr/>
        </p:nvSpPr>
        <p:spPr>
          <a:xfrm>
            <a:off x="4552081" y="168715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利用サービスの環境初期設定を行う。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F8C6EA8-9537-41E1-8E38-9ED8B15ED68A}"/>
              </a:ext>
            </a:extLst>
          </p:cNvPr>
          <p:cNvSpPr/>
          <p:nvPr/>
        </p:nvSpPr>
        <p:spPr>
          <a:xfrm>
            <a:off x="4552081" y="236473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利用サービスのカスタマイズ、およびアドオンプログラムの開発を行う。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44D196B-02BF-44F9-AB3C-DFC747B003A1}"/>
              </a:ext>
            </a:extLst>
          </p:cNvPr>
          <p:cNvSpPr/>
          <p:nvPr/>
        </p:nvSpPr>
        <p:spPr>
          <a:xfrm>
            <a:off x="4552081" y="3714156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システムに閉じた範囲で、開発が仕様通りに行われていることを確認する。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A0A2443-7A3D-411F-ADA8-C05593B04BE1}"/>
              </a:ext>
            </a:extLst>
          </p:cNvPr>
          <p:cNvSpPr/>
          <p:nvPr/>
        </p:nvSpPr>
        <p:spPr>
          <a:xfrm>
            <a:off x="4552081" y="439173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外部システムとの連携が仕様通りに行われていることを確認する。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92157CF-CE80-4297-A1CA-D8944FBEB588}"/>
              </a:ext>
            </a:extLst>
          </p:cNvPr>
          <p:cNvSpPr/>
          <p:nvPr/>
        </p:nvSpPr>
        <p:spPr>
          <a:xfrm>
            <a:off x="4552081" y="506931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想定した新業務が行えることを確認する。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355377D-D8C6-4892-84D8-353B27E88579}"/>
              </a:ext>
            </a:extLst>
          </p:cNvPr>
          <p:cNvSpPr/>
          <p:nvPr/>
        </p:nvSpPr>
        <p:spPr>
          <a:xfrm>
            <a:off x="9270131" y="168715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DDDA86D-5AE7-444C-855A-38F443EEDD28}"/>
              </a:ext>
            </a:extLst>
          </p:cNvPr>
          <p:cNvSpPr/>
          <p:nvPr/>
        </p:nvSpPr>
        <p:spPr>
          <a:xfrm>
            <a:off x="9270131" y="236473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2F1F420-5CC9-410F-BF24-5B7322402135}"/>
              </a:ext>
            </a:extLst>
          </p:cNvPr>
          <p:cNvSpPr/>
          <p:nvPr/>
        </p:nvSpPr>
        <p:spPr>
          <a:xfrm>
            <a:off x="9270131" y="3714156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39EA6E5-7FA9-48E9-B7BF-5A3056CE97A7}"/>
              </a:ext>
            </a:extLst>
          </p:cNvPr>
          <p:cNvSpPr/>
          <p:nvPr/>
        </p:nvSpPr>
        <p:spPr>
          <a:xfrm>
            <a:off x="9270131" y="439173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94CBF77-DB82-48D8-9FF7-3CA23DBC2EE8}"/>
              </a:ext>
            </a:extLst>
          </p:cNvPr>
          <p:cNvSpPr/>
          <p:nvPr/>
        </p:nvSpPr>
        <p:spPr>
          <a:xfrm>
            <a:off x="9270131" y="506931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9380ED8-AE4C-436A-B7CC-CB6BE8C17845}"/>
              </a:ext>
            </a:extLst>
          </p:cNvPr>
          <p:cNvSpPr/>
          <p:nvPr/>
        </p:nvSpPr>
        <p:spPr>
          <a:xfrm>
            <a:off x="430931" y="1687154"/>
            <a:ext cx="1410569" cy="1250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構築・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909976C-273E-4E38-86C5-FDB3DA23999C}"/>
              </a:ext>
            </a:extLst>
          </p:cNvPr>
          <p:cNvSpPr/>
          <p:nvPr/>
        </p:nvSpPr>
        <p:spPr>
          <a:xfrm>
            <a:off x="1935881" y="5767885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データ移行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A5613442-32BD-40D3-B5ED-7F31B7C24705}"/>
              </a:ext>
            </a:extLst>
          </p:cNvPr>
          <p:cNvSpPr/>
          <p:nvPr/>
        </p:nvSpPr>
        <p:spPr>
          <a:xfrm>
            <a:off x="4552081" y="5767885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新システムへの初期データ登録を行う。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84C1D94-4299-46E4-98BC-E3D8447A9600}"/>
              </a:ext>
            </a:extLst>
          </p:cNvPr>
          <p:cNvSpPr/>
          <p:nvPr/>
        </p:nvSpPr>
        <p:spPr>
          <a:xfrm>
            <a:off x="9270131" y="5767885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DA1C07-CC90-4398-A200-5C282C302F34}"/>
              </a:ext>
            </a:extLst>
          </p:cNvPr>
          <p:cNvSpPr/>
          <p:nvPr/>
        </p:nvSpPr>
        <p:spPr>
          <a:xfrm>
            <a:off x="430931" y="5767881"/>
            <a:ext cx="1410569" cy="572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</a:p>
        </p:txBody>
      </p:sp>
    </p:spTree>
    <p:extLst>
      <p:ext uri="{BB962C8B-B14F-4D97-AF65-F5344CB8AC3E}">
        <p14:creationId xmlns:p14="http://schemas.microsoft.com/office/powerpoint/2010/main" val="224466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317778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以下の体制でプロジェクトを推進する。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BCA53BA-3F1E-413D-B7AA-F0BD300DBC4F}"/>
              </a:ext>
            </a:extLst>
          </p:cNvPr>
          <p:cNvSpPr/>
          <p:nvPr/>
        </p:nvSpPr>
        <p:spPr>
          <a:xfrm>
            <a:off x="5027778" y="1542237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課長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2F82ED4-690F-4C0E-9DAB-A25B611CCF7C}"/>
              </a:ext>
            </a:extLst>
          </p:cNvPr>
          <p:cNvSpPr/>
          <p:nvPr/>
        </p:nvSpPr>
        <p:spPr>
          <a:xfrm>
            <a:off x="5027778" y="1864741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中井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部長★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AC227A-43CC-4466-BF8D-42C942D2A472}"/>
              </a:ext>
            </a:extLst>
          </p:cNvPr>
          <p:cNvSpPr/>
          <p:nvPr/>
        </p:nvSpPr>
        <p:spPr>
          <a:xfrm>
            <a:off x="5027778" y="3181680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43BBDA8-615E-4075-84DC-D438D62D4FC8}"/>
              </a:ext>
            </a:extLst>
          </p:cNvPr>
          <p:cNvSpPr/>
          <p:nvPr/>
        </p:nvSpPr>
        <p:spPr>
          <a:xfrm>
            <a:off x="5027778" y="3504183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山本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FC2DD05-7AC7-49E9-BD99-57950A96EF5B}"/>
              </a:ext>
            </a:extLst>
          </p:cNvPr>
          <p:cNvSpPr/>
          <p:nvPr/>
        </p:nvSpPr>
        <p:spPr>
          <a:xfrm>
            <a:off x="5027778" y="4947517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インフラ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C8336D8-73FE-470C-BA37-636E51D2EC18}"/>
              </a:ext>
            </a:extLst>
          </p:cNvPr>
          <p:cNvSpPr/>
          <p:nvPr/>
        </p:nvSpPr>
        <p:spPr>
          <a:xfrm>
            <a:off x="5027397" y="5258190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酒井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藤井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08AADEA-6D3A-4CF5-9A71-A1B745E4CB5A}"/>
              </a:ext>
            </a:extLst>
          </p:cNvPr>
          <p:cNvSpPr/>
          <p:nvPr/>
        </p:nvSpPr>
        <p:spPr>
          <a:xfrm>
            <a:off x="7153608" y="1858265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プロジェクトのマイルストンに</a:t>
            </a:r>
            <a:b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関わる意思決定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F8B7A28-B7E6-48B8-92F6-BCFF2D550226}"/>
              </a:ext>
            </a:extLst>
          </p:cNvPr>
          <p:cNvSpPr/>
          <p:nvPr/>
        </p:nvSpPr>
        <p:spPr>
          <a:xfrm>
            <a:off x="7153608" y="3580107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開発のスケジュール管理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仕様・スケジュールに関わる課題のエスカレーション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E5AF222-5DBC-49E1-94C3-C424394E1E1B}"/>
              </a:ext>
            </a:extLst>
          </p:cNvPr>
          <p:cNvSpPr/>
          <p:nvPr/>
        </p:nvSpPr>
        <p:spPr>
          <a:xfrm>
            <a:off x="5034128" y="6154887"/>
            <a:ext cx="2051919" cy="657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サーバ構築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アプリ開発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BC0A163-3DC2-4636-B27A-EE99BAF6D9F2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6053738" y="2693233"/>
            <a:ext cx="0" cy="4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63F729A-DA0C-46C8-9E18-9E6D692EB43F}"/>
              </a:ext>
            </a:extLst>
          </p:cNvPr>
          <p:cNvCxnSpPr>
            <a:stCxn id="38" idx="2"/>
            <a:endCxn id="64" idx="0"/>
          </p:cNvCxnSpPr>
          <p:nvPr/>
        </p:nvCxnSpPr>
        <p:spPr>
          <a:xfrm>
            <a:off x="6053738" y="4332675"/>
            <a:ext cx="0" cy="61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7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253112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進捗・課題管理方針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毎日チーム内で朝会と夕会を開き、日々のタスクや課題を確認。マネジメントレベルでは、週次の進捗確認会にてプロジェクト全体の進捗を確認。</a:t>
            </a:r>
          </a:p>
        </p:txBody>
      </p:sp>
      <p:sp>
        <p:nvSpPr>
          <p:cNvPr id="31" name="スライド番号プレースホルダー 3">
            <a:extLst>
              <a:ext uri="{FF2B5EF4-FFF2-40B4-BE49-F238E27FC236}">
                <a16:creationId xmlns:a16="http://schemas.microsoft.com/office/drawing/2014/main" id="{AB7ABD3A-56ED-4ECE-BDB7-D28C419C0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2D43092-DF52-4420-A0BE-929D79BED09D}"/>
              </a:ext>
            </a:extLst>
          </p:cNvPr>
          <p:cNvSpPr/>
          <p:nvPr/>
        </p:nvSpPr>
        <p:spPr>
          <a:xfrm>
            <a:off x="4515205" y="2627458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朝会・夕会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5274B77D-1EB8-45DF-A931-25931AD47601}"/>
              </a:ext>
            </a:extLst>
          </p:cNvPr>
          <p:cNvSpPr/>
          <p:nvPr/>
        </p:nvSpPr>
        <p:spPr>
          <a:xfrm>
            <a:off x="458701" y="3183996"/>
            <a:ext cx="1073426" cy="86546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WBS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00E5EC9A-ECBC-490A-9C47-FF8117DB400A}"/>
              </a:ext>
            </a:extLst>
          </p:cNvPr>
          <p:cNvSpPr/>
          <p:nvPr/>
        </p:nvSpPr>
        <p:spPr>
          <a:xfrm>
            <a:off x="458701" y="4365333"/>
            <a:ext cx="1073426" cy="86546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2B1D52-8C30-4730-B0E1-1B9C9587996A}"/>
              </a:ext>
            </a:extLst>
          </p:cNvPr>
          <p:cNvSpPr/>
          <p:nvPr/>
        </p:nvSpPr>
        <p:spPr>
          <a:xfrm>
            <a:off x="1665555" y="3291343"/>
            <a:ext cx="2348515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プロジェクトの全タスクと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スケジュールを可視化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F277473-3DFF-40FC-AB5A-0096B33A1454}"/>
              </a:ext>
            </a:extLst>
          </p:cNvPr>
          <p:cNvSpPr/>
          <p:nvPr/>
        </p:nvSpPr>
        <p:spPr>
          <a:xfrm>
            <a:off x="1665555" y="4427243"/>
            <a:ext cx="2348515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プロジェクト内で発生する課題と対処状況を一覧化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463D469-4335-4F39-AC26-ABC9C39FC13F}"/>
              </a:ext>
            </a:extLst>
          </p:cNvPr>
          <p:cNvSpPr/>
          <p:nvPr/>
        </p:nvSpPr>
        <p:spPr>
          <a:xfrm>
            <a:off x="720422" y="2423672"/>
            <a:ext cx="2841704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進捗・課題管理ドキュメント</a:t>
            </a:r>
            <a:endParaRPr kumimoji="1" lang="en-US" altLang="ja-JP" b="1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B5ACC8B-2A05-451E-AE85-245ED3EBD1D3}"/>
              </a:ext>
            </a:extLst>
          </p:cNvPr>
          <p:cNvSpPr/>
          <p:nvPr/>
        </p:nvSpPr>
        <p:spPr>
          <a:xfrm>
            <a:off x="4515205" y="4117820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進捗確認会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7A6C991-5F5E-4DD7-9AAE-5EAF4EF61066}"/>
              </a:ext>
            </a:extLst>
          </p:cNvPr>
          <p:cNvSpPr/>
          <p:nvPr/>
        </p:nvSpPr>
        <p:spPr>
          <a:xfrm>
            <a:off x="7138008" y="3053615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チームメンバ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90BBDF3-D7B1-467A-8E09-80AB54F7CC51}"/>
              </a:ext>
            </a:extLst>
          </p:cNvPr>
          <p:cNvSpPr/>
          <p:nvPr/>
        </p:nvSpPr>
        <p:spPr>
          <a:xfrm>
            <a:off x="7138008" y="4509843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チームリーダー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BB11A15-C8FC-48B1-B86D-CF1914A97734}"/>
              </a:ext>
            </a:extLst>
          </p:cNvPr>
          <p:cNvSpPr/>
          <p:nvPr/>
        </p:nvSpPr>
        <p:spPr>
          <a:xfrm>
            <a:off x="8776685" y="3053615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日々のタスクが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WBS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通りに進捗していることを確認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スケジュール遅延が発生する場合は、開発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にエスカレーション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D7AF70E-DF70-4169-8B37-D4D07A76CB41}"/>
              </a:ext>
            </a:extLst>
          </p:cNvPr>
          <p:cNvSpPr/>
          <p:nvPr/>
        </p:nvSpPr>
        <p:spPr>
          <a:xfrm>
            <a:off x="8776685" y="4547348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プロジェクト進捗に影響する課題が発生していないことを確認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マイルストンに影響する課題が発生した場合は、ステアリングコミッティにエスカレーション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C82BF71-EDDA-4899-91B3-2E6A8ABABD03}"/>
              </a:ext>
            </a:extLst>
          </p:cNvPr>
          <p:cNvSpPr/>
          <p:nvPr/>
        </p:nvSpPr>
        <p:spPr>
          <a:xfrm>
            <a:off x="5927035" y="3053615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毎日朝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E71EFEE-C724-498A-AA2B-C426C92849AC}"/>
              </a:ext>
            </a:extLst>
          </p:cNvPr>
          <p:cNvSpPr/>
          <p:nvPr/>
        </p:nvSpPr>
        <p:spPr>
          <a:xfrm>
            <a:off x="5927035" y="4521611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毎週月曜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A44583C-E687-48EE-A7ED-949F5FDF3D2E}"/>
              </a:ext>
            </a:extLst>
          </p:cNvPr>
          <p:cNvSpPr/>
          <p:nvPr/>
        </p:nvSpPr>
        <p:spPr>
          <a:xfrm>
            <a:off x="6178771" y="220846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頻度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8855C75-7201-4241-9FE5-58F4DFF29E81}"/>
              </a:ext>
            </a:extLst>
          </p:cNvPr>
          <p:cNvCxnSpPr>
            <a:cxnSpLocks/>
          </p:cNvCxnSpPr>
          <p:nvPr/>
        </p:nvCxnSpPr>
        <p:spPr>
          <a:xfrm>
            <a:off x="5927035" y="2555412"/>
            <a:ext cx="104171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AB2DA28-2EF8-4ED4-B3A3-E7B2AC661A31}"/>
              </a:ext>
            </a:extLst>
          </p:cNvPr>
          <p:cNvSpPr/>
          <p:nvPr/>
        </p:nvSpPr>
        <p:spPr>
          <a:xfrm>
            <a:off x="7414322" y="220846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AE63948-22B6-41D4-A77E-D7FF6743D9A1}"/>
              </a:ext>
            </a:extLst>
          </p:cNvPr>
          <p:cNvCxnSpPr>
            <a:cxnSpLocks/>
          </p:cNvCxnSpPr>
          <p:nvPr/>
        </p:nvCxnSpPr>
        <p:spPr>
          <a:xfrm>
            <a:off x="7138008" y="2555412"/>
            <a:ext cx="135284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E62B804F-1873-488E-BC2C-EC74AD7BEC8E}"/>
              </a:ext>
            </a:extLst>
          </p:cNvPr>
          <p:cNvCxnSpPr>
            <a:cxnSpLocks/>
          </p:cNvCxnSpPr>
          <p:nvPr/>
        </p:nvCxnSpPr>
        <p:spPr>
          <a:xfrm>
            <a:off x="8677153" y="2555412"/>
            <a:ext cx="30567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44B64B6-B4D8-413E-86CB-5CABB6688F1E}"/>
              </a:ext>
            </a:extLst>
          </p:cNvPr>
          <p:cNvSpPr/>
          <p:nvPr/>
        </p:nvSpPr>
        <p:spPr>
          <a:xfrm>
            <a:off x="9907984" y="220846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議題</a:t>
            </a: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2D0B129D-F7E4-4B1D-A376-E93C05FC2C96}"/>
              </a:ext>
            </a:extLst>
          </p:cNvPr>
          <p:cNvCxnSpPr>
            <a:cxnSpLocks/>
          </p:cNvCxnSpPr>
          <p:nvPr/>
        </p:nvCxnSpPr>
        <p:spPr>
          <a:xfrm>
            <a:off x="5927035" y="4076097"/>
            <a:ext cx="580681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BB714C40-9BBE-43EE-86F6-C7D6A2F13178}"/>
              </a:ext>
            </a:extLst>
          </p:cNvPr>
          <p:cNvCxnSpPr>
            <a:cxnSpLocks/>
          </p:cNvCxnSpPr>
          <p:nvPr/>
        </p:nvCxnSpPr>
        <p:spPr>
          <a:xfrm>
            <a:off x="5927035" y="5543035"/>
            <a:ext cx="580681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F83A94F-109C-4DAC-BD9C-96DDC550BD4E}"/>
              </a:ext>
            </a:extLst>
          </p:cNvPr>
          <p:cNvSpPr/>
          <p:nvPr/>
        </p:nvSpPr>
        <p:spPr>
          <a:xfrm>
            <a:off x="4060638" y="3643836"/>
            <a:ext cx="265557" cy="9939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9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品質管理方針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すべての成果物は必ずチームリーダ以上のレビューを必要とし、その結果をレビューシートに記録する。レビューシートはフェーズごとに集計し、異常値がある場合はその原因を分析する。</a:t>
            </a:r>
          </a:p>
        </p:txBody>
      </p:sp>
      <p:sp>
        <p:nvSpPr>
          <p:cNvPr id="31" name="スライド番号プレースホルダー 3">
            <a:extLst>
              <a:ext uri="{FF2B5EF4-FFF2-40B4-BE49-F238E27FC236}">
                <a16:creationId xmlns:a16="http://schemas.microsoft.com/office/drawing/2014/main" id="{AB7ABD3A-56ED-4ECE-BDB7-D28C419C0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3" name="フローチャート: 書類 32">
            <a:extLst>
              <a:ext uri="{FF2B5EF4-FFF2-40B4-BE49-F238E27FC236}">
                <a16:creationId xmlns:a16="http://schemas.microsoft.com/office/drawing/2014/main" id="{5854A207-79C2-4D59-A698-5EC831B20F3A}"/>
              </a:ext>
            </a:extLst>
          </p:cNvPr>
          <p:cNvSpPr/>
          <p:nvPr/>
        </p:nvSpPr>
        <p:spPr>
          <a:xfrm>
            <a:off x="7193544" y="3446143"/>
            <a:ext cx="1503414" cy="95766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報告書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605405-9814-48E5-A88A-75E2B5039FD8}"/>
              </a:ext>
            </a:extLst>
          </p:cNvPr>
          <p:cNvSpPr/>
          <p:nvPr/>
        </p:nvSpPr>
        <p:spPr>
          <a:xfrm>
            <a:off x="1554814" y="3403022"/>
            <a:ext cx="1192677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チームメンバ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82DA39-7BF1-4CBB-A0EB-EBD796A63103}"/>
              </a:ext>
            </a:extLst>
          </p:cNvPr>
          <p:cNvGrpSpPr/>
          <p:nvPr/>
        </p:nvGrpSpPr>
        <p:grpSpPr>
          <a:xfrm>
            <a:off x="1966569" y="2674529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E2D6089-A3DE-418F-945D-5FC0B58F8246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A6989BD1-36D0-4592-8AC2-305878C8C237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956AD70-3E9E-49A5-9F71-8200F85E8EC2}"/>
              </a:ext>
            </a:extLst>
          </p:cNvPr>
          <p:cNvSpPr/>
          <p:nvPr/>
        </p:nvSpPr>
        <p:spPr>
          <a:xfrm>
            <a:off x="1554814" y="5257482"/>
            <a:ext cx="1192677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F9C0919-3E43-4168-8022-141533C09C85}"/>
              </a:ext>
            </a:extLst>
          </p:cNvPr>
          <p:cNvGrpSpPr/>
          <p:nvPr/>
        </p:nvGrpSpPr>
        <p:grpSpPr>
          <a:xfrm>
            <a:off x="1966569" y="4528989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EA59577-89D8-4CD4-A2AB-47D41DB84B7A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653FC588-E729-4193-A082-F74013A08319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CB5BEF5-0AF2-472F-9AA2-6E76266B8AB5}"/>
              </a:ext>
            </a:extLst>
          </p:cNvPr>
          <p:cNvGrpSpPr/>
          <p:nvPr/>
        </p:nvGrpSpPr>
        <p:grpSpPr>
          <a:xfrm>
            <a:off x="2610244" y="3782162"/>
            <a:ext cx="556591" cy="654626"/>
            <a:chOff x="3657600" y="2487622"/>
            <a:chExt cx="556591" cy="654626"/>
          </a:xfrm>
        </p:grpSpPr>
        <p:sp>
          <p:nvSpPr>
            <p:cNvPr id="9" name="矢印: 環状 8">
              <a:extLst>
                <a:ext uri="{FF2B5EF4-FFF2-40B4-BE49-F238E27FC236}">
                  <a16:creationId xmlns:a16="http://schemas.microsoft.com/office/drawing/2014/main" id="{9F1B008C-2F1A-4127-B4D3-9BBBB584AF50}"/>
                </a:ext>
              </a:extLst>
            </p:cNvPr>
            <p:cNvSpPr/>
            <p:nvPr/>
          </p:nvSpPr>
          <p:spPr>
            <a:xfrm>
              <a:off x="3657600" y="2487622"/>
              <a:ext cx="556591" cy="556591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矢印: 環状 46">
              <a:extLst>
                <a:ext uri="{FF2B5EF4-FFF2-40B4-BE49-F238E27FC236}">
                  <a16:creationId xmlns:a16="http://schemas.microsoft.com/office/drawing/2014/main" id="{EC26195A-26CD-47F8-BC0F-AEE0CD5AFE2C}"/>
                </a:ext>
              </a:extLst>
            </p:cNvPr>
            <p:cNvSpPr/>
            <p:nvPr/>
          </p:nvSpPr>
          <p:spPr>
            <a:xfrm rot="10800000">
              <a:off x="3657600" y="2585657"/>
              <a:ext cx="556591" cy="556591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EA39F3F-AFAD-4064-932E-C64C7A379716}"/>
              </a:ext>
            </a:extLst>
          </p:cNvPr>
          <p:cNvSpPr/>
          <p:nvPr/>
        </p:nvSpPr>
        <p:spPr>
          <a:xfrm>
            <a:off x="2768110" y="2940639"/>
            <a:ext cx="1342681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ドキュメント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F55D429-FB95-4185-9BBB-EFE1E675563F}"/>
              </a:ext>
            </a:extLst>
          </p:cNvPr>
          <p:cNvSpPr/>
          <p:nvPr/>
        </p:nvSpPr>
        <p:spPr>
          <a:xfrm>
            <a:off x="2768110" y="4736789"/>
            <a:ext cx="1342681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レビュー・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結果返却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18DD0D-36BF-4D63-B82B-CE27A49251A5}"/>
              </a:ext>
            </a:extLst>
          </p:cNvPr>
          <p:cNvCxnSpPr/>
          <p:nvPr/>
        </p:nvCxnSpPr>
        <p:spPr>
          <a:xfrm>
            <a:off x="4248269" y="3880197"/>
            <a:ext cx="2680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3FF3019-F968-49D2-B343-920F98F86654}"/>
              </a:ext>
            </a:extLst>
          </p:cNvPr>
          <p:cNvSpPr/>
          <p:nvPr/>
        </p:nvSpPr>
        <p:spPr>
          <a:xfrm>
            <a:off x="5126276" y="3705473"/>
            <a:ext cx="1087102" cy="347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結果集計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6A7946C-D928-48F7-8E0E-CC32B04AFC66}"/>
              </a:ext>
            </a:extLst>
          </p:cNvPr>
          <p:cNvSpPr/>
          <p:nvPr/>
        </p:nvSpPr>
        <p:spPr>
          <a:xfrm>
            <a:off x="1401503" y="1936711"/>
            <a:ext cx="2846765" cy="42800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随時</a:t>
            </a:r>
          </a:p>
        </p:txBody>
      </p:sp>
      <p:sp>
        <p:nvSpPr>
          <p:cNvPr id="53" name="矢印: 五方向 52">
            <a:extLst>
              <a:ext uri="{FF2B5EF4-FFF2-40B4-BE49-F238E27FC236}">
                <a16:creationId xmlns:a16="http://schemas.microsoft.com/office/drawing/2014/main" id="{8E538FF7-0343-434C-A391-157619D1FE62}"/>
              </a:ext>
            </a:extLst>
          </p:cNvPr>
          <p:cNvSpPr/>
          <p:nvPr/>
        </p:nvSpPr>
        <p:spPr>
          <a:xfrm>
            <a:off x="4303212" y="1936711"/>
            <a:ext cx="6091444" cy="42800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フェーズ完了時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70125-6011-4084-AF83-96E05AD348C4}"/>
              </a:ext>
            </a:extLst>
          </p:cNvPr>
          <p:cNvGrpSpPr/>
          <p:nvPr/>
        </p:nvGrpSpPr>
        <p:grpSpPr>
          <a:xfrm>
            <a:off x="9492539" y="2782368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C6571E21-37B6-4DA7-84CA-96EC465E008A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B6AFFFB6-3F1B-472B-81C9-F2262E7C123B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E555057-A9C2-48E8-9228-7A28D5F8D60A}"/>
              </a:ext>
            </a:extLst>
          </p:cNvPr>
          <p:cNvGrpSpPr/>
          <p:nvPr/>
        </p:nvGrpSpPr>
        <p:grpSpPr>
          <a:xfrm>
            <a:off x="9055218" y="3386254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F12C766E-EE17-4AF7-8A4A-D9A12BB3EF10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E88B6B47-7745-4347-8EF8-EB1D74DE6E46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D6990AE2-E879-43C9-951D-ED54DEB2838B}"/>
              </a:ext>
            </a:extLst>
          </p:cNvPr>
          <p:cNvGrpSpPr/>
          <p:nvPr/>
        </p:nvGrpSpPr>
        <p:grpSpPr>
          <a:xfrm>
            <a:off x="9954468" y="3386254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9AB08FFB-BDCD-4184-A356-12B5C86B4022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二等辺三角形 71">
              <a:extLst>
                <a:ext uri="{FF2B5EF4-FFF2-40B4-BE49-F238E27FC236}">
                  <a16:creationId xmlns:a16="http://schemas.microsoft.com/office/drawing/2014/main" id="{17559A51-8C2D-46CC-9736-460DDA5826CC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AEB2032-18C8-4C58-9791-128739997B37}"/>
              </a:ext>
            </a:extLst>
          </p:cNvPr>
          <p:cNvSpPr/>
          <p:nvPr/>
        </p:nvSpPr>
        <p:spPr>
          <a:xfrm>
            <a:off x="8959590" y="4282432"/>
            <a:ext cx="1435066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フェーズ完了報告会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A059736-E080-413C-A0F1-D0C9619C7BC6}"/>
              </a:ext>
            </a:extLst>
          </p:cNvPr>
          <p:cNvSpPr/>
          <p:nvPr/>
        </p:nvSpPr>
        <p:spPr>
          <a:xfrm>
            <a:off x="7193544" y="4820427"/>
            <a:ext cx="3506640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レビュー結果を集計した上で成果物品質を確認し、次フェーズに進むことを判断。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  <a:endParaRPr lang="en-US" altLang="ja-JP" sz="1600" b="1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72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8575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本プロジェクトの背景と目的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E78183-63E1-4C86-82C3-7D0547DAB2AF}"/>
              </a:ext>
            </a:extLst>
          </p:cNvPr>
          <p:cNvSpPr/>
          <p:nvPr/>
        </p:nvSpPr>
        <p:spPr>
          <a:xfrm>
            <a:off x="1819754" y="1581482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当社採用管理の現状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845BE0-0002-4377-8559-D621FB327016}"/>
              </a:ext>
            </a:extLst>
          </p:cNvPr>
          <p:cNvCxnSpPr>
            <a:cxnSpLocks/>
          </p:cNvCxnSpPr>
          <p:nvPr/>
        </p:nvCxnSpPr>
        <p:spPr>
          <a:xfrm>
            <a:off x="817019" y="1950814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B32930-20A4-4AFA-B386-F03220BEA1A1}"/>
              </a:ext>
            </a:extLst>
          </p:cNvPr>
          <p:cNvSpPr/>
          <p:nvPr/>
        </p:nvSpPr>
        <p:spPr>
          <a:xfrm>
            <a:off x="813084" y="2262076"/>
            <a:ext cx="44819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採用管理システムは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社外システム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を使用しており、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有料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である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また、ライセンスが８月で切れるため、新規に社内でシステムを構築する方針に決定した。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上記を背景に、業務のシステム化により、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採用情報の全般管理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できる仕組みを導入したい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E6C7E7-444F-4F4E-A58E-BFA323912AFD}"/>
              </a:ext>
            </a:extLst>
          </p:cNvPr>
          <p:cNvSpPr/>
          <p:nvPr/>
        </p:nvSpPr>
        <p:spPr>
          <a:xfrm>
            <a:off x="7632246" y="1581482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本プロジェクトのゴール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9A43DF8-9CC2-429D-8879-2ABD111EF2FD}"/>
              </a:ext>
            </a:extLst>
          </p:cNvPr>
          <p:cNvCxnSpPr>
            <a:cxnSpLocks/>
          </p:cNvCxnSpPr>
          <p:nvPr/>
        </p:nvCxnSpPr>
        <p:spPr>
          <a:xfrm>
            <a:off x="6689625" y="1950814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A74B7C0-2022-44AA-AF12-F3770C3AA3E2}"/>
              </a:ext>
            </a:extLst>
          </p:cNvPr>
          <p:cNvSpPr/>
          <p:nvPr/>
        </p:nvSpPr>
        <p:spPr>
          <a:xfrm>
            <a:off x="5794748" y="3248676"/>
            <a:ext cx="488437" cy="13006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718B4C-02A7-47BD-A505-840877A64F53}"/>
              </a:ext>
            </a:extLst>
          </p:cNvPr>
          <p:cNvSpPr/>
          <p:nvPr/>
        </p:nvSpPr>
        <p:spPr>
          <a:xfrm>
            <a:off x="6689626" y="2262076"/>
            <a:ext cx="44819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採用管理システムの構築により、採用情報のフローを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一括化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させる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採用システム構築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により、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コストを削減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させる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0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6026C02-35E3-480F-B330-32BD2D9C8A4F}"/>
              </a:ext>
            </a:extLst>
          </p:cNvPr>
          <p:cNvSpPr/>
          <p:nvPr/>
        </p:nvSpPr>
        <p:spPr>
          <a:xfrm>
            <a:off x="3887327" y="3750505"/>
            <a:ext cx="7567382" cy="2628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本プロジェクトのスコープ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本プロジェクトでは、採用応募メール受信から、採用の成否入力までを検討スコープとする。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426CA1-77F9-4DF2-AB77-7DB8B32F3869}"/>
              </a:ext>
            </a:extLst>
          </p:cNvPr>
          <p:cNvSpPr/>
          <p:nvPr/>
        </p:nvSpPr>
        <p:spPr>
          <a:xfrm>
            <a:off x="1739520" y="2784733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採用応募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メール送信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D541E8-4A5D-4F29-BEFE-C61198DDD771}"/>
              </a:ext>
            </a:extLst>
          </p:cNvPr>
          <p:cNvSpPr/>
          <p:nvPr/>
        </p:nvSpPr>
        <p:spPr>
          <a:xfrm>
            <a:off x="332609" y="2797163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求職者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87CDA4-218F-4DCA-896D-D49FCF697B44}"/>
              </a:ext>
            </a:extLst>
          </p:cNvPr>
          <p:cNvSpPr/>
          <p:nvPr/>
        </p:nvSpPr>
        <p:spPr>
          <a:xfrm>
            <a:off x="332609" y="3857728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会長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B1E2A4-26FE-49D1-B6A6-9DEF6EA5A39A}"/>
              </a:ext>
            </a:extLst>
          </p:cNvPr>
          <p:cNvSpPr/>
          <p:nvPr/>
        </p:nvSpPr>
        <p:spPr>
          <a:xfrm>
            <a:off x="332609" y="5318978"/>
            <a:ext cx="1140840" cy="5969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EE03DF-A76E-47F4-AA4C-3692220811A5}"/>
              </a:ext>
            </a:extLst>
          </p:cNvPr>
          <p:cNvSpPr/>
          <p:nvPr/>
        </p:nvSpPr>
        <p:spPr>
          <a:xfrm>
            <a:off x="3887327" y="5385907"/>
            <a:ext cx="7466471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採用情報管理システム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3E4C2B6-E871-4530-A374-2B00421E83AF}"/>
              </a:ext>
            </a:extLst>
          </p:cNvPr>
          <p:cNvSpPr/>
          <p:nvPr/>
        </p:nvSpPr>
        <p:spPr>
          <a:xfrm>
            <a:off x="4918566" y="6051590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本プロジェクトのスコープ</a:t>
            </a:r>
            <a:endParaRPr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BAB00F9-E339-4631-AF2F-A75FBAECAAF7}"/>
              </a:ext>
            </a:extLst>
          </p:cNvPr>
          <p:cNvCxnSpPr/>
          <p:nvPr/>
        </p:nvCxnSpPr>
        <p:spPr>
          <a:xfrm>
            <a:off x="1739520" y="2698750"/>
            <a:ext cx="992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1C8DB1F-42D7-4ADA-AF26-3BA24013C3C0}"/>
              </a:ext>
            </a:extLst>
          </p:cNvPr>
          <p:cNvCxnSpPr/>
          <p:nvPr/>
        </p:nvCxnSpPr>
        <p:spPr>
          <a:xfrm>
            <a:off x="1739520" y="3727450"/>
            <a:ext cx="992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AA2B995-FF25-4220-9879-BC64D6ADBFA7}"/>
              </a:ext>
            </a:extLst>
          </p:cNvPr>
          <p:cNvCxnSpPr>
            <a:cxnSpLocks/>
          </p:cNvCxnSpPr>
          <p:nvPr/>
        </p:nvCxnSpPr>
        <p:spPr>
          <a:xfrm>
            <a:off x="332609" y="4946650"/>
            <a:ext cx="113312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8C16EE8-AE1D-4889-A113-97D42B658363}"/>
              </a:ext>
            </a:extLst>
          </p:cNvPr>
          <p:cNvCxnSpPr>
            <a:cxnSpLocks/>
          </p:cNvCxnSpPr>
          <p:nvPr/>
        </p:nvCxnSpPr>
        <p:spPr>
          <a:xfrm>
            <a:off x="2297883" y="3629283"/>
            <a:ext cx="0" cy="17566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93F0DD9-084C-47A1-AC49-CABF01C00052}"/>
              </a:ext>
            </a:extLst>
          </p:cNvPr>
          <p:cNvSpPr/>
          <p:nvPr/>
        </p:nvSpPr>
        <p:spPr>
          <a:xfrm>
            <a:off x="1628123" y="5385907"/>
            <a:ext cx="1655470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お問合せシ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ステム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FC90EB77-F118-4AFC-9DCE-620D74829C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80360" y="3207008"/>
            <a:ext cx="1194898" cy="2162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D4104A-B5C4-4E13-9742-88AEF1DD1B46}"/>
              </a:ext>
            </a:extLst>
          </p:cNvPr>
          <p:cNvSpPr/>
          <p:nvPr/>
        </p:nvSpPr>
        <p:spPr>
          <a:xfrm>
            <a:off x="2507122" y="3905766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採用応募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09C969-A162-4CC2-A85F-68BCE3EF2CDD}"/>
              </a:ext>
            </a:extLst>
          </p:cNvPr>
          <p:cNvCxnSpPr>
            <a:cxnSpLocks/>
          </p:cNvCxnSpPr>
          <p:nvPr/>
        </p:nvCxnSpPr>
        <p:spPr>
          <a:xfrm>
            <a:off x="3051437" y="4744004"/>
            <a:ext cx="0" cy="6419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98DDEAC-279A-4927-8B5C-BEC099B8E553}"/>
              </a:ext>
            </a:extLst>
          </p:cNvPr>
          <p:cNvSpPr/>
          <p:nvPr/>
        </p:nvSpPr>
        <p:spPr>
          <a:xfrm>
            <a:off x="4241964" y="3934385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応募者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00B06CA-3DAE-4DF7-B97C-0817B3D58D6C}"/>
              </a:ext>
            </a:extLst>
          </p:cNvPr>
          <p:cNvCxnSpPr/>
          <p:nvPr/>
        </p:nvCxnSpPr>
        <p:spPr>
          <a:xfrm>
            <a:off x="4786279" y="4772623"/>
            <a:ext cx="0" cy="59689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221228-4533-4E0B-901A-ED2EF91BFD35}"/>
              </a:ext>
            </a:extLst>
          </p:cNvPr>
          <p:cNvSpPr/>
          <p:nvPr/>
        </p:nvSpPr>
        <p:spPr>
          <a:xfrm>
            <a:off x="8574153" y="3946742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面接日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5D0ACB34-AD70-400E-8400-A23B052FB51C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9144573" y="4791292"/>
            <a:ext cx="7856" cy="615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9B1C3D9-F4DF-4827-985C-8C547E101886}"/>
              </a:ext>
            </a:extLst>
          </p:cNvPr>
          <p:cNvSpPr/>
          <p:nvPr/>
        </p:nvSpPr>
        <p:spPr>
          <a:xfrm>
            <a:off x="10136157" y="3946742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成否等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965D8A5-38ED-4A43-982A-4484B75BA3B3}"/>
              </a:ext>
            </a:extLst>
          </p:cNvPr>
          <p:cNvCxnSpPr>
            <a:cxnSpLocks/>
          </p:cNvCxnSpPr>
          <p:nvPr/>
        </p:nvCxnSpPr>
        <p:spPr>
          <a:xfrm>
            <a:off x="10680472" y="4797337"/>
            <a:ext cx="0" cy="5968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C7799DC-95E6-4AFC-B403-ABA06B5A2BE1}"/>
              </a:ext>
            </a:extLst>
          </p:cNvPr>
          <p:cNvSpPr/>
          <p:nvPr/>
        </p:nvSpPr>
        <p:spPr>
          <a:xfrm>
            <a:off x="7111213" y="3946841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90CE77A-191C-44F9-ACF7-D6A893DEF1AC}"/>
              </a:ext>
            </a:extLst>
          </p:cNvPr>
          <p:cNvCxnSpPr>
            <a:cxnSpLocks/>
          </p:cNvCxnSpPr>
          <p:nvPr/>
        </p:nvCxnSpPr>
        <p:spPr>
          <a:xfrm>
            <a:off x="7702345" y="4796596"/>
            <a:ext cx="0" cy="5968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5573568-F620-4079-8C52-6F20434497DC}"/>
              </a:ext>
            </a:extLst>
          </p:cNvPr>
          <p:cNvSpPr/>
          <p:nvPr/>
        </p:nvSpPr>
        <p:spPr>
          <a:xfrm>
            <a:off x="5648273" y="393968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2553801-032C-4698-B6F1-B3167FFADB3A}"/>
              </a:ext>
            </a:extLst>
          </p:cNvPr>
          <p:cNvCxnSpPr>
            <a:cxnSpLocks/>
          </p:cNvCxnSpPr>
          <p:nvPr/>
        </p:nvCxnSpPr>
        <p:spPr>
          <a:xfrm>
            <a:off x="6218693" y="4791292"/>
            <a:ext cx="0" cy="5968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1DF13FA-D07F-4F8B-A5D2-3D4769E65DFF}"/>
              </a:ext>
            </a:extLst>
          </p:cNvPr>
          <p:cNvCxnSpPr>
            <a:stCxn id="46" idx="3"/>
            <a:endCxn id="68" idx="1"/>
          </p:cNvCxnSpPr>
          <p:nvPr/>
        </p:nvCxnSpPr>
        <p:spPr>
          <a:xfrm>
            <a:off x="5382804" y="4356660"/>
            <a:ext cx="265469" cy="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7C9CEDE-BDF4-47C3-91E2-60E1287B00C7}"/>
              </a:ext>
            </a:extLst>
          </p:cNvPr>
          <p:cNvCxnSpPr>
            <a:stCxn id="68" idx="3"/>
            <a:endCxn id="60" idx="1"/>
          </p:cNvCxnSpPr>
          <p:nvPr/>
        </p:nvCxnSpPr>
        <p:spPr>
          <a:xfrm>
            <a:off x="6789113" y="4361964"/>
            <a:ext cx="322100" cy="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8618D1B-BA7B-429F-AE66-D2316A47BA74}"/>
              </a:ext>
            </a:extLst>
          </p:cNvPr>
          <p:cNvCxnSpPr>
            <a:stCxn id="60" idx="3"/>
            <a:endCxn id="54" idx="1"/>
          </p:cNvCxnSpPr>
          <p:nvPr/>
        </p:nvCxnSpPr>
        <p:spPr>
          <a:xfrm flipV="1">
            <a:off x="8252053" y="4369017"/>
            <a:ext cx="322100" cy="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39CB4B5-A650-4F29-824C-5C26330D971C}"/>
              </a:ext>
            </a:extLst>
          </p:cNvPr>
          <p:cNvCxnSpPr>
            <a:stCxn id="54" idx="3"/>
            <a:endCxn id="58" idx="1"/>
          </p:cNvCxnSpPr>
          <p:nvPr/>
        </p:nvCxnSpPr>
        <p:spPr>
          <a:xfrm>
            <a:off x="9714993" y="4369017"/>
            <a:ext cx="421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1399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現在の業務課題とソリューション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E78183-63E1-4C86-82C3-7D0547DAB2AF}"/>
              </a:ext>
            </a:extLst>
          </p:cNvPr>
          <p:cNvSpPr/>
          <p:nvPr/>
        </p:nvSpPr>
        <p:spPr>
          <a:xfrm>
            <a:off x="2845227" y="16723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845BE0-0002-4377-8559-D621FB327016}"/>
              </a:ext>
            </a:extLst>
          </p:cNvPr>
          <p:cNvCxnSpPr>
            <a:cxnSpLocks/>
          </p:cNvCxnSpPr>
          <p:nvPr/>
        </p:nvCxnSpPr>
        <p:spPr>
          <a:xfrm>
            <a:off x="1044199" y="2041686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E6C7E7-444F-4F4E-A58E-BFA323912AFD}"/>
              </a:ext>
            </a:extLst>
          </p:cNvPr>
          <p:cNvSpPr/>
          <p:nvPr/>
        </p:nvSpPr>
        <p:spPr>
          <a:xfrm>
            <a:off x="7539863" y="167235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9A43DF8-9CC2-429D-8879-2ABD111EF2FD}"/>
              </a:ext>
            </a:extLst>
          </p:cNvPr>
          <p:cNvCxnSpPr>
            <a:cxnSpLocks/>
          </p:cNvCxnSpPr>
          <p:nvPr/>
        </p:nvCxnSpPr>
        <p:spPr>
          <a:xfrm>
            <a:off x="6144393" y="2041686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33D9BEEF-744B-45A1-90A5-598F43088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/>
          <a:lstStyle/>
          <a:p>
            <a:r>
              <a:rPr lang="ja-JP" altLang="en-US" dirty="0"/>
              <a:t>採用管理システムの導入により、求職者対応以外の処理をシステム化することで、チェック漏れの回避と作業効率化を実現。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D88FAB9-F753-434F-BED0-5EDB690E29D9}"/>
              </a:ext>
            </a:extLst>
          </p:cNvPr>
          <p:cNvSpPr/>
          <p:nvPr/>
        </p:nvSpPr>
        <p:spPr>
          <a:xfrm>
            <a:off x="1044199" y="2203647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メール受信から採用の可否まで手作業で管理しているため、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全体掌握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が難しい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B44FFF-E5A0-4FF1-92B6-BA7D6F96178D}"/>
              </a:ext>
            </a:extLst>
          </p:cNvPr>
          <p:cNvSpPr/>
          <p:nvPr/>
        </p:nvSpPr>
        <p:spPr>
          <a:xfrm>
            <a:off x="6144393" y="2203647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動態システム上で各個人が動態を参照できるようにして、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管理者</a:t>
            </a:r>
            <a:endParaRPr lang="ja-JP" altLang="en-US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D7A625D6-6C91-4CAB-A131-71BEB6CEA6E6}"/>
              </a:ext>
            </a:extLst>
          </p:cNvPr>
          <p:cNvSpPr/>
          <p:nvPr/>
        </p:nvSpPr>
        <p:spPr>
          <a:xfrm rot="5400000">
            <a:off x="5593459" y="2551400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59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27023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マスタスケジュール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8</a:t>
            </a:r>
            <a:r>
              <a:rPr kumimoji="1" lang="ja-JP" altLang="en-US" dirty="0"/>
              <a:t>か月間のプロジェクトを通じて、新</a:t>
            </a:r>
            <a:r>
              <a:rPr lang="en-US" altLang="ja-JP" dirty="0"/>
              <a:t>CRM</a:t>
            </a:r>
            <a:r>
              <a:rPr kumimoji="1" lang="ja-JP" altLang="en-US" dirty="0"/>
              <a:t>システムの全社リリースを目指す。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E8EC0C-F852-444D-A620-927B7770730A}"/>
              </a:ext>
            </a:extLst>
          </p:cNvPr>
          <p:cNvGrpSpPr/>
          <p:nvPr/>
        </p:nvGrpSpPr>
        <p:grpSpPr>
          <a:xfrm>
            <a:off x="1930410" y="1593668"/>
            <a:ext cx="9423390" cy="395297"/>
            <a:chOff x="1727200" y="1591728"/>
            <a:chExt cx="7264400" cy="514350"/>
          </a:xfrm>
          <a:solidFill>
            <a:schemeClr val="bg1">
              <a:lumMod val="85000"/>
            </a:schemeClr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F68F14-D825-4E18-BB97-7623E285633A}"/>
                </a:ext>
              </a:extLst>
            </p:cNvPr>
            <p:cNvSpPr/>
            <p:nvPr/>
          </p:nvSpPr>
          <p:spPr>
            <a:xfrm>
              <a:off x="17272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７月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0E5B9B-342D-4929-838F-B1E288A98051}"/>
                </a:ext>
              </a:extLst>
            </p:cNvPr>
            <p:cNvSpPr/>
            <p:nvPr/>
          </p:nvSpPr>
          <p:spPr>
            <a:xfrm>
              <a:off x="26352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８月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EFA31E-57D1-4EEA-87F0-97C8A7B1E7E6}"/>
                </a:ext>
              </a:extLst>
            </p:cNvPr>
            <p:cNvSpPr/>
            <p:nvPr/>
          </p:nvSpPr>
          <p:spPr>
            <a:xfrm>
              <a:off x="35433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９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EE6346E-C212-4D60-9F1B-37D0D5FC5C5C}"/>
                </a:ext>
              </a:extLst>
            </p:cNvPr>
            <p:cNvSpPr/>
            <p:nvPr/>
          </p:nvSpPr>
          <p:spPr>
            <a:xfrm>
              <a:off x="44513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１０月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6851124-14D0-4C63-80D5-BFAC3CB82F36}"/>
                </a:ext>
              </a:extLst>
            </p:cNvPr>
            <p:cNvSpPr/>
            <p:nvPr/>
          </p:nvSpPr>
          <p:spPr>
            <a:xfrm>
              <a:off x="53594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１１月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96F458-7F1E-4CC1-B066-90EE15836BBC}"/>
                </a:ext>
              </a:extLst>
            </p:cNvPr>
            <p:cNvSpPr/>
            <p:nvPr/>
          </p:nvSpPr>
          <p:spPr>
            <a:xfrm>
              <a:off x="62674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１２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495A56B-F4BD-4542-8288-E68AAD027BB4}"/>
                </a:ext>
              </a:extLst>
            </p:cNvPr>
            <p:cNvSpPr/>
            <p:nvPr/>
          </p:nvSpPr>
          <p:spPr>
            <a:xfrm>
              <a:off x="71755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１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C5075D5-6DEA-4D73-B97F-3B6B3A2B8F98}"/>
                </a:ext>
              </a:extLst>
            </p:cNvPr>
            <p:cNvSpPr/>
            <p:nvPr/>
          </p:nvSpPr>
          <p:spPr>
            <a:xfrm>
              <a:off x="80835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２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9AB5BC5-B03C-4BEB-B1E4-0209F3D39223}"/>
              </a:ext>
            </a:extLst>
          </p:cNvPr>
          <p:cNvGrpSpPr/>
          <p:nvPr/>
        </p:nvGrpSpPr>
        <p:grpSpPr>
          <a:xfrm>
            <a:off x="3108334" y="2088669"/>
            <a:ext cx="7067542" cy="3963258"/>
            <a:chOff x="2714634" y="1952625"/>
            <a:chExt cx="7067542" cy="4403725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C167513-66DA-4024-9BF5-2BB8BF6F4C46}"/>
                </a:ext>
              </a:extLst>
            </p:cNvPr>
            <p:cNvCxnSpPr/>
            <p:nvPr/>
          </p:nvCxnSpPr>
          <p:spPr>
            <a:xfrm>
              <a:off x="2714634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52787ABF-3540-46BC-A74B-C2B698A068F4}"/>
                </a:ext>
              </a:extLst>
            </p:cNvPr>
            <p:cNvCxnSpPr/>
            <p:nvPr/>
          </p:nvCxnSpPr>
          <p:spPr>
            <a:xfrm>
              <a:off x="3892558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EC81D4D5-8D6D-40E0-B65A-0A67FDF98C4A}"/>
                </a:ext>
              </a:extLst>
            </p:cNvPr>
            <p:cNvCxnSpPr/>
            <p:nvPr/>
          </p:nvCxnSpPr>
          <p:spPr>
            <a:xfrm>
              <a:off x="5070481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26CCAA0-800D-469F-A855-7CDE29E4B52A}"/>
                </a:ext>
              </a:extLst>
            </p:cNvPr>
            <p:cNvCxnSpPr/>
            <p:nvPr/>
          </p:nvCxnSpPr>
          <p:spPr>
            <a:xfrm>
              <a:off x="6248405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7A0C783-3A38-4E9C-9877-B2B337913DCD}"/>
                </a:ext>
              </a:extLst>
            </p:cNvPr>
            <p:cNvCxnSpPr/>
            <p:nvPr/>
          </p:nvCxnSpPr>
          <p:spPr>
            <a:xfrm>
              <a:off x="7426329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2BA3376-DA41-4DDA-9E83-FA59520459AA}"/>
                </a:ext>
              </a:extLst>
            </p:cNvPr>
            <p:cNvCxnSpPr/>
            <p:nvPr/>
          </p:nvCxnSpPr>
          <p:spPr>
            <a:xfrm>
              <a:off x="8604253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C8D1F78-CDEF-4876-9343-2D94D5654087}"/>
                </a:ext>
              </a:extLst>
            </p:cNvPr>
            <p:cNvCxnSpPr/>
            <p:nvPr/>
          </p:nvCxnSpPr>
          <p:spPr>
            <a:xfrm>
              <a:off x="9782176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BE2BEC94-B65D-403E-A7AA-625235F8E57B}"/>
              </a:ext>
            </a:extLst>
          </p:cNvPr>
          <p:cNvSpPr/>
          <p:nvPr/>
        </p:nvSpPr>
        <p:spPr>
          <a:xfrm>
            <a:off x="1737942" y="3244267"/>
            <a:ext cx="1373822" cy="69813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2141A7EB-E70D-4A62-A56A-7CC47A9F81DF}"/>
              </a:ext>
            </a:extLst>
          </p:cNvPr>
          <p:cNvSpPr/>
          <p:nvPr/>
        </p:nvSpPr>
        <p:spPr>
          <a:xfrm>
            <a:off x="1937426" y="3999110"/>
            <a:ext cx="1177924" cy="69813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</a:p>
        </p:txBody>
      </p: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409A96F5-E11E-400B-B1BE-1B9D5177F2FC}"/>
              </a:ext>
            </a:extLst>
          </p:cNvPr>
          <p:cNvSpPr/>
          <p:nvPr/>
        </p:nvSpPr>
        <p:spPr>
          <a:xfrm>
            <a:off x="3115350" y="3251119"/>
            <a:ext cx="1170907" cy="140044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kumimoji="1"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構築</a:t>
            </a:r>
            <a:endParaRPr kumimoji="1"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・開発</a:t>
            </a: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4AAF0DA7-D4D9-46AE-929A-585EA96F8921}"/>
              </a:ext>
            </a:extLst>
          </p:cNvPr>
          <p:cNvSpPr/>
          <p:nvPr/>
        </p:nvSpPr>
        <p:spPr>
          <a:xfrm>
            <a:off x="4286236" y="3602272"/>
            <a:ext cx="1177924" cy="69813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A601974D-8916-4B47-8BBA-C96822EC10C8}"/>
              </a:ext>
            </a:extLst>
          </p:cNvPr>
          <p:cNvSpPr/>
          <p:nvPr/>
        </p:nvSpPr>
        <p:spPr>
          <a:xfrm>
            <a:off x="3108311" y="4796953"/>
            <a:ext cx="1177924" cy="69813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  <a:endParaRPr kumimoji="1"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</a:t>
            </a: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1300CCC8-A3B4-4129-A506-2394EF9D0677}"/>
              </a:ext>
            </a:extLst>
          </p:cNvPr>
          <p:cNvSpPr/>
          <p:nvPr/>
        </p:nvSpPr>
        <p:spPr>
          <a:xfrm>
            <a:off x="5464160" y="3603924"/>
            <a:ext cx="1752683" cy="69813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9D9B77A-3ABF-49E5-B53A-778805A2EE24}"/>
              </a:ext>
            </a:extLst>
          </p:cNvPr>
          <p:cNvSpPr/>
          <p:nvPr/>
        </p:nvSpPr>
        <p:spPr>
          <a:xfrm>
            <a:off x="4795688" y="2372908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★リリース判断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081ECE-789C-4C67-B5F5-13079D876898}"/>
              </a:ext>
            </a:extLst>
          </p:cNvPr>
          <p:cNvSpPr/>
          <p:nvPr/>
        </p:nvSpPr>
        <p:spPr>
          <a:xfrm>
            <a:off x="580488" y="2088668"/>
            <a:ext cx="1248312" cy="74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6A389D5-FE0B-4382-8017-64D2EB1F611D}"/>
              </a:ext>
            </a:extLst>
          </p:cNvPr>
          <p:cNvSpPr/>
          <p:nvPr/>
        </p:nvSpPr>
        <p:spPr>
          <a:xfrm>
            <a:off x="580488" y="3022118"/>
            <a:ext cx="1248312" cy="302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7171382-53B4-4FF2-BA84-C5862277BF77}"/>
              </a:ext>
            </a:extLst>
          </p:cNvPr>
          <p:cNvSpPr/>
          <p:nvPr/>
        </p:nvSpPr>
        <p:spPr>
          <a:xfrm>
            <a:off x="4795688" y="2090723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★システムリリース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0CFD9FC-D088-48D5-BB46-CCD773915F12}"/>
              </a:ext>
            </a:extLst>
          </p:cNvPr>
          <p:cNvCxnSpPr/>
          <p:nvPr/>
        </p:nvCxnSpPr>
        <p:spPr>
          <a:xfrm>
            <a:off x="1930400" y="2921000"/>
            <a:ext cx="946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AFC03-9F79-4250-8E61-156BBF42D820}"/>
              </a:ext>
            </a:extLst>
          </p:cNvPr>
          <p:cNvSpPr/>
          <p:nvPr/>
        </p:nvSpPr>
        <p:spPr>
          <a:xfrm>
            <a:off x="2721387" y="2231833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★仕様確定</a:t>
            </a:r>
          </a:p>
        </p:txBody>
      </p:sp>
    </p:spTree>
    <p:extLst>
      <p:ext uri="{BB962C8B-B14F-4D97-AF65-F5344CB8AC3E}">
        <p14:creationId xmlns:p14="http://schemas.microsoft.com/office/powerpoint/2010/main" val="278862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1738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1228</Words>
  <Application>Microsoft Office PowerPoint</Application>
  <PresentationFormat>ワイド画面</PresentationFormat>
  <Paragraphs>297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游ゴシック</vt:lpstr>
      <vt:lpstr>游ゴシック Light</vt:lpstr>
      <vt:lpstr>Arial</vt:lpstr>
      <vt:lpstr>Wingdings</vt:lpstr>
      <vt:lpstr>Office テーマ</vt:lpstr>
      <vt:lpstr>新動態板作成プロジェクト  - プロジェクト計画書 -</vt:lpstr>
      <vt:lpstr>目次</vt:lpstr>
      <vt:lpstr>本プロジェクトの背景と目的</vt:lpstr>
      <vt:lpstr>本プロジェクトのスコープ</vt:lpstr>
      <vt:lpstr>目次</vt:lpstr>
      <vt:lpstr>現在の業務課題とソリューション</vt:lpstr>
      <vt:lpstr>目次</vt:lpstr>
      <vt:lpstr>マスタスケジュール</vt:lpstr>
      <vt:lpstr>目次</vt:lpstr>
      <vt:lpstr>タスク一覧 1/4</vt:lpstr>
      <vt:lpstr>タスク一覧 2/4</vt:lpstr>
      <vt:lpstr>タスク一覧 3/4</vt:lpstr>
      <vt:lpstr>タスク一覧 4/4</vt:lpstr>
      <vt:lpstr>目次</vt:lpstr>
      <vt:lpstr>プロジェクト体制</vt:lpstr>
      <vt:lpstr>目次</vt:lpstr>
      <vt:lpstr>進捗・課題管理方針</vt:lpstr>
      <vt:lpstr>品質管理方針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山本 渓太</cp:lastModifiedBy>
  <cp:revision>134</cp:revision>
  <dcterms:created xsi:type="dcterms:W3CDTF">2020-02-25T23:56:54Z</dcterms:created>
  <dcterms:modified xsi:type="dcterms:W3CDTF">2021-06-15T02:13:41Z</dcterms:modified>
</cp:coreProperties>
</file>