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9" r:id="rId1"/>
    <p:sldMasterId id="2147483733" r:id="rId2"/>
  </p:sldMasterIdLst>
  <p:notesMasterIdLst>
    <p:notesMasterId r:id="rId10"/>
  </p:notesMasterIdLst>
  <p:handoutMasterIdLst>
    <p:handoutMasterId r:id="rId11"/>
  </p:handoutMasterIdLst>
  <p:sldIdLst>
    <p:sldId id="430" r:id="rId3"/>
    <p:sldId id="419" r:id="rId4"/>
    <p:sldId id="420" r:id="rId5"/>
    <p:sldId id="421" r:id="rId6"/>
    <p:sldId id="422" r:id="rId7"/>
    <p:sldId id="423" r:id="rId8"/>
    <p:sldId id="424" r:id="rId9"/>
  </p:sldIdLst>
  <p:sldSz cx="9144000" cy="6858000" type="screen4x3"/>
  <p:notesSz cx="6797675" cy="9926638"/>
  <p:defaultTextStyle>
    <a:defPPr>
      <a:defRPr lang="ja-JP"/>
    </a:defPPr>
    <a:lvl1pPr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1pPr>
    <a:lvl2pPr marL="4572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2pPr>
    <a:lvl3pPr marL="9144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3pPr>
    <a:lvl4pPr marL="13716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4pPr>
    <a:lvl5pPr marL="1828800" algn="l" rtl="0" fontAlgn="base">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5pPr>
    <a:lvl6pPr marL="22860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6pPr>
    <a:lvl7pPr marL="27432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7pPr>
    <a:lvl8pPr marL="32004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8pPr>
    <a:lvl9pPr marL="36576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1353">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00FF"/>
    <a:srgbClr val="557FF7"/>
    <a:srgbClr val="760D87"/>
    <a:srgbClr val="FFE7FF"/>
    <a:srgbClr val="1BE52E"/>
    <a:srgbClr val="FB9705"/>
    <a:srgbClr val="FFCCFF"/>
    <a:srgbClr val="E4F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538" autoAdjust="0"/>
    <p:restoredTop sz="86643" autoAdjust="0"/>
  </p:normalViewPr>
  <p:slideViewPr>
    <p:cSldViewPr snapToGrid="0">
      <p:cViewPr varScale="1">
        <p:scale>
          <a:sx n="99" d="100"/>
          <a:sy n="99" d="100"/>
        </p:scale>
        <p:origin x="1536" y="72"/>
      </p:cViewPr>
      <p:guideLst>
        <p:guide orient="horz" pos="1353"/>
        <p:guide pos="2880"/>
      </p:guideLst>
    </p:cSldViewPr>
  </p:slideViewPr>
  <p:notesTextViewPr>
    <p:cViewPr>
      <p:scale>
        <a:sx n="200" d="100"/>
        <a:sy n="200" d="100"/>
      </p:scale>
      <p:origin x="0" y="0"/>
    </p:cViewPr>
  </p:notesTextViewPr>
  <p:sorterViewPr>
    <p:cViewPr>
      <p:scale>
        <a:sx n="130" d="100"/>
        <a:sy n="130" d="100"/>
      </p:scale>
      <p:origin x="0" y="0"/>
    </p:cViewPr>
  </p:sorterViewPr>
  <p:notesViewPr>
    <p:cSldViewPr snapToGrid="0">
      <p:cViewPr varScale="1">
        <p:scale>
          <a:sx n="92" d="100"/>
          <a:sy n="92" d="100"/>
        </p:scale>
        <p:origin x="-1776" y="-108"/>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22588" cy="47783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l" defTabSz="962641">
              <a:defRPr sz="1300" b="1">
                <a:solidFill>
                  <a:schemeClr val="tx1"/>
                </a:solidFill>
                <a:latin typeface="Arial" charset="0"/>
                <a:ea typeface="ＭＳ Ｐゴシック" pitchFamily="50" charset="-128"/>
              </a:defRPr>
            </a:lvl1pPr>
          </a:lstStyle>
          <a:p>
            <a:pPr>
              <a:defRPr/>
            </a:pPr>
            <a:endParaRPr lang="en-US" altLang="ja-JP"/>
          </a:p>
        </p:txBody>
      </p:sp>
      <p:sp>
        <p:nvSpPr>
          <p:cNvPr id="63491" name="Rectangle 3"/>
          <p:cNvSpPr>
            <a:spLocks noGrp="1" noChangeArrowheads="1"/>
          </p:cNvSpPr>
          <p:nvPr>
            <p:ph type="dt" sz="quarter" idx="1"/>
          </p:nvPr>
        </p:nvSpPr>
        <p:spPr bwMode="auto">
          <a:xfrm>
            <a:off x="3814763" y="0"/>
            <a:ext cx="3003550" cy="47783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r" defTabSz="962641">
              <a:defRPr sz="1300" b="1">
                <a:solidFill>
                  <a:schemeClr val="tx1"/>
                </a:solidFill>
                <a:latin typeface="Arial" charset="0"/>
                <a:ea typeface="ＭＳ Ｐゴシック" pitchFamily="50" charset="-128"/>
              </a:defRPr>
            </a:lvl1pPr>
          </a:lstStyle>
          <a:p>
            <a:pPr>
              <a:defRPr/>
            </a:pPr>
            <a:fld id="{7074B23B-6522-47E4-BB3A-318EFAEE8374}" type="datetimeFigureOut">
              <a:rPr lang="en-US" altLang="ja-JP"/>
              <a:pPr>
                <a:defRPr/>
              </a:pPr>
              <a:t>4/19/2018</a:t>
            </a:fld>
            <a:endParaRPr lang="en-US" altLang="ja-JP" dirty="0"/>
          </a:p>
        </p:txBody>
      </p:sp>
      <p:sp>
        <p:nvSpPr>
          <p:cNvPr id="63492" name="Rectangle 4"/>
          <p:cNvSpPr>
            <a:spLocks noGrp="1" noChangeArrowheads="1"/>
          </p:cNvSpPr>
          <p:nvPr>
            <p:ph type="ftr" sz="quarter" idx="2"/>
          </p:nvPr>
        </p:nvSpPr>
        <p:spPr bwMode="auto">
          <a:xfrm>
            <a:off x="0" y="9459913"/>
            <a:ext cx="2922588" cy="47783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l" defTabSz="962641">
              <a:defRPr sz="1300" b="1">
                <a:solidFill>
                  <a:schemeClr val="tx1"/>
                </a:solidFill>
                <a:latin typeface="Arial" charset="0"/>
                <a:ea typeface="ＭＳ Ｐゴシック" pitchFamily="50" charset="-128"/>
              </a:defRPr>
            </a:lvl1pPr>
          </a:lstStyle>
          <a:p>
            <a:pPr>
              <a:defRPr/>
            </a:pPr>
            <a:endParaRPr lang="en-US" altLang="ja-JP"/>
          </a:p>
        </p:txBody>
      </p:sp>
      <p:sp>
        <p:nvSpPr>
          <p:cNvPr id="63493" name="Rectangle 5"/>
          <p:cNvSpPr>
            <a:spLocks noGrp="1" noChangeArrowheads="1"/>
          </p:cNvSpPr>
          <p:nvPr>
            <p:ph type="sldNum" sz="quarter" idx="3"/>
          </p:nvPr>
        </p:nvSpPr>
        <p:spPr bwMode="auto">
          <a:xfrm>
            <a:off x="3814763" y="9459913"/>
            <a:ext cx="3003550" cy="47783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r" defTabSz="962025">
              <a:defRPr sz="1300" b="1">
                <a:solidFill>
                  <a:schemeClr val="tx1"/>
                </a:solidFill>
                <a:latin typeface="Arial" panose="020B0604020202020204" pitchFamily="34" charset="0"/>
              </a:defRPr>
            </a:lvl1pPr>
          </a:lstStyle>
          <a:p>
            <a:fld id="{444DB66D-DC11-4BFF-9978-118A2FC28F93}" type="slidenum">
              <a:rPr lang="en-US" altLang="ja-JP"/>
              <a:pPr/>
              <a:t>‹#›</a:t>
            </a:fld>
            <a:endParaRPr lang="en-US" altLang="ja-JP"/>
          </a:p>
        </p:txBody>
      </p:sp>
    </p:spTree>
    <p:extLst>
      <p:ext uri="{BB962C8B-B14F-4D97-AF65-F5344CB8AC3E}">
        <p14:creationId xmlns:p14="http://schemas.microsoft.com/office/powerpoint/2010/main" val="32647454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l" defTabSz="962641">
              <a:defRPr sz="1300">
                <a:solidFill>
                  <a:schemeClr val="tx1"/>
                </a:solidFill>
                <a:latin typeface="Arial" charset="0"/>
                <a:ea typeface="ＭＳ Ｐゴシック" pitchFamily="50" charset="-128"/>
              </a:defRPr>
            </a:lvl1pPr>
          </a:lstStyle>
          <a:p>
            <a:pPr>
              <a:defRPr/>
            </a:pPr>
            <a:endParaRPr lang="en-US" altLang="ja-JP"/>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r" defTabSz="962641">
              <a:defRPr sz="1300">
                <a:solidFill>
                  <a:schemeClr val="tx1"/>
                </a:solidFill>
                <a:latin typeface="Arial" charset="0"/>
                <a:ea typeface="ＭＳ Ｐゴシック" pitchFamily="50" charset="-128"/>
              </a:defRPr>
            </a:lvl1pPr>
          </a:lstStyle>
          <a:p>
            <a:pPr>
              <a:defRPr/>
            </a:pPr>
            <a:fld id="{70816659-5BDE-4196-9671-5C4ED0E624DD}" type="datetimeFigureOut">
              <a:rPr lang="en-US" altLang="ja-JP"/>
              <a:pPr>
                <a:defRPr/>
              </a:pPr>
              <a:t>4/19/2018</a:t>
            </a:fld>
            <a:endParaRPr lang="en-US" altLang="ja-JP" dirty="0"/>
          </a:p>
        </p:txBody>
      </p:sp>
      <p:sp>
        <p:nvSpPr>
          <p:cNvPr id="12292" name="Rectangle 4"/>
          <p:cNvSpPr>
            <a:spLocks noGrp="1" noRot="1" noChangeAspect="1" noChangeArrowheads="1" noTextEdit="1"/>
          </p:cNvSpPr>
          <p:nvPr>
            <p:ph type="sldImg" idx="2"/>
          </p:nvPr>
        </p:nvSpPr>
        <p:spPr bwMode="auto">
          <a:xfrm>
            <a:off x="915988" y="742950"/>
            <a:ext cx="4967287"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1038" y="4714875"/>
            <a:ext cx="5435600" cy="4467225"/>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l" defTabSz="962641">
              <a:defRPr sz="1300">
                <a:solidFill>
                  <a:schemeClr val="tx1"/>
                </a:solidFill>
                <a:latin typeface="Arial" charset="0"/>
                <a:ea typeface="ＭＳ Ｐゴシック" pitchFamily="50" charset="-128"/>
              </a:defRPr>
            </a:lvl1pPr>
          </a:lstStyle>
          <a:p>
            <a:pPr>
              <a:defRPr/>
            </a:pPr>
            <a:endParaRPr lang="en-US" altLang="ja-JP"/>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r" defTabSz="962025">
              <a:defRPr sz="1300">
                <a:solidFill>
                  <a:schemeClr val="tx1"/>
                </a:solidFill>
                <a:latin typeface="Arial" panose="020B0604020202020204" pitchFamily="34" charset="0"/>
              </a:defRPr>
            </a:lvl1pPr>
          </a:lstStyle>
          <a:p>
            <a:fld id="{F6B7D09D-1F4E-4BC4-8EC2-4C6AF67079FD}" type="slidenum">
              <a:rPr lang="en-US" altLang="ja-JP"/>
              <a:pPr/>
              <a:t>‹#›</a:t>
            </a:fld>
            <a:endParaRPr lang="en-US" altLang="ja-JP"/>
          </a:p>
        </p:txBody>
      </p:sp>
    </p:spTree>
    <p:extLst>
      <p:ext uri="{BB962C8B-B14F-4D97-AF65-F5344CB8AC3E}">
        <p14:creationId xmlns:p14="http://schemas.microsoft.com/office/powerpoint/2010/main" val="15989437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DF8B098A-CA59-4F29-A34C-7E91D1DAE5E9}" type="slidenum">
              <a:rPr lang="en-US" altLang="ja-JP" sz="1300">
                <a:solidFill>
                  <a:schemeClr val="tx1"/>
                </a:solidFill>
                <a:latin typeface="Arial" panose="020B0604020202020204" pitchFamily="34" charset="0"/>
              </a:rPr>
              <a:pPr eaLnBrk="1" hangingPunct="1"/>
              <a:t>0</a:t>
            </a:fld>
            <a:endParaRPr lang="en-US" altLang="ja-JP" sz="1300">
              <a:solidFill>
                <a:schemeClr val="tx1"/>
              </a:solidFill>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latin typeface="Arial" panose="020B0604020202020204" pitchFamily="34" charset="0"/>
            </a:endParaRPr>
          </a:p>
        </p:txBody>
      </p:sp>
    </p:spTree>
    <p:extLst>
      <p:ext uri="{BB962C8B-B14F-4D97-AF65-F5344CB8AC3E}">
        <p14:creationId xmlns:p14="http://schemas.microsoft.com/office/powerpoint/2010/main" val="219828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a:ln/>
        </p:spPr>
      </p:sp>
      <p:sp>
        <p:nvSpPr>
          <p:cNvPr id="143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43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A8AE0CE2-7FF8-4D7E-BA0A-6323466FFB30}" type="slidenum">
              <a:rPr lang="en-US" altLang="ja-JP" sz="1300">
                <a:solidFill>
                  <a:schemeClr val="tx1"/>
                </a:solidFill>
                <a:latin typeface="Arial" panose="020B0604020202020204" pitchFamily="34" charset="0"/>
              </a:rPr>
              <a:pPr eaLnBrk="1" hangingPunct="1"/>
              <a:t>1</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389308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a:ln/>
        </p:spPr>
      </p:sp>
      <p:sp>
        <p:nvSpPr>
          <p:cNvPr id="1536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536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BEA0B192-8B75-462B-826C-3ADF619C17C8}" type="slidenum">
              <a:rPr lang="en-US" altLang="ja-JP" sz="1300">
                <a:solidFill>
                  <a:schemeClr val="tx1"/>
                </a:solidFill>
                <a:latin typeface="Arial" panose="020B0604020202020204" pitchFamily="34" charset="0"/>
              </a:rPr>
              <a:pPr eaLnBrk="1" hangingPunct="1"/>
              <a:t>2</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287031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 イメージ プレースホルダー 1"/>
          <p:cNvSpPr>
            <a:spLocks noGrp="1" noRot="1" noChangeAspect="1" noTextEdit="1"/>
          </p:cNvSpPr>
          <p:nvPr>
            <p:ph type="sldImg"/>
          </p:nvPr>
        </p:nvSpPr>
        <p:spPr>
          <a:ln/>
        </p:spPr>
      </p:sp>
      <p:sp>
        <p:nvSpPr>
          <p:cNvPr id="1638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63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9F1EBB21-437A-410D-9C13-36D0D0140470}" type="slidenum">
              <a:rPr lang="en-US" altLang="ja-JP" sz="1300">
                <a:solidFill>
                  <a:schemeClr val="tx1"/>
                </a:solidFill>
                <a:latin typeface="Arial" panose="020B0604020202020204" pitchFamily="34" charset="0"/>
              </a:rPr>
              <a:pPr eaLnBrk="1" hangingPunct="1"/>
              <a:t>3</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218936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a:ln/>
        </p:spPr>
      </p:sp>
      <p:sp>
        <p:nvSpPr>
          <p:cNvPr id="1741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74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C4C9191B-AD34-46DA-98B8-F47AB5AACD74}" type="slidenum">
              <a:rPr lang="en-US" altLang="ja-JP" sz="1300">
                <a:solidFill>
                  <a:schemeClr val="tx1"/>
                </a:solidFill>
                <a:latin typeface="Arial" panose="020B0604020202020204" pitchFamily="34" charset="0"/>
              </a:rPr>
              <a:pPr eaLnBrk="1" hangingPunct="1"/>
              <a:t>4</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401401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ー 1"/>
          <p:cNvSpPr>
            <a:spLocks noGrp="1" noRot="1" noChangeAspect="1" noTextEdit="1"/>
          </p:cNvSpPr>
          <p:nvPr>
            <p:ph type="sldImg"/>
          </p:nvPr>
        </p:nvSpPr>
        <p:spPr>
          <a:ln/>
        </p:spPr>
      </p:sp>
      <p:sp>
        <p:nvSpPr>
          <p:cNvPr id="184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84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4617A63B-5665-4E92-A9F7-91953E38571D}" type="slidenum">
              <a:rPr lang="en-US" altLang="ja-JP" sz="1300">
                <a:solidFill>
                  <a:schemeClr val="tx1"/>
                </a:solidFill>
                <a:latin typeface="Arial" panose="020B0604020202020204" pitchFamily="34" charset="0"/>
              </a:rPr>
              <a:pPr eaLnBrk="1" hangingPunct="1"/>
              <a:t>5</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357815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 イメージ プレースホルダー 1"/>
          <p:cNvSpPr>
            <a:spLocks noGrp="1" noRot="1" noChangeAspect="1" noTextEdit="1"/>
          </p:cNvSpPr>
          <p:nvPr>
            <p:ph type="sldImg"/>
          </p:nvPr>
        </p:nvSpPr>
        <p:spPr>
          <a:ln/>
        </p:spPr>
      </p:sp>
      <p:sp>
        <p:nvSpPr>
          <p:cNvPr id="1945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946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defTabSz="962025"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defTabSz="962025"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eaLnBrk="1" hangingPunct="1"/>
            <a:fld id="{853AE3C2-FDF1-48EE-BB8B-4B8687AD2DAB}" type="slidenum">
              <a:rPr lang="en-US" altLang="ja-JP" sz="1300">
                <a:solidFill>
                  <a:schemeClr val="tx1"/>
                </a:solidFill>
                <a:latin typeface="Arial" panose="020B0604020202020204" pitchFamily="34" charset="0"/>
              </a:rPr>
              <a:pPr eaLnBrk="1" hangingPunct="1"/>
              <a:t>6</a:t>
            </a:fld>
            <a:endParaRPr lang="en-US" altLang="ja-JP" sz="1300">
              <a:solidFill>
                <a:schemeClr val="tx1"/>
              </a:solidFill>
              <a:latin typeface="Arial" panose="020B0604020202020204" pitchFamily="34" charset="0"/>
            </a:endParaRPr>
          </a:p>
        </p:txBody>
      </p:sp>
    </p:spTree>
    <p:extLst>
      <p:ext uri="{BB962C8B-B14F-4D97-AF65-F5344CB8AC3E}">
        <p14:creationId xmlns:p14="http://schemas.microsoft.com/office/powerpoint/2010/main" val="11531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白紙">
    <p:spTree>
      <p:nvGrpSpPr>
        <p:cNvPr id="1" name=""/>
        <p:cNvGrpSpPr/>
        <p:nvPr/>
      </p:nvGrpSpPr>
      <p:grpSpPr>
        <a:xfrm>
          <a:off x="0" y="0"/>
          <a:ext cx="0" cy="0"/>
          <a:chOff x="0" y="0"/>
          <a:chExt cx="0" cy="0"/>
        </a:xfrm>
      </p:grpSpPr>
      <p:sp>
        <p:nvSpPr>
          <p:cNvPr id="2"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Text Box 56"/>
          <p:cNvSpPr txBox="1">
            <a:spLocks noChangeArrowheads="1"/>
          </p:cNvSpPr>
          <p:nvPr userDrawn="1"/>
        </p:nvSpPr>
        <p:spPr bwMode="auto">
          <a:xfrm>
            <a:off x="5173362" y="6597651"/>
            <a:ext cx="4038901" cy="307777"/>
          </a:xfrm>
          <a:prstGeom prst="rect">
            <a:avLst/>
          </a:prstGeom>
          <a:noFill/>
          <a:ln>
            <a:noFill/>
          </a:ln>
          <a:extLst/>
        </p:spPr>
        <p:txBody>
          <a:bodyPr wrap="square">
            <a:spAutoFit/>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8122195-020A-4034-91CE-46E8356F95A6}" type="slidenum">
              <a:rPr lang="ja-JP" altLang="en-US" sz="1400" b="1" smtClean="0">
                <a:solidFill>
                  <a:schemeClr val="tx1"/>
                </a:solidFill>
                <a:latin typeface="Arial" panose="020B0604020202020204" pitchFamily="34" charset="0"/>
                <a:ea typeface="Arial Unicode MS" panose="020B0604020202020204" pitchFamily="50"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lang="en-US" altLang="ja-JP" sz="1400" b="1" dirty="0">
              <a:solidFill>
                <a:schemeClr val="tx1"/>
              </a:solidFill>
              <a:latin typeface="Arial" panose="020B0604020202020204" pitchFamily="34" charset="0"/>
              <a:ea typeface="Arial Unicode MS" panose="020B0604020202020204" pitchFamily="50" charset="-128"/>
              <a:cs typeface="Arial" panose="020B0604020202020204" pitchFamily="34" charset="0"/>
            </a:endParaRPr>
          </a:p>
        </p:txBody>
      </p:sp>
      <p:sp>
        <p:nvSpPr>
          <p:cNvPr id="18"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a:t>
            </a:r>
            <a:r>
              <a:rPr lang="ja-JP" altLang="en-US" dirty="0"/>
              <a:t> </a:t>
            </a:r>
            <a:r>
              <a:rPr lang="en-US" altLang="zh-TW" dirty="0"/>
              <a:t>2010-2018</a:t>
            </a:r>
            <a:r>
              <a:rPr lang="zh-TW" altLang="en-US" dirty="0"/>
              <a:t>　独立行政法人情報処理推進機構</a:t>
            </a:r>
            <a:endParaRPr lang="en-US" altLang="ja-JP" dirty="0"/>
          </a:p>
        </p:txBody>
      </p:sp>
    </p:spTree>
    <p:extLst>
      <p:ext uri="{BB962C8B-B14F-4D97-AF65-F5344CB8AC3E}">
        <p14:creationId xmlns:p14="http://schemas.microsoft.com/office/powerpoint/2010/main" val="71144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6" name="Line 22"/>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Text Box 24"/>
          <p:cNvSpPr txBox="1">
            <a:spLocks noChangeArrowheads="1"/>
          </p:cNvSpPr>
          <p:nvPr userDrawn="1"/>
        </p:nvSpPr>
        <p:spPr bwMode="auto">
          <a:xfrm>
            <a:off x="4278313" y="65405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endParaRPr lang="ja-JP" altLang="en-US" sz="1400" dirty="0">
              <a:solidFill>
                <a:schemeClr val="tx1"/>
              </a:solidFill>
              <a:latin typeface="Arial" charset="0"/>
              <a:ea typeface="ＭＳ Ｐゴシック" charset="-128"/>
            </a:endParaRPr>
          </a:p>
        </p:txBody>
      </p:sp>
      <p:sp>
        <p:nvSpPr>
          <p:cNvPr id="49170" name="Rectangle 18"/>
          <p:cNvSpPr>
            <a:spLocks noGrp="1" noChangeArrowheads="1"/>
          </p:cNvSpPr>
          <p:nvPr>
            <p:ph type="ctrTitle"/>
          </p:nvPr>
        </p:nvSpPr>
        <p:spPr>
          <a:xfrm>
            <a:off x="1187450" y="1958975"/>
            <a:ext cx="7091363" cy="1325563"/>
          </a:xfrm>
        </p:spPr>
        <p:txBody>
          <a:bodyPr/>
          <a:lstStyle>
            <a:lvl1pPr>
              <a:defRPr sz="4000"/>
            </a:lvl1pPr>
          </a:lstStyle>
          <a:p>
            <a:r>
              <a:rPr lang="ja-JP" altLang="en-US"/>
              <a:t>マスタ タイトルの書式設定</a:t>
            </a:r>
          </a:p>
        </p:txBody>
      </p:sp>
      <p:sp>
        <p:nvSpPr>
          <p:cNvPr id="49171" name="Rectangle 19"/>
          <p:cNvSpPr>
            <a:spLocks noGrp="1" noChangeArrowheads="1"/>
          </p:cNvSpPr>
          <p:nvPr>
            <p:ph type="subTitle" idx="1"/>
          </p:nvPr>
        </p:nvSpPr>
        <p:spPr>
          <a:xfrm>
            <a:off x="1187450" y="3933825"/>
            <a:ext cx="7056438" cy="1752600"/>
          </a:xfrm>
        </p:spPr>
        <p:txBody>
          <a:bodyPr anchor="ctr"/>
          <a:lstStyle>
            <a:lvl1pPr marL="0" indent="0" algn="ctr">
              <a:buFont typeface="Wingdings" pitchFamily="2" charset="2"/>
              <a:buNone/>
              <a:defRPr/>
            </a:lvl1pPr>
          </a:lstStyle>
          <a:p>
            <a:r>
              <a:rPr lang="ja-JP" altLang="en-US"/>
              <a:t>マスタ サブタイトルの書式設定</a:t>
            </a:r>
          </a:p>
        </p:txBody>
      </p:sp>
      <p:sp>
        <p:nvSpPr>
          <p:cNvPr id="15" name="Text Box 25"/>
          <p:cNvSpPr txBox="1">
            <a:spLocks noChangeArrowheads="1"/>
          </p:cNvSpPr>
          <p:nvPr userDrawn="1"/>
        </p:nvSpPr>
        <p:spPr bwMode="auto">
          <a:xfrm>
            <a:off x="327831"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pic>
        <p:nvPicPr>
          <p:cNvPr id="9" name="Picture 2">
            <a:extLst>
              <a:ext uri="{FF2B5EF4-FFF2-40B4-BE49-F238E27FC236}">
                <a16:creationId xmlns:a16="http://schemas.microsoft.com/office/drawing/2014/main" id="{FD624C53-A740-4035-A209-CB72FFFACE4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3841" y="148590"/>
            <a:ext cx="2549396" cy="89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454413"/>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4188" y="115888"/>
            <a:ext cx="73263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29"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34" name="Rectangle 14"/>
          <p:cNvSpPr>
            <a:spLocks noChangeArrowheads="1"/>
          </p:cNvSpPr>
          <p:nvPr userDrawn="1"/>
        </p:nvSpPr>
        <p:spPr bwMode="auto">
          <a:xfrm>
            <a:off x="6083300" y="6640513"/>
            <a:ext cx="90488" cy="47625"/>
          </a:xfrm>
          <a:prstGeom prst="rect">
            <a:avLst/>
          </a:prstGeom>
          <a:solidFill>
            <a:srgbClr val="F8F8F8"/>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a:ea typeface="HGP創英角ｺﾞｼｯｸUB" panose="020B0900000000000000" pitchFamily="50" charset="-128"/>
            </a:endParaRPr>
          </a:p>
        </p:txBody>
      </p:sp>
      <p:sp>
        <p:nvSpPr>
          <p:cNvPr id="15" name="Rectangle 55"/>
          <p:cNvSpPr>
            <a:spLocks noChangeArrowheads="1"/>
          </p:cNvSpPr>
          <p:nvPr/>
        </p:nvSpPr>
        <p:spPr bwMode="auto">
          <a:xfrm>
            <a:off x="8126413" y="6561138"/>
            <a:ext cx="1017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algn="r" eaLnBrk="1" hangingPunct="1">
              <a:defRPr/>
            </a:pPr>
            <a:fld id="{D62CD149-91C3-4ADE-AB11-4E0D26B48F7A}" type="slidenum">
              <a:rPr lang="en-US" altLang="ja-JP" sz="1200" smtClean="0">
                <a:solidFill>
                  <a:schemeClr val="tx1"/>
                </a:solidFill>
                <a:latin typeface="ＭＳ Ｐゴシック" panose="020B0600070205080204" pitchFamily="50" charset="-128"/>
                <a:ea typeface="ＭＳ Ｐゴシック" panose="020B0600070205080204" pitchFamily="50" charset="-128"/>
              </a:rPr>
              <a:pPr algn="r" eaLnBrk="1" hangingPunct="1">
                <a:defRPr/>
              </a:pPr>
              <a:t>‹#›</a:t>
            </a:fld>
            <a:endParaRPr lang="en-US" altLang="ja-JP" sz="1200">
              <a:solidFill>
                <a:schemeClr val="tx1"/>
              </a:solidFill>
              <a:latin typeface="ＭＳ Ｐゴシック" panose="020B0600070205080204" pitchFamily="50" charset="-128"/>
              <a:ea typeface="ＭＳ Ｐゴシック" panose="020B0600070205080204" pitchFamily="50" charset="-128"/>
            </a:endParaRPr>
          </a:p>
        </p:txBody>
      </p:sp>
      <p:sp>
        <p:nvSpPr>
          <p:cNvPr id="20"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a:t>
            </a:r>
            <a:r>
              <a:rPr lang="ja-JP" altLang="en-US" dirty="0"/>
              <a:t> </a:t>
            </a:r>
            <a:r>
              <a:rPr lang="en-US" altLang="zh-TW" dirty="0"/>
              <a:t>2010-2018</a:t>
            </a:r>
            <a:r>
              <a:rPr lang="zh-TW" altLang="en-US" dirty="0"/>
              <a:t>　独立行政法人情報処理推進機構</a:t>
            </a:r>
            <a:endParaRPr lang="en-US" altLang="ja-JP" dirty="0"/>
          </a:p>
        </p:txBody>
      </p:sp>
    </p:spTree>
  </p:cSld>
  <p:clrMap bg1="lt1" tx1="dk1" bg2="lt2" tx2="dk2" accent1="accent1" accent2="accent2" accent3="accent3" accent4="accent4" accent5="accent5" accent6="accent6" hlink="hlink" folHlink="folHlink"/>
  <p:sldLayoutIdLst>
    <p:sldLayoutId id="2147483796" r:id="rId1"/>
  </p:sldLayoutIdLst>
  <p:transition/>
  <p:hf hdr="0" dt="0"/>
  <p:txStyles>
    <p:titleStyle>
      <a:lvl1pPr algn="l" rtl="0" eaLnBrk="0" fontAlgn="base" hangingPunct="0">
        <a:spcBef>
          <a:spcPct val="0"/>
        </a:spcBef>
        <a:spcAft>
          <a:spcPct val="0"/>
        </a:spcAft>
        <a:defRPr kumimoji="1" sz="2800">
          <a:solidFill>
            <a:schemeClr val="tx2"/>
          </a:solidFill>
          <a:latin typeface="+mj-lt"/>
          <a:ea typeface="ＭＳ Ｐゴシック" pitchFamily="50" charset="-128"/>
          <a:cs typeface="+mj-cs"/>
        </a:defRPr>
      </a:lvl1pPr>
      <a:lvl2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6pPr>
      <a:lvl7pPr marL="9144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7pPr>
      <a:lvl8pPr marL="13716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8pPr>
      <a:lvl9pPr marL="18288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anose="05000000000000000000"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title"/>
          </p:nvPr>
        </p:nvSpPr>
        <p:spPr bwMode="auto">
          <a:xfrm>
            <a:off x="484188" y="115888"/>
            <a:ext cx="6896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1" name="Rectangle 11"/>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cSld>
  <p:clrMap bg1="lt1" tx1="dk1" bg2="lt2" tx2="dk2" accent1="accent1" accent2="accent2" accent3="accent3" accent4="accent4" accent5="accent5" accent6="accent6" hlink="hlink" folHlink="folHlink"/>
  <p:sldLayoutIdLst>
    <p:sldLayoutId id="2147483797" r:id="rId1"/>
  </p:sldLayoutIdLst>
  <p:transition/>
  <p:hf hdr="0" dt="0"/>
  <p:txStyles>
    <p:titleStyle>
      <a:lvl1pPr algn="ctr" rtl="0" eaLnBrk="0" fontAlgn="base" hangingPunct="0">
        <a:spcBef>
          <a:spcPct val="0"/>
        </a:spcBef>
        <a:spcAft>
          <a:spcPct val="0"/>
        </a:spcAft>
        <a:defRPr kumimoji="1" sz="3600">
          <a:solidFill>
            <a:schemeClr val="tx2"/>
          </a:solidFill>
          <a:latin typeface="Arial" charset="0"/>
          <a:ea typeface="+mj-ea"/>
          <a:cs typeface="+mj-cs"/>
        </a:defRPr>
      </a:lvl1pPr>
      <a:lvl2pPr algn="ctr" rtl="0" eaLnBrk="0" fontAlgn="base" hangingPunct="0">
        <a:spcBef>
          <a:spcPct val="0"/>
        </a:spcBef>
        <a:spcAft>
          <a:spcPct val="0"/>
        </a:spcAft>
        <a:defRPr kumimoji="1" sz="36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36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36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3600">
          <a:solidFill>
            <a:schemeClr val="tx2"/>
          </a:solidFill>
          <a:latin typeface="Arial" charset="0"/>
          <a:ea typeface="ＭＳ Ｐゴシック" pitchFamily="50" charset="-128"/>
        </a:defRPr>
      </a:lvl5pPr>
      <a:lvl6pPr marL="4572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6pPr>
      <a:lvl7pPr marL="9144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7pPr>
      <a:lvl8pPr marL="13716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8pPr>
      <a:lvl9pPr marL="18288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4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p"/>
        <a:defRPr kumimoji="1" sz="2000">
          <a:solidFill>
            <a:schemeClr val="tx1"/>
          </a:solidFill>
          <a:latin typeface="Arial" charset="0"/>
          <a:ea typeface="+mn-ea"/>
        </a:defRPr>
      </a:lvl3pPr>
      <a:lvl4pPr marL="1600200" indent="-228600" algn="l" rtl="0" eaLnBrk="0" fontAlgn="base" hangingPunct="0">
        <a:spcBef>
          <a:spcPct val="20000"/>
        </a:spcBef>
        <a:spcAft>
          <a:spcPct val="0"/>
        </a:spcAft>
        <a:buClr>
          <a:schemeClr val="hlink"/>
        </a:buClr>
        <a:buFont typeface="ＭＳ Ｐゴシック" panose="020B0600070205080204" pitchFamily="50" charset="-128"/>
        <a:buChar char="-"/>
        <a:defRPr kumimoji="1">
          <a:solidFill>
            <a:schemeClr val="tx1"/>
          </a:solidFill>
          <a:latin typeface="Arial" charset="0"/>
          <a:ea typeface="+mn-ea"/>
        </a:defRPr>
      </a:lvl4pPr>
      <a:lvl5pPr marL="2057400" indent="-228600" algn="l" rtl="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charset="0"/>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システム概略説明書</a:t>
            </a:r>
            <a:br>
              <a:rPr lang="en-US" altLang="ja-JP" sz="2800" b="1" dirty="0">
                <a:solidFill>
                  <a:schemeClr val="tx1"/>
                </a:solidFill>
                <a:latin typeface="ＭＳ Ｐゴシック" panose="020B0600070205080204" pitchFamily="50" charset="-128"/>
                <a:ea typeface="ＭＳ ゴシック" panose="020B0609070205080204" pitchFamily="49" charset="-128"/>
              </a:rPr>
            </a:br>
            <a:r>
              <a:rPr lang="ja-JP" altLang="en-US" sz="2000" b="1" dirty="0">
                <a:solidFill>
                  <a:schemeClr val="tx1"/>
                </a:solidFill>
                <a:latin typeface="ＭＳ Ｐゴシック" panose="020B0600070205080204" pitchFamily="50" charset="-128"/>
                <a:ea typeface="ＭＳ ゴシック" panose="020B0609070205080204" pitchFamily="49" charset="-128"/>
              </a:rPr>
              <a:t>（社内スケジュール管理システム、受発注システム、</a:t>
            </a:r>
            <a:br>
              <a:rPr lang="en-US" altLang="ja-JP" sz="2000" b="1" dirty="0">
                <a:solidFill>
                  <a:schemeClr val="tx1"/>
                </a:solidFill>
                <a:latin typeface="ＭＳ Ｐゴシック" panose="020B0600070205080204" pitchFamily="50" charset="-128"/>
                <a:ea typeface="ＭＳ ゴシック" panose="020B0609070205080204" pitchFamily="49" charset="-128"/>
              </a:rPr>
            </a:br>
            <a:r>
              <a:rPr lang="ja-JP" altLang="en-US" sz="2000" b="1" dirty="0">
                <a:solidFill>
                  <a:schemeClr val="tx1"/>
                </a:solidFill>
                <a:latin typeface="ＭＳ Ｐゴシック" panose="020B0600070205080204" pitchFamily="50" charset="-128"/>
                <a:ea typeface="ＭＳ ゴシック" panose="020B0609070205080204" pitchFamily="49" charset="-128"/>
              </a:rPr>
              <a:t>銀行オンラインシステム）</a:t>
            </a:r>
            <a:endParaRPr lang="ja-JP" altLang="en-US" sz="2800" b="1" dirty="0">
              <a:solidFill>
                <a:schemeClr val="tx1"/>
              </a:solidFill>
              <a:latin typeface="ＭＳ Ｐゴシック" panose="020B0600070205080204" pitchFamily="50" charset="-128"/>
              <a:ea typeface="ＭＳ ゴシック" panose="020B0609070205080204" pitchFamily="49" charset="-128"/>
            </a:endParaRPr>
          </a:p>
        </p:txBody>
      </p:sp>
      <p:sp>
        <p:nvSpPr>
          <p:cNvPr id="5123"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spcBef>
                <a:spcPct val="50000"/>
              </a:spcBef>
            </a:pPr>
            <a:r>
              <a:rPr lang="en-US" altLang="ja-JP" dirty="0">
                <a:solidFill>
                  <a:schemeClr val="tx1"/>
                </a:solidFill>
                <a:latin typeface="ＭＳ ゴシック" panose="020B0609070205080204" pitchFamily="49" charset="-128"/>
                <a:ea typeface="ＭＳ ゴシック" panose="020B0609070205080204" pitchFamily="49" charset="-128"/>
              </a:rPr>
              <a:t>2018</a:t>
            </a:r>
            <a:r>
              <a:rPr lang="ja-JP" altLang="en-US" dirty="0">
                <a:solidFill>
                  <a:schemeClr val="tx1"/>
                </a:solidFill>
                <a:latin typeface="ＭＳ ゴシック" panose="020B0609070205080204" pitchFamily="49" charset="-128"/>
                <a:ea typeface="ＭＳ ゴシック" panose="020B0609070205080204" pitchFamily="49" charset="-128"/>
              </a:rPr>
              <a:t>年</a:t>
            </a:r>
            <a:r>
              <a:rPr lang="en-US" altLang="ja-JP" dirty="0">
                <a:solidFill>
                  <a:schemeClr val="tx1"/>
                </a:solidFill>
                <a:latin typeface="ＭＳ ゴシック" panose="020B0609070205080204" pitchFamily="49" charset="-128"/>
                <a:ea typeface="ＭＳ ゴシック" panose="020B0609070205080204" pitchFamily="49" charset="-128"/>
              </a:rPr>
              <a:t>4</a:t>
            </a:r>
            <a:r>
              <a:rPr lang="ja-JP" altLang="en-US" dirty="0">
                <a:solidFill>
                  <a:schemeClr val="tx1"/>
                </a:solidFill>
                <a:latin typeface="ＭＳ ゴシック" panose="020B0609070205080204" pitchFamily="49" charset="-128"/>
                <a:ea typeface="ＭＳ ゴシック" panose="020B0609070205080204" pitchFamily="49" charset="-128"/>
              </a:rPr>
              <a:t>月</a:t>
            </a:r>
            <a:r>
              <a:rPr lang="en-US" altLang="ja-JP" dirty="0">
                <a:solidFill>
                  <a:schemeClr val="tx1"/>
                </a:solidFill>
                <a:latin typeface="ＭＳ ゴシック" panose="020B0609070205080204" pitchFamily="49" charset="-128"/>
                <a:ea typeface="ＭＳ ゴシック" panose="020B0609070205080204" pitchFamily="49" charset="-128"/>
              </a:rPr>
              <a:t>25</a:t>
            </a:r>
            <a:r>
              <a:rPr lang="ja-JP" altLang="en-US" dirty="0">
                <a:solidFill>
                  <a:schemeClr val="tx1"/>
                </a:solidFill>
                <a:latin typeface="ＭＳ ゴシック" panose="020B0609070205080204" pitchFamily="49" charset="-128"/>
                <a:ea typeface="ＭＳ ゴシック" panose="020B0609070205080204" pitchFamily="49" charset="-128"/>
              </a:rPr>
              <a:t>日</a:t>
            </a:r>
          </a:p>
        </p:txBody>
      </p:sp>
      <p:sp>
        <p:nvSpPr>
          <p:cNvPr id="5124"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endParaRPr lang="ja-JP" altLang="en-US" sz="3200">
              <a:latin typeface="ＭＳ ゴシック" panose="020B0609070205080204" pitchFamily="49" charset="-128"/>
              <a:ea typeface="ＭＳ ゴシック" panose="020B0609070205080204" pitchFamily="49" charset="-128"/>
            </a:endParaRPr>
          </a:p>
        </p:txBody>
      </p:sp>
      <p:sp>
        <p:nvSpPr>
          <p:cNvPr id="6" name="サブタイトル 4">
            <a:extLst>
              <a:ext uri="{FF2B5EF4-FFF2-40B4-BE49-F238E27FC236}">
                <a16:creationId xmlns:a16="http://schemas.microsoft.com/office/drawing/2014/main" id="{722CD326-26D7-4F2E-A1AD-92936543F044}"/>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
        <p:nvSpPr>
          <p:cNvPr id="8" name="正方形/長方形 7">
            <a:extLst>
              <a:ext uri="{FF2B5EF4-FFF2-40B4-BE49-F238E27FC236}">
                <a16:creationId xmlns:a16="http://schemas.microsoft.com/office/drawing/2014/main" id="{0559DE38-FE20-40E9-9705-E1831EBB5BC0}"/>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cs typeface="+mj-cs"/>
              </a:rPr>
              <a:t>システム概略説明書</a:t>
            </a:r>
            <a:endParaRPr lang="en-US" altLang="ja-JP" sz="2400" kern="0" dirty="0">
              <a:ea typeface="HGP創英角ｺﾞｼｯｸUB" pitchFamily="50" charset="-128"/>
              <a:cs typeface="+mj-cs"/>
            </a:endParaRPr>
          </a:p>
          <a:p>
            <a:pPr eaLnBrk="0" hangingPunct="0">
              <a:defRPr/>
            </a:pPr>
            <a:r>
              <a:rPr lang="ja-JP" altLang="en-US" sz="2400" kern="0" dirty="0">
                <a:ea typeface="HGP創英角ｺﾞｼｯｸUB" pitchFamily="50" charset="-128"/>
                <a:cs typeface="+mj-cs"/>
              </a:rPr>
              <a:t>対象システム１：　社内スケジュール管理システム</a:t>
            </a:r>
            <a:r>
              <a:rPr lang="en-US" altLang="ja-JP" sz="2400" kern="0" dirty="0">
                <a:ea typeface="HGP創英角ｺﾞｼｯｸUB" pitchFamily="50" charset="-128"/>
                <a:cs typeface="+mj-cs"/>
              </a:rPr>
              <a:t>(1/2)</a:t>
            </a:r>
            <a:endParaRPr lang="ja-JP" altLang="en-US" sz="2400" kern="0" dirty="0">
              <a:ea typeface="HGP創英角ｺﾞｼｯｸUB" pitchFamily="50" charset="-128"/>
              <a:cs typeface="+mj-cs"/>
            </a:endParaRPr>
          </a:p>
        </p:txBody>
      </p:sp>
      <p:sp>
        <p:nvSpPr>
          <p:cNvPr id="3" name="Rectangle 3"/>
          <p:cNvSpPr txBox="1">
            <a:spLocks noChangeArrowheads="1"/>
          </p:cNvSpPr>
          <p:nvPr/>
        </p:nvSpPr>
        <p:spPr bwMode="auto">
          <a:xfrm>
            <a:off x="484188" y="881063"/>
            <a:ext cx="823912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システムの概要</a:t>
            </a:r>
            <a:endParaRPr lang="en-US" altLang="ja-JP" dirty="0"/>
          </a:p>
          <a:p>
            <a:pPr lvl="1">
              <a:spcBef>
                <a:spcPts val="24"/>
              </a:spcBef>
              <a:defRPr/>
            </a:pPr>
            <a:r>
              <a:rPr lang="ja-JP" altLang="en-US" dirty="0"/>
              <a:t>スケジュール管理</a:t>
            </a:r>
            <a:endParaRPr lang="en-US" altLang="ja-JP" dirty="0"/>
          </a:p>
          <a:p>
            <a:pPr lvl="2">
              <a:spcBef>
                <a:spcPts val="24"/>
              </a:spcBef>
              <a:defRPr/>
            </a:pPr>
            <a:r>
              <a:rPr lang="ja-JP" altLang="en-US" sz="1900" dirty="0"/>
              <a:t>社員ごとに社内会議、来客、客先訪問、出退社などのスケジュール管理</a:t>
            </a:r>
            <a:endParaRPr lang="en-US" altLang="ja-JP" sz="1900" dirty="0"/>
          </a:p>
          <a:p>
            <a:pPr lvl="2">
              <a:spcBef>
                <a:spcPts val="24"/>
              </a:spcBef>
              <a:defRPr/>
            </a:pPr>
            <a:r>
              <a:rPr lang="ja-JP" altLang="en-US" sz="1900" dirty="0"/>
              <a:t>本人だけでなく他の社員のスケジュールの参照や予約ができる</a:t>
            </a:r>
            <a:endParaRPr lang="en-US" altLang="ja-JP" sz="1900" dirty="0"/>
          </a:p>
          <a:p>
            <a:pPr lvl="1">
              <a:spcBef>
                <a:spcPts val="24"/>
              </a:spcBef>
              <a:defRPr/>
            </a:pPr>
            <a:r>
              <a:rPr lang="ja-JP" altLang="en-US" dirty="0"/>
              <a:t>施設・設備予約：会議室やプロジェクターなどの設備の予約管理ができる</a:t>
            </a:r>
            <a:endParaRPr lang="en-US" altLang="ja-JP" dirty="0"/>
          </a:p>
          <a:p>
            <a:pPr lvl="1">
              <a:spcBef>
                <a:spcPts val="24"/>
              </a:spcBef>
              <a:defRPr/>
            </a:pPr>
            <a:r>
              <a:rPr lang="ja-JP" altLang="en-US" dirty="0"/>
              <a:t>社内からだけでなく外出先からもリモートでシステムの機能を利用できる</a:t>
            </a:r>
            <a:endParaRPr lang="en-US" altLang="ja-JP" dirty="0"/>
          </a:p>
          <a:p>
            <a:pPr>
              <a:spcBef>
                <a:spcPts val="24"/>
              </a:spcBef>
              <a:defRPr/>
            </a:pPr>
            <a:r>
              <a:rPr lang="ja-JP" altLang="en-US" dirty="0"/>
              <a:t>システムの利用者：</a:t>
            </a:r>
            <a:r>
              <a:rPr lang="en-US" altLang="ja-JP" dirty="0"/>
              <a:t> </a:t>
            </a:r>
            <a:r>
              <a:rPr lang="ja-JP" altLang="en-US" dirty="0"/>
              <a:t>社員、役員、総務（受付含む）</a:t>
            </a:r>
            <a:endParaRPr lang="en-US" altLang="ja-JP" dirty="0"/>
          </a:p>
          <a:p>
            <a:pPr>
              <a:spcBef>
                <a:spcPts val="24"/>
              </a:spcBef>
              <a:defRPr/>
            </a:pPr>
            <a:r>
              <a:rPr lang="ja-JP" altLang="en-US" dirty="0"/>
              <a:t>利用人数</a:t>
            </a:r>
            <a:endParaRPr lang="en-US" altLang="ja-JP" dirty="0"/>
          </a:p>
          <a:p>
            <a:pPr lvl="1">
              <a:spcBef>
                <a:spcPts val="24"/>
              </a:spcBef>
              <a:defRPr/>
            </a:pPr>
            <a:r>
              <a:rPr lang="en-US" altLang="ja-JP" dirty="0"/>
              <a:t>200</a:t>
            </a:r>
            <a:r>
              <a:rPr lang="ja-JP" altLang="en-US" dirty="0"/>
              <a:t>人（このうち、リモートからも利用する社員は</a:t>
            </a:r>
            <a:r>
              <a:rPr lang="en-US" altLang="ja-JP" dirty="0"/>
              <a:t>120</a:t>
            </a:r>
            <a:r>
              <a:rPr lang="ja-JP" altLang="en-US" dirty="0"/>
              <a:t>人）</a:t>
            </a:r>
            <a:endParaRPr lang="en-US" altLang="ja-JP" dirty="0"/>
          </a:p>
          <a:p>
            <a:pPr lvl="1">
              <a:spcBef>
                <a:spcPts val="24"/>
              </a:spcBef>
              <a:defRPr/>
            </a:pPr>
            <a:r>
              <a:rPr lang="en-US" altLang="ja-JP" dirty="0"/>
              <a:t>5</a:t>
            </a:r>
            <a:r>
              <a:rPr lang="ja-JP" altLang="en-US" dirty="0"/>
              <a:t>年以内に増員（</a:t>
            </a:r>
            <a:r>
              <a:rPr lang="en-US" altLang="ja-JP" dirty="0"/>
              <a:t>2</a:t>
            </a:r>
            <a:r>
              <a:rPr lang="ja-JP" altLang="en-US" dirty="0"/>
              <a:t>倍）予定</a:t>
            </a:r>
            <a:endParaRPr lang="en-US" altLang="ja-JP" dirty="0"/>
          </a:p>
          <a:p>
            <a:pPr lvl="1">
              <a:spcBef>
                <a:spcPts val="24"/>
              </a:spcBef>
              <a:defRPr/>
            </a:pPr>
            <a:r>
              <a:rPr lang="ja-JP" altLang="en-US" dirty="0"/>
              <a:t>会社の事務所は１カ所。</a:t>
            </a:r>
            <a:r>
              <a:rPr lang="en-US" altLang="ja-JP" dirty="0"/>
              <a:t>2</a:t>
            </a:r>
            <a:r>
              <a:rPr lang="ja-JP" altLang="en-US" dirty="0"/>
              <a:t>年以内に</a:t>
            </a:r>
            <a:r>
              <a:rPr lang="en-US" altLang="ja-JP" dirty="0"/>
              <a:t>4</a:t>
            </a:r>
            <a:r>
              <a:rPr lang="ja-JP" altLang="en-US" dirty="0"/>
              <a:t>カ所に拡大予定</a:t>
            </a:r>
            <a:endParaRPr lang="en-US" altLang="ja-JP" dirty="0"/>
          </a:p>
          <a:p>
            <a:pPr>
              <a:spcBef>
                <a:spcPts val="24"/>
              </a:spcBef>
              <a:defRPr/>
            </a:pPr>
            <a:r>
              <a:rPr lang="ja-JP" altLang="en-US" dirty="0"/>
              <a:t>システム利用時間（サービス時間）</a:t>
            </a:r>
            <a:endParaRPr lang="en-US" altLang="ja-JP" dirty="0"/>
          </a:p>
          <a:p>
            <a:pPr lvl="1">
              <a:spcBef>
                <a:spcPts val="24"/>
              </a:spcBef>
              <a:defRPr/>
            </a:pPr>
            <a:r>
              <a:rPr lang="ja-JP" altLang="en-US" dirty="0"/>
              <a:t>基本業務時間内（</a:t>
            </a:r>
            <a:r>
              <a:rPr lang="en-US" altLang="ja-JP" dirty="0"/>
              <a:t>9:00</a:t>
            </a:r>
            <a:r>
              <a:rPr lang="ja-JP" altLang="en-US" dirty="0"/>
              <a:t>～</a:t>
            </a:r>
            <a:r>
              <a:rPr lang="en-US" altLang="ja-JP" dirty="0"/>
              <a:t>18</a:t>
            </a:r>
            <a:r>
              <a:rPr lang="ja-JP" altLang="en-US" dirty="0"/>
              <a:t>：</a:t>
            </a:r>
            <a:r>
              <a:rPr lang="en-US" altLang="ja-JP" dirty="0"/>
              <a:t>00)</a:t>
            </a:r>
            <a:r>
              <a:rPr lang="ja-JP" altLang="en-US" dirty="0"/>
              <a:t>だが、早朝・夜間のニーズにも対応する（</a:t>
            </a:r>
            <a:r>
              <a:rPr lang="en-US" altLang="ja-JP" dirty="0"/>
              <a:t>6:30</a:t>
            </a:r>
            <a:r>
              <a:rPr lang="ja-JP" altLang="en-US" dirty="0"/>
              <a:t>～</a:t>
            </a:r>
            <a:r>
              <a:rPr lang="en-US" altLang="ja-JP" dirty="0"/>
              <a:t>21:00)</a:t>
            </a:r>
          </a:p>
          <a:p>
            <a:pPr lvl="1">
              <a:spcBef>
                <a:spcPts val="24"/>
              </a:spcBef>
              <a:defRPr/>
            </a:pPr>
            <a:r>
              <a:rPr lang="ja-JP" altLang="en-US" dirty="0"/>
              <a:t>深夜</a:t>
            </a:r>
            <a:r>
              <a:rPr lang="en-US" altLang="ja-JP" dirty="0"/>
              <a:t>(0:00</a:t>
            </a:r>
            <a:r>
              <a:rPr lang="ja-JP" altLang="en-US" dirty="0"/>
              <a:t>～</a:t>
            </a:r>
            <a:r>
              <a:rPr lang="en-US" altLang="ja-JP" dirty="0"/>
              <a:t>5:00)</a:t>
            </a:r>
            <a:r>
              <a:rPr lang="ja-JP" altLang="en-US" dirty="0"/>
              <a:t>はシステムを止めることができ、バックアップやシステムメンテナンスに利用可能</a:t>
            </a:r>
            <a:endParaRPr lang="en-US" altLang="ja-JP" dirty="0"/>
          </a:p>
          <a:p>
            <a:pPr lvl="1">
              <a:spcBef>
                <a:spcPts val="24"/>
              </a:spcBef>
              <a:defRPr/>
            </a:pPr>
            <a:r>
              <a:rPr lang="ja-JP" altLang="en-US" dirty="0"/>
              <a:t>会社は土日、祝日は休日であるが、休日出勤する社員もおり、特に停止する必要がなければ、システムは稼働しておく</a:t>
            </a:r>
            <a:endParaRPr lang="en-US" altLang="ja-JP" dirty="0"/>
          </a:p>
        </p:txBody>
      </p:sp>
      <p:sp>
        <p:nvSpPr>
          <p:cNvPr id="5" name="Text Box 25"/>
          <p:cNvSpPr txBox="1">
            <a:spLocks noChangeArrowheads="1"/>
          </p:cNvSpPr>
          <p:nvPr/>
        </p:nvSpPr>
        <p:spPr bwMode="auto">
          <a:xfrm>
            <a:off x="312283"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rPr>
              <a:t>システム概略説明書</a:t>
            </a:r>
            <a:endParaRPr lang="en-US" altLang="ja-JP" sz="2400" kern="0" dirty="0">
              <a:ea typeface="HGP創英角ｺﾞｼｯｸUB" pitchFamily="50" charset="-128"/>
              <a:cs typeface="+mj-cs"/>
            </a:endParaRPr>
          </a:p>
          <a:p>
            <a:pPr eaLnBrk="0" hangingPunct="0">
              <a:defRPr/>
            </a:pPr>
            <a:r>
              <a:rPr lang="ja-JP" altLang="en-US" sz="2400" kern="0" dirty="0">
                <a:ea typeface="HGP創英角ｺﾞｼｯｸUB" pitchFamily="50" charset="-128"/>
                <a:cs typeface="+mj-cs"/>
              </a:rPr>
              <a:t>対象システム１：　社内スケジュール管理システム</a:t>
            </a:r>
            <a:r>
              <a:rPr lang="en-US" altLang="ja-JP" sz="2400" kern="0" dirty="0">
                <a:ea typeface="HGP創英角ｺﾞｼｯｸUB" pitchFamily="50" charset="-128"/>
                <a:cs typeface="+mj-cs"/>
              </a:rPr>
              <a:t>(2/2)</a:t>
            </a:r>
            <a:endParaRPr lang="ja-JP" altLang="en-US" sz="2400" kern="0" dirty="0">
              <a:ea typeface="HGP創英角ｺﾞｼｯｸUB" pitchFamily="50" charset="-128"/>
              <a:cs typeface="+mj-cs"/>
            </a:endParaRPr>
          </a:p>
        </p:txBody>
      </p:sp>
      <p:sp>
        <p:nvSpPr>
          <p:cNvPr id="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spcBef>
                <a:spcPts val="24"/>
              </a:spcBef>
              <a:defRPr/>
            </a:pPr>
            <a:r>
              <a:rPr lang="ja-JP" altLang="en-US" sz="2000" dirty="0"/>
              <a:t>システムの利用形態</a:t>
            </a:r>
            <a:endParaRPr lang="en-US" altLang="ja-JP" sz="2000" dirty="0"/>
          </a:p>
          <a:p>
            <a:pPr marL="457200" lvl="1" indent="0">
              <a:spcBef>
                <a:spcPts val="24"/>
              </a:spcBef>
              <a:buFont typeface="Wingdings" pitchFamily="2" charset="2"/>
              <a:buNone/>
              <a:defRPr/>
            </a:pPr>
            <a:r>
              <a:rPr lang="ja-JP" altLang="en-US" sz="1800" dirty="0"/>
              <a:t>（ケース</a:t>
            </a:r>
            <a:r>
              <a:rPr lang="en-US" altLang="ja-JP" sz="1800" dirty="0"/>
              <a:t>1</a:t>
            </a:r>
            <a:r>
              <a:rPr lang="ja-JP" altLang="en-US" sz="1800" dirty="0"/>
              <a:t>） </a:t>
            </a:r>
            <a:r>
              <a:rPr lang="en-US" altLang="ja-JP" sz="1800" dirty="0"/>
              <a:t>	</a:t>
            </a:r>
            <a:r>
              <a:rPr lang="ja-JP" altLang="en-US" sz="1800" dirty="0"/>
              <a:t>社内サーバ上で動作。社員は社内ネットワークから、また</a:t>
            </a:r>
            <a:br>
              <a:rPr lang="en-US" altLang="ja-JP" sz="1800" dirty="0"/>
            </a:br>
            <a:r>
              <a:rPr lang="en-US" altLang="ja-JP" sz="1800" dirty="0"/>
              <a:t>		</a:t>
            </a:r>
            <a:r>
              <a:rPr lang="ja-JP" altLang="en-US" sz="1800" dirty="0"/>
              <a:t>外出先からもシステムにアクセスすることができる</a:t>
            </a:r>
            <a:endParaRPr lang="en-US" altLang="ja-JP" sz="1800" dirty="0"/>
          </a:p>
          <a:p>
            <a:pPr marL="457200" lvl="1" indent="0">
              <a:lnSpc>
                <a:spcPct val="120000"/>
              </a:lnSpc>
              <a:spcBef>
                <a:spcPts val="24"/>
              </a:spcBef>
              <a:buFont typeface="Wingdings" pitchFamily="2" charset="2"/>
              <a:buNone/>
              <a:defRPr/>
            </a:pPr>
            <a:r>
              <a:rPr lang="ja-JP" altLang="en-US" sz="1800" dirty="0"/>
              <a:t>（ケース２）</a:t>
            </a:r>
            <a:r>
              <a:rPr lang="en-US" altLang="ja-JP" sz="1800" dirty="0"/>
              <a:t>	</a:t>
            </a:r>
            <a:r>
              <a:rPr lang="ja-JP" altLang="en-US" sz="1800" dirty="0"/>
              <a:t>クラウドサービス</a:t>
            </a:r>
            <a:endParaRPr lang="en-US" altLang="ja-JP" sz="1800" dirty="0"/>
          </a:p>
          <a:p>
            <a:pPr>
              <a:lnSpc>
                <a:spcPct val="80000"/>
              </a:lnSpc>
              <a:defRPr/>
            </a:pPr>
            <a:r>
              <a:rPr lang="ja-JP" altLang="en-US" sz="2000" dirty="0"/>
              <a:t>システムの運用</a:t>
            </a:r>
            <a:endParaRPr lang="en-US" altLang="ja-JP" sz="2000" dirty="0"/>
          </a:p>
          <a:p>
            <a:pPr lvl="1">
              <a:lnSpc>
                <a:spcPct val="80000"/>
              </a:lnSpc>
              <a:defRPr/>
            </a:pPr>
            <a:r>
              <a:rPr lang="ja-JP" altLang="en-US" sz="1800" dirty="0"/>
              <a:t>サービス特性</a:t>
            </a:r>
            <a:endParaRPr lang="en-US" altLang="ja-JP" sz="1800" dirty="0"/>
          </a:p>
          <a:p>
            <a:pPr lvl="2">
              <a:lnSpc>
                <a:spcPct val="80000"/>
              </a:lnSpc>
              <a:defRPr/>
            </a:pPr>
            <a:r>
              <a:rPr lang="ja-JP" altLang="en-US" sz="1600" dirty="0"/>
              <a:t>年度初め（</a:t>
            </a:r>
            <a:r>
              <a:rPr lang="en-US" altLang="ja-JP" sz="1600" dirty="0"/>
              <a:t>4</a:t>
            </a:r>
            <a:r>
              <a:rPr lang="ja-JP" altLang="en-US" sz="1600" dirty="0"/>
              <a:t>月）、年末年始、年度末は役員を訪問する来客が多く、また役員も外出（他社訪問）が多い</a:t>
            </a:r>
            <a:endParaRPr lang="en-US" altLang="ja-JP" sz="1600" dirty="0"/>
          </a:p>
          <a:p>
            <a:pPr lvl="2">
              <a:lnSpc>
                <a:spcPct val="80000"/>
              </a:lnSpc>
              <a:defRPr/>
            </a:pPr>
            <a:r>
              <a:rPr lang="ja-JP" altLang="en-US" sz="1600" dirty="0"/>
              <a:t>朝</a:t>
            </a:r>
            <a:r>
              <a:rPr lang="en-US" altLang="ja-JP" sz="1600" dirty="0"/>
              <a:t>10</a:t>
            </a:r>
            <a:r>
              <a:rPr lang="ja-JP" altLang="en-US" sz="1600" dirty="0"/>
              <a:t>時、午後</a:t>
            </a:r>
            <a:r>
              <a:rPr lang="en-US" altLang="ja-JP" sz="1600" dirty="0"/>
              <a:t>1</a:t>
            </a:r>
            <a:r>
              <a:rPr lang="ja-JP" altLang="en-US" sz="1600" dirty="0"/>
              <a:t>時、午後</a:t>
            </a:r>
            <a:r>
              <a:rPr lang="en-US" altLang="ja-JP" sz="1600" dirty="0"/>
              <a:t>3</a:t>
            </a:r>
            <a:r>
              <a:rPr lang="ja-JP" altLang="en-US" sz="1600" dirty="0"/>
              <a:t>時に来訪者は集中することが多い</a:t>
            </a:r>
            <a:endParaRPr lang="en-US" altLang="ja-JP" sz="1600" dirty="0"/>
          </a:p>
          <a:p>
            <a:pPr lvl="2">
              <a:lnSpc>
                <a:spcPct val="80000"/>
              </a:lnSpc>
              <a:defRPr/>
            </a:pPr>
            <a:r>
              <a:rPr lang="ja-JP" altLang="en-US" sz="1600" dirty="0"/>
              <a:t>スケジュールには顧客名、プロジェクト名などセキュリティに関わる情報が含まれることがある</a:t>
            </a:r>
            <a:endParaRPr lang="en-US" altLang="ja-JP" sz="1600" dirty="0"/>
          </a:p>
          <a:p>
            <a:pPr lvl="2">
              <a:lnSpc>
                <a:spcPct val="80000"/>
              </a:lnSpc>
              <a:defRPr/>
            </a:pPr>
            <a:r>
              <a:rPr lang="ja-JP" altLang="en-US" sz="1600" dirty="0"/>
              <a:t>スケジュールを少なくとも</a:t>
            </a:r>
            <a:r>
              <a:rPr lang="en-US" altLang="ja-JP" sz="1600" dirty="0"/>
              <a:t>5</a:t>
            </a:r>
            <a:r>
              <a:rPr lang="ja-JP" altLang="en-US" sz="1600" dirty="0"/>
              <a:t>年間は記録として残す必要がある</a:t>
            </a:r>
            <a:endParaRPr lang="en-US" altLang="ja-JP" sz="1600" dirty="0"/>
          </a:p>
          <a:p>
            <a:pPr lvl="1">
              <a:lnSpc>
                <a:spcPct val="80000"/>
              </a:lnSpc>
              <a:defRPr/>
            </a:pPr>
            <a:r>
              <a:rPr lang="ja-JP" altLang="en-US" sz="1800" dirty="0"/>
              <a:t>復旧</a:t>
            </a:r>
            <a:endParaRPr lang="en-US" altLang="ja-JP" sz="1800" dirty="0"/>
          </a:p>
          <a:p>
            <a:pPr lvl="2">
              <a:lnSpc>
                <a:spcPct val="80000"/>
              </a:lnSpc>
              <a:defRPr/>
            </a:pPr>
            <a:r>
              <a:rPr lang="ja-JP" altLang="en-US" sz="1600" dirty="0"/>
              <a:t>システムが停止した場合、半日以内に復旧したい</a:t>
            </a:r>
            <a:endParaRPr lang="en-US" altLang="ja-JP" sz="1600" dirty="0"/>
          </a:p>
          <a:p>
            <a:pPr lvl="2">
              <a:lnSpc>
                <a:spcPct val="80000"/>
              </a:lnSpc>
              <a:defRPr/>
            </a:pPr>
            <a:r>
              <a:rPr lang="ja-JP" altLang="en-US" sz="1600" dirty="0"/>
              <a:t>大規模災害発生時には</a:t>
            </a:r>
            <a:r>
              <a:rPr lang="en-US" altLang="ja-JP" sz="1600" dirty="0"/>
              <a:t>1</a:t>
            </a:r>
            <a:r>
              <a:rPr lang="ja-JP" altLang="en-US" sz="1600" dirty="0"/>
              <a:t>週間程度で復旧して欲しい</a:t>
            </a:r>
            <a:endParaRPr lang="en-US" altLang="ja-JP" sz="1600" dirty="0"/>
          </a:p>
          <a:p>
            <a:pPr lvl="1">
              <a:lnSpc>
                <a:spcPct val="80000"/>
              </a:lnSpc>
              <a:defRPr/>
            </a:pPr>
            <a:r>
              <a:rPr lang="ja-JP" altLang="en-US" sz="1800" dirty="0"/>
              <a:t>運用・保守担当</a:t>
            </a:r>
            <a:endParaRPr lang="en-US" altLang="ja-JP" sz="1800" dirty="0"/>
          </a:p>
          <a:p>
            <a:pPr lvl="2">
              <a:lnSpc>
                <a:spcPct val="80000"/>
              </a:lnSpc>
              <a:defRPr/>
            </a:pPr>
            <a:r>
              <a:rPr lang="ja-JP" altLang="en-US" sz="1600" dirty="0"/>
              <a:t>ケース１の場合、情報システム部門が運用・保守管理しており、加えてベンダとの保守契約も行っている</a:t>
            </a:r>
            <a:endParaRPr lang="en-US" altLang="ja-JP" sz="1600" dirty="0"/>
          </a:p>
          <a:p>
            <a:pPr lvl="2">
              <a:lnSpc>
                <a:spcPct val="80000"/>
              </a:lnSpc>
              <a:defRPr/>
            </a:pPr>
            <a:r>
              <a:rPr lang="ja-JP" altLang="en-US" sz="1600" dirty="0"/>
              <a:t>ケース２の場合、規定したサービスレベルでクラウドサービス業者が運用・保守する</a:t>
            </a:r>
            <a:endParaRPr lang="en-US" altLang="ja-JP" sz="1600" dirty="0"/>
          </a:p>
          <a:p>
            <a:pPr lvl="1">
              <a:lnSpc>
                <a:spcPct val="80000"/>
              </a:lnSpc>
              <a:defRPr/>
            </a:pPr>
            <a:r>
              <a:rPr lang="ja-JP" altLang="en-US" sz="1800" dirty="0"/>
              <a:t>バックアップ等：バックアップは必須である</a:t>
            </a:r>
            <a:endParaRPr lang="en-US" altLang="ja-JP" sz="1800" dirty="0"/>
          </a:p>
          <a:p>
            <a:pPr marL="0" indent="0">
              <a:buFont typeface="Wingdings" pitchFamily="2" charset="2"/>
              <a:buNone/>
              <a:defRPr/>
            </a:pPr>
            <a:endParaRPr lang="en-US" altLang="ja-JP" sz="2000" dirty="0"/>
          </a:p>
          <a:p>
            <a:pPr>
              <a:defRPr/>
            </a:pPr>
            <a:endParaRPr lang="ja-JP" altLang="en-US" sz="2000" dirty="0"/>
          </a:p>
        </p:txBody>
      </p:sp>
      <p:sp>
        <p:nvSpPr>
          <p:cNvPr id="6" name="Text Box 25">
            <a:extLst>
              <a:ext uri="{FF2B5EF4-FFF2-40B4-BE49-F238E27FC236}">
                <a16:creationId xmlns:a16="http://schemas.microsoft.com/office/drawing/2014/main" id="{7F2E286C-D7EC-4BE0-A3E0-F634BAFE9890}"/>
              </a:ext>
            </a:extLst>
          </p:cNvPr>
          <p:cNvSpPr txBox="1">
            <a:spLocks noChangeArrowheads="1"/>
          </p:cNvSpPr>
          <p:nvPr/>
        </p:nvSpPr>
        <p:spPr bwMode="auto">
          <a:xfrm>
            <a:off x="312283"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cs typeface="+mj-cs"/>
              </a:rPr>
              <a:t>システム概略説明書</a:t>
            </a:r>
            <a:endParaRPr lang="en-US" altLang="ja-JP" sz="2400" kern="0" dirty="0">
              <a:ea typeface="HGP創英角ｺﾞｼｯｸUB" pitchFamily="50" charset="-128"/>
              <a:cs typeface="+mj-cs"/>
            </a:endParaRPr>
          </a:p>
          <a:p>
            <a:pPr eaLnBrk="0" hangingPunct="0">
              <a:defRPr/>
            </a:pPr>
            <a:r>
              <a:rPr lang="ja-JP" altLang="en-US" sz="2400" kern="0" dirty="0">
                <a:ea typeface="HGP創英角ｺﾞｼｯｸUB" pitchFamily="50" charset="-128"/>
                <a:cs typeface="+mj-cs"/>
              </a:rPr>
              <a:t>対象システム</a:t>
            </a:r>
            <a:r>
              <a:rPr lang="en-US" altLang="ja-JP" sz="2400" kern="0" dirty="0">
                <a:ea typeface="HGP創英角ｺﾞｼｯｸUB" pitchFamily="50" charset="-128"/>
                <a:cs typeface="+mj-cs"/>
              </a:rPr>
              <a:t>2</a:t>
            </a:r>
            <a:r>
              <a:rPr lang="ja-JP" altLang="en-US" sz="2400" kern="0" dirty="0">
                <a:ea typeface="HGP創英角ｺﾞｼｯｸUB" pitchFamily="50" charset="-128"/>
                <a:cs typeface="+mj-cs"/>
              </a:rPr>
              <a:t>：　受発注システム</a:t>
            </a:r>
            <a:r>
              <a:rPr lang="en-US" altLang="ja-JP" sz="2400" kern="0" dirty="0">
                <a:ea typeface="HGP創英角ｺﾞｼｯｸUB" pitchFamily="50" charset="-128"/>
                <a:cs typeface="+mj-cs"/>
              </a:rPr>
              <a:t>(1/2)</a:t>
            </a:r>
            <a:endParaRPr lang="ja-JP" altLang="en-US" sz="2400" kern="0" dirty="0">
              <a:ea typeface="HGP創英角ｺﾞｼｯｸUB" pitchFamily="50" charset="-128"/>
              <a:cs typeface="+mj-cs"/>
            </a:endParaRPr>
          </a:p>
        </p:txBody>
      </p:sp>
      <p:sp>
        <p:nvSpPr>
          <p:cNvPr id="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lnSpc>
                <a:spcPct val="90000"/>
              </a:lnSpc>
              <a:defRPr/>
            </a:pPr>
            <a:r>
              <a:rPr lang="ja-JP" altLang="en-US" dirty="0"/>
              <a:t>システムの概要</a:t>
            </a:r>
            <a:endParaRPr lang="en-US" altLang="ja-JP" dirty="0"/>
          </a:p>
          <a:p>
            <a:pPr lvl="1">
              <a:lnSpc>
                <a:spcPct val="90000"/>
              </a:lnSpc>
              <a:defRPr/>
            </a:pPr>
            <a:r>
              <a:rPr lang="ja-JP" altLang="en-US" dirty="0"/>
              <a:t>機能概要</a:t>
            </a:r>
            <a:endParaRPr lang="en-US" altLang="ja-JP" dirty="0"/>
          </a:p>
          <a:p>
            <a:pPr lvl="2">
              <a:lnSpc>
                <a:spcPct val="90000"/>
              </a:lnSpc>
              <a:defRPr/>
            </a:pPr>
            <a:r>
              <a:rPr lang="ja-JP" altLang="en-US" sz="1800" dirty="0"/>
              <a:t>商品の検索と在庫情報の提供と発注、納期連絡と納品手続き、請求書の発行、受発注履歴</a:t>
            </a:r>
          </a:p>
          <a:p>
            <a:pPr lvl="2">
              <a:lnSpc>
                <a:spcPct val="90000"/>
              </a:lnSpc>
              <a:defRPr/>
            </a:pPr>
            <a:r>
              <a:rPr lang="ja-JP" altLang="en-US" sz="1800" dirty="0"/>
              <a:t>商品情報の提供</a:t>
            </a:r>
            <a:endParaRPr lang="en-US" altLang="ja-JP" dirty="0"/>
          </a:p>
          <a:p>
            <a:pPr lvl="1">
              <a:lnSpc>
                <a:spcPct val="90000"/>
              </a:lnSpc>
              <a:defRPr/>
            </a:pPr>
            <a:r>
              <a:rPr lang="ja-JP" altLang="en-US" dirty="0"/>
              <a:t>取扱い商品数：</a:t>
            </a:r>
            <a:r>
              <a:rPr lang="en-US" altLang="ja-JP" dirty="0"/>
              <a:t>12</a:t>
            </a:r>
            <a:r>
              <a:rPr lang="ja-JP" altLang="en-US" dirty="0"/>
              <a:t>万点、商品の入替え：</a:t>
            </a:r>
            <a:r>
              <a:rPr lang="en-US" altLang="ja-JP" dirty="0"/>
              <a:t>800</a:t>
            </a:r>
            <a:r>
              <a:rPr lang="ja-JP" altLang="en-US" dirty="0"/>
              <a:t>点</a:t>
            </a:r>
            <a:r>
              <a:rPr lang="en-US" altLang="ja-JP" dirty="0"/>
              <a:t>/</a:t>
            </a:r>
            <a:r>
              <a:rPr lang="ja-JP" altLang="en-US" dirty="0"/>
              <a:t>月</a:t>
            </a:r>
            <a:endParaRPr lang="en-US" altLang="ja-JP" dirty="0"/>
          </a:p>
          <a:p>
            <a:pPr>
              <a:lnSpc>
                <a:spcPct val="90000"/>
              </a:lnSpc>
              <a:defRPr/>
            </a:pPr>
            <a:r>
              <a:rPr lang="ja-JP" altLang="en-US" dirty="0"/>
              <a:t>システムの利用者</a:t>
            </a:r>
            <a:endParaRPr lang="en-US" altLang="ja-JP" dirty="0"/>
          </a:p>
          <a:p>
            <a:pPr lvl="1">
              <a:lnSpc>
                <a:spcPct val="90000"/>
              </a:lnSpc>
              <a:defRPr/>
            </a:pPr>
            <a:r>
              <a:rPr lang="ja-JP" altLang="en-US" dirty="0"/>
              <a:t>顧客企業（</a:t>
            </a:r>
            <a:r>
              <a:rPr lang="en-US" altLang="ja-JP" dirty="0"/>
              <a:t>1500</a:t>
            </a:r>
            <a:r>
              <a:rPr lang="ja-JP" altLang="en-US" dirty="0"/>
              <a:t>社）</a:t>
            </a:r>
            <a:endParaRPr lang="en-US" altLang="ja-JP" dirty="0"/>
          </a:p>
          <a:p>
            <a:pPr>
              <a:lnSpc>
                <a:spcPct val="90000"/>
              </a:lnSpc>
              <a:defRPr/>
            </a:pPr>
            <a:r>
              <a:rPr lang="ja-JP" altLang="en-US" dirty="0"/>
              <a:t>システム利用時間（サービス時間）</a:t>
            </a:r>
            <a:endParaRPr lang="en-US" altLang="ja-JP" dirty="0"/>
          </a:p>
          <a:p>
            <a:pPr lvl="1">
              <a:lnSpc>
                <a:spcPct val="90000"/>
              </a:lnSpc>
              <a:defRPr/>
            </a:pPr>
            <a:r>
              <a:rPr lang="ja-JP" altLang="en-US" dirty="0"/>
              <a:t>基本業務時間内（</a:t>
            </a:r>
            <a:r>
              <a:rPr lang="en-US" altLang="ja-JP" dirty="0"/>
              <a:t>7:00</a:t>
            </a:r>
            <a:r>
              <a:rPr lang="ja-JP" altLang="en-US" dirty="0"/>
              <a:t>～</a:t>
            </a:r>
            <a:r>
              <a:rPr lang="en-US" altLang="ja-JP" dirty="0"/>
              <a:t>20</a:t>
            </a:r>
            <a:r>
              <a:rPr lang="ja-JP" altLang="en-US" dirty="0"/>
              <a:t>：</a:t>
            </a:r>
            <a:r>
              <a:rPr lang="en-US" altLang="ja-JP" dirty="0"/>
              <a:t>00)</a:t>
            </a:r>
            <a:r>
              <a:rPr lang="ja-JP" altLang="en-US" dirty="0"/>
              <a:t>（月～土、祝日を除く）</a:t>
            </a:r>
            <a:endParaRPr lang="en-US" altLang="ja-JP" dirty="0"/>
          </a:p>
          <a:p>
            <a:pPr lvl="1">
              <a:lnSpc>
                <a:spcPct val="90000"/>
              </a:lnSpc>
              <a:defRPr/>
            </a:pPr>
            <a:r>
              <a:rPr lang="ja-JP" altLang="en-US" dirty="0"/>
              <a:t>システム停止可能時間（</a:t>
            </a:r>
            <a:r>
              <a:rPr lang="en-US" altLang="ja-JP" dirty="0"/>
              <a:t>0:00</a:t>
            </a:r>
            <a:r>
              <a:rPr lang="ja-JP" altLang="en-US" dirty="0"/>
              <a:t>～</a:t>
            </a:r>
            <a:r>
              <a:rPr lang="en-US" altLang="ja-JP" dirty="0"/>
              <a:t>5:00</a:t>
            </a:r>
            <a:r>
              <a:rPr lang="ja-JP" altLang="en-US" dirty="0"/>
              <a:t>）</a:t>
            </a:r>
            <a:endParaRPr lang="en-US" altLang="ja-JP" dirty="0"/>
          </a:p>
          <a:p>
            <a:pPr>
              <a:lnSpc>
                <a:spcPct val="90000"/>
              </a:lnSpc>
              <a:defRPr/>
            </a:pPr>
            <a:r>
              <a:rPr lang="ja-JP" altLang="en-US" dirty="0"/>
              <a:t>システムの利用形態</a:t>
            </a:r>
            <a:endParaRPr lang="en-US" altLang="ja-JP" dirty="0"/>
          </a:p>
          <a:p>
            <a:pPr marL="457200" lvl="1" indent="0">
              <a:lnSpc>
                <a:spcPct val="90000"/>
              </a:lnSpc>
              <a:buFont typeface="Wingdings" pitchFamily="2" charset="2"/>
              <a:buNone/>
              <a:defRPr/>
            </a:pPr>
            <a:r>
              <a:rPr lang="ja-JP" altLang="en-US" dirty="0"/>
              <a:t>（ケース</a:t>
            </a:r>
            <a:r>
              <a:rPr lang="en-US" altLang="ja-JP" dirty="0"/>
              <a:t>1</a:t>
            </a:r>
            <a:r>
              <a:rPr lang="ja-JP" altLang="en-US" dirty="0"/>
              <a:t>）</a:t>
            </a:r>
            <a:r>
              <a:rPr lang="en-US" altLang="ja-JP" dirty="0"/>
              <a:t>	</a:t>
            </a:r>
            <a:r>
              <a:rPr lang="ja-JP" altLang="en-US" dirty="0"/>
              <a:t>社内データセンターで稼動</a:t>
            </a:r>
            <a:br>
              <a:rPr lang="en-US" altLang="ja-JP" dirty="0"/>
            </a:br>
            <a:r>
              <a:rPr lang="ja-JP" altLang="en-US" dirty="0"/>
              <a:t>　　　　　　 </a:t>
            </a:r>
            <a:r>
              <a:rPr lang="en-US" altLang="ja-JP" dirty="0"/>
              <a:t>	</a:t>
            </a:r>
            <a:r>
              <a:rPr lang="ja-JP" altLang="en-US" dirty="0"/>
              <a:t>顧客とはインターネットで接続（</a:t>
            </a:r>
            <a:r>
              <a:rPr lang="en-US" altLang="ja-JP" dirty="0"/>
              <a:t>Web</a:t>
            </a:r>
            <a:r>
              <a:rPr lang="ja-JP" altLang="en-US" dirty="0"/>
              <a:t>インタフェース）</a:t>
            </a:r>
            <a:endParaRPr lang="en-US" altLang="ja-JP" dirty="0"/>
          </a:p>
          <a:p>
            <a:pPr marL="457200" lvl="1" indent="0">
              <a:lnSpc>
                <a:spcPct val="90000"/>
              </a:lnSpc>
              <a:buFont typeface="Wingdings" pitchFamily="2" charset="2"/>
              <a:buNone/>
              <a:defRPr/>
            </a:pPr>
            <a:r>
              <a:rPr lang="ja-JP" altLang="en-US" dirty="0"/>
              <a:t>（ケース２）</a:t>
            </a:r>
            <a:r>
              <a:rPr lang="en-US" altLang="ja-JP" dirty="0"/>
              <a:t>	</a:t>
            </a:r>
            <a:r>
              <a:rPr lang="ja-JP" altLang="en-US" dirty="0"/>
              <a:t>クラウドサービス</a:t>
            </a:r>
            <a:endParaRPr lang="en-US" altLang="ja-JP" dirty="0"/>
          </a:p>
          <a:p>
            <a:pPr marL="0" indent="0">
              <a:buFont typeface="Wingdings" pitchFamily="2" charset="2"/>
              <a:buNone/>
              <a:defRPr/>
            </a:pPr>
            <a:endParaRPr lang="en-US" altLang="ja-JP" dirty="0"/>
          </a:p>
          <a:p>
            <a:pPr marL="0" indent="0">
              <a:buFont typeface="Wingdings" pitchFamily="2" charset="2"/>
              <a:buNone/>
              <a:defRPr/>
            </a:pPr>
            <a:endParaRPr lang="en-US" altLang="ja-JP" dirty="0"/>
          </a:p>
          <a:p>
            <a:pPr>
              <a:defRPr/>
            </a:pPr>
            <a:endParaRPr lang="ja-JP" altLang="en-US" dirty="0"/>
          </a:p>
        </p:txBody>
      </p:sp>
      <p:sp>
        <p:nvSpPr>
          <p:cNvPr id="6" name="Text Box 25">
            <a:extLst>
              <a:ext uri="{FF2B5EF4-FFF2-40B4-BE49-F238E27FC236}">
                <a16:creationId xmlns:a16="http://schemas.microsoft.com/office/drawing/2014/main" id="{BEB0F088-262B-4AD3-8330-8CEE35C80B59}"/>
              </a:ext>
            </a:extLst>
          </p:cNvPr>
          <p:cNvSpPr txBox="1">
            <a:spLocks noChangeArrowheads="1"/>
          </p:cNvSpPr>
          <p:nvPr/>
        </p:nvSpPr>
        <p:spPr bwMode="auto">
          <a:xfrm>
            <a:off x="312283"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rPr>
              <a:t>システム概略説明書</a:t>
            </a:r>
            <a:endParaRPr lang="en-US" altLang="ja-JP" sz="2400" kern="0" dirty="0">
              <a:ea typeface="HGP創英角ｺﾞｼｯｸUB" pitchFamily="50" charset="-128"/>
              <a:cs typeface="+mj-cs"/>
            </a:endParaRPr>
          </a:p>
          <a:p>
            <a:pPr eaLnBrk="0" hangingPunct="0">
              <a:defRPr/>
            </a:pPr>
            <a:r>
              <a:rPr lang="ja-JP" altLang="en-US" sz="2400" kern="0" dirty="0">
                <a:ea typeface="HGP創英角ｺﾞｼｯｸUB" pitchFamily="50" charset="-128"/>
                <a:cs typeface="+mj-cs"/>
              </a:rPr>
              <a:t>対象システム</a:t>
            </a:r>
            <a:r>
              <a:rPr lang="en-US" altLang="ja-JP" sz="2400" kern="0" dirty="0">
                <a:ea typeface="HGP創英角ｺﾞｼｯｸUB" pitchFamily="50" charset="-128"/>
                <a:cs typeface="+mj-cs"/>
              </a:rPr>
              <a:t>2</a:t>
            </a:r>
            <a:r>
              <a:rPr lang="ja-JP" altLang="en-US" sz="2400" kern="0" dirty="0">
                <a:ea typeface="HGP創英角ｺﾞｼｯｸUB" pitchFamily="50" charset="-128"/>
                <a:cs typeface="+mj-cs"/>
              </a:rPr>
              <a:t>：　</a:t>
            </a:r>
            <a:r>
              <a:rPr lang="ja-JP" altLang="en-US" sz="2400" kern="0" dirty="0">
                <a:ea typeface="HGP創英角ｺﾞｼｯｸUB" pitchFamily="50" charset="-128"/>
              </a:rPr>
              <a:t>受発注システム</a:t>
            </a:r>
            <a:r>
              <a:rPr lang="en-US" altLang="ja-JP" sz="2400" kern="0" dirty="0">
                <a:ea typeface="HGP創英角ｺﾞｼｯｸUB" pitchFamily="50" charset="-128"/>
                <a:cs typeface="+mj-cs"/>
              </a:rPr>
              <a:t>(2/2)</a:t>
            </a:r>
            <a:endParaRPr lang="ja-JP" altLang="en-US" sz="2400" kern="0" dirty="0">
              <a:ea typeface="HGP創英角ｺﾞｼｯｸUB" pitchFamily="50" charset="-128"/>
              <a:cs typeface="+mj-cs"/>
            </a:endParaRPr>
          </a:p>
        </p:txBody>
      </p:sp>
      <p:sp>
        <p:nvSpPr>
          <p:cNvPr id="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lnSpc>
                <a:spcPct val="80000"/>
              </a:lnSpc>
              <a:defRPr/>
            </a:pPr>
            <a:r>
              <a:rPr lang="ja-JP" altLang="en-US" sz="2800" dirty="0"/>
              <a:t>システムの運用</a:t>
            </a:r>
            <a:endParaRPr lang="en-US" altLang="ja-JP" sz="2800" dirty="0"/>
          </a:p>
          <a:p>
            <a:pPr lvl="1">
              <a:lnSpc>
                <a:spcPct val="80000"/>
              </a:lnSpc>
              <a:defRPr/>
            </a:pPr>
            <a:r>
              <a:rPr lang="ja-JP" altLang="en-US" sz="2400" dirty="0"/>
              <a:t>サービス特性</a:t>
            </a:r>
            <a:endParaRPr lang="en-US" altLang="ja-JP" sz="2400" dirty="0"/>
          </a:p>
          <a:p>
            <a:pPr lvl="2">
              <a:lnSpc>
                <a:spcPct val="80000"/>
              </a:lnSpc>
              <a:defRPr/>
            </a:pPr>
            <a:r>
              <a:rPr lang="en-US" altLang="ja-JP" sz="2000" dirty="0"/>
              <a:t>6</a:t>
            </a:r>
            <a:r>
              <a:rPr lang="ja-JP" altLang="en-US" sz="2000" dirty="0"/>
              <a:t>月、</a:t>
            </a:r>
            <a:r>
              <a:rPr lang="en-US" altLang="ja-JP" sz="2000" dirty="0"/>
              <a:t>9</a:t>
            </a:r>
            <a:r>
              <a:rPr lang="ja-JP" altLang="en-US" sz="2000" dirty="0"/>
              <a:t>月、</a:t>
            </a:r>
            <a:r>
              <a:rPr lang="en-US" altLang="ja-JP" sz="2000" dirty="0"/>
              <a:t>12</a:t>
            </a:r>
            <a:r>
              <a:rPr lang="ja-JP" altLang="en-US" sz="2000" dirty="0"/>
              <a:t>月、</a:t>
            </a:r>
            <a:r>
              <a:rPr lang="en-US" altLang="ja-JP" sz="2000" dirty="0"/>
              <a:t>3</a:t>
            </a:r>
            <a:r>
              <a:rPr lang="ja-JP" altLang="en-US" sz="2000" dirty="0"/>
              <a:t>月のそれぞれ後半</a:t>
            </a:r>
            <a:r>
              <a:rPr lang="en-US" altLang="ja-JP" sz="2000" dirty="0"/>
              <a:t>2</a:t>
            </a:r>
            <a:r>
              <a:rPr lang="ja-JP" altLang="en-US" sz="2000" dirty="0"/>
              <a:t>週間の受発注トランザクションは、他の時期に比べ</a:t>
            </a:r>
            <a:r>
              <a:rPr lang="en-US" altLang="ja-JP" sz="2000" dirty="0"/>
              <a:t>2</a:t>
            </a:r>
            <a:r>
              <a:rPr lang="ja-JP" altLang="en-US" sz="2000" dirty="0"/>
              <a:t>倍に増える</a:t>
            </a:r>
            <a:endParaRPr lang="en-US" altLang="ja-JP" sz="2000" dirty="0"/>
          </a:p>
          <a:p>
            <a:pPr lvl="2">
              <a:lnSpc>
                <a:spcPct val="80000"/>
              </a:lnSpc>
              <a:defRPr/>
            </a:pPr>
            <a:r>
              <a:rPr lang="ja-JP" altLang="en-US" sz="2000" dirty="0"/>
              <a:t>顧客数や取引件数は年</a:t>
            </a:r>
            <a:r>
              <a:rPr lang="en-US" altLang="ja-JP" sz="2000" dirty="0"/>
              <a:t>7</a:t>
            </a:r>
            <a:r>
              <a:rPr lang="ja-JP" altLang="en-US" sz="2000" dirty="0"/>
              <a:t>％増加、商品数は年</a:t>
            </a:r>
            <a:r>
              <a:rPr lang="en-US" altLang="ja-JP" sz="2000" dirty="0"/>
              <a:t>12</a:t>
            </a:r>
            <a:r>
              <a:rPr lang="ja-JP" altLang="en-US" sz="2000" dirty="0"/>
              <a:t>％増加すると計画されている</a:t>
            </a:r>
            <a:endParaRPr lang="en-US" altLang="ja-JP" sz="2000" dirty="0"/>
          </a:p>
          <a:p>
            <a:pPr lvl="2">
              <a:lnSpc>
                <a:spcPct val="80000"/>
              </a:lnSpc>
              <a:defRPr/>
            </a:pPr>
            <a:r>
              <a:rPr lang="ja-JP" altLang="en-US" sz="2000" dirty="0"/>
              <a:t>受発注記録を少なくとも</a:t>
            </a:r>
            <a:r>
              <a:rPr lang="en-US" altLang="ja-JP" sz="2000" dirty="0"/>
              <a:t>10</a:t>
            </a:r>
            <a:r>
              <a:rPr lang="ja-JP" altLang="en-US" sz="2000" dirty="0"/>
              <a:t>年間は記録として残す必要がある</a:t>
            </a:r>
            <a:endParaRPr lang="en-US" altLang="ja-JP" sz="2000" dirty="0"/>
          </a:p>
          <a:p>
            <a:pPr lvl="1">
              <a:lnSpc>
                <a:spcPct val="80000"/>
              </a:lnSpc>
              <a:defRPr/>
            </a:pPr>
            <a:r>
              <a:rPr lang="ja-JP" altLang="en-US" sz="2400" dirty="0"/>
              <a:t>復旧</a:t>
            </a:r>
            <a:endParaRPr lang="en-US" altLang="ja-JP" sz="2400" dirty="0"/>
          </a:p>
          <a:p>
            <a:pPr lvl="2">
              <a:lnSpc>
                <a:spcPct val="80000"/>
              </a:lnSpc>
              <a:defRPr/>
            </a:pPr>
            <a:r>
              <a:rPr lang="ja-JP" altLang="en-US" sz="2000" dirty="0"/>
              <a:t>システムが停止した場合、</a:t>
            </a:r>
            <a:r>
              <a:rPr lang="en-US" altLang="ja-JP" sz="2000" dirty="0"/>
              <a:t>2</a:t>
            </a:r>
            <a:r>
              <a:rPr lang="ja-JP" altLang="en-US" sz="2000" dirty="0"/>
              <a:t>時間以内に復旧したい</a:t>
            </a:r>
            <a:endParaRPr lang="en-US" altLang="ja-JP" sz="2000" dirty="0"/>
          </a:p>
          <a:p>
            <a:pPr lvl="2">
              <a:lnSpc>
                <a:spcPct val="80000"/>
              </a:lnSpc>
              <a:defRPr/>
            </a:pPr>
            <a:r>
              <a:rPr lang="ja-JP" altLang="en-US" sz="2000" dirty="0"/>
              <a:t>大規模災害発生時には</a:t>
            </a:r>
            <a:r>
              <a:rPr lang="en-US" altLang="ja-JP" sz="2000" dirty="0"/>
              <a:t>3</a:t>
            </a:r>
            <a:r>
              <a:rPr lang="ja-JP" altLang="en-US" sz="2000" dirty="0"/>
              <a:t>日以内程度で復旧して欲しい</a:t>
            </a:r>
            <a:endParaRPr lang="en-US" altLang="ja-JP" sz="2000" dirty="0"/>
          </a:p>
          <a:p>
            <a:pPr lvl="1">
              <a:lnSpc>
                <a:spcPct val="80000"/>
              </a:lnSpc>
              <a:defRPr/>
            </a:pPr>
            <a:r>
              <a:rPr lang="ja-JP" altLang="en-US" sz="2400" dirty="0"/>
              <a:t>運用・保守担当</a:t>
            </a:r>
            <a:endParaRPr lang="en-US" altLang="ja-JP" sz="2400" dirty="0"/>
          </a:p>
          <a:p>
            <a:pPr lvl="2">
              <a:lnSpc>
                <a:spcPct val="80000"/>
              </a:lnSpc>
              <a:defRPr/>
            </a:pPr>
            <a:r>
              <a:rPr lang="ja-JP" altLang="en-US" sz="2000" dirty="0"/>
              <a:t>ケース１の場合、情報システム部門が運用・保守管理しており、加えてベンダとの保守契約も行っている</a:t>
            </a:r>
          </a:p>
          <a:p>
            <a:pPr lvl="2">
              <a:lnSpc>
                <a:spcPct val="80000"/>
              </a:lnSpc>
              <a:defRPr/>
            </a:pPr>
            <a:r>
              <a:rPr lang="ja-JP" altLang="en-US" sz="2000" dirty="0"/>
              <a:t>ケース２の場合、規定したサービスレベルでクラウドサービス業者が運用・保守する</a:t>
            </a:r>
            <a:endParaRPr lang="en-US" altLang="ja-JP" sz="2000" dirty="0"/>
          </a:p>
          <a:p>
            <a:pPr lvl="1">
              <a:lnSpc>
                <a:spcPct val="80000"/>
              </a:lnSpc>
              <a:defRPr/>
            </a:pPr>
            <a:r>
              <a:rPr lang="ja-JP" altLang="en-US" sz="2400" dirty="0"/>
              <a:t>バックアップ等：バックアップは必須である</a:t>
            </a:r>
            <a:endParaRPr lang="en-US" altLang="ja-JP" sz="2400" dirty="0"/>
          </a:p>
          <a:p>
            <a:pPr marL="0" indent="0">
              <a:buFont typeface="Wingdings" pitchFamily="2" charset="2"/>
              <a:buNone/>
              <a:defRPr/>
            </a:pPr>
            <a:endParaRPr lang="en-US" altLang="ja-JP" sz="2800" dirty="0"/>
          </a:p>
          <a:p>
            <a:pPr>
              <a:defRPr/>
            </a:pPr>
            <a:endParaRPr lang="ja-JP" altLang="en-US" sz="2800" dirty="0"/>
          </a:p>
        </p:txBody>
      </p:sp>
      <p:sp>
        <p:nvSpPr>
          <p:cNvPr id="6" name="Text Box 25">
            <a:extLst>
              <a:ext uri="{FF2B5EF4-FFF2-40B4-BE49-F238E27FC236}">
                <a16:creationId xmlns:a16="http://schemas.microsoft.com/office/drawing/2014/main" id="{53618958-25BC-4B93-841C-CBB9722993B4}"/>
              </a:ext>
            </a:extLst>
          </p:cNvPr>
          <p:cNvSpPr txBox="1">
            <a:spLocks noChangeArrowheads="1"/>
          </p:cNvSpPr>
          <p:nvPr/>
        </p:nvSpPr>
        <p:spPr bwMode="auto">
          <a:xfrm>
            <a:off x="312283"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cs typeface="+mj-cs"/>
              </a:rPr>
              <a:t>システム概略説明書</a:t>
            </a:r>
            <a:endParaRPr lang="en-US" altLang="ja-JP" sz="2400" kern="0" dirty="0">
              <a:ea typeface="HGP創英角ｺﾞｼｯｸUB" pitchFamily="50" charset="-128"/>
              <a:cs typeface="+mj-cs"/>
            </a:endParaRPr>
          </a:p>
          <a:p>
            <a:pPr eaLnBrk="0" hangingPunct="0">
              <a:defRPr/>
            </a:pPr>
            <a:r>
              <a:rPr lang="ja-JP" altLang="en-US" sz="2400" kern="0" dirty="0">
                <a:ea typeface="HGP創英角ｺﾞｼｯｸUB" pitchFamily="50" charset="-128"/>
                <a:cs typeface="+mj-cs"/>
              </a:rPr>
              <a:t>対象システム</a:t>
            </a:r>
            <a:r>
              <a:rPr lang="en-US" altLang="ja-JP" sz="2400" kern="0" dirty="0">
                <a:ea typeface="HGP創英角ｺﾞｼｯｸUB" pitchFamily="50" charset="-128"/>
                <a:cs typeface="+mj-cs"/>
              </a:rPr>
              <a:t>3</a:t>
            </a:r>
            <a:r>
              <a:rPr lang="ja-JP" altLang="en-US" sz="2400" kern="0" dirty="0">
                <a:ea typeface="HGP創英角ｺﾞｼｯｸUB" pitchFamily="50" charset="-128"/>
                <a:cs typeface="+mj-cs"/>
              </a:rPr>
              <a:t>：　銀行オンラインシステム</a:t>
            </a:r>
            <a:r>
              <a:rPr lang="en-US" altLang="ja-JP" sz="2400" kern="0" dirty="0">
                <a:ea typeface="HGP創英角ｺﾞｼｯｸUB" pitchFamily="50" charset="-128"/>
                <a:cs typeface="+mj-cs"/>
              </a:rPr>
              <a:t>(1/2)</a:t>
            </a:r>
            <a:endParaRPr lang="ja-JP" altLang="en-US" sz="2400" kern="0" dirty="0">
              <a:ea typeface="HGP創英角ｺﾞｼｯｸUB" pitchFamily="50" charset="-128"/>
              <a:cs typeface="+mj-cs"/>
            </a:endParaRPr>
          </a:p>
        </p:txBody>
      </p:sp>
      <p:sp>
        <p:nvSpPr>
          <p:cNvPr id="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defRPr/>
            </a:pPr>
            <a:r>
              <a:rPr lang="ja-JP" altLang="en-US" dirty="0"/>
              <a:t>システムの概要</a:t>
            </a:r>
            <a:endParaRPr lang="en-US" altLang="ja-JP" dirty="0"/>
          </a:p>
          <a:p>
            <a:pPr lvl="1">
              <a:defRPr/>
            </a:pPr>
            <a:r>
              <a:rPr lang="ja-JP" altLang="en-US" dirty="0"/>
              <a:t>預金口座の入出金、自行・他行あて口座振込機能を提供し、銀行窓口、</a:t>
            </a:r>
            <a:br>
              <a:rPr lang="en-US" altLang="ja-JP" dirty="0"/>
            </a:br>
            <a:r>
              <a:rPr lang="en-US" altLang="ja-JP" dirty="0"/>
              <a:t>ATM</a:t>
            </a:r>
            <a:r>
              <a:rPr lang="ja-JP" altLang="en-US" dirty="0" err="1"/>
              <a:t>、</a:t>
            </a:r>
            <a:r>
              <a:rPr lang="ja-JP" altLang="en-US" dirty="0"/>
              <a:t>インターネットオンラインバンキングから利用される</a:t>
            </a:r>
            <a:endParaRPr lang="en-US" altLang="ja-JP" dirty="0"/>
          </a:p>
          <a:p>
            <a:pPr>
              <a:defRPr/>
            </a:pPr>
            <a:r>
              <a:rPr lang="ja-JP" altLang="en-US" dirty="0"/>
              <a:t>システムの利用者</a:t>
            </a:r>
            <a:endParaRPr lang="en-US" altLang="ja-JP" dirty="0"/>
          </a:p>
          <a:p>
            <a:pPr lvl="1">
              <a:defRPr/>
            </a:pPr>
            <a:r>
              <a:rPr lang="zh-TW" altLang="en-US" dirty="0"/>
              <a:t>銀行窓口職員、利用者</a:t>
            </a:r>
            <a:endParaRPr lang="en-US" altLang="ja-JP" dirty="0"/>
          </a:p>
          <a:p>
            <a:pPr>
              <a:defRPr/>
            </a:pPr>
            <a:r>
              <a:rPr lang="ja-JP" altLang="en-US" dirty="0"/>
              <a:t>利用人数</a:t>
            </a:r>
            <a:endParaRPr lang="en-US" altLang="ja-JP" dirty="0"/>
          </a:p>
          <a:p>
            <a:pPr lvl="1">
              <a:defRPr/>
            </a:pPr>
            <a:r>
              <a:rPr lang="zh-TW" altLang="en-US" dirty="0"/>
              <a:t>個人：</a:t>
            </a:r>
            <a:r>
              <a:rPr lang="en-US" altLang="zh-TW" dirty="0"/>
              <a:t>3000</a:t>
            </a:r>
            <a:r>
              <a:rPr lang="zh-TW" altLang="en-US" dirty="0"/>
              <a:t>万口座、法人：</a:t>
            </a:r>
            <a:r>
              <a:rPr lang="en-US" altLang="zh-TW" dirty="0"/>
              <a:t>15</a:t>
            </a:r>
            <a:r>
              <a:rPr lang="zh-TW" altLang="en-US" dirty="0"/>
              <a:t>万社</a:t>
            </a:r>
            <a:endParaRPr lang="en-US" altLang="ja-JP" dirty="0"/>
          </a:p>
          <a:p>
            <a:pPr lvl="1">
              <a:defRPr/>
            </a:pPr>
            <a:r>
              <a:rPr lang="ja-JP" altLang="en-US" dirty="0"/>
              <a:t>銀行窓口数：関東圏</a:t>
            </a:r>
            <a:r>
              <a:rPr lang="en-US" altLang="ja-JP" dirty="0"/>
              <a:t>23</a:t>
            </a:r>
            <a:r>
              <a:rPr lang="ja-JP" altLang="en-US" dirty="0"/>
              <a:t>店舗、</a:t>
            </a:r>
            <a:r>
              <a:rPr lang="en-US" altLang="ja-JP" dirty="0"/>
              <a:t>ATM</a:t>
            </a:r>
            <a:r>
              <a:rPr lang="ja-JP" altLang="en-US" dirty="0"/>
              <a:t>：</a:t>
            </a:r>
            <a:r>
              <a:rPr lang="en-US" altLang="ja-JP" dirty="0"/>
              <a:t>200</a:t>
            </a:r>
            <a:r>
              <a:rPr lang="ja-JP" altLang="en-US" dirty="0"/>
              <a:t>台</a:t>
            </a:r>
            <a:endParaRPr lang="en-US" altLang="ja-JP" dirty="0"/>
          </a:p>
          <a:p>
            <a:pPr>
              <a:defRPr/>
            </a:pPr>
            <a:r>
              <a:rPr lang="ja-JP" altLang="en-US" dirty="0"/>
              <a:t>システム利用時間（サービス時間）</a:t>
            </a:r>
            <a:endParaRPr lang="en-US" altLang="ja-JP" dirty="0"/>
          </a:p>
          <a:p>
            <a:pPr lvl="1">
              <a:defRPr/>
            </a:pPr>
            <a:r>
              <a:rPr lang="ja-JP" altLang="en-US" dirty="0"/>
              <a:t>窓口サービス：</a:t>
            </a:r>
            <a:r>
              <a:rPr lang="en-US" altLang="ja-JP" dirty="0"/>
              <a:t>9</a:t>
            </a:r>
            <a:r>
              <a:rPr lang="ja-JP" altLang="en-US" dirty="0"/>
              <a:t>時～</a:t>
            </a:r>
            <a:r>
              <a:rPr lang="en-US" altLang="ja-JP" dirty="0"/>
              <a:t>15</a:t>
            </a:r>
            <a:r>
              <a:rPr lang="ja-JP" altLang="en-US" dirty="0"/>
              <a:t>時（月～金）、</a:t>
            </a:r>
            <a:r>
              <a:rPr lang="en-US" altLang="ja-JP" dirty="0"/>
              <a:t>ATM</a:t>
            </a:r>
            <a:r>
              <a:rPr lang="ja-JP" altLang="en-US" dirty="0"/>
              <a:t>サービス：</a:t>
            </a:r>
            <a:r>
              <a:rPr lang="en-US" altLang="ja-JP" dirty="0"/>
              <a:t>8</a:t>
            </a:r>
            <a:r>
              <a:rPr lang="ja-JP" altLang="en-US" dirty="0"/>
              <a:t>時～</a:t>
            </a:r>
            <a:r>
              <a:rPr lang="en-US" altLang="ja-JP" dirty="0"/>
              <a:t>22</a:t>
            </a:r>
            <a:r>
              <a:rPr lang="ja-JP" altLang="en-US" dirty="0"/>
              <a:t>時（月～日）</a:t>
            </a:r>
          </a:p>
          <a:p>
            <a:pPr lvl="1">
              <a:defRPr/>
            </a:pPr>
            <a:r>
              <a:rPr lang="ja-JP" altLang="en-US" dirty="0"/>
              <a:t>インターネットオンラインバンキング：</a:t>
            </a:r>
            <a:r>
              <a:rPr lang="en-US" altLang="ja-JP" dirty="0"/>
              <a:t>7</a:t>
            </a:r>
            <a:r>
              <a:rPr lang="ja-JP" altLang="en-US" dirty="0"/>
              <a:t>時～</a:t>
            </a:r>
            <a:r>
              <a:rPr lang="en-US" altLang="ja-JP" dirty="0"/>
              <a:t>23</a:t>
            </a:r>
            <a:r>
              <a:rPr lang="ja-JP" altLang="en-US" dirty="0"/>
              <a:t>時</a:t>
            </a:r>
            <a:endParaRPr lang="en-US" altLang="ja-JP" dirty="0"/>
          </a:p>
          <a:p>
            <a:pPr lvl="1">
              <a:defRPr/>
            </a:pPr>
            <a:r>
              <a:rPr lang="ja-JP" altLang="en-US" dirty="0"/>
              <a:t>夜間処理（バッチ）：</a:t>
            </a:r>
            <a:r>
              <a:rPr lang="en-US" altLang="ja-JP" dirty="0"/>
              <a:t>23</a:t>
            </a:r>
            <a:r>
              <a:rPr lang="ja-JP" altLang="en-US" dirty="0"/>
              <a:t>時～翌朝</a:t>
            </a:r>
            <a:r>
              <a:rPr lang="en-US" altLang="ja-JP" dirty="0"/>
              <a:t>7</a:t>
            </a:r>
            <a:r>
              <a:rPr lang="ja-JP" altLang="en-US" dirty="0"/>
              <a:t>時</a:t>
            </a:r>
            <a:endParaRPr lang="en-US" altLang="ja-JP" dirty="0"/>
          </a:p>
          <a:p>
            <a:pPr>
              <a:defRPr/>
            </a:pPr>
            <a:r>
              <a:rPr lang="ja-JP" altLang="en-US" dirty="0"/>
              <a:t>システムの利用形態</a:t>
            </a:r>
            <a:endParaRPr lang="en-US" altLang="ja-JP" dirty="0"/>
          </a:p>
          <a:p>
            <a:pPr lvl="1">
              <a:defRPr/>
            </a:pPr>
            <a:r>
              <a:rPr lang="ja-JP" altLang="en-US" dirty="0"/>
              <a:t>社内データセンターで動作、銀行窓口・</a:t>
            </a:r>
            <a:r>
              <a:rPr lang="en-US" altLang="ja-JP" dirty="0"/>
              <a:t>ATM</a:t>
            </a:r>
            <a:r>
              <a:rPr lang="ja-JP" altLang="en-US" dirty="0" err="1"/>
              <a:t>、</a:t>
            </a:r>
            <a:r>
              <a:rPr lang="ja-JP" altLang="en-US" dirty="0"/>
              <a:t>および他行システムとは専用ネットワークで接続、インターネットオンラインバンキングはインターネットから接続</a:t>
            </a:r>
          </a:p>
          <a:p>
            <a:pPr lvl="1">
              <a:defRPr/>
            </a:pPr>
            <a:r>
              <a:rPr lang="ja-JP" altLang="en-US" dirty="0"/>
              <a:t>口座の入出金（現金）は窓口および</a:t>
            </a:r>
            <a:r>
              <a:rPr lang="en-US" altLang="ja-JP" dirty="0"/>
              <a:t>ATM</a:t>
            </a:r>
            <a:r>
              <a:rPr lang="ja-JP" altLang="en-US" dirty="0"/>
              <a:t>からのみ利用</a:t>
            </a:r>
          </a:p>
          <a:p>
            <a:pPr lvl="1">
              <a:defRPr/>
            </a:pPr>
            <a:r>
              <a:rPr lang="ja-JP" altLang="en-US" dirty="0"/>
              <a:t>口座振込は、当日</a:t>
            </a:r>
            <a:r>
              <a:rPr lang="en-US" altLang="ja-JP" dirty="0"/>
              <a:t>14</a:t>
            </a:r>
            <a:r>
              <a:rPr lang="ja-JP" altLang="en-US" dirty="0"/>
              <a:t>時までに受付したものは当日処理、それ以外は、翌日朝までに実行（夜間処理で実行）</a:t>
            </a:r>
            <a:endParaRPr lang="en-US" altLang="ja-JP" dirty="0"/>
          </a:p>
          <a:p>
            <a:pPr>
              <a:defRPr/>
            </a:pPr>
            <a:endParaRPr lang="ja-JP" altLang="en-US" dirty="0"/>
          </a:p>
        </p:txBody>
      </p:sp>
      <p:sp>
        <p:nvSpPr>
          <p:cNvPr id="6" name="Text Box 25">
            <a:extLst>
              <a:ext uri="{FF2B5EF4-FFF2-40B4-BE49-F238E27FC236}">
                <a16:creationId xmlns:a16="http://schemas.microsoft.com/office/drawing/2014/main" id="{85DCE862-1576-47D8-9BAA-7240947D4E17}"/>
              </a:ext>
            </a:extLst>
          </p:cNvPr>
          <p:cNvSpPr txBox="1">
            <a:spLocks noChangeArrowheads="1"/>
          </p:cNvSpPr>
          <p:nvPr/>
        </p:nvSpPr>
        <p:spPr bwMode="auto">
          <a:xfrm>
            <a:off x="312283"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12700"/>
            <a:ext cx="7970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0" hangingPunct="0">
              <a:defRPr/>
            </a:pPr>
            <a:r>
              <a:rPr lang="ja-JP" altLang="en-US" sz="2400" kern="0" dirty="0">
                <a:ea typeface="HGP創英角ｺﾞｼｯｸUB" pitchFamily="50" charset="-128"/>
              </a:rPr>
              <a:t>システム概略説明書</a:t>
            </a:r>
            <a:endParaRPr lang="en-US" altLang="ja-JP" sz="2400" kern="0" dirty="0">
              <a:ea typeface="HGP創英角ｺﾞｼｯｸUB" pitchFamily="50" charset="-128"/>
              <a:cs typeface="+mj-cs"/>
            </a:endParaRPr>
          </a:p>
          <a:p>
            <a:pPr eaLnBrk="0" hangingPunct="0">
              <a:defRPr/>
            </a:pPr>
            <a:r>
              <a:rPr lang="ja-JP" altLang="en-US" sz="2400" kern="0" dirty="0">
                <a:ea typeface="HGP創英角ｺﾞｼｯｸUB" pitchFamily="50" charset="-128"/>
                <a:cs typeface="+mj-cs"/>
              </a:rPr>
              <a:t>対象システム</a:t>
            </a:r>
            <a:r>
              <a:rPr lang="en-US" altLang="ja-JP" sz="2400" kern="0" dirty="0">
                <a:ea typeface="HGP創英角ｺﾞｼｯｸUB" pitchFamily="50" charset="-128"/>
                <a:cs typeface="+mj-cs"/>
              </a:rPr>
              <a:t>3</a:t>
            </a:r>
            <a:r>
              <a:rPr lang="ja-JP" altLang="en-US" sz="2400" kern="0" dirty="0">
                <a:ea typeface="HGP創英角ｺﾞｼｯｸUB" pitchFamily="50" charset="-128"/>
                <a:cs typeface="+mj-cs"/>
              </a:rPr>
              <a:t>：　銀行オンラインシステム</a:t>
            </a:r>
            <a:r>
              <a:rPr lang="en-US" altLang="ja-JP" sz="2400" kern="0" dirty="0">
                <a:ea typeface="HGP創英角ｺﾞｼｯｸUB" pitchFamily="50" charset="-128"/>
                <a:cs typeface="+mj-cs"/>
              </a:rPr>
              <a:t>(2/2)</a:t>
            </a:r>
            <a:endParaRPr lang="ja-JP" altLang="en-US" sz="2400" kern="0" dirty="0">
              <a:ea typeface="HGP創英角ｺﾞｼｯｸUB" pitchFamily="50" charset="-128"/>
              <a:cs typeface="+mj-cs"/>
            </a:endParaRPr>
          </a:p>
        </p:txBody>
      </p:sp>
      <p:sp>
        <p:nvSpPr>
          <p:cNvPr id="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Clr>
                <a:schemeClr val="hlink"/>
              </a:buClr>
              <a:buFont typeface="Wingdings"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a:lstStyle>
          <a:p>
            <a:pPr>
              <a:lnSpc>
                <a:spcPct val="80000"/>
              </a:lnSpc>
              <a:defRPr/>
            </a:pPr>
            <a:r>
              <a:rPr lang="ja-JP" altLang="en-US" sz="2800" dirty="0"/>
              <a:t>システムの運用</a:t>
            </a:r>
            <a:endParaRPr lang="en-US" altLang="ja-JP" sz="2800" dirty="0"/>
          </a:p>
          <a:p>
            <a:pPr lvl="1">
              <a:lnSpc>
                <a:spcPct val="80000"/>
              </a:lnSpc>
              <a:defRPr/>
            </a:pPr>
            <a:r>
              <a:rPr lang="ja-JP" altLang="en-US" sz="2400" dirty="0"/>
              <a:t>サービス特性</a:t>
            </a:r>
            <a:endParaRPr lang="en-US" altLang="ja-JP" sz="2400" dirty="0"/>
          </a:p>
          <a:p>
            <a:pPr lvl="2">
              <a:lnSpc>
                <a:spcPct val="80000"/>
              </a:lnSpc>
              <a:defRPr/>
            </a:pPr>
            <a:r>
              <a:rPr lang="en-US" altLang="ja-JP" sz="2000" dirty="0"/>
              <a:t>6</a:t>
            </a:r>
            <a:r>
              <a:rPr lang="ja-JP" altLang="en-US" sz="2000" dirty="0"/>
              <a:t>月、</a:t>
            </a:r>
            <a:r>
              <a:rPr lang="en-US" altLang="ja-JP" sz="2000" dirty="0"/>
              <a:t>9</a:t>
            </a:r>
            <a:r>
              <a:rPr lang="ja-JP" altLang="en-US" sz="2000" dirty="0"/>
              <a:t>月、</a:t>
            </a:r>
            <a:r>
              <a:rPr lang="en-US" altLang="ja-JP" sz="2000" dirty="0"/>
              <a:t>12</a:t>
            </a:r>
            <a:r>
              <a:rPr lang="ja-JP" altLang="en-US" sz="2000" dirty="0"/>
              <a:t>月、</a:t>
            </a:r>
            <a:r>
              <a:rPr lang="en-US" altLang="ja-JP" sz="2000" dirty="0"/>
              <a:t>3</a:t>
            </a:r>
            <a:r>
              <a:rPr lang="ja-JP" altLang="en-US" sz="2000" dirty="0"/>
              <a:t>月のそれぞれ後半</a:t>
            </a:r>
            <a:r>
              <a:rPr lang="en-US" altLang="ja-JP" sz="2000" dirty="0"/>
              <a:t>2</a:t>
            </a:r>
            <a:r>
              <a:rPr lang="ja-JP" altLang="en-US" sz="2000" dirty="0"/>
              <a:t>週間の受発注トランザクションは、他の時期に比べ</a:t>
            </a:r>
            <a:r>
              <a:rPr lang="en-US" altLang="ja-JP" sz="2000" dirty="0"/>
              <a:t>2</a:t>
            </a:r>
            <a:r>
              <a:rPr lang="ja-JP" altLang="en-US" sz="2000" dirty="0"/>
              <a:t>倍に増える。</a:t>
            </a:r>
            <a:endParaRPr lang="en-US" altLang="ja-JP" sz="2000" dirty="0"/>
          </a:p>
          <a:p>
            <a:pPr lvl="2">
              <a:lnSpc>
                <a:spcPct val="80000"/>
              </a:lnSpc>
              <a:defRPr/>
            </a:pPr>
            <a:r>
              <a:rPr lang="ja-JP" altLang="en-US" sz="2000" dirty="0"/>
              <a:t>銀行取引には顧客名、銀行名、口座番号、金額など機密性の高い情報が含まれる</a:t>
            </a:r>
            <a:endParaRPr lang="en-US" altLang="ja-JP" sz="2000" dirty="0"/>
          </a:p>
          <a:p>
            <a:pPr lvl="2">
              <a:lnSpc>
                <a:spcPct val="80000"/>
              </a:lnSpc>
              <a:defRPr/>
            </a:pPr>
            <a:r>
              <a:rPr lang="ja-JP" altLang="en-US" sz="2000" dirty="0"/>
              <a:t>取引記録は少なくとも</a:t>
            </a:r>
            <a:r>
              <a:rPr lang="en-US" altLang="ja-JP" sz="2000" dirty="0"/>
              <a:t>10</a:t>
            </a:r>
            <a:r>
              <a:rPr lang="ja-JP" altLang="en-US" sz="2000" dirty="0"/>
              <a:t>年間は残す必要がある</a:t>
            </a:r>
            <a:endParaRPr lang="en-US" altLang="ja-JP" sz="2000" dirty="0"/>
          </a:p>
          <a:p>
            <a:pPr lvl="1">
              <a:lnSpc>
                <a:spcPct val="80000"/>
              </a:lnSpc>
              <a:defRPr/>
            </a:pPr>
            <a:r>
              <a:rPr lang="ja-JP" altLang="en-US" sz="2400" dirty="0"/>
              <a:t>復旧</a:t>
            </a:r>
            <a:endParaRPr lang="en-US" altLang="ja-JP" sz="2400" dirty="0"/>
          </a:p>
          <a:p>
            <a:pPr lvl="2">
              <a:lnSpc>
                <a:spcPct val="80000"/>
              </a:lnSpc>
              <a:defRPr/>
            </a:pPr>
            <a:r>
              <a:rPr lang="ja-JP" altLang="en-US" sz="2000" dirty="0"/>
              <a:t>システムが停止した場合、</a:t>
            </a:r>
            <a:r>
              <a:rPr lang="en-US" altLang="ja-JP" sz="2000" dirty="0"/>
              <a:t>2</a:t>
            </a:r>
            <a:r>
              <a:rPr lang="ja-JP" altLang="en-US" sz="2000" dirty="0"/>
              <a:t>時間以内に復旧したい。また、大規模災害発生時には</a:t>
            </a:r>
            <a:r>
              <a:rPr lang="en-US" altLang="ja-JP" sz="2000" dirty="0"/>
              <a:t>2</a:t>
            </a:r>
            <a:r>
              <a:rPr lang="ja-JP" altLang="en-US" sz="2000" dirty="0"/>
              <a:t>日以内で復旧して欲しい</a:t>
            </a:r>
            <a:endParaRPr lang="en-US" altLang="ja-JP" sz="2000" dirty="0"/>
          </a:p>
          <a:p>
            <a:pPr lvl="1">
              <a:lnSpc>
                <a:spcPct val="80000"/>
              </a:lnSpc>
              <a:defRPr/>
            </a:pPr>
            <a:r>
              <a:rPr lang="ja-JP" altLang="en-US" sz="2400" dirty="0"/>
              <a:t>運用・保守担当</a:t>
            </a:r>
            <a:endParaRPr lang="en-US" altLang="ja-JP" sz="2400" dirty="0"/>
          </a:p>
          <a:p>
            <a:pPr lvl="2">
              <a:lnSpc>
                <a:spcPct val="80000"/>
              </a:lnSpc>
              <a:defRPr/>
            </a:pPr>
            <a:r>
              <a:rPr lang="ja-JP" altLang="en-US" sz="2000" dirty="0"/>
              <a:t>情報システム部門が運用・保守管理しており、加えてベンダとの保守契約も行っている</a:t>
            </a:r>
          </a:p>
          <a:p>
            <a:pPr lvl="1">
              <a:lnSpc>
                <a:spcPct val="80000"/>
              </a:lnSpc>
              <a:defRPr/>
            </a:pPr>
            <a:r>
              <a:rPr lang="ja-JP" altLang="en-US" sz="2400" dirty="0"/>
              <a:t>バックアップ等</a:t>
            </a:r>
            <a:endParaRPr lang="en-US" altLang="ja-JP" sz="2400" dirty="0"/>
          </a:p>
          <a:p>
            <a:pPr lvl="2">
              <a:lnSpc>
                <a:spcPct val="80000"/>
              </a:lnSpc>
              <a:defRPr/>
            </a:pPr>
            <a:r>
              <a:rPr lang="ja-JP" altLang="en-US" sz="2000" dirty="0"/>
              <a:t>バックアップデータは最新情報を保存し、常に復旧に備える</a:t>
            </a:r>
            <a:br>
              <a:rPr lang="en-US" altLang="ja-JP" sz="2000" dirty="0"/>
            </a:br>
            <a:r>
              <a:rPr lang="ja-JP" altLang="en-US" sz="2000" dirty="0"/>
              <a:t>（リアルタイムバックアップ）</a:t>
            </a:r>
            <a:endParaRPr lang="en-US" altLang="ja-JP" sz="2000" dirty="0"/>
          </a:p>
          <a:p>
            <a:pPr marL="0" indent="0">
              <a:buFont typeface="Wingdings" pitchFamily="2" charset="2"/>
              <a:buNone/>
              <a:defRPr/>
            </a:pPr>
            <a:endParaRPr lang="en-US" altLang="ja-JP" sz="2800" dirty="0"/>
          </a:p>
          <a:p>
            <a:pPr>
              <a:defRPr/>
            </a:pPr>
            <a:endParaRPr lang="ja-JP" altLang="en-US" sz="2800" dirty="0"/>
          </a:p>
        </p:txBody>
      </p:sp>
      <p:sp>
        <p:nvSpPr>
          <p:cNvPr id="6" name="Text Box 25">
            <a:extLst>
              <a:ext uri="{FF2B5EF4-FFF2-40B4-BE49-F238E27FC236}">
                <a16:creationId xmlns:a16="http://schemas.microsoft.com/office/drawing/2014/main" id="{B177102A-409C-4594-92D0-CA4CF875DFEE}"/>
              </a:ext>
            </a:extLst>
          </p:cNvPr>
          <p:cNvSpPr txBox="1">
            <a:spLocks noChangeArrowheads="1"/>
          </p:cNvSpPr>
          <p:nvPr/>
        </p:nvSpPr>
        <p:spPr bwMode="auto">
          <a:xfrm>
            <a:off x="312283"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theme/theme1.xml><?xml version="1.0" encoding="utf-8"?>
<a:theme xmlns:a="http://schemas.openxmlformats.org/drawingml/2006/main" name="SEC主催セミナーテンプレート2009">
  <a:themeElements>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SEC主催セミナーテンプレート2009">
      <a:majorFont>
        <a:latin typeface="ＭＳ ゴシック"/>
        <a:ea typeface="ＭＳ ゴシック"/>
        <a:cs typeface=""/>
      </a:majorFont>
      <a:minorFont>
        <a:latin typeface="ＭＳ ゴシック"/>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dbl"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3200" b="0" i="0" u="none" strike="noStrike" cap="none" normalizeH="0" baseline="0" smtClean="0">
            <a:ln>
              <a:noFill/>
            </a:ln>
            <a:solidFill>
              <a:schemeClr val="tx2"/>
            </a:solidFill>
            <a:effectLst/>
            <a:latin typeface="ＭＳ ゴシック" pitchFamily="49" charset="-128"/>
            <a:ea typeface="ＭＳ ゴシック" pitchFamily="49" charset="-128"/>
          </a:defRPr>
        </a:defPPr>
      </a:lstStyle>
    </a:spDef>
    <a:lnDef>
      <a:spPr bwMode="auto">
        <a:ln>
          <a:solidFill>
            <a:schemeClr val="tx1"/>
          </a:solidFill>
          <a:headEnd type="none" w="med" len="med"/>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SEC主催セミナーテンプレート20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主催セミナーテンプレート20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主催セミナーテンプレート20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主催セミナーテンプレート20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主催セミナーテンプレート20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主催セミナーテンプレート20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主催セミナーテンプレート20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主催セミナーテンプレート20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主催セミナーテンプレート20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主催セミナーテンプレート20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主催セミナーテンプレート20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主催セミナーテンプレート2009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PA01">
  <a:themeElements>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2_IPA01">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PA01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IPA01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SEC主催セミナーテンプレート2009</Template>
  <TotalTime>0</TotalTime>
  <Words>713</Words>
  <PresentationFormat>画面に合わせる (4:3)</PresentationFormat>
  <Paragraphs>114</Paragraphs>
  <Slides>7</Slides>
  <Notes>7</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7</vt:i4>
      </vt:variant>
    </vt:vector>
  </HeadingPairs>
  <TitlesOfParts>
    <vt:vector size="18" baseType="lpstr">
      <vt:lpstr>Arial Unicode MS</vt:lpstr>
      <vt:lpstr>HGP創英角ｺﾞｼｯｸUB</vt:lpstr>
      <vt:lpstr>IPA Pゴシック</vt:lpstr>
      <vt:lpstr>ＭＳ Ｐゴシック</vt:lpstr>
      <vt:lpstr>ＭＳ Ｐ明朝</vt:lpstr>
      <vt:lpstr>ＭＳ ゴシック</vt:lpstr>
      <vt:lpstr>メイリオ</vt:lpstr>
      <vt:lpstr>Arial</vt:lpstr>
      <vt:lpstr>Wingdings</vt:lpstr>
      <vt:lpstr>SEC主催セミナーテンプレート2009</vt:lpstr>
      <vt:lpstr>2_IPA01</vt:lpstr>
      <vt:lpstr>システム概略説明書 （社内スケジュール管理システム、受発注システム、 銀行オンラインシステム）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dcterms:created xsi:type="dcterms:W3CDTF">2012-10-25T02:30:21Z</dcterms:created>
  <dcterms:modified xsi:type="dcterms:W3CDTF">2018-04-19T11:12:15Z</dcterms:modified>
</cp:coreProperties>
</file>