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9" r:id="rId1"/>
    <p:sldMasterId id="2147483733" r:id="rId2"/>
  </p:sldMasterIdLst>
  <p:notesMasterIdLst>
    <p:notesMasterId r:id="rId43"/>
  </p:notesMasterIdLst>
  <p:handoutMasterIdLst>
    <p:handoutMasterId r:id="rId44"/>
  </p:handoutMasterIdLst>
  <p:sldIdLst>
    <p:sldId id="431" r:id="rId3"/>
    <p:sldId id="378" r:id="rId4"/>
    <p:sldId id="373" r:id="rId5"/>
    <p:sldId id="374" r:id="rId6"/>
    <p:sldId id="384" r:id="rId7"/>
    <p:sldId id="385" r:id="rId8"/>
    <p:sldId id="432" r:id="rId9"/>
    <p:sldId id="386" r:id="rId10"/>
    <p:sldId id="387" r:id="rId11"/>
    <p:sldId id="426" r:id="rId12"/>
    <p:sldId id="389" r:id="rId13"/>
    <p:sldId id="390" r:id="rId14"/>
    <p:sldId id="391" r:id="rId15"/>
    <p:sldId id="392" r:id="rId16"/>
    <p:sldId id="433" r:id="rId17"/>
    <p:sldId id="434" r:id="rId18"/>
    <p:sldId id="394" r:id="rId19"/>
    <p:sldId id="395" r:id="rId20"/>
    <p:sldId id="427" r:id="rId21"/>
    <p:sldId id="397" r:id="rId22"/>
    <p:sldId id="398" r:id="rId23"/>
    <p:sldId id="399" r:id="rId24"/>
    <p:sldId id="400" r:id="rId25"/>
    <p:sldId id="402" r:id="rId26"/>
    <p:sldId id="403" r:id="rId27"/>
    <p:sldId id="428" r:id="rId28"/>
    <p:sldId id="405" r:id="rId29"/>
    <p:sldId id="406" r:id="rId30"/>
    <p:sldId id="407" r:id="rId31"/>
    <p:sldId id="408" r:id="rId32"/>
    <p:sldId id="409" r:id="rId33"/>
    <p:sldId id="410" r:id="rId34"/>
    <p:sldId id="429" r:id="rId35"/>
    <p:sldId id="412" r:id="rId36"/>
    <p:sldId id="413" r:id="rId37"/>
    <p:sldId id="414" r:id="rId38"/>
    <p:sldId id="415" r:id="rId39"/>
    <p:sldId id="416" r:id="rId40"/>
    <p:sldId id="417" r:id="rId41"/>
    <p:sldId id="418" r:id="rId42"/>
  </p:sldIdLst>
  <p:sldSz cx="9144000" cy="6858000" type="screen4x3"/>
  <p:notesSz cx="6805613" cy="9939338"/>
  <p:defaultTextStyle>
    <a:defPPr>
      <a:defRPr lang="ja-JP"/>
    </a:defPPr>
    <a:lvl1pPr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5pPr>
    <a:lvl6pPr marL="22860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6pPr>
    <a:lvl7pPr marL="27432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7pPr>
    <a:lvl8pPr marL="32004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8pPr>
    <a:lvl9pPr marL="36576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53">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FF"/>
    <a:srgbClr val="557FF7"/>
    <a:srgbClr val="760D87"/>
    <a:srgbClr val="FFE7FF"/>
    <a:srgbClr val="1BE52E"/>
    <a:srgbClr val="FB9705"/>
    <a:srgbClr val="FFCCFF"/>
    <a:srgbClr val="E4F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84477" autoAdjust="0"/>
  </p:normalViewPr>
  <p:slideViewPr>
    <p:cSldViewPr snapToGrid="0">
      <p:cViewPr varScale="1">
        <p:scale>
          <a:sx n="96" d="100"/>
          <a:sy n="96" d="100"/>
        </p:scale>
        <p:origin x="2268" y="90"/>
      </p:cViewPr>
      <p:guideLst>
        <p:guide orient="horz" pos="1353"/>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p:cViewPr varScale="1">
        <p:scale>
          <a:sx n="92" d="100"/>
          <a:sy n="92" d="100"/>
        </p:scale>
        <p:origin x="-1776" y="-108"/>
      </p:cViewPr>
      <p:guideLst>
        <p:guide orient="horz" pos="3131"/>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25763" cy="477838"/>
          </a:xfrm>
          <a:prstGeom prst="rect">
            <a:avLst/>
          </a:prstGeom>
          <a:noFill/>
          <a:ln w="9525">
            <a:noFill/>
            <a:miter lim="800000"/>
            <a:headEnd/>
            <a:tailEnd/>
          </a:ln>
        </p:spPr>
        <p:txBody>
          <a:bodyPr vert="horz" wrap="square" lIns="96299" tIns="48149" rIns="96299" bIns="48149" numCol="1" anchor="t" anchorCtr="0" compatLnSpc="1">
            <a:prstTxWarp prst="textNoShape">
              <a:avLst/>
            </a:prstTxWarp>
          </a:bodyPr>
          <a:lstStyle>
            <a:lvl1pPr algn="l" defTabSz="963796" eaLnBrk="1" hangingPunct="1">
              <a:defRPr sz="1300" b="1">
                <a:solidFill>
                  <a:schemeClr val="tx1"/>
                </a:solidFill>
                <a:latin typeface="Arial" charset="0"/>
                <a:ea typeface="ＭＳ Ｐゴシック" pitchFamily="50" charset="-128"/>
              </a:defRPr>
            </a:lvl1pPr>
          </a:lstStyle>
          <a:p>
            <a:pPr>
              <a:defRPr/>
            </a:pPr>
            <a:endParaRPr lang="en-US" altLang="ja-JP"/>
          </a:p>
        </p:txBody>
      </p:sp>
      <p:sp>
        <p:nvSpPr>
          <p:cNvPr id="63491" name="Rectangle 3"/>
          <p:cNvSpPr>
            <a:spLocks noGrp="1" noChangeArrowheads="1"/>
          </p:cNvSpPr>
          <p:nvPr>
            <p:ph type="dt" sz="quarter" idx="1"/>
          </p:nvPr>
        </p:nvSpPr>
        <p:spPr bwMode="auto">
          <a:xfrm>
            <a:off x="3819525" y="0"/>
            <a:ext cx="3006725" cy="477838"/>
          </a:xfrm>
          <a:prstGeom prst="rect">
            <a:avLst/>
          </a:prstGeom>
          <a:noFill/>
          <a:ln w="9525">
            <a:noFill/>
            <a:miter lim="800000"/>
            <a:headEnd/>
            <a:tailEnd/>
          </a:ln>
        </p:spPr>
        <p:txBody>
          <a:bodyPr vert="horz" wrap="square" lIns="96299" tIns="48149" rIns="96299" bIns="48149" numCol="1" anchor="t" anchorCtr="0" compatLnSpc="1">
            <a:prstTxWarp prst="textNoShape">
              <a:avLst/>
            </a:prstTxWarp>
          </a:bodyPr>
          <a:lstStyle>
            <a:lvl1pPr algn="r" defTabSz="963796" eaLnBrk="1" hangingPunct="1">
              <a:defRPr sz="1300" b="1">
                <a:solidFill>
                  <a:schemeClr val="tx1"/>
                </a:solidFill>
                <a:latin typeface="Arial" charset="0"/>
                <a:ea typeface="ＭＳ Ｐゴシック" pitchFamily="50" charset="-128"/>
              </a:defRPr>
            </a:lvl1pPr>
          </a:lstStyle>
          <a:p>
            <a:pPr>
              <a:defRPr/>
            </a:pPr>
            <a:fld id="{8B6CB830-2F2D-47C0-AF2F-2E1150B4CBA7}" type="datetimeFigureOut">
              <a:rPr lang="en-US" altLang="ja-JP"/>
              <a:pPr>
                <a:defRPr/>
              </a:pPr>
              <a:t>4/19/2018</a:t>
            </a:fld>
            <a:endParaRPr lang="en-US" altLang="ja-JP" dirty="0"/>
          </a:p>
        </p:txBody>
      </p:sp>
      <p:sp>
        <p:nvSpPr>
          <p:cNvPr id="63492" name="Rectangle 4"/>
          <p:cNvSpPr>
            <a:spLocks noGrp="1" noChangeArrowheads="1"/>
          </p:cNvSpPr>
          <p:nvPr>
            <p:ph type="ftr" sz="quarter" idx="2"/>
          </p:nvPr>
        </p:nvSpPr>
        <p:spPr bwMode="auto">
          <a:xfrm>
            <a:off x="0" y="9472613"/>
            <a:ext cx="2925763" cy="477837"/>
          </a:xfrm>
          <a:prstGeom prst="rect">
            <a:avLst/>
          </a:prstGeom>
          <a:noFill/>
          <a:ln w="9525">
            <a:noFill/>
            <a:miter lim="800000"/>
            <a:headEnd/>
            <a:tailEnd/>
          </a:ln>
        </p:spPr>
        <p:txBody>
          <a:bodyPr vert="horz" wrap="square" lIns="96299" tIns="48149" rIns="96299" bIns="48149" numCol="1" anchor="b" anchorCtr="0" compatLnSpc="1">
            <a:prstTxWarp prst="textNoShape">
              <a:avLst/>
            </a:prstTxWarp>
          </a:bodyPr>
          <a:lstStyle>
            <a:lvl1pPr algn="l" defTabSz="963796" eaLnBrk="1" hangingPunct="1">
              <a:defRPr sz="1300" b="1">
                <a:solidFill>
                  <a:schemeClr val="tx1"/>
                </a:solidFill>
                <a:latin typeface="Arial" charset="0"/>
                <a:ea typeface="ＭＳ Ｐゴシック" pitchFamily="50" charset="-128"/>
              </a:defRPr>
            </a:lvl1pPr>
          </a:lstStyle>
          <a:p>
            <a:pPr>
              <a:defRPr/>
            </a:pPr>
            <a:endParaRPr lang="en-US" altLang="ja-JP"/>
          </a:p>
        </p:txBody>
      </p:sp>
      <p:sp>
        <p:nvSpPr>
          <p:cNvPr id="63493" name="Rectangle 5"/>
          <p:cNvSpPr>
            <a:spLocks noGrp="1" noChangeArrowheads="1"/>
          </p:cNvSpPr>
          <p:nvPr>
            <p:ph type="sldNum" sz="quarter" idx="3"/>
          </p:nvPr>
        </p:nvSpPr>
        <p:spPr bwMode="auto">
          <a:xfrm>
            <a:off x="3819525" y="9472613"/>
            <a:ext cx="3006725" cy="477837"/>
          </a:xfrm>
          <a:prstGeom prst="rect">
            <a:avLst/>
          </a:prstGeom>
          <a:noFill/>
          <a:ln w="9525">
            <a:noFill/>
            <a:miter lim="800000"/>
            <a:headEnd/>
            <a:tailEnd/>
          </a:ln>
        </p:spPr>
        <p:txBody>
          <a:bodyPr vert="horz" wrap="square" lIns="96299" tIns="48149" rIns="96299" bIns="48149" numCol="1" anchor="b" anchorCtr="0" compatLnSpc="1">
            <a:prstTxWarp prst="textNoShape">
              <a:avLst/>
            </a:prstTxWarp>
          </a:bodyPr>
          <a:lstStyle>
            <a:lvl1pPr algn="r" defTabSz="963613" eaLnBrk="1" hangingPunct="1">
              <a:defRPr sz="1300" b="1" smtClean="0">
                <a:solidFill>
                  <a:schemeClr val="tx1"/>
                </a:solidFill>
                <a:latin typeface="Arial" panose="020B0604020202020204" pitchFamily="34" charset="0"/>
              </a:defRPr>
            </a:lvl1pPr>
          </a:lstStyle>
          <a:p>
            <a:pPr>
              <a:defRPr/>
            </a:pPr>
            <a:fld id="{0CA1BF31-D4A0-43B9-A657-545392E67EE2}" type="slidenum">
              <a:rPr lang="en-US" altLang="ja-JP"/>
              <a:pPr>
                <a:defRPr/>
              </a:pPr>
              <a:t>‹#›</a:t>
            </a:fld>
            <a:endParaRPr lang="en-US" altLang="ja-JP"/>
          </a:p>
        </p:txBody>
      </p:sp>
    </p:spTree>
    <p:extLst>
      <p:ext uri="{BB962C8B-B14F-4D97-AF65-F5344CB8AC3E}">
        <p14:creationId xmlns:p14="http://schemas.microsoft.com/office/powerpoint/2010/main" val="41391658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6299" tIns="48149" rIns="96299" bIns="48149" numCol="1" anchor="t" anchorCtr="0" compatLnSpc="1">
            <a:prstTxWarp prst="textNoShape">
              <a:avLst/>
            </a:prstTxWarp>
          </a:bodyPr>
          <a:lstStyle>
            <a:lvl1pPr algn="l" defTabSz="963796" eaLnBrk="1" hangingPunct="1">
              <a:defRPr sz="1300">
                <a:solidFill>
                  <a:schemeClr val="tx1"/>
                </a:solidFill>
                <a:latin typeface="Arial" charset="0"/>
                <a:ea typeface="ＭＳ Ｐゴシック" pitchFamily="50" charset="-128"/>
              </a:defRPr>
            </a:lvl1pPr>
          </a:lstStyle>
          <a:p>
            <a:pPr>
              <a:defRPr/>
            </a:pPr>
            <a:endParaRPr lang="en-US" altLang="ja-JP"/>
          </a:p>
        </p:txBody>
      </p:sp>
      <p:sp>
        <p:nvSpPr>
          <p:cNvPr id="9219" name="Rectangle 3"/>
          <p:cNvSpPr>
            <a:spLocks noGrp="1" noChangeArrowheads="1"/>
          </p:cNvSpPr>
          <p:nvPr>
            <p:ph type="dt" idx="1"/>
          </p:nvPr>
        </p:nvSpPr>
        <p:spPr bwMode="auto">
          <a:xfrm>
            <a:off x="3854450" y="0"/>
            <a:ext cx="2949575" cy="496888"/>
          </a:xfrm>
          <a:prstGeom prst="rect">
            <a:avLst/>
          </a:prstGeom>
          <a:noFill/>
          <a:ln w="9525">
            <a:noFill/>
            <a:miter lim="800000"/>
            <a:headEnd/>
            <a:tailEnd/>
          </a:ln>
        </p:spPr>
        <p:txBody>
          <a:bodyPr vert="horz" wrap="square" lIns="96299" tIns="48149" rIns="96299" bIns="48149" numCol="1" anchor="t" anchorCtr="0" compatLnSpc="1">
            <a:prstTxWarp prst="textNoShape">
              <a:avLst/>
            </a:prstTxWarp>
          </a:bodyPr>
          <a:lstStyle>
            <a:lvl1pPr algn="r" defTabSz="963796" eaLnBrk="1" hangingPunct="1">
              <a:defRPr sz="1300">
                <a:solidFill>
                  <a:schemeClr val="tx1"/>
                </a:solidFill>
                <a:latin typeface="Arial" charset="0"/>
                <a:ea typeface="ＭＳ Ｐゴシック" pitchFamily="50" charset="-128"/>
              </a:defRPr>
            </a:lvl1pPr>
          </a:lstStyle>
          <a:p>
            <a:pPr>
              <a:defRPr/>
            </a:pPr>
            <a:fld id="{BB8C4ED7-DD59-4070-90F6-B256D2DDE843}" type="datetimeFigureOut">
              <a:rPr lang="en-US" altLang="ja-JP"/>
              <a:pPr>
                <a:defRPr/>
              </a:pPr>
              <a:t>4/19/2018</a:t>
            </a:fld>
            <a:endParaRPr lang="en-US" altLang="ja-JP" dirty="0"/>
          </a:p>
        </p:txBody>
      </p:sp>
      <p:sp>
        <p:nvSpPr>
          <p:cNvPr id="5124" name="Rectangle 4"/>
          <p:cNvSpPr>
            <a:spLocks noGrp="1" noRot="1" noChangeAspect="1" noChangeArrowheads="1" noTextEdit="1"/>
          </p:cNvSpPr>
          <p:nvPr>
            <p:ph type="sldImg" idx="2"/>
          </p:nvPr>
        </p:nvSpPr>
        <p:spPr bwMode="auto">
          <a:xfrm>
            <a:off x="917575" y="744538"/>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2625" y="4721225"/>
            <a:ext cx="5440363" cy="4471988"/>
          </a:xfrm>
          <a:prstGeom prst="rect">
            <a:avLst/>
          </a:prstGeom>
          <a:noFill/>
          <a:ln w="9525">
            <a:noFill/>
            <a:miter lim="800000"/>
            <a:headEnd/>
            <a:tailEnd/>
          </a:ln>
        </p:spPr>
        <p:txBody>
          <a:bodyPr vert="horz" wrap="square" lIns="96299" tIns="48149" rIns="96299" bIns="4814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p:spPr>
        <p:txBody>
          <a:bodyPr vert="horz" wrap="square" lIns="96299" tIns="48149" rIns="96299" bIns="48149" numCol="1" anchor="b" anchorCtr="0" compatLnSpc="1">
            <a:prstTxWarp prst="textNoShape">
              <a:avLst/>
            </a:prstTxWarp>
          </a:bodyPr>
          <a:lstStyle>
            <a:lvl1pPr algn="l" defTabSz="963796" eaLnBrk="1" hangingPunct="1">
              <a:defRPr sz="1300">
                <a:solidFill>
                  <a:schemeClr val="tx1"/>
                </a:solidFill>
                <a:latin typeface="Arial" charset="0"/>
                <a:ea typeface="ＭＳ Ｐゴシック" pitchFamily="50" charset="-128"/>
              </a:defRPr>
            </a:lvl1pPr>
          </a:lstStyle>
          <a:p>
            <a:pPr>
              <a:defRPr/>
            </a:pPr>
            <a:endParaRPr lang="en-US" altLang="ja-JP"/>
          </a:p>
        </p:txBody>
      </p:sp>
      <p:sp>
        <p:nvSpPr>
          <p:cNvPr id="9223"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p:spPr>
        <p:txBody>
          <a:bodyPr vert="horz" wrap="square" lIns="96299" tIns="48149" rIns="96299" bIns="48149" numCol="1" anchor="b" anchorCtr="0" compatLnSpc="1">
            <a:prstTxWarp prst="textNoShape">
              <a:avLst/>
            </a:prstTxWarp>
          </a:bodyPr>
          <a:lstStyle>
            <a:lvl1pPr algn="r" defTabSz="963613" eaLnBrk="1" hangingPunct="1">
              <a:defRPr sz="1300" smtClean="0">
                <a:solidFill>
                  <a:schemeClr val="tx1"/>
                </a:solidFill>
                <a:latin typeface="Arial" panose="020B0604020202020204" pitchFamily="34" charset="0"/>
              </a:defRPr>
            </a:lvl1pPr>
          </a:lstStyle>
          <a:p>
            <a:pPr>
              <a:defRPr/>
            </a:pPr>
            <a:fld id="{8A201B82-D279-4F5F-A1C7-1BAE9B7E4A81}" type="slidenum">
              <a:rPr lang="en-US" altLang="ja-JP"/>
              <a:pPr>
                <a:defRPr/>
              </a:pPr>
              <a:t>‹#›</a:t>
            </a:fld>
            <a:endParaRPr lang="en-US" altLang="ja-JP"/>
          </a:p>
        </p:txBody>
      </p:sp>
    </p:spTree>
    <p:extLst>
      <p:ext uri="{BB962C8B-B14F-4D97-AF65-F5344CB8AC3E}">
        <p14:creationId xmlns:p14="http://schemas.microsoft.com/office/powerpoint/2010/main" val="150087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00B62961-72BA-406F-96AD-6ACA74EF2F68}" type="slidenum">
              <a:rPr lang="en-US" altLang="ja-JP" sz="1300">
                <a:ea typeface="ＭＳ Ｐゴシック" panose="020B0600070205080204" pitchFamily="50" charset="-128"/>
              </a:rPr>
              <a:pPr>
                <a:spcBef>
                  <a:spcPct val="0"/>
                </a:spcBef>
              </a:pPr>
              <a:t>0</a:t>
            </a:fld>
            <a:endParaRPr lang="en-US" altLang="ja-JP" sz="1300">
              <a:ea typeface="ＭＳ Ｐゴシック" panose="020B0600070205080204" pitchFamily="50" charset="-128"/>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1</a:t>
            </a:r>
            <a:r>
              <a:rPr lang="ja-JP" altLang="en-US" dirty="0">
                <a:latin typeface="Arial" panose="020B0604020202020204" pitchFamily="34" charset="0"/>
              </a:rPr>
              <a:t>で使用する資料は次の通りです。演習を始める前に使用する教材を確認するよう受講者に指示してください。</a:t>
            </a:r>
            <a:br>
              <a:rPr lang="en-US" altLang="ja-JP" dirty="0">
                <a:latin typeface="Arial" panose="020B0604020202020204" pitchFamily="34" charset="0"/>
              </a:rPr>
            </a:br>
            <a:r>
              <a:rPr lang="ja-JP" altLang="en-US" dirty="0">
                <a:latin typeface="Arial" panose="020B0604020202020204" pitchFamily="34" charset="0"/>
              </a:rPr>
              <a:t>・非機能要求グレード研修教材　演習</a:t>
            </a:r>
            <a:r>
              <a:rPr lang="en-US" altLang="ja-JP" dirty="0">
                <a:latin typeface="Arial" panose="020B0604020202020204" pitchFamily="34" charset="0"/>
              </a:rPr>
              <a:t>1</a:t>
            </a:r>
            <a:r>
              <a:rPr lang="ja-JP" altLang="en-US" dirty="0">
                <a:latin typeface="Arial" panose="020B0604020202020204" pitchFamily="34" charset="0"/>
              </a:rPr>
              <a:t>スライド</a:t>
            </a:r>
            <a:r>
              <a:rPr lang="en-US" altLang="ja-JP" dirty="0">
                <a:latin typeface="Arial" panose="020B0604020202020204" pitchFamily="34" charset="0"/>
              </a:rPr>
              <a:t>(</a:t>
            </a:r>
            <a:r>
              <a:rPr lang="ja-JP" altLang="en-US" dirty="0">
                <a:latin typeface="Arial" panose="020B0604020202020204" pitchFamily="34" charset="0"/>
              </a:rPr>
              <a:t>本資料）</a:t>
            </a:r>
            <a:br>
              <a:rPr lang="en-US" altLang="ja-JP" dirty="0">
                <a:latin typeface="Arial" panose="020B0604020202020204" pitchFamily="34" charset="0"/>
              </a:rPr>
            </a:br>
            <a:r>
              <a:rPr lang="ja-JP" altLang="en-US" dirty="0">
                <a:latin typeface="Arial" panose="020B0604020202020204" pitchFamily="34" charset="0"/>
              </a:rPr>
              <a:t>・非機能要求グレード研修教材　システム概略説明書</a:t>
            </a:r>
            <a:br>
              <a:rPr lang="en-US" altLang="ja-JP" dirty="0">
                <a:latin typeface="Arial" panose="020B0604020202020204" pitchFamily="34" charset="0"/>
              </a:rPr>
            </a:br>
            <a:r>
              <a:rPr lang="ja-JP" altLang="en-US" dirty="0">
                <a:latin typeface="Arial" panose="020B0604020202020204" pitchFamily="34" charset="0"/>
              </a:rPr>
              <a:t>・非機能要求まとめシート（演習</a:t>
            </a:r>
            <a:r>
              <a:rPr lang="en-US" altLang="ja-JP" dirty="0">
                <a:latin typeface="Arial" panose="020B0604020202020204" pitchFamily="34" charset="0"/>
              </a:rPr>
              <a:t>1</a:t>
            </a:r>
            <a:r>
              <a:rPr lang="ja-JP" altLang="en-US" dirty="0">
                <a:latin typeface="Arial" panose="020B0604020202020204" pitchFamily="34" charset="0"/>
              </a:rPr>
              <a:t>用）</a:t>
            </a:r>
            <a:br>
              <a:rPr lang="ja-JP" altLang="en-US" dirty="0">
                <a:latin typeface="Arial" panose="020B0604020202020204" pitchFamily="34" charset="0"/>
              </a:rPr>
            </a:br>
            <a:r>
              <a:rPr lang="ja-JP" altLang="en-US" dirty="0">
                <a:latin typeface="Arial" panose="020B0604020202020204" pitchFamily="34" charset="0"/>
              </a:rPr>
              <a:t>・システム基盤の非機能要求に関するグレード表</a:t>
            </a:r>
            <a:br>
              <a:rPr lang="ja-JP" altLang="en-US" dirty="0">
                <a:latin typeface="Arial" panose="020B0604020202020204" pitchFamily="34" charset="0"/>
              </a:rPr>
            </a:br>
            <a:r>
              <a:rPr lang="ja-JP" altLang="en-US" dirty="0">
                <a:latin typeface="Arial" panose="020B0604020202020204" pitchFamily="34" charset="0"/>
              </a:rPr>
              <a:t>（なお、受講者が非機能要求に慣れている場合は、講師の判断で、システム基盤の非機能要求に関するグレード表の代わりに非機能要求グレード活用シートを使用することもできます）</a:t>
            </a:r>
            <a:endParaRPr lang="en-US" altLang="ja-JP" dirty="0">
              <a:latin typeface="Arial" panose="020B0604020202020204" pitchFamily="34" charset="0"/>
            </a:endParaRPr>
          </a:p>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1</a:t>
            </a:r>
            <a:r>
              <a:rPr lang="ja-JP" altLang="en-US" dirty="0">
                <a:latin typeface="Arial" panose="020B0604020202020204" pitchFamily="34" charset="0"/>
              </a:rPr>
              <a:t>～演習</a:t>
            </a:r>
            <a:r>
              <a:rPr lang="en-US" altLang="ja-JP" dirty="0">
                <a:latin typeface="Arial" panose="020B0604020202020204" pitchFamily="34" charset="0"/>
              </a:rPr>
              <a:t>3</a:t>
            </a:r>
            <a:r>
              <a:rPr lang="ja-JP" altLang="en-US" dirty="0">
                <a:latin typeface="Arial" panose="020B0604020202020204" pitchFamily="34" charset="0"/>
              </a:rPr>
              <a:t>から</a:t>
            </a:r>
            <a:r>
              <a:rPr lang="en-US" altLang="ja-JP" dirty="0">
                <a:latin typeface="Arial" panose="020B0604020202020204" pitchFamily="34" charset="0"/>
              </a:rPr>
              <a:t>2</a:t>
            </a:r>
            <a:r>
              <a:rPr lang="ja-JP" altLang="en-US" dirty="0">
                <a:latin typeface="Arial" panose="020B0604020202020204" pitchFamily="34" charset="0"/>
              </a:rPr>
              <a:t>つ以上の演習を行う場合、検討対象システムを演習ごとに変えずに同じにすることを推奨します。</a:t>
            </a:r>
            <a:br>
              <a:rPr lang="en-US" altLang="ja-JP" dirty="0">
                <a:latin typeface="Arial" panose="020B0604020202020204" pitchFamily="34" charset="0"/>
              </a:rPr>
            </a:br>
            <a:r>
              <a:rPr lang="ja-JP" altLang="en-US" dirty="0">
                <a:latin typeface="Arial" panose="020B0604020202020204" pitchFamily="34" charset="0"/>
              </a:rPr>
              <a:t>（検討対象システムの概略の確認など、重複する作業を割愛できるため）</a:t>
            </a:r>
            <a:br>
              <a:rPr lang="ja-JP" altLang="en-US" dirty="0">
                <a:latin typeface="Arial" panose="020B0604020202020204" pitchFamily="34" charset="0"/>
              </a:rPr>
            </a:br>
            <a:endParaRPr lang="ja-JP" altLang="en-US" dirty="0">
              <a:latin typeface="Arial" panose="020B0604020202020204" pitchFamily="34" charset="0"/>
            </a:endParaRPr>
          </a:p>
        </p:txBody>
      </p:sp>
    </p:spTree>
    <p:extLst>
      <p:ext uri="{BB962C8B-B14F-4D97-AF65-F5344CB8AC3E}">
        <p14:creationId xmlns:p14="http://schemas.microsoft.com/office/powerpoint/2010/main" val="315431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B4C2AD8-0217-4EC4-A2AF-8538E20F4688}" type="slidenum">
              <a:rPr lang="en-US" altLang="ja-JP" sz="1300">
                <a:ea typeface="ＭＳ Ｐゴシック" panose="020B0600070205080204" pitchFamily="50" charset="-128"/>
              </a:rPr>
              <a:pPr>
                <a:spcBef>
                  <a:spcPct val="0"/>
                </a:spcBef>
              </a:pPr>
              <a:t>9</a:t>
            </a:fld>
            <a:endParaRPr lang="en-US" altLang="ja-JP" sz="1300">
              <a:ea typeface="ＭＳ Ｐゴシック" panose="020B0600070205080204" pitchFamily="50" charset="-128"/>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2</a:t>
            </a:r>
            <a:r>
              <a:rPr lang="ja-JP" altLang="en-US" dirty="0">
                <a:latin typeface="Arial" panose="020B0604020202020204" pitchFamily="34" charset="0"/>
              </a:rPr>
              <a:t>で使用する資料は次の通りです。演習を始める前に使用する教材を確認するよう受講者に指示してください。</a:t>
            </a:r>
            <a:br>
              <a:rPr lang="en-US" altLang="ja-JP" dirty="0">
                <a:latin typeface="Arial" panose="020B0604020202020204" pitchFamily="34" charset="0"/>
              </a:rPr>
            </a:br>
            <a:r>
              <a:rPr lang="ja-JP" altLang="en-US" dirty="0">
                <a:latin typeface="Arial" panose="020B0604020202020204" pitchFamily="34" charset="0"/>
              </a:rPr>
              <a:t>・非機能要求グレード研修教材　演習</a:t>
            </a:r>
            <a:r>
              <a:rPr lang="en-US" altLang="ja-JP" dirty="0">
                <a:latin typeface="Arial" panose="020B0604020202020204" pitchFamily="34" charset="0"/>
              </a:rPr>
              <a:t>2</a:t>
            </a:r>
            <a:r>
              <a:rPr lang="ja-JP" altLang="en-US" dirty="0">
                <a:latin typeface="Arial" panose="020B0604020202020204" pitchFamily="34" charset="0"/>
              </a:rPr>
              <a:t>スライド</a:t>
            </a:r>
            <a:r>
              <a:rPr lang="en-US" altLang="ja-JP" dirty="0">
                <a:latin typeface="Arial" panose="020B0604020202020204" pitchFamily="34" charset="0"/>
              </a:rPr>
              <a:t>(</a:t>
            </a:r>
            <a:r>
              <a:rPr lang="ja-JP" altLang="en-US" dirty="0">
                <a:latin typeface="Arial" panose="020B0604020202020204" pitchFamily="34" charset="0"/>
              </a:rPr>
              <a:t>本資料）</a:t>
            </a:r>
            <a:br>
              <a:rPr lang="en-US" altLang="ja-JP" dirty="0">
                <a:latin typeface="Arial" panose="020B0604020202020204" pitchFamily="34" charset="0"/>
              </a:rPr>
            </a:br>
            <a:r>
              <a:rPr lang="ja-JP" altLang="en-US" dirty="0">
                <a:latin typeface="Arial" panose="020B0604020202020204" pitchFamily="34" charset="0"/>
              </a:rPr>
              <a:t>・非機能要求グレード研修教材　システム概略説明書</a:t>
            </a:r>
            <a:br>
              <a:rPr lang="en-US" altLang="ja-JP" dirty="0">
                <a:latin typeface="Arial" panose="020B0604020202020204" pitchFamily="34" charset="0"/>
              </a:rPr>
            </a:br>
            <a:r>
              <a:rPr lang="ja-JP" altLang="en-US" dirty="0">
                <a:latin typeface="Arial" panose="020B0604020202020204" pitchFamily="34" charset="0"/>
              </a:rPr>
              <a:t>・非機能要求まとめシート（演習</a:t>
            </a:r>
            <a:r>
              <a:rPr lang="en-US" altLang="ja-JP" dirty="0">
                <a:latin typeface="Arial" panose="020B0604020202020204" pitchFamily="34" charset="0"/>
              </a:rPr>
              <a:t>2</a:t>
            </a:r>
            <a:r>
              <a:rPr lang="ja-JP" altLang="en-US" dirty="0">
                <a:latin typeface="Arial" panose="020B0604020202020204" pitchFamily="34" charset="0"/>
              </a:rPr>
              <a:t>用）</a:t>
            </a:r>
            <a:br>
              <a:rPr lang="en-US" altLang="ja-JP" dirty="0">
                <a:latin typeface="Arial" panose="020B0604020202020204" pitchFamily="34" charset="0"/>
              </a:rPr>
            </a:br>
            <a:r>
              <a:rPr lang="ja-JP" altLang="en-US" dirty="0">
                <a:latin typeface="Arial" panose="020B0604020202020204" pitchFamily="34" charset="0"/>
              </a:rPr>
              <a:t>・システム基盤の非機能要求に関するグレード表</a:t>
            </a:r>
            <a:br>
              <a:rPr lang="en-US" altLang="ja-JP" dirty="0">
                <a:latin typeface="Arial" panose="020B0604020202020204" pitchFamily="34" charset="0"/>
              </a:rPr>
            </a:br>
            <a:r>
              <a:rPr lang="ja-JP" altLang="en-US" dirty="0">
                <a:latin typeface="Arial" panose="020B0604020202020204" pitchFamily="34" charset="0"/>
              </a:rPr>
              <a:t>・非機能要求グレード活用シート</a:t>
            </a:r>
            <a:endParaRPr lang="en-US" altLang="ja-JP" dirty="0">
              <a:latin typeface="Arial" panose="020B0604020202020204" pitchFamily="34" charset="0"/>
            </a:endParaRPr>
          </a:p>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1</a:t>
            </a:r>
            <a:r>
              <a:rPr lang="ja-JP" altLang="en-US" dirty="0">
                <a:latin typeface="Arial" panose="020B0604020202020204" pitchFamily="34" charset="0"/>
              </a:rPr>
              <a:t>～演習</a:t>
            </a:r>
            <a:r>
              <a:rPr lang="en-US" altLang="ja-JP" dirty="0">
                <a:latin typeface="Arial" panose="020B0604020202020204" pitchFamily="34" charset="0"/>
              </a:rPr>
              <a:t>3</a:t>
            </a:r>
            <a:r>
              <a:rPr lang="ja-JP" altLang="en-US" dirty="0">
                <a:latin typeface="Arial" panose="020B0604020202020204" pitchFamily="34" charset="0"/>
              </a:rPr>
              <a:t>から</a:t>
            </a:r>
            <a:r>
              <a:rPr lang="en-US" altLang="ja-JP" dirty="0">
                <a:latin typeface="Arial" panose="020B0604020202020204" pitchFamily="34" charset="0"/>
              </a:rPr>
              <a:t>2</a:t>
            </a:r>
            <a:r>
              <a:rPr lang="ja-JP" altLang="en-US" dirty="0">
                <a:latin typeface="Arial" panose="020B0604020202020204" pitchFamily="34" charset="0"/>
              </a:rPr>
              <a:t>つ以上の演習を行う場合、検討対象システムを演習ごとに変えずに同じにすることを推奨します。</a:t>
            </a:r>
            <a:br>
              <a:rPr lang="en-US" altLang="ja-JP" dirty="0">
                <a:latin typeface="Arial" panose="020B0604020202020204" pitchFamily="34" charset="0"/>
              </a:rPr>
            </a:br>
            <a:r>
              <a:rPr lang="ja-JP" altLang="en-US" dirty="0">
                <a:latin typeface="Arial" panose="020B0604020202020204" pitchFamily="34" charset="0"/>
              </a:rPr>
              <a:t>（検討対象システムの概略の確認など、重複する作業を割愛できるため）</a:t>
            </a:r>
          </a:p>
        </p:txBody>
      </p:sp>
    </p:spTree>
    <p:extLst>
      <p:ext uri="{BB962C8B-B14F-4D97-AF65-F5344CB8AC3E}">
        <p14:creationId xmlns:p14="http://schemas.microsoft.com/office/powerpoint/2010/main" val="1066115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p:txBody>
          <a:bodyPr/>
          <a:lstStyle/>
          <a:p>
            <a:pPr marL="228874" indent="-228874">
              <a:buFontTx/>
              <a:buAutoNum type="arabicParenBoth"/>
              <a:defRPr/>
            </a:pPr>
            <a:r>
              <a:rPr lang="ja-JP" altLang="en-US" dirty="0"/>
              <a:t>演習</a:t>
            </a:r>
            <a:r>
              <a:rPr lang="en-US" altLang="ja-JP" dirty="0"/>
              <a:t>2</a:t>
            </a:r>
            <a:r>
              <a:rPr lang="ja-JP" altLang="en-US" dirty="0"/>
              <a:t>の演習内容を紹介します。</a:t>
            </a:r>
            <a:endParaRPr lang="en-US" altLang="ja-JP" dirty="0"/>
          </a:p>
          <a:p>
            <a:pPr marL="228874" indent="-228874">
              <a:buFontTx/>
              <a:buAutoNum type="arabicParenBoth"/>
              <a:defRPr/>
            </a:pPr>
            <a:r>
              <a:rPr lang="ja-JP" altLang="en-US" dirty="0"/>
              <a:t>ステークホルダとして、当演習では、発注者と受注者を想定し、受講者が発注者と受注者の役割を担当します。グループ内で半数ずつ役割分担を決めます。</a:t>
            </a:r>
            <a:endParaRPr lang="en-US" altLang="ja-JP" dirty="0"/>
          </a:p>
          <a:p>
            <a:pPr marL="228874" indent="-228874">
              <a:buFontTx/>
              <a:buAutoNum type="arabicParenBoth"/>
              <a:defRPr/>
            </a:pPr>
            <a:r>
              <a:rPr lang="ja-JP" altLang="en-US" dirty="0"/>
              <a:t>非機能要求項目を決める対象のシステムを</a:t>
            </a:r>
            <a:r>
              <a:rPr lang="en-US" altLang="ja-JP" dirty="0"/>
              <a:t>1</a:t>
            </a:r>
            <a:r>
              <a:rPr lang="ja-JP" altLang="en-US" dirty="0"/>
              <a:t>つ選択します。対象システムは、基本、講師が指定してください。</a:t>
            </a:r>
            <a:br>
              <a:rPr lang="ja-JP" altLang="en-US" dirty="0"/>
            </a:br>
            <a:r>
              <a:rPr lang="ja-JP" altLang="en-US" dirty="0"/>
              <a:t>グループ単位では同じシステムを対象としますが、すべてのグループで同じシステムに統一する必要はありません。</a:t>
            </a:r>
            <a:endParaRPr lang="en-US" altLang="ja-JP" dirty="0"/>
          </a:p>
          <a:p>
            <a:pPr marL="228874" indent="-228874">
              <a:buFontTx/>
              <a:buAutoNum type="arabicParenBoth"/>
              <a:defRPr/>
            </a:pPr>
            <a:r>
              <a:rPr lang="ja-JP" altLang="en-US" dirty="0"/>
              <a:t>当演習では、決定対象の非機能要求は、性能・拡張性のリソース拡張性および運用・保守性の中で、運用コストに影響を与える非機能要求項目とします。</a:t>
            </a:r>
            <a:endParaRPr lang="en-US" altLang="ja-JP" dirty="0"/>
          </a:p>
          <a:p>
            <a:pPr marL="228874" indent="-228874">
              <a:buFontTx/>
              <a:buAutoNum type="arabicParenBoth"/>
              <a:defRPr/>
            </a:pPr>
            <a:r>
              <a:rPr lang="ja-JP" altLang="en-US" dirty="0"/>
              <a:t>ロールプレイの方法は、まず、個人作業では、発注者、受注者のそれぞれの役割で非機能要求を取りまとめます。</a:t>
            </a:r>
            <a:endParaRPr lang="en-US" altLang="ja-JP" dirty="0"/>
          </a:p>
          <a:p>
            <a:pPr marL="228874" indent="-228874">
              <a:buFontTx/>
              <a:buAutoNum type="arabicParenBoth"/>
              <a:defRPr/>
            </a:pPr>
            <a:r>
              <a:rPr lang="ja-JP" altLang="en-US" dirty="0"/>
              <a:t>個人作業で取りまとめた後、グループ内でロールプレイするペアを決めます。ペア</a:t>
            </a:r>
            <a:r>
              <a:rPr lang="ja-JP" altLang="en-US" dirty="0">
                <a:latin typeface="ＭＳ Ｐ明朝" pitchFamily="18" charset="-128"/>
              </a:rPr>
              <a:t>は</a:t>
            </a:r>
            <a:r>
              <a:rPr lang="en-US" altLang="ja-JP" dirty="0">
                <a:latin typeface="ＭＳ Ｐ明朝" pitchFamily="18" charset="-128"/>
              </a:rPr>
              <a:t>1</a:t>
            </a:r>
            <a:r>
              <a:rPr lang="ja-JP" altLang="en-US" dirty="0">
                <a:latin typeface="ＭＳ Ｐ明朝" pitchFamily="18" charset="-128"/>
              </a:rPr>
              <a:t>対１が望ましいですが、１～</a:t>
            </a:r>
            <a:r>
              <a:rPr lang="en-US" altLang="ja-JP" dirty="0">
                <a:latin typeface="ＭＳ Ｐ明朝" pitchFamily="18" charset="-128"/>
              </a:rPr>
              <a:t>2</a:t>
            </a:r>
            <a:r>
              <a:rPr lang="ja-JP" altLang="en-US" dirty="0">
                <a:latin typeface="ＭＳ Ｐ明朝" pitchFamily="18" charset="-128"/>
              </a:rPr>
              <a:t>名単位</a:t>
            </a:r>
            <a:r>
              <a:rPr lang="ja-JP" altLang="en-US" dirty="0"/>
              <a:t>での複数人対複数人のペアも可能です。</a:t>
            </a:r>
            <a:endParaRPr lang="en-US" altLang="ja-JP" dirty="0"/>
          </a:p>
          <a:p>
            <a:pPr marL="228874" indent="-228874">
              <a:buFontTx/>
              <a:buAutoNum type="arabicParenBoth"/>
              <a:defRPr/>
            </a:pPr>
            <a:r>
              <a:rPr lang="ja-JP" altLang="en-US" dirty="0"/>
              <a:t>発注者から非機能要求等の要望を説明し、受注者からは性能・拡張性のリソース拡張性や運用・保守性などの重要項目で、特に、運用コストに影響する項目に対して提案します。提案にあたっては、非機能項目のコストの観点も含め提案し、両者で合意を得るようにします。コストについては、絶対額ではなく、ベース値での運用コストを基に、レベルをベース値から変化させた時の相対的な運用コストの増減で検討してください。</a:t>
            </a:r>
            <a:endParaRPr lang="en-US" altLang="ja-JP" dirty="0"/>
          </a:p>
          <a:p>
            <a:pPr marL="228874" indent="-228874">
              <a:buFontTx/>
              <a:buAutoNum type="arabicParenBoth"/>
              <a:defRPr/>
            </a:pPr>
            <a:r>
              <a:rPr lang="ja-JP" altLang="en-US" dirty="0"/>
              <a:t>受講者の演習作業の状況を見て、検討対象の非機能要求項目の数を絞って行うよう指示してください（基本一人</a:t>
            </a:r>
            <a:r>
              <a:rPr lang="en-US" altLang="ja-JP" dirty="0"/>
              <a:t>3</a:t>
            </a:r>
            <a:r>
              <a:rPr lang="ja-JP" altLang="en-US" dirty="0"/>
              <a:t>～</a:t>
            </a:r>
            <a:r>
              <a:rPr lang="en-US" altLang="ja-JP" dirty="0"/>
              <a:t>5</a:t>
            </a:r>
            <a:r>
              <a:rPr lang="ja-JP" altLang="en-US" dirty="0"/>
              <a:t>項目としています）。</a:t>
            </a:r>
            <a:endParaRPr lang="en-US" altLang="ja-JP" dirty="0"/>
          </a:p>
          <a:p>
            <a:pPr>
              <a:defRPr/>
            </a:pPr>
            <a:endParaRPr lang="en-US" altLang="ja-JP" dirty="0"/>
          </a:p>
        </p:txBody>
      </p:sp>
      <p:sp>
        <p:nvSpPr>
          <p:cNvPr id="286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A63EADF-4F47-4AC6-8491-A117E4E52C69}" type="slidenum">
              <a:rPr lang="en-US" altLang="ja-JP" sz="1300">
                <a:ea typeface="ＭＳ Ｐゴシック" panose="020B0600070205080204" pitchFamily="50" charset="-128"/>
              </a:rPr>
              <a:pPr>
                <a:spcBef>
                  <a:spcPct val="0"/>
                </a:spcBef>
              </a:pPr>
              <a:t>10</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21150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p:txBody>
          <a:bodyPr/>
          <a:lstStyle/>
          <a:p>
            <a:pPr>
              <a:defRPr/>
            </a:pPr>
            <a:r>
              <a:rPr lang="ja-JP" altLang="en-US" dirty="0"/>
              <a:t>演習</a:t>
            </a:r>
            <a:r>
              <a:rPr lang="en-US" altLang="ja-JP" dirty="0"/>
              <a:t>2</a:t>
            </a:r>
            <a:r>
              <a:rPr lang="ja-JP" altLang="en-US" dirty="0"/>
              <a:t>の演習の進め方を紹介します。なお、 </a:t>
            </a:r>
            <a:r>
              <a:rPr lang="en-US" altLang="ja-JP" dirty="0"/>
              <a:t>(</a:t>
            </a:r>
            <a:r>
              <a:rPr lang="ja-JP" altLang="en-US" dirty="0"/>
              <a:t>　</a:t>
            </a:r>
            <a:r>
              <a:rPr lang="en-US" altLang="ja-JP" dirty="0"/>
              <a:t>:</a:t>
            </a:r>
            <a:r>
              <a:rPr lang="ja-JP" altLang="en-US" dirty="0"/>
              <a:t>　 </a:t>
            </a:r>
            <a:r>
              <a:rPr lang="en-US" altLang="ja-JP" dirty="0"/>
              <a:t>– </a:t>
            </a:r>
            <a:r>
              <a:rPr lang="ja-JP" altLang="en-US" dirty="0"/>
              <a:t>　</a:t>
            </a:r>
            <a:r>
              <a:rPr lang="en-US" altLang="ja-JP" dirty="0"/>
              <a:t>:</a:t>
            </a:r>
            <a:r>
              <a:rPr lang="ja-JP" altLang="en-US" dirty="0"/>
              <a:t>　</a:t>
            </a:r>
            <a:r>
              <a:rPr lang="en-US" altLang="ja-JP" dirty="0"/>
              <a:t>)</a:t>
            </a:r>
            <a:r>
              <a:rPr lang="ja-JP" altLang="en-US" dirty="0"/>
              <a:t>の欄には、各作業の開始・終了時間を研修中に記入して受講者に提示するようにしてください。</a:t>
            </a:r>
            <a:endParaRPr lang="en-US" altLang="ja-JP" dirty="0"/>
          </a:p>
          <a:p>
            <a:pPr marL="228874" indent="-228874">
              <a:buFontTx/>
              <a:buAutoNum type="arabicParenBoth"/>
              <a:defRPr/>
            </a:pPr>
            <a:r>
              <a:rPr lang="ja-JP" altLang="en-US" dirty="0"/>
              <a:t>ロールプレイでの受講者の役割を決めます。グループ内で半数ずつ発注者と受注者を決めるようにしてください。</a:t>
            </a:r>
            <a:endParaRPr lang="en-US" altLang="ja-JP" dirty="0"/>
          </a:p>
          <a:p>
            <a:pPr marL="228874" indent="-228874">
              <a:buFontTx/>
              <a:buAutoNum type="arabicParenBoth"/>
              <a:defRPr/>
            </a:pPr>
            <a:r>
              <a:rPr lang="ja-JP" altLang="en-US" dirty="0"/>
              <a:t>検討対象システムを講師の指示で、社内スケジュール管理システム、受発注システム、または、銀行オンラインシステムから選択し、システムの概略を確認してください。</a:t>
            </a:r>
            <a:br>
              <a:rPr lang="ja-JP" altLang="en-US" dirty="0"/>
            </a:br>
            <a:r>
              <a:rPr lang="ja-JP" altLang="en-US" dirty="0"/>
              <a:t>なお、検討対象システムの概略は、システム概略説明書を参照してください。</a:t>
            </a:r>
            <a:endParaRPr lang="en-US" altLang="ja-JP" dirty="0"/>
          </a:p>
          <a:p>
            <a:pPr marL="228874" indent="-228874">
              <a:buFontTx/>
              <a:buAutoNum type="arabicParenBoth"/>
              <a:defRPr/>
            </a:pPr>
            <a:r>
              <a:rPr lang="ja-JP" altLang="en-US" dirty="0"/>
              <a:t>選択した対象システムのモデルシステムを決定します。検討にあたっては、講義で説明のあった、モデルシステムの概要（講義スライド</a:t>
            </a:r>
            <a:r>
              <a:rPr lang="en-US" altLang="ja-JP" dirty="0"/>
              <a:t>4.1.2(1)</a:t>
            </a:r>
            <a:r>
              <a:rPr lang="ja-JP" altLang="en-US" dirty="0"/>
              <a:t>）を参照して決定してください。</a:t>
            </a:r>
            <a:endParaRPr lang="en-US" altLang="ja-JP" dirty="0"/>
          </a:p>
          <a:p>
            <a:pPr marL="228874" indent="-228874">
              <a:buFontTx/>
              <a:buAutoNum type="arabicParenBoth"/>
              <a:defRPr/>
            </a:pPr>
            <a:r>
              <a:rPr lang="ja-JP" altLang="en-US" dirty="0"/>
              <a:t>非機能要求項目の設定とレベル調整を行います（個人作業）。</a:t>
            </a:r>
            <a:br>
              <a:rPr lang="en-US" altLang="ja-JP" dirty="0"/>
            </a:br>
            <a:r>
              <a:rPr lang="ja-JP" altLang="en-US" dirty="0"/>
              <a:t>（参考資料：非機能要求グレード活用シート）</a:t>
            </a:r>
            <a:endParaRPr lang="en-US" altLang="ja-JP" dirty="0"/>
          </a:p>
          <a:p>
            <a:pPr marL="686623" lvl="1" indent="-228874">
              <a:buFont typeface="+mj-ea"/>
              <a:buAutoNum type="circleNumDbPlain"/>
              <a:defRPr/>
            </a:pPr>
            <a:r>
              <a:rPr lang="ja-JP" altLang="en-US" dirty="0"/>
              <a:t>決定したモデルシステムに対して推奨されている非機能要求項目の重要項目とベース値であるレベルを確認します。</a:t>
            </a:r>
            <a:endParaRPr lang="en-US" altLang="ja-JP" dirty="0"/>
          </a:p>
          <a:p>
            <a:pPr marL="686623" lvl="1" indent="-228874">
              <a:buFont typeface="+mj-ea"/>
              <a:buAutoNum type="circleNumDbPlain"/>
              <a:defRPr/>
            </a:pPr>
            <a:r>
              <a:rPr lang="ja-JP" altLang="en-US" dirty="0"/>
              <a:t>該当重要項目のうち、ベース値の設定レベルを調整します。調整する際、非機能要求グレードの「選択時の理由」にある指針を参考にして、役割やシステムの条件からベース値のレベルが妥当かどうか検討し、妥当でない場合は適切な値に変更してください。</a:t>
            </a:r>
            <a:endParaRPr lang="en-US" altLang="ja-JP" dirty="0"/>
          </a:p>
          <a:p>
            <a:pPr marL="686623" lvl="1" indent="-228874">
              <a:buFont typeface="+mj-ea"/>
              <a:buAutoNum type="circleNumDbPlain"/>
              <a:defRPr/>
            </a:pPr>
            <a:r>
              <a:rPr lang="ja-JP" altLang="en-US" dirty="0"/>
              <a:t>レベル調整は、レベルを上下して決める方法と具体的な値に変更する方法があります。</a:t>
            </a:r>
            <a:endParaRPr lang="en-US" altLang="ja-JP" dirty="0"/>
          </a:p>
          <a:p>
            <a:pPr marL="228874" indent="-228874">
              <a:buFont typeface="+mj-ea"/>
              <a:buAutoNum type="arabicParenBoth"/>
              <a:defRPr/>
            </a:pPr>
            <a:r>
              <a:rPr lang="ja-JP" altLang="en-US" dirty="0"/>
              <a:t>非機能要求項目と調整したレベル、調整した理由を非機能要求まとめシートに記入します（まとめシートの例を参考に記入してください）（個人作業）。</a:t>
            </a:r>
            <a:endParaRPr lang="en-US" altLang="ja-JP" dirty="0"/>
          </a:p>
          <a:p>
            <a:pPr marL="228874" indent="-228874">
              <a:buFontTx/>
              <a:buAutoNum type="arabicParenBoth"/>
              <a:defRPr/>
            </a:pPr>
            <a:r>
              <a:rPr lang="ja-JP" altLang="en-US" dirty="0"/>
              <a:t>グループ内で決めたペア間でロールプレイを行います。各ペアでそれぞれの内容を説明して両者の合意をとり、合意内容を取りまとめます。</a:t>
            </a:r>
            <a:endParaRPr lang="en-US" altLang="ja-JP" dirty="0"/>
          </a:p>
          <a:p>
            <a:pPr marL="228874" indent="-228874">
              <a:buFontTx/>
              <a:buAutoNum type="arabicParenBoth"/>
              <a:defRPr/>
            </a:pPr>
            <a:r>
              <a:rPr lang="ja-JP" altLang="en-US" dirty="0"/>
              <a:t>発表</a:t>
            </a:r>
            <a:endParaRPr lang="en-US" altLang="ja-JP" dirty="0"/>
          </a:p>
          <a:p>
            <a:pPr marL="686623" lvl="1" indent="-228874">
              <a:buFont typeface="+mj-ea"/>
              <a:buAutoNum type="circleNumDbPlain"/>
              <a:defRPr/>
            </a:pPr>
            <a:r>
              <a:rPr lang="ja-JP" altLang="en-US" dirty="0"/>
              <a:t>ロールプレイ結果を全体発表します。それぞれの立場で検討した内容と合意した内容、及び、合意までの経緯を説明します。</a:t>
            </a:r>
            <a:endParaRPr lang="en-US" altLang="ja-JP" dirty="0"/>
          </a:p>
          <a:p>
            <a:pPr marL="686623" lvl="1" indent="-228874">
              <a:buFont typeface="+mj-ea"/>
              <a:buAutoNum type="circleNumDbPlain"/>
              <a:defRPr/>
            </a:pPr>
            <a:r>
              <a:rPr lang="ja-JP" altLang="en-US" dirty="0"/>
              <a:t>全体発表の後、講師は、グループの発表の中で良かった点や改善すればより良くなる点、演習中での議論で気づいた点などを基に講評を行います。</a:t>
            </a:r>
          </a:p>
          <a:p>
            <a:pPr>
              <a:defRPr/>
            </a:pPr>
            <a:endParaRPr lang="en-US" altLang="ja-JP" dirty="0"/>
          </a:p>
        </p:txBody>
      </p:sp>
      <p:sp>
        <p:nvSpPr>
          <p:cNvPr id="307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3367662A-E80F-4772-AFF6-5AD659ECD855}" type="slidenum">
              <a:rPr lang="en-US" altLang="ja-JP" sz="1300">
                <a:ea typeface="ＭＳ Ｐゴシック" panose="020B0600070205080204" pitchFamily="50" charset="-128"/>
              </a:rPr>
              <a:pPr>
                <a:spcBef>
                  <a:spcPct val="0"/>
                </a:spcBef>
              </a:pPr>
              <a:t>11</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43946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 イメージ プレースホルダー 1"/>
          <p:cNvSpPr>
            <a:spLocks noGrp="1" noRot="1" noChangeAspect="1" noTextEdit="1"/>
          </p:cNvSpPr>
          <p:nvPr>
            <p:ph type="sldImg"/>
          </p:nvPr>
        </p:nvSpPr>
        <p:spPr>
          <a:ln/>
        </p:spPr>
      </p:sp>
      <p:sp>
        <p:nvSpPr>
          <p:cNvPr id="3277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発注者は、実現機能に関連する性能などの非機能については検討しているが、運用・保守性があまり検討されていない。受注者は発注者から提示されない、運用・保守性など、特に運用コストとの関連で検討し提案するように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一般に、非機能要求項目の追加やレベルが上がる場合にはコストが上昇すること、また、コストを下げる場合には非機能要求項目のレベルを落とすことになり、非機能要求項目の追加やレベルとコストとはトレードオフの関係になります。発注者、受注者の立場から、それぞれ非機能要求とコストの関係を考慮し、非機能要求項目とそのレベルについて発注者受注者間で合意するように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なお、検討する非機能要求項目に直接関連する条件がこのスライドに記述されていない場合は、受講者自身が決めるようにしてください。</a:t>
            </a:r>
            <a:endParaRPr lang="en-US" altLang="ja-JP">
              <a:latin typeface="Arial" panose="020B0604020202020204" pitchFamily="34" charset="0"/>
            </a:endParaRPr>
          </a:p>
        </p:txBody>
      </p:sp>
      <p:sp>
        <p:nvSpPr>
          <p:cNvPr id="3277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843ACF4-653B-4A47-B00C-289A2D5DE0A9}" type="slidenum">
              <a:rPr lang="en-US" altLang="ja-JP" sz="1300">
                <a:ea typeface="ＭＳ Ｐゴシック" panose="020B0600070205080204" pitchFamily="50" charset="-128"/>
              </a:rPr>
              <a:pPr>
                <a:spcBef>
                  <a:spcPct val="0"/>
                </a:spcBef>
              </a:pPr>
              <a:t>12</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40837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a:ln/>
        </p:spPr>
      </p:sp>
      <p:sp>
        <p:nvSpPr>
          <p:cNvPr id="3481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en-US" altLang="ja-JP">
                <a:latin typeface="Arial" panose="020B0604020202020204" pitchFamily="34" charset="0"/>
              </a:rPr>
              <a:t>4-1</a:t>
            </a:r>
            <a:r>
              <a:rPr lang="ja-JP" altLang="en-US">
                <a:latin typeface="Arial" panose="020B0604020202020204" pitchFamily="34" charset="0"/>
              </a:rPr>
              <a:t>（検討対象システムの概略の確認）と</a:t>
            </a:r>
            <a:r>
              <a:rPr lang="en-US" altLang="ja-JP">
                <a:latin typeface="Arial" panose="020B0604020202020204" pitchFamily="34" charset="0"/>
              </a:rPr>
              <a:t>4-2</a:t>
            </a:r>
            <a:r>
              <a:rPr lang="ja-JP" altLang="en-US">
                <a:latin typeface="Arial" panose="020B0604020202020204" pitchFamily="34" charset="0"/>
              </a:rPr>
              <a:t>（最も近いモデルシステムの決定）の作業は、一連の作業として進めるようにしてください。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検討対象システムを、演習</a:t>
            </a:r>
            <a:r>
              <a:rPr lang="en-US" altLang="ja-JP">
                <a:latin typeface="Arial" panose="020B0604020202020204" pitchFamily="34" charset="0"/>
              </a:rPr>
              <a:t>1</a:t>
            </a:r>
            <a:r>
              <a:rPr lang="ja-JP" altLang="en-US">
                <a:latin typeface="Arial" panose="020B0604020202020204" pitchFamily="34" charset="0"/>
              </a:rPr>
              <a:t>と同じにした場合には、</a:t>
            </a:r>
            <a:r>
              <a:rPr lang="en-US" altLang="ja-JP">
                <a:latin typeface="Arial" panose="020B0604020202020204" pitchFamily="34" charset="0"/>
              </a:rPr>
              <a:t>4-1</a:t>
            </a:r>
            <a:r>
              <a:rPr lang="ja-JP" altLang="en-US">
                <a:latin typeface="Arial" panose="020B0604020202020204" pitchFamily="34" charset="0"/>
              </a:rPr>
              <a:t>（検討対象システムの概略の確認）と</a:t>
            </a:r>
            <a:r>
              <a:rPr lang="en-US" altLang="ja-JP">
                <a:latin typeface="Arial" panose="020B0604020202020204" pitchFamily="34" charset="0"/>
              </a:rPr>
              <a:t>4-2</a:t>
            </a:r>
            <a:r>
              <a:rPr lang="ja-JP" altLang="en-US">
                <a:latin typeface="Arial" panose="020B0604020202020204" pitchFamily="34" charset="0"/>
              </a:rPr>
              <a:t>（最も近いモデルシステムの決定）の作業は省略してください。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なお、受講者や研修時間等を勘案して、講師の指示でグループ作業ではなく個人作業として進めることができます。その場合も、検討の進め方についてはグループ作業と同様な説明をしてください。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検討対象システムは、講師から提示してください。</a:t>
            </a:r>
          </a:p>
          <a:p>
            <a:pPr marL="228600" indent="-228600">
              <a:buFontTx/>
              <a:buAutoNum type="arabicParenBoth"/>
            </a:pPr>
            <a:r>
              <a:rPr lang="ja-JP" altLang="en-US">
                <a:latin typeface="Arial" panose="020B0604020202020204" pitchFamily="34" charset="0"/>
              </a:rPr>
              <a:t>このスライドの検討作業は、演習</a:t>
            </a:r>
            <a:r>
              <a:rPr lang="en-US" altLang="ja-JP">
                <a:latin typeface="Arial" panose="020B0604020202020204" pitchFamily="34" charset="0"/>
              </a:rPr>
              <a:t>1</a:t>
            </a:r>
            <a:r>
              <a:rPr lang="ja-JP" altLang="en-US">
                <a:latin typeface="Arial" panose="020B0604020202020204" pitchFamily="34" charset="0"/>
              </a:rPr>
              <a:t>と同じですので、説明を簡略化することができます。</a:t>
            </a:r>
            <a:endParaRPr lang="en-US" altLang="ja-JP">
              <a:latin typeface="Arial" panose="020B0604020202020204" pitchFamily="34" charset="0"/>
            </a:endParaRPr>
          </a:p>
        </p:txBody>
      </p:sp>
      <p:sp>
        <p:nvSpPr>
          <p:cNvPr id="3482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3595E7FB-AEEB-4FAC-AC07-80B40F55C381}" type="slidenum">
              <a:rPr lang="en-US" altLang="ja-JP" sz="1300">
                <a:ea typeface="ＭＳ Ｐゴシック" panose="020B0600070205080204" pitchFamily="50" charset="-128"/>
              </a:rPr>
              <a:pPr>
                <a:spcBef>
                  <a:spcPct val="0"/>
                </a:spcBef>
              </a:pPr>
              <a:t>13</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96263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 イメージ プレースホルダー 1"/>
          <p:cNvSpPr>
            <a:spLocks noGrp="1" noRot="1" noChangeAspect="1" noTextEdit="1"/>
          </p:cNvSpPr>
          <p:nvPr>
            <p:ph type="sldImg"/>
          </p:nvPr>
        </p:nvSpPr>
        <p:spPr>
          <a:ln/>
        </p:spPr>
      </p:sp>
      <p:sp>
        <p:nvSpPr>
          <p:cNvPr id="52227"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874" indent="-228874">
              <a:buFontTx/>
              <a:buAutoNum type="arabicParenBoth"/>
              <a:defRPr/>
            </a:pPr>
            <a:r>
              <a:rPr lang="ja-JP" altLang="en-US" dirty="0">
                <a:latin typeface="Arial" pitchFamily="34" charset="0"/>
              </a:rPr>
              <a:t>受講者や研修時間等を勘案して、講師の指示でグループ作業ではなく個人作業として進めることができます。その場合も、検討の進め方についてはグループ作業と同様な説明をしてください。</a:t>
            </a:r>
            <a:endParaRPr lang="en-US" altLang="ja-JP" dirty="0">
              <a:latin typeface="Arial" pitchFamily="34" charset="0"/>
            </a:endParaRPr>
          </a:p>
          <a:p>
            <a:pPr marL="228874" indent="-228874">
              <a:buFontTx/>
              <a:buAutoNum type="arabicParenBoth"/>
              <a:defRPr/>
            </a:pPr>
            <a:r>
              <a:rPr lang="ja-JP" altLang="en-US" dirty="0">
                <a:latin typeface="Arial" pitchFamily="34" charset="0"/>
              </a:rPr>
              <a:t>講義で解説されている、モデルシステムシートを利用するモデルシステムの決定方法について言及してください。また、本演習では、モデルシステムの概要から最も近いモデルシステムを決定することとしますが、決定に迷う際には、モデルシステムシート</a:t>
            </a:r>
            <a:r>
              <a:rPr lang="en-US" altLang="ja-JP" dirty="0">
                <a:latin typeface="Arial" pitchFamily="34" charset="0"/>
              </a:rPr>
              <a:t>16</a:t>
            </a:r>
            <a:r>
              <a:rPr lang="ja-JP" altLang="en-US" dirty="0">
                <a:latin typeface="Arial" pitchFamily="34" charset="0"/>
              </a:rPr>
              <a:t>項目の特徴を利用することを説明してください。</a:t>
            </a:r>
            <a:endParaRPr lang="en-US" altLang="ja-JP" dirty="0">
              <a:latin typeface="Arial" pitchFamily="34" charset="0"/>
            </a:endParaRPr>
          </a:p>
          <a:p>
            <a:pPr marL="228874" indent="-228874">
              <a:buFontTx/>
              <a:buAutoNum type="arabicParenBoth"/>
              <a:defRPr/>
            </a:pPr>
            <a:r>
              <a:rPr lang="ja-JP" altLang="en-US" dirty="0"/>
              <a:t>このスライドの検討作業は、演習</a:t>
            </a:r>
            <a:r>
              <a:rPr lang="en-US" altLang="ja-JP" dirty="0"/>
              <a:t>1</a:t>
            </a:r>
            <a:r>
              <a:rPr lang="ja-JP" altLang="en-US" dirty="0"/>
              <a:t>と同じですので、説明を簡略化することができます。</a:t>
            </a:r>
            <a:endParaRPr lang="en-US" altLang="ja-JP" dirty="0">
              <a:latin typeface="Arial" pitchFamily="34" charset="0"/>
            </a:endParaRPr>
          </a:p>
          <a:p>
            <a:pPr>
              <a:defRPr/>
            </a:pPr>
            <a:endParaRPr lang="en-US" altLang="ja-JP" dirty="0">
              <a:latin typeface="Arial" pitchFamily="34" charset="0"/>
            </a:endParaRPr>
          </a:p>
        </p:txBody>
      </p:sp>
      <p:sp>
        <p:nvSpPr>
          <p:cNvPr id="3686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DA777D88-E402-4D6C-9392-D0509F527D7D}" type="slidenum">
              <a:rPr lang="en-US" altLang="ja-JP" sz="1300">
                <a:ea typeface="ＭＳ Ｐゴシック" panose="020B0600070205080204" pitchFamily="50" charset="-128"/>
              </a:rPr>
              <a:pPr>
                <a:spcBef>
                  <a:spcPct val="0"/>
                </a:spcBef>
              </a:pPr>
              <a:t>14</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218974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 イメージ プレースホルダー 1"/>
          <p:cNvSpPr>
            <a:spLocks noGrp="1" noRot="1" noChangeAspect="1" noTextEdit="1"/>
          </p:cNvSpPr>
          <p:nvPr>
            <p:ph type="sldImg"/>
          </p:nvPr>
        </p:nvSpPr>
        <p:spPr>
          <a:ln/>
        </p:spPr>
      </p:sp>
      <p:sp>
        <p:nvSpPr>
          <p:cNvPr id="389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latin typeface="Arial" panose="020B0604020202020204" pitchFamily="34" charset="0"/>
            </a:endParaRPr>
          </a:p>
        </p:txBody>
      </p:sp>
      <p:sp>
        <p:nvSpPr>
          <p:cNvPr id="389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5945D987-5E95-4BF9-BBEF-0354198725B5}" type="slidenum">
              <a:rPr lang="en-US" altLang="ja-JP" sz="1300">
                <a:ea typeface="ＭＳ Ｐゴシック" panose="020B0600070205080204" pitchFamily="50" charset="-128"/>
              </a:rPr>
              <a:pPr>
                <a:spcBef>
                  <a:spcPct val="0"/>
                </a:spcBef>
              </a:pPr>
              <a:t>15</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54389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スライド イメージ プレースホルダー 1"/>
          <p:cNvSpPr>
            <a:spLocks noGrp="1" noRot="1" noChangeAspect="1" noTextEdit="1"/>
          </p:cNvSpPr>
          <p:nvPr>
            <p:ph type="sldImg"/>
          </p:nvPr>
        </p:nvSpPr>
        <p:spPr>
          <a:ln/>
        </p:spPr>
      </p:sp>
      <p:sp>
        <p:nvSpPr>
          <p:cNvPr id="62467"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874" indent="-228874">
              <a:buFontTx/>
              <a:buAutoNum type="arabicParenBoth"/>
              <a:defRPr/>
            </a:pPr>
            <a:r>
              <a:rPr lang="ja-JP" altLang="en-US" dirty="0">
                <a:latin typeface="Arial" pitchFamily="34" charset="0"/>
              </a:rPr>
              <a:t>ここの検討方法は、基本的に演習</a:t>
            </a:r>
            <a:r>
              <a:rPr lang="en-US" altLang="ja-JP" dirty="0">
                <a:latin typeface="Arial" pitchFamily="34" charset="0"/>
              </a:rPr>
              <a:t>1</a:t>
            </a:r>
            <a:r>
              <a:rPr lang="ja-JP" altLang="en-US" dirty="0">
                <a:latin typeface="Arial" pitchFamily="34" charset="0"/>
              </a:rPr>
              <a:t>と同じですが、ロールプレイで合意をとる作業を行うため、合意に向けて説明できるように検討することを指示してください。</a:t>
            </a:r>
            <a:endParaRPr lang="en-US" altLang="ja-JP" dirty="0">
              <a:latin typeface="Arial" pitchFamily="34" charset="0"/>
            </a:endParaRPr>
          </a:p>
          <a:p>
            <a:pPr marL="228874" indent="-228874">
              <a:buFontTx/>
              <a:buAutoNum type="arabicParenBoth"/>
              <a:defRPr/>
            </a:pPr>
            <a:r>
              <a:rPr lang="ja-JP" altLang="en-US" dirty="0">
                <a:latin typeface="Arial" pitchFamily="34" charset="0"/>
              </a:rPr>
              <a:t>機能要求まとめシートへの記入方法は、まとめシートの</a:t>
            </a:r>
            <a:r>
              <a:rPr lang="en-US" altLang="ja-JP" dirty="0">
                <a:latin typeface="Arial" pitchFamily="34" charset="0"/>
              </a:rPr>
              <a:t>1</a:t>
            </a:r>
            <a:r>
              <a:rPr lang="ja-JP" altLang="en-US" dirty="0">
                <a:latin typeface="Arial" pitchFamily="34" charset="0"/>
              </a:rPr>
              <a:t>段目にある記入例をもとに説明をしてください。具体的には次のようになります。</a:t>
            </a:r>
            <a:endParaRPr lang="en-US" altLang="ja-JP" dirty="0">
              <a:latin typeface="Arial" pitchFamily="34" charset="0"/>
            </a:endParaRPr>
          </a:p>
          <a:p>
            <a:pPr marL="228874" indent="-228874">
              <a:buFontTx/>
              <a:buAutoNum type="arabicParenBoth"/>
              <a:defRPr/>
            </a:pPr>
            <a:r>
              <a:rPr lang="ja-JP" altLang="en-US" dirty="0">
                <a:latin typeface="Arial" pitchFamily="34" charset="0"/>
              </a:rPr>
              <a:t>まとめシートへの記入方法</a:t>
            </a:r>
            <a:endParaRPr lang="en-US" altLang="ja-JP" dirty="0">
              <a:latin typeface="Arial" pitchFamily="34" charset="0"/>
            </a:endParaRPr>
          </a:p>
          <a:p>
            <a:pPr marL="686623" lvl="1" indent="-228874">
              <a:buFont typeface="Calibri" pitchFamily="34" charset="0"/>
              <a:buAutoNum type="arabicPeriod"/>
              <a:defRPr/>
            </a:pPr>
            <a:r>
              <a:rPr lang="ja-JP" altLang="en-US" dirty="0">
                <a:latin typeface="Arial" pitchFamily="34" charset="0"/>
              </a:rPr>
              <a:t>非機能要求グレードで該当する非機能要求項目のメトリクスのうち、モデルシステムで設定されているベース値のレベルを「ベース値」の欄に記入して下さい。</a:t>
            </a:r>
          </a:p>
          <a:p>
            <a:pPr marL="686623" lvl="1" indent="-228874">
              <a:buFont typeface="Calibri" pitchFamily="34" charset="0"/>
              <a:buAutoNum type="arabicPeriod"/>
              <a:defRPr/>
            </a:pPr>
            <a:r>
              <a:rPr lang="ja-JP" altLang="en-US" dirty="0">
                <a:latin typeface="Arial" pitchFamily="34" charset="0"/>
              </a:rPr>
              <a:t>記入したベース値を基にレベル調整の検討を行い、調整したレベルを「設定レベル」欄に記入して下さい。併せて、非機能要求グレードで記載されているレベルの説明も記入してください。</a:t>
            </a:r>
            <a:br>
              <a:rPr lang="en-US" altLang="ja-JP" dirty="0">
                <a:latin typeface="Arial" pitchFamily="34" charset="0"/>
              </a:rPr>
            </a:br>
            <a:r>
              <a:rPr lang="en-US" altLang="ja-JP" dirty="0">
                <a:latin typeface="Arial" pitchFamily="34" charset="0"/>
              </a:rPr>
              <a:t>(</a:t>
            </a:r>
            <a:r>
              <a:rPr lang="ja-JP" altLang="en-US" dirty="0">
                <a:latin typeface="Arial" pitchFamily="34" charset="0"/>
              </a:rPr>
              <a:t>注）非機能要求グレードではレベル欄の隣にレベルの説明が記載されています。</a:t>
            </a:r>
          </a:p>
          <a:p>
            <a:pPr marL="686623" lvl="1" indent="-228874">
              <a:buFont typeface="Calibri" pitchFamily="34" charset="0"/>
              <a:buAutoNum type="arabicPeriod"/>
              <a:defRPr/>
            </a:pPr>
            <a:r>
              <a:rPr lang="ja-JP" altLang="en-US" dirty="0">
                <a:latin typeface="Arial" pitchFamily="34" charset="0"/>
              </a:rPr>
              <a:t>決定した理由を「理由」欄に記入してください。</a:t>
            </a:r>
            <a:endParaRPr lang="en-US" altLang="ja-JP" dirty="0">
              <a:latin typeface="Arial" pitchFamily="34" charset="0"/>
            </a:endParaRPr>
          </a:p>
          <a:p>
            <a:pPr marL="686623" lvl="1" indent="-228874">
              <a:buFont typeface="Calibri" pitchFamily="34" charset="0"/>
              <a:buAutoNum type="arabicPeriod"/>
              <a:defRPr/>
            </a:pPr>
            <a:r>
              <a:rPr lang="ja-JP" altLang="en-US" dirty="0">
                <a:latin typeface="Arial" pitchFamily="34" charset="0"/>
              </a:rPr>
              <a:t>設定したメトリクスの導入コスト・運用コストを、モデルシステムのベース値のコストを基準とした相対的な増減分で示し、＋（増）、－（減）、＝（変化なし）の記号で記入します。例えば、非機能要求項目の「バックアップ自動化の範囲」のレベルをベース値から上げた場合は機器の導入コストが増加しますが、自動化の範囲が広がることにより運用コストは減少します。この場合は、導入コストを＋、運用コストを－で記入してください。</a:t>
            </a:r>
            <a:endParaRPr lang="en-US" altLang="ja-JP" dirty="0">
              <a:latin typeface="Arial" pitchFamily="34" charset="0"/>
            </a:endParaRPr>
          </a:p>
          <a:p>
            <a:pPr>
              <a:defRPr/>
            </a:pPr>
            <a:endParaRPr lang="en-US" altLang="ja-JP" dirty="0">
              <a:latin typeface="Arial" pitchFamily="34" charset="0"/>
            </a:endParaRPr>
          </a:p>
        </p:txBody>
      </p:sp>
      <p:sp>
        <p:nvSpPr>
          <p:cNvPr id="4096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CF941C7B-1913-4771-B73C-5B970A1E900E}" type="slidenum">
              <a:rPr lang="en-US" altLang="ja-JP" sz="1300">
                <a:ea typeface="ＭＳ Ｐゴシック" panose="020B0600070205080204" pitchFamily="50" charset="-128"/>
              </a:rPr>
              <a:pPr>
                <a:spcBef>
                  <a:spcPct val="0"/>
                </a:spcBef>
              </a:pPr>
              <a:t>16</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96523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スライド イメージ プレースホルダー 1"/>
          <p:cNvSpPr>
            <a:spLocks noGrp="1" noRot="1" noChangeAspect="1" noTextEdit="1"/>
          </p:cNvSpPr>
          <p:nvPr>
            <p:ph type="sldImg"/>
          </p:nvPr>
        </p:nvSpPr>
        <p:spPr>
          <a:ln/>
        </p:spPr>
      </p:sp>
      <p:sp>
        <p:nvSpPr>
          <p:cNvPr id="43011" name="ノート プレースホルダー 2"/>
          <p:cNvSpPr>
            <a:spLocks noGrp="1"/>
          </p:cNvSpPr>
          <p:nvPr>
            <p:ph type="body" idx="1"/>
          </p:nvPr>
        </p:nvSpPr>
        <p:spPr>
          <a:xfrm>
            <a:off x="682625" y="4721225"/>
            <a:ext cx="5583238" cy="4471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コストの観点での検討では、具体的な金額は提案できないと思いますので、コストの増減で議論をするように指示してください。</a:t>
            </a:r>
            <a:br>
              <a:rPr lang="en-US" altLang="ja-JP">
                <a:latin typeface="Arial" panose="020B0604020202020204" pitchFamily="34" charset="0"/>
              </a:rPr>
            </a:br>
            <a:r>
              <a:rPr lang="ja-JP" altLang="en-US">
                <a:latin typeface="Arial" panose="020B0604020202020204" pitchFamily="34" charset="0"/>
              </a:rPr>
              <a:t>また、合意をとる際には、今回の演習でのコスト以外に、</a:t>
            </a:r>
            <a:r>
              <a:rPr lang="ja-JP" altLang="ja-JP">
                <a:latin typeface="Arial" panose="020B0604020202020204" pitchFamily="34" charset="0"/>
              </a:rPr>
              <a:t>業務の重要性との観点や要求項目間の優先順位</a:t>
            </a:r>
            <a:r>
              <a:rPr lang="ja-JP" altLang="en-US">
                <a:latin typeface="Arial" panose="020B0604020202020204" pitchFamily="34" charset="0"/>
              </a:rPr>
              <a:t>を考慮することも必要であることを説明してください。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講師は、グループの発表の中で良かった点や改善すればより良くなる点、演習中での議論で気づいた点などを基に講評を行います。</a:t>
            </a:r>
          </a:p>
        </p:txBody>
      </p:sp>
      <p:sp>
        <p:nvSpPr>
          <p:cNvPr id="430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5D616CA6-77D0-4744-B217-989400509371}" type="slidenum">
              <a:rPr lang="en-US" altLang="ja-JP" sz="1300">
                <a:ea typeface="ＭＳ Ｐゴシック" panose="020B0600070205080204" pitchFamily="50" charset="-128"/>
              </a:rPr>
              <a:pPr>
                <a:spcBef>
                  <a:spcPct val="0"/>
                </a:spcBef>
              </a:pPr>
              <a:t>17</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141701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5F624A30-BFD9-4287-824A-1AD7F676AFBB}" type="slidenum">
              <a:rPr lang="en-US" altLang="ja-JP" sz="1300">
                <a:ea typeface="ＭＳ Ｐゴシック" panose="020B0600070205080204" pitchFamily="50" charset="-128"/>
              </a:rPr>
              <a:pPr>
                <a:spcBef>
                  <a:spcPct val="0"/>
                </a:spcBef>
              </a:pPr>
              <a:t>18</a:t>
            </a:fld>
            <a:endParaRPr lang="en-US" altLang="ja-JP" sz="1300">
              <a:ea typeface="ＭＳ Ｐゴシック" panose="020B0600070205080204" pitchFamily="50" charset="-128"/>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3</a:t>
            </a:r>
            <a:r>
              <a:rPr lang="ja-JP" altLang="en-US" dirty="0">
                <a:latin typeface="Arial" panose="020B0604020202020204" pitchFamily="34" charset="0"/>
              </a:rPr>
              <a:t>で使用する資料は次の通りです。演習を始める前に使用する教材を確認するよう受講者に指示してください。</a:t>
            </a:r>
            <a:br>
              <a:rPr lang="en-US" altLang="ja-JP" dirty="0">
                <a:latin typeface="Arial" panose="020B0604020202020204" pitchFamily="34" charset="0"/>
              </a:rPr>
            </a:br>
            <a:r>
              <a:rPr lang="ja-JP" altLang="en-US" dirty="0">
                <a:latin typeface="Arial" panose="020B0604020202020204" pitchFamily="34" charset="0"/>
              </a:rPr>
              <a:t>・非機能要求グレード研修教材　演習</a:t>
            </a:r>
            <a:r>
              <a:rPr lang="en-US" altLang="ja-JP" dirty="0">
                <a:latin typeface="Arial" panose="020B0604020202020204" pitchFamily="34" charset="0"/>
              </a:rPr>
              <a:t>3</a:t>
            </a:r>
            <a:r>
              <a:rPr lang="ja-JP" altLang="en-US" dirty="0">
                <a:latin typeface="Arial" panose="020B0604020202020204" pitchFamily="34" charset="0"/>
              </a:rPr>
              <a:t>スライド</a:t>
            </a:r>
            <a:r>
              <a:rPr lang="en-US" altLang="ja-JP" dirty="0">
                <a:latin typeface="Arial" panose="020B0604020202020204" pitchFamily="34" charset="0"/>
              </a:rPr>
              <a:t>(</a:t>
            </a:r>
            <a:r>
              <a:rPr lang="ja-JP" altLang="en-US" dirty="0">
                <a:latin typeface="Arial" panose="020B0604020202020204" pitchFamily="34" charset="0"/>
              </a:rPr>
              <a:t>本資料）</a:t>
            </a:r>
            <a:br>
              <a:rPr lang="en-US" altLang="ja-JP" dirty="0">
                <a:latin typeface="Arial" panose="020B0604020202020204" pitchFamily="34" charset="0"/>
              </a:rPr>
            </a:br>
            <a:r>
              <a:rPr lang="ja-JP" altLang="en-US" dirty="0">
                <a:latin typeface="Arial" panose="020B0604020202020204" pitchFamily="34" charset="0"/>
              </a:rPr>
              <a:t>・非機能要求グレード研修教材　システム概略説明書</a:t>
            </a:r>
            <a:br>
              <a:rPr lang="en-US" altLang="ja-JP" dirty="0">
                <a:latin typeface="Arial" panose="020B0604020202020204" pitchFamily="34" charset="0"/>
              </a:rPr>
            </a:br>
            <a:r>
              <a:rPr lang="ja-JP" altLang="en-US" dirty="0">
                <a:latin typeface="Arial" panose="020B0604020202020204" pitchFamily="34" charset="0"/>
              </a:rPr>
              <a:t>・非機能要求まとめシート（演習</a:t>
            </a:r>
            <a:r>
              <a:rPr lang="en-US" altLang="ja-JP" dirty="0">
                <a:latin typeface="Arial" panose="020B0604020202020204" pitchFamily="34" charset="0"/>
              </a:rPr>
              <a:t>3</a:t>
            </a:r>
            <a:r>
              <a:rPr lang="ja-JP" altLang="en-US" dirty="0">
                <a:latin typeface="Arial" panose="020B0604020202020204" pitchFamily="34" charset="0"/>
              </a:rPr>
              <a:t>用）</a:t>
            </a:r>
            <a:br>
              <a:rPr lang="en-US" altLang="ja-JP" dirty="0">
                <a:latin typeface="Arial" panose="020B0604020202020204" pitchFamily="34" charset="0"/>
              </a:rPr>
            </a:br>
            <a:r>
              <a:rPr lang="ja-JP" altLang="en-US" dirty="0">
                <a:latin typeface="Arial" panose="020B0604020202020204" pitchFamily="34" charset="0"/>
              </a:rPr>
              <a:t>・非機能要求グレード活用シート</a:t>
            </a:r>
            <a:endParaRPr lang="en-US" altLang="ja-JP" dirty="0">
              <a:latin typeface="Arial" panose="020B0604020202020204" pitchFamily="34" charset="0"/>
            </a:endParaRPr>
          </a:p>
          <a:p>
            <a:pPr marL="228600" indent="-228600" eaLnBrk="1" hangingPunct="1">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1</a:t>
            </a:r>
            <a:r>
              <a:rPr lang="ja-JP" altLang="en-US" dirty="0">
                <a:latin typeface="Arial" panose="020B0604020202020204" pitchFamily="34" charset="0"/>
              </a:rPr>
              <a:t>～演習</a:t>
            </a:r>
            <a:r>
              <a:rPr lang="en-US" altLang="ja-JP" dirty="0">
                <a:latin typeface="Arial" panose="020B0604020202020204" pitchFamily="34" charset="0"/>
              </a:rPr>
              <a:t>3</a:t>
            </a:r>
            <a:r>
              <a:rPr lang="ja-JP" altLang="en-US" dirty="0">
                <a:latin typeface="Arial" panose="020B0604020202020204" pitchFamily="34" charset="0"/>
              </a:rPr>
              <a:t>から</a:t>
            </a:r>
            <a:r>
              <a:rPr lang="en-US" altLang="ja-JP" dirty="0">
                <a:latin typeface="Arial" panose="020B0604020202020204" pitchFamily="34" charset="0"/>
              </a:rPr>
              <a:t>2</a:t>
            </a:r>
            <a:r>
              <a:rPr lang="ja-JP" altLang="en-US" dirty="0">
                <a:latin typeface="Arial" panose="020B0604020202020204" pitchFamily="34" charset="0"/>
              </a:rPr>
              <a:t>つ以上の演習を行う場合、検討対象システムを演習ごとに変えずに同じにすることを推奨します。</a:t>
            </a:r>
            <a:br>
              <a:rPr lang="en-US" altLang="ja-JP" dirty="0">
                <a:latin typeface="Arial" panose="020B0604020202020204" pitchFamily="34" charset="0"/>
              </a:rPr>
            </a:br>
            <a:r>
              <a:rPr lang="ja-JP" altLang="en-US" dirty="0">
                <a:latin typeface="Arial" panose="020B0604020202020204" pitchFamily="34" charset="0"/>
              </a:rPr>
              <a:t>（検討対象システムの概略の確認など、重複する作業を割愛できるため）</a:t>
            </a:r>
          </a:p>
        </p:txBody>
      </p:sp>
    </p:spTree>
    <p:extLst>
      <p:ext uri="{BB962C8B-B14F-4D97-AF65-F5344CB8AC3E}">
        <p14:creationId xmlns:p14="http://schemas.microsoft.com/office/powerpoint/2010/main" val="43461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 イメージ プレースホルダー 1"/>
          <p:cNvSpPr>
            <a:spLocks noGrp="1" noRot="1" noChangeAspect="1" noTextEdit="1"/>
          </p:cNvSpPr>
          <p:nvPr>
            <p:ph type="sldImg"/>
          </p:nvPr>
        </p:nvSpPr>
        <p:spPr>
          <a:ln/>
        </p:spPr>
      </p:sp>
      <p:sp>
        <p:nvSpPr>
          <p:cNvPr id="10243" name="ノート プレースホルダー 2"/>
          <p:cNvSpPr>
            <a:spLocks noGrp="1"/>
          </p:cNvSpPr>
          <p:nvPr>
            <p:ph type="body" idx="1"/>
          </p:nvPr>
        </p:nvSpPr>
        <p:spPr>
          <a:xfrm>
            <a:off x="682625" y="4656138"/>
            <a:ext cx="5545138" cy="4589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dirty="0">
                <a:latin typeface="Arial" panose="020B0604020202020204" pitchFamily="34" charset="0"/>
              </a:rPr>
              <a:t>演習</a:t>
            </a:r>
            <a:r>
              <a:rPr lang="en-US" altLang="ja-JP" dirty="0">
                <a:latin typeface="Arial" panose="020B0604020202020204" pitchFamily="34" charset="0"/>
              </a:rPr>
              <a:t>1</a:t>
            </a:r>
            <a:r>
              <a:rPr lang="ja-JP" altLang="en-US" dirty="0">
                <a:latin typeface="Arial" panose="020B0604020202020204" pitchFamily="34" charset="0"/>
              </a:rPr>
              <a:t>の演習内容を紹介します。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演習を行う際の受講者の役割を提示します。</a:t>
            </a:r>
            <a:br>
              <a:rPr lang="en-US" altLang="ja-JP" dirty="0">
                <a:latin typeface="Arial" panose="020B0604020202020204" pitchFamily="34" charset="0"/>
              </a:rPr>
            </a:br>
            <a:r>
              <a:rPr lang="ja-JP" altLang="en-US" dirty="0">
                <a:latin typeface="Arial" panose="020B0604020202020204" pitchFamily="34" charset="0"/>
              </a:rPr>
              <a:t>役割には発注者と受注者があり、グループ単位で発注者、または受注者を決めてください。すべてのグループで同じ役割に統一する必要はありません。</a:t>
            </a:r>
            <a:br>
              <a:rPr lang="en-US" altLang="ja-JP" dirty="0">
                <a:latin typeface="Arial" panose="020B0604020202020204" pitchFamily="34" charset="0"/>
              </a:rPr>
            </a:br>
            <a:r>
              <a:rPr lang="ja-JP" altLang="en-US" dirty="0">
                <a:latin typeface="Arial" panose="020B0604020202020204" pitchFamily="34" charset="0"/>
              </a:rPr>
              <a:t>なお、役割は受講者が決めることとしますが、講師の指示で決めても構いません。</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非機能要求項目を決める対象システムを</a:t>
            </a:r>
            <a:r>
              <a:rPr lang="en-US" altLang="ja-JP" dirty="0">
                <a:latin typeface="Arial" panose="020B0604020202020204" pitchFamily="34" charset="0"/>
              </a:rPr>
              <a:t>1</a:t>
            </a:r>
            <a:r>
              <a:rPr lang="ja-JP" altLang="en-US" dirty="0">
                <a:latin typeface="Arial" panose="020B0604020202020204" pitchFamily="34" charset="0"/>
              </a:rPr>
              <a:t>つ選択します。対象システムは、基本、講師が指定してください。自社システムを選定する場合には、システム概略説明がないため、受講者自身がシステム概要を想定するよう説明してください。</a:t>
            </a:r>
            <a:br>
              <a:rPr lang="en-US" altLang="ja-JP" dirty="0">
                <a:latin typeface="Arial" panose="020B0604020202020204" pitchFamily="34" charset="0"/>
              </a:rPr>
            </a:br>
            <a:r>
              <a:rPr lang="ja-JP" altLang="en-US" dirty="0">
                <a:latin typeface="Arial" panose="020B0604020202020204" pitchFamily="34" charset="0"/>
              </a:rPr>
              <a:t>グループ単位では同じシステムを対象としますが、すべてのグループで同じシステムに統一する必要はありません。</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非機能要求項目を決定するための検討担当者の役割やシステムの条件は、演習</a:t>
            </a:r>
            <a:r>
              <a:rPr lang="en-US" altLang="ja-JP" dirty="0">
                <a:latin typeface="Arial" panose="020B0604020202020204" pitchFamily="34" charset="0"/>
              </a:rPr>
              <a:t>1</a:t>
            </a:r>
            <a:r>
              <a:rPr lang="ja-JP" altLang="en-US" dirty="0">
                <a:latin typeface="Arial" panose="020B0604020202020204" pitchFamily="34" charset="0"/>
              </a:rPr>
              <a:t>の演習教材やシステム概略説明書（自社システムの場合を除く）に記述されている範囲で検討してください。</a:t>
            </a:r>
            <a:br>
              <a:rPr lang="en-US" altLang="ja-JP" dirty="0">
                <a:latin typeface="Arial" panose="020B0604020202020204" pitchFamily="34" charset="0"/>
              </a:rPr>
            </a:br>
            <a:r>
              <a:rPr lang="ja-JP" altLang="en-US" dirty="0">
                <a:latin typeface="Arial" panose="020B0604020202020204" pitchFamily="34" charset="0"/>
              </a:rPr>
              <a:t>なお、非機能要求項目の検討に直接関係する条件が記述されてない場合は、受講者自身が必要な条件を決めて非機能要求項目のレベルを検討することを推奨します。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当演習では、決定対象の非機能要求は、「性能・拡張性（業務処理量）の重要項目」とします。</a:t>
            </a:r>
            <a:br>
              <a:rPr lang="en-US" altLang="ja-JP" dirty="0">
                <a:latin typeface="Arial" panose="020B0604020202020204" pitchFamily="34" charset="0"/>
              </a:rPr>
            </a:br>
            <a:r>
              <a:rPr lang="ja-JP" altLang="en-US" dirty="0">
                <a:latin typeface="Arial" panose="020B0604020202020204" pitchFamily="34" charset="0"/>
              </a:rPr>
              <a:t>また、対象とする非機能要求項目は、性能・拡張性以外の可用性などの他の大項目に変更して構いません。その場合でも、グループ内では同じ大項目を検討対象とします。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受講者の演習作業の状況を見て、検討対象の非機能要求項目の数を絞って行うよう指示して下さい（基本一人</a:t>
            </a:r>
            <a:r>
              <a:rPr lang="en-US" altLang="ja-JP" dirty="0">
                <a:latin typeface="Arial" panose="020B0604020202020204" pitchFamily="34" charset="0"/>
              </a:rPr>
              <a:t>3</a:t>
            </a:r>
            <a:r>
              <a:rPr lang="ja-JP" altLang="en-US" dirty="0">
                <a:latin typeface="Arial" panose="020B0604020202020204" pitchFamily="34" charset="0"/>
              </a:rPr>
              <a:t>～</a:t>
            </a:r>
            <a:r>
              <a:rPr lang="en-US" altLang="ja-JP" dirty="0">
                <a:latin typeface="Arial" panose="020B0604020202020204" pitchFamily="34" charset="0"/>
              </a:rPr>
              <a:t>5</a:t>
            </a:r>
            <a:r>
              <a:rPr lang="ja-JP" altLang="en-US" dirty="0">
                <a:latin typeface="Arial" panose="020B0604020202020204" pitchFamily="34" charset="0"/>
              </a:rPr>
              <a:t>項目としています）。</a:t>
            </a:r>
            <a:endParaRPr lang="en-US" altLang="ja-JP" dirty="0">
              <a:latin typeface="Arial" panose="020B0604020202020204" pitchFamily="34" charset="0"/>
            </a:endParaRPr>
          </a:p>
        </p:txBody>
      </p:sp>
      <p:sp>
        <p:nvSpPr>
          <p:cNvPr id="102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59878943-E0A2-4C88-98FC-8F343CB070F1}" type="slidenum">
              <a:rPr lang="en-US" altLang="ja-JP" sz="1300">
                <a:ea typeface="ＭＳ Ｐゴシック" panose="020B0600070205080204" pitchFamily="50" charset="-128"/>
              </a:rPr>
              <a:pPr>
                <a:spcBef>
                  <a:spcPct val="0"/>
                </a:spcBef>
              </a:pPr>
              <a:t>1</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490390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 イメージ プレースホルダー 1"/>
          <p:cNvSpPr>
            <a:spLocks noGrp="1" noRot="1" noChangeAspect="1" noTextEdit="1"/>
          </p:cNvSpPr>
          <p:nvPr>
            <p:ph type="sldImg"/>
          </p:nvPr>
        </p:nvSpPr>
        <p:spPr>
          <a:ln/>
        </p:spPr>
      </p:sp>
      <p:sp>
        <p:nvSpPr>
          <p:cNvPr id="66563" name="ノート プレースホルダー 2"/>
          <p:cNvSpPr>
            <a:spLocks noGrp="1"/>
          </p:cNvSpPr>
          <p:nvPr>
            <p:ph type="body" idx="1"/>
          </p:nvPr>
        </p:nvSpPr>
        <p:spPr>
          <a:xfrm>
            <a:off x="444500" y="4591050"/>
            <a:ext cx="5991225" cy="513873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874" indent="-228874">
              <a:buFontTx/>
              <a:buAutoNum type="arabicParenBoth"/>
              <a:defRPr/>
            </a:pPr>
            <a:r>
              <a:rPr lang="ja-JP" altLang="en-US" sz="1100" dirty="0">
                <a:latin typeface="Arial" pitchFamily="34" charset="0"/>
              </a:rPr>
              <a:t>演習</a:t>
            </a:r>
            <a:r>
              <a:rPr lang="en-US" altLang="ja-JP" sz="1100" dirty="0">
                <a:latin typeface="Arial" pitchFamily="34" charset="0"/>
              </a:rPr>
              <a:t>3</a:t>
            </a:r>
            <a:r>
              <a:rPr lang="ja-JP" altLang="en-US" sz="1100" dirty="0">
                <a:latin typeface="Arial" pitchFamily="34" charset="0"/>
              </a:rPr>
              <a:t>の演習内容を紹介します。</a:t>
            </a:r>
            <a:endParaRPr lang="en-US" altLang="ja-JP" sz="1100" dirty="0">
              <a:latin typeface="Arial" pitchFamily="34" charset="0"/>
            </a:endParaRPr>
          </a:p>
          <a:p>
            <a:pPr marL="228874" indent="-228874">
              <a:buFontTx/>
              <a:buAutoNum type="arabicParenBoth"/>
              <a:defRPr/>
            </a:pPr>
            <a:r>
              <a:rPr lang="ja-JP" altLang="en-US" sz="1100" dirty="0">
                <a:latin typeface="Arial" pitchFamily="34" charset="0"/>
              </a:rPr>
              <a:t>演習</a:t>
            </a:r>
            <a:r>
              <a:rPr lang="en-US" altLang="ja-JP" sz="1100" dirty="0">
                <a:latin typeface="Arial" pitchFamily="34" charset="0"/>
              </a:rPr>
              <a:t>3</a:t>
            </a:r>
            <a:r>
              <a:rPr lang="ja-JP" altLang="en-US" sz="1100" dirty="0">
                <a:latin typeface="Arial" pitchFamily="34" charset="0"/>
              </a:rPr>
              <a:t>は非機能要求グレードの六つの大項目（カテゴリ）の非機能用要求項目およびそのレベルを設定する演習です。特に、検討対象が全大項目を対象としていること、また、モデルシステムからのベース値からではなく、直接非機能要求項目（重要項目）を検討する点が、演習１と異なります。</a:t>
            </a:r>
            <a:endParaRPr lang="en-US" altLang="ja-JP" sz="1100" dirty="0">
              <a:latin typeface="Arial" pitchFamily="34" charset="0"/>
            </a:endParaRPr>
          </a:p>
          <a:p>
            <a:pPr marL="228874" indent="-228874">
              <a:buFontTx/>
              <a:buAutoNum type="arabicParenBoth"/>
              <a:defRPr/>
            </a:pPr>
            <a:r>
              <a:rPr lang="ja-JP" altLang="en-US" sz="1100" dirty="0">
                <a:latin typeface="Arial" pitchFamily="34" charset="0"/>
              </a:rPr>
              <a:t>演習を行う際の受講者の役割を提示します。</a:t>
            </a:r>
            <a:br>
              <a:rPr lang="en-US" altLang="ja-JP" sz="1100" dirty="0">
                <a:latin typeface="Arial" pitchFamily="34" charset="0"/>
              </a:rPr>
            </a:br>
            <a:r>
              <a:rPr lang="ja-JP" altLang="en-US" sz="1100" dirty="0">
                <a:latin typeface="Arial" pitchFamily="34" charset="0"/>
              </a:rPr>
              <a:t>役割には発注者と受注者があり、グループ単位で発注者、または受注者を決めてください。すべてのグループで同じ役割に統一する必要はありません。</a:t>
            </a:r>
            <a:br>
              <a:rPr lang="en-US" altLang="ja-JP" sz="1100" dirty="0">
                <a:latin typeface="Arial" pitchFamily="34" charset="0"/>
              </a:rPr>
            </a:br>
            <a:r>
              <a:rPr lang="ja-JP" altLang="en-US" sz="1100" dirty="0">
                <a:latin typeface="Arial" pitchFamily="34" charset="0"/>
              </a:rPr>
              <a:t>なお、役割は受講者が決めることとしますが、講師の指示で決めても構いません。</a:t>
            </a:r>
            <a:endParaRPr lang="en-US" altLang="ja-JP" sz="1100" dirty="0">
              <a:latin typeface="Arial" pitchFamily="34" charset="0"/>
            </a:endParaRPr>
          </a:p>
          <a:p>
            <a:pPr marL="228874" indent="-228874">
              <a:buFontTx/>
              <a:buAutoNum type="arabicParenBoth"/>
              <a:defRPr/>
            </a:pPr>
            <a:r>
              <a:rPr lang="ja-JP" altLang="en-US" sz="1100" dirty="0">
                <a:latin typeface="Arial" pitchFamily="34" charset="0"/>
              </a:rPr>
              <a:t>非機能要求項目を決める対象のシステムを決めます。対象システムは、基本、講師が指定してください。自社システムを選定する場合には、システム概略説明がないため、受講者自身がシステム概要を想定するよう説明してください。</a:t>
            </a:r>
            <a:br>
              <a:rPr lang="en-US" altLang="ja-JP" sz="1100" dirty="0">
                <a:latin typeface="Arial" pitchFamily="34" charset="0"/>
              </a:rPr>
            </a:br>
            <a:r>
              <a:rPr lang="ja-JP" altLang="en-US" sz="1100" dirty="0">
                <a:latin typeface="Arial" pitchFamily="34" charset="0"/>
              </a:rPr>
              <a:t>グループ単位では同じシステムを対象としますが、すべてのグループで同じシステムに統一する必要はありません。</a:t>
            </a:r>
            <a:endParaRPr lang="en-US" altLang="ja-JP" sz="1100" dirty="0">
              <a:latin typeface="Arial" pitchFamily="34" charset="0"/>
            </a:endParaRPr>
          </a:p>
          <a:p>
            <a:pPr marL="228874" indent="-228874">
              <a:buFontTx/>
              <a:buAutoNum type="arabicParenBoth"/>
              <a:defRPr/>
            </a:pPr>
            <a:r>
              <a:rPr lang="ja-JP" altLang="en-US" sz="1100" dirty="0">
                <a:latin typeface="Arial" pitchFamily="34" charset="0"/>
              </a:rPr>
              <a:t>非機能要求項目を決定するための検討担当者の役割やシステムの条件は、演習</a:t>
            </a:r>
            <a:r>
              <a:rPr lang="en-US" altLang="ja-JP" sz="1100" dirty="0">
                <a:latin typeface="Arial" pitchFamily="34" charset="0"/>
              </a:rPr>
              <a:t>1</a:t>
            </a:r>
            <a:r>
              <a:rPr lang="ja-JP" altLang="en-US" sz="1100" dirty="0">
                <a:latin typeface="Arial" pitchFamily="34" charset="0"/>
              </a:rPr>
              <a:t>の演習教材やシステム概略説明書（自社システムの場合を除く）に記述されている内容で検討してください。</a:t>
            </a:r>
            <a:br>
              <a:rPr lang="en-US" altLang="ja-JP" sz="1100" dirty="0">
                <a:latin typeface="Arial" pitchFamily="34" charset="0"/>
              </a:rPr>
            </a:br>
            <a:r>
              <a:rPr lang="ja-JP" altLang="en-US" sz="1100" dirty="0">
                <a:latin typeface="Arial" pitchFamily="34" charset="0"/>
              </a:rPr>
              <a:t>なお、非機能要求項目の検討に直接関係する条件が記述されてない場合は、受講者自身が必要な条件を決めて非機能要求項目のレベルを検討することもできます。</a:t>
            </a:r>
            <a:endParaRPr lang="en-US" altLang="ja-JP" sz="1100" dirty="0">
              <a:latin typeface="Arial" pitchFamily="34" charset="0"/>
            </a:endParaRPr>
          </a:p>
          <a:p>
            <a:pPr marL="228874" indent="-228874">
              <a:buFontTx/>
              <a:buAutoNum type="arabicParenBoth"/>
              <a:defRPr/>
            </a:pPr>
            <a:r>
              <a:rPr lang="ja-JP" altLang="en-US" sz="1100" dirty="0">
                <a:latin typeface="Arial" pitchFamily="34" charset="0"/>
              </a:rPr>
              <a:t>当演習では、決定対象の非機能要求は、六つの非機能要求グレードの大項目にわたって非機能要求項目を設定します。対象とする非機能要求項目の大項目・中項目は次のとおりです。また、これらの対象は変更することができますが、少なくともグループ内では同じ対象を検討してください。</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可用性（継続性）</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性能・拡張性（性能目標値）</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運用・保守性（通常運用）</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移行性（移行時期）</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セキュリティ（不正追跡・監視）</a:t>
            </a:r>
            <a:endParaRPr lang="en-US" altLang="ja-JP" sz="1100" dirty="0">
              <a:latin typeface="Arial" pitchFamily="34" charset="0"/>
            </a:endParaRPr>
          </a:p>
          <a:p>
            <a:pPr marL="686623" lvl="1" indent="-228874">
              <a:buFontTx/>
              <a:buAutoNum type="circleNumDbPlain"/>
              <a:defRPr/>
            </a:pPr>
            <a:r>
              <a:rPr lang="ja-JP" altLang="en-US" sz="1100" dirty="0">
                <a:latin typeface="Arial" pitchFamily="34" charset="0"/>
              </a:rPr>
              <a:t>システム環境・エコロジー（システム特性）</a:t>
            </a:r>
            <a:endParaRPr lang="en-US" altLang="ja-JP" sz="1100" dirty="0">
              <a:latin typeface="Arial" pitchFamily="34" charset="0"/>
            </a:endParaRPr>
          </a:p>
          <a:p>
            <a:pPr>
              <a:defRPr/>
            </a:pPr>
            <a:r>
              <a:rPr lang="en-US" altLang="ja-JP" sz="1100" dirty="0">
                <a:latin typeface="Arial" pitchFamily="34" charset="0"/>
              </a:rPr>
              <a:t>(7) </a:t>
            </a:r>
            <a:r>
              <a:rPr lang="ja-JP" altLang="en-US" sz="1100" dirty="0">
                <a:latin typeface="Arial" pitchFamily="34" charset="0"/>
              </a:rPr>
              <a:t>受講者の演習作業の状況を見て、検討対象の非機能要求項目の数を絞って行うよう指示して下さい（基本、各大項目で</a:t>
            </a:r>
            <a:r>
              <a:rPr lang="en-US" altLang="ja-JP" sz="1100" dirty="0">
                <a:latin typeface="Arial" pitchFamily="34" charset="0"/>
              </a:rPr>
              <a:t>3</a:t>
            </a:r>
            <a:r>
              <a:rPr lang="ja-JP" altLang="en-US" sz="1100" dirty="0">
                <a:latin typeface="Arial" pitchFamily="34" charset="0"/>
              </a:rPr>
              <a:t>～</a:t>
            </a:r>
            <a:r>
              <a:rPr lang="en-US" altLang="ja-JP" sz="1100" dirty="0">
                <a:latin typeface="Arial" pitchFamily="34" charset="0"/>
              </a:rPr>
              <a:t>5</a:t>
            </a:r>
            <a:r>
              <a:rPr lang="ja-JP" altLang="en-US" sz="1100" dirty="0">
                <a:latin typeface="Arial" pitchFamily="34" charset="0"/>
              </a:rPr>
              <a:t>項目としています）。</a:t>
            </a:r>
            <a:endParaRPr lang="en-US" altLang="ja-JP" sz="1100" dirty="0">
              <a:latin typeface="Arial" pitchFamily="34" charset="0"/>
            </a:endParaRPr>
          </a:p>
        </p:txBody>
      </p:sp>
      <p:sp>
        <p:nvSpPr>
          <p:cNvPr id="4710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F85ED8A-AA19-48AA-AEA3-9F50C07848A8}" type="slidenum">
              <a:rPr lang="en-US" altLang="ja-JP" sz="1300">
                <a:ea typeface="ＭＳ Ｐゴシック" panose="020B0600070205080204" pitchFamily="50" charset="-128"/>
              </a:rPr>
              <a:pPr>
                <a:spcBef>
                  <a:spcPct val="0"/>
                </a:spcBef>
              </a:pPr>
              <a:t>19</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424104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スライド イメージ プレースホルダー 1"/>
          <p:cNvSpPr>
            <a:spLocks noGrp="1" noRot="1" noChangeAspect="1" noTextEdit="1"/>
          </p:cNvSpPr>
          <p:nvPr>
            <p:ph type="sldImg"/>
          </p:nvPr>
        </p:nvSpPr>
        <p:spPr>
          <a:ln/>
        </p:spPr>
      </p:sp>
      <p:sp>
        <p:nvSpPr>
          <p:cNvPr id="49155" name="ノート プレースホルダー 2"/>
          <p:cNvSpPr>
            <a:spLocks noGrp="1"/>
          </p:cNvSpPr>
          <p:nvPr>
            <p:ph type="body" idx="1"/>
          </p:nvPr>
        </p:nvSpPr>
        <p:spPr>
          <a:xfrm>
            <a:off x="682625" y="4603750"/>
            <a:ext cx="5557838"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latin typeface="ＭＳ Ｐ明朝" panose="02020600040205080304" pitchFamily="18" charset="-128"/>
              </a:rPr>
              <a:t>演習</a:t>
            </a:r>
            <a:r>
              <a:rPr lang="en-US" altLang="ja-JP">
                <a:latin typeface="ＭＳ Ｐ明朝" panose="02020600040205080304" pitchFamily="18" charset="-128"/>
              </a:rPr>
              <a:t>3</a:t>
            </a:r>
            <a:r>
              <a:rPr lang="ja-JP" altLang="en-US">
                <a:latin typeface="ＭＳ Ｐ明朝" panose="02020600040205080304" pitchFamily="18" charset="-128"/>
              </a:rPr>
              <a:t>の演習の進め方を紹介します。</a:t>
            </a:r>
            <a:r>
              <a:rPr lang="ja-JP" altLang="en-US">
                <a:latin typeface="Arial" panose="020B0604020202020204" pitchFamily="34" charset="0"/>
              </a:rPr>
              <a:t>なお、 </a:t>
            </a:r>
            <a:r>
              <a:rPr lang="en-US" altLang="ja-JP">
                <a:latin typeface="Arial" panose="020B0604020202020204" pitchFamily="34" charset="0"/>
              </a:rPr>
              <a:t>(</a:t>
            </a:r>
            <a:r>
              <a:rPr lang="ja-JP" altLang="en-US">
                <a:latin typeface="Arial" panose="020B0604020202020204" pitchFamily="34" charset="0"/>
              </a:rPr>
              <a:t>　</a:t>
            </a:r>
            <a:r>
              <a:rPr lang="en-US" altLang="ja-JP">
                <a:latin typeface="Arial" panose="020B0604020202020204" pitchFamily="34" charset="0"/>
              </a:rPr>
              <a:t>:</a:t>
            </a:r>
            <a:r>
              <a:rPr lang="ja-JP" altLang="en-US">
                <a:latin typeface="Arial" panose="020B0604020202020204" pitchFamily="34" charset="0"/>
              </a:rPr>
              <a:t>　 </a:t>
            </a:r>
            <a:r>
              <a:rPr lang="en-US" altLang="ja-JP">
                <a:latin typeface="Arial" panose="020B0604020202020204" pitchFamily="34" charset="0"/>
              </a:rPr>
              <a:t>– </a:t>
            </a:r>
            <a:r>
              <a:rPr lang="ja-JP" altLang="en-US">
                <a:latin typeface="Arial" panose="020B0604020202020204" pitchFamily="34" charset="0"/>
              </a:rPr>
              <a:t>　</a:t>
            </a:r>
            <a:r>
              <a:rPr lang="en-US" altLang="ja-JP">
                <a:latin typeface="Arial" panose="020B0604020202020204" pitchFamily="34" charset="0"/>
              </a:rPr>
              <a:t>:</a:t>
            </a:r>
            <a:r>
              <a:rPr lang="ja-JP" altLang="en-US">
                <a:latin typeface="Arial" panose="020B0604020202020204" pitchFamily="34" charset="0"/>
              </a:rPr>
              <a:t>　</a:t>
            </a:r>
            <a:r>
              <a:rPr lang="en-US" altLang="ja-JP">
                <a:latin typeface="Arial" panose="020B0604020202020204" pitchFamily="34" charset="0"/>
              </a:rPr>
              <a:t>)</a:t>
            </a:r>
            <a:r>
              <a:rPr lang="ja-JP" altLang="en-US">
                <a:latin typeface="Arial" panose="020B0604020202020204" pitchFamily="34" charset="0"/>
              </a:rPr>
              <a:t>の欄には、各作業の開始・終了時間を研修中に記入して受講者に提示するようにしてください。</a:t>
            </a:r>
            <a:endParaRPr lang="en-US" altLang="ja-JP">
              <a:latin typeface="ＭＳ Ｐ明朝" panose="02020600040205080304" pitchFamily="18" charset="-128"/>
            </a:endParaRPr>
          </a:p>
          <a:p>
            <a:r>
              <a:rPr lang="en-US" altLang="ja-JP">
                <a:latin typeface="ＭＳ Ｐ明朝" panose="02020600040205080304" pitchFamily="18" charset="-128"/>
              </a:rPr>
              <a:t>(1) </a:t>
            </a:r>
            <a:r>
              <a:rPr lang="ja-JP" altLang="en-US">
                <a:latin typeface="Arial" panose="020B0604020202020204" pitchFamily="34" charset="0"/>
              </a:rPr>
              <a:t>検討対象システムを社内スケジュール管理システム、受発注システム、銀行オンラインシステム、または自社システムから、講師の指示で、選択したシステムの概略を確認してください。なお、検討対象システムの概略は、システム概略説明書を参照してください（自社システムの場合を除く）。また、検討対象システムとして受講者の属する会社の自社システムを対象とした場合、最も近いモデルシステムの決定や非機能要求項目のレベル調整は、個人作業で進めてください。</a:t>
            </a:r>
            <a:endParaRPr lang="en-US" altLang="ja-JP">
              <a:latin typeface="ＭＳ Ｐ明朝" panose="02020600040205080304" pitchFamily="18" charset="-128"/>
            </a:endParaRPr>
          </a:p>
          <a:p>
            <a:r>
              <a:rPr lang="en-US" altLang="ja-JP">
                <a:latin typeface="ＭＳ Ｐ明朝" panose="02020600040205080304" pitchFamily="18" charset="-128"/>
              </a:rPr>
              <a:t>(2) </a:t>
            </a:r>
            <a:r>
              <a:rPr lang="ja-JP" altLang="en-US">
                <a:latin typeface="ＭＳ Ｐ明朝" panose="02020600040205080304" pitchFamily="18" charset="-128"/>
              </a:rPr>
              <a:t>モデルシステムによる決定方法ではなく、非機能要求グレード表から直接、非機能要求項目とレベルを検討し、設定するようにしてください（個人作業）。</a:t>
            </a:r>
            <a:r>
              <a:rPr lang="ja-JP" altLang="en-US">
                <a:latin typeface="Arial" panose="020B0604020202020204" pitchFamily="34" charset="0"/>
              </a:rPr>
              <a:t>（参考資料：非機能要求グレード活用シート）</a:t>
            </a:r>
            <a:endParaRPr lang="en-US" altLang="ja-JP">
              <a:latin typeface="Arial" panose="020B0604020202020204" pitchFamily="34" charset="0"/>
            </a:endParaRPr>
          </a:p>
          <a:p>
            <a:r>
              <a:rPr lang="en-US" altLang="ja-JP">
                <a:latin typeface="ＭＳ Ｐ明朝" panose="02020600040205080304" pitchFamily="18" charset="-128"/>
              </a:rPr>
              <a:t>(3) </a:t>
            </a:r>
            <a:r>
              <a:rPr lang="ja-JP" altLang="en-US">
                <a:latin typeface="ＭＳ Ｐ明朝" panose="02020600040205080304" pitchFamily="18" charset="-128"/>
              </a:rPr>
              <a:t>なお、受講者のレベルによっては、講師の指示によって、演習</a:t>
            </a:r>
            <a:r>
              <a:rPr lang="en-US" altLang="ja-JP">
                <a:latin typeface="ＭＳ Ｐ明朝" panose="02020600040205080304" pitchFamily="18" charset="-128"/>
              </a:rPr>
              <a:t>1</a:t>
            </a:r>
            <a:r>
              <a:rPr lang="ja-JP" altLang="en-US">
                <a:latin typeface="ＭＳ Ｐ明朝" panose="02020600040205080304" pitchFamily="18" charset="-128"/>
              </a:rPr>
              <a:t>と同様に検討対象システムのモデルシステムを決定して決める方法で演習を行うこともできます（個人作業）</a:t>
            </a:r>
            <a:r>
              <a:rPr lang="ja-JP" altLang="en-US">
                <a:latin typeface="Arial" panose="020B0604020202020204" pitchFamily="34" charset="0"/>
              </a:rPr>
              <a:t>。</a:t>
            </a:r>
            <a:endParaRPr lang="en-US" altLang="ja-JP">
              <a:latin typeface="Arial" panose="020B0604020202020204" pitchFamily="34" charset="0"/>
            </a:endParaRPr>
          </a:p>
          <a:p>
            <a:r>
              <a:rPr lang="en-US" altLang="ja-JP">
                <a:latin typeface="ＭＳ Ｐ明朝" panose="02020600040205080304" pitchFamily="18" charset="-128"/>
              </a:rPr>
              <a:t>(4) </a:t>
            </a:r>
            <a:r>
              <a:rPr lang="ja-JP" altLang="en-US">
                <a:latin typeface="ＭＳ Ｐ明朝" panose="02020600040205080304" pitchFamily="18" charset="-128"/>
              </a:rPr>
              <a:t>設定した非機能要求項目とレベルを非機能要求まとめシートに記入します。設定する非機能要求項目はすべての大項目を対象とします（個人作業）</a:t>
            </a:r>
            <a:r>
              <a:rPr lang="ja-JP" altLang="en-US">
                <a:latin typeface="Arial" panose="020B0604020202020204" pitchFamily="34" charset="0"/>
              </a:rPr>
              <a:t>。</a:t>
            </a:r>
            <a:endParaRPr lang="en-US" altLang="ja-JP">
              <a:latin typeface="ＭＳ Ｐ明朝" panose="02020600040205080304" pitchFamily="18" charset="-128"/>
            </a:endParaRPr>
          </a:p>
          <a:p>
            <a:r>
              <a:rPr lang="en-US" altLang="ja-JP">
                <a:latin typeface="ＭＳ Ｐ明朝" panose="02020600040205080304" pitchFamily="18" charset="-128"/>
              </a:rPr>
              <a:t>(5) </a:t>
            </a:r>
            <a:r>
              <a:rPr lang="ja-JP" altLang="en-US">
                <a:latin typeface="ＭＳ Ｐ明朝" panose="02020600040205080304" pitchFamily="18" charset="-128"/>
              </a:rPr>
              <a:t>グループ内で各自が自分の検討結果を発表し、非機能要求項目の決め方や 内容について説明を行います。発表は、一人の受講者がすべての大項目を 説明するのではなく、複数人で各々</a:t>
            </a:r>
            <a:r>
              <a:rPr lang="en-US" altLang="ja-JP">
                <a:latin typeface="ＭＳ Ｐ明朝" panose="02020600040205080304" pitchFamily="18" charset="-128"/>
              </a:rPr>
              <a:t>1</a:t>
            </a:r>
            <a:r>
              <a:rPr lang="ja-JP" altLang="en-US">
                <a:latin typeface="ＭＳ Ｐ明朝" panose="02020600040205080304" pitchFamily="18" charset="-128"/>
              </a:rPr>
              <a:t>つの大項目を説明するようにしてください</a:t>
            </a:r>
            <a:r>
              <a:rPr lang="ja-JP" altLang="en-US">
                <a:latin typeface="Arial" panose="020B0604020202020204" pitchFamily="34" charset="0"/>
              </a:rPr>
              <a:t>。</a:t>
            </a:r>
            <a:endParaRPr lang="en-US" altLang="ja-JP">
              <a:latin typeface="ＭＳ Ｐ明朝" panose="02020600040205080304" pitchFamily="18" charset="-128"/>
            </a:endParaRPr>
          </a:p>
          <a:p>
            <a:r>
              <a:rPr lang="en-US" altLang="ja-JP">
                <a:latin typeface="ＭＳ Ｐ明朝" panose="02020600040205080304" pitchFamily="18" charset="-128"/>
              </a:rPr>
              <a:t>(6) </a:t>
            </a:r>
            <a:r>
              <a:rPr lang="ja-JP" altLang="en-US">
                <a:latin typeface="ＭＳ Ｐ明朝" panose="02020600040205080304" pitchFamily="18" charset="-128"/>
              </a:rPr>
              <a:t>全体発表で、検討結果の発表を行います（最低</a:t>
            </a:r>
            <a:r>
              <a:rPr lang="en-US" altLang="ja-JP">
                <a:latin typeface="ＭＳ Ｐ明朝" panose="02020600040205080304" pitchFamily="18" charset="-128"/>
              </a:rPr>
              <a:t>2</a:t>
            </a:r>
            <a:r>
              <a:rPr lang="ja-JP" altLang="en-US">
                <a:latin typeface="ＭＳ Ｐ明朝" panose="02020600040205080304" pitchFamily="18" charset="-128"/>
              </a:rPr>
              <a:t>グループは発表するようにしてください）</a:t>
            </a:r>
            <a:r>
              <a:rPr lang="ja-JP" altLang="en-US">
                <a:latin typeface="Arial" panose="020B0604020202020204" pitchFamily="34" charset="0"/>
              </a:rPr>
              <a:t>。</a:t>
            </a:r>
            <a:br>
              <a:rPr lang="en-US" altLang="ja-JP">
                <a:latin typeface="ＭＳ Ｐ明朝" panose="02020600040205080304" pitchFamily="18" charset="-128"/>
              </a:rPr>
            </a:br>
            <a:r>
              <a:rPr lang="ja-JP" altLang="en-US">
                <a:latin typeface="ＭＳ Ｐ明朝" panose="02020600040205080304" pitchFamily="18" charset="-128"/>
              </a:rPr>
              <a:t>全体発表の後、講師は、グループの発表の中で良かった点や改善すればより良くなる点、演習中での議論で気づいた点などを基に講評を行います</a:t>
            </a:r>
            <a:r>
              <a:rPr lang="ja-JP" altLang="en-US">
                <a:latin typeface="Arial" panose="020B0604020202020204" pitchFamily="34" charset="0"/>
              </a:rPr>
              <a:t>。</a:t>
            </a:r>
            <a:endParaRPr lang="ja-JP" altLang="en-US">
              <a:latin typeface="ＭＳ Ｐ明朝" panose="02020600040205080304" pitchFamily="18" charset="-128"/>
            </a:endParaRPr>
          </a:p>
        </p:txBody>
      </p:sp>
      <p:sp>
        <p:nvSpPr>
          <p:cNvPr id="4915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02304B74-F05E-4D0D-9ECC-F643E518AD2C}" type="slidenum">
              <a:rPr lang="en-US" altLang="ja-JP" sz="1300">
                <a:ea typeface="ＭＳ Ｐゴシック" panose="020B0600070205080204" pitchFamily="50" charset="-128"/>
              </a:rPr>
              <a:pPr>
                <a:spcBef>
                  <a:spcPct val="0"/>
                </a:spcBef>
              </a:pPr>
              <a:t>20</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506712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 イメージ プレースホルダー 1"/>
          <p:cNvSpPr>
            <a:spLocks noGrp="1" noRot="1" noChangeAspect="1" noTextEdit="1"/>
          </p:cNvSpPr>
          <p:nvPr>
            <p:ph type="sldImg"/>
          </p:nvPr>
        </p:nvSpPr>
        <p:spPr>
          <a:ln/>
        </p:spPr>
      </p:sp>
      <p:sp>
        <p:nvSpPr>
          <p:cNvPr id="5120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それぞれの立場で、対象システムの非機能要求項目を決定します。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なお、検討する非機能要求項目に直接関連する条件がこのスライドに記述されていないものは、受講者自身が決めるようにしてください。</a:t>
            </a:r>
            <a:endParaRPr lang="en-US" altLang="ja-JP">
              <a:latin typeface="Arial" panose="020B0604020202020204" pitchFamily="34" charset="0"/>
            </a:endParaRPr>
          </a:p>
        </p:txBody>
      </p:sp>
      <p:sp>
        <p:nvSpPr>
          <p:cNvPr id="5120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04C78DC-772A-4095-839C-FB0BCCA9C009}" type="slidenum">
              <a:rPr lang="en-US" altLang="ja-JP" sz="1300">
                <a:ea typeface="ＭＳ Ｐゴシック" panose="020B0600070205080204" pitchFamily="50" charset="-128"/>
              </a:rPr>
              <a:pPr>
                <a:spcBef>
                  <a:spcPct val="0"/>
                </a:spcBef>
              </a:pPr>
              <a:t>21</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316206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ー 1"/>
          <p:cNvSpPr>
            <a:spLocks noGrp="1" noRot="1" noChangeAspect="1" noTextEdit="1"/>
          </p:cNvSpPr>
          <p:nvPr>
            <p:ph type="sldImg"/>
          </p:nvPr>
        </p:nvSpPr>
        <p:spPr>
          <a:ln/>
        </p:spPr>
      </p:sp>
      <p:sp>
        <p:nvSpPr>
          <p:cNvPr id="5325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検討対象システムは、講師から提示してください。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受講者や研修時間等を勘案して、本検討を講師の指示で、グループ作業ではなく個人作業として進めることができます。その場合も、検討の進め方についてはグループ作業と同様な説明をしてください。</a:t>
            </a:r>
            <a:endParaRPr lang="en-US" altLang="ja-JP">
              <a:latin typeface="Arial" panose="020B0604020202020204" pitchFamily="34" charset="0"/>
            </a:endParaRPr>
          </a:p>
        </p:txBody>
      </p:sp>
      <p:sp>
        <p:nvSpPr>
          <p:cNvPr id="5325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DE3C0C41-CD2D-433A-B23E-C459CF0AC8ED}" type="slidenum">
              <a:rPr lang="en-US" altLang="ja-JP" sz="1300">
                <a:ea typeface="ＭＳ Ｐゴシック" panose="020B0600070205080204" pitchFamily="50" charset="-128"/>
              </a:rPr>
              <a:pPr>
                <a:spcBef>
                  <a:spcPct val="0"/>
                </a:spcBef>
              </a:pPr>
              <a:t>22</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220025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ー 1"/>
          <p:cNvSpPr>
            <a:spLocks noGrp="1" noRot="1" noChangeAspect="1" noTextEdit="1"/>
          </p:cNvSpPr>
          <p:nvPr>
            <p:ph type="sldImg"/>
          </p:nvPr>
        </p:nvSpPr>
        <p:spPr>
          <a:ln/>
        </p:spPr>
      </p:sp>
      <p:sp>
        <p:nvSpPr>
          <p:cNvPr id="552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dirty="0">
                <a:latin typeface="Arial" panose="020B0604020202020204" pitchFamily="34" charset="0"/>
              </a:rPr>
              <a:t>検討する非機能要求項目は、受講者が項目を選択して検討しますが、あらかじめ、講師が検討対象の非機能要求項目を選定することもできます。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機能要求まとめシートへの記入方法は、まとめシートの</a:t>
            </a:r>
            <a:r>
              <a:rPr lang="en-US" altLang="ja-JP" dirty="0">
                <a:latin typeface="Arial" panose="020B0604020202020204" pitchFamily="34" charset="0"/>
              </a:rPr>
              <a:t>1</a:t>
            </a:r>
            <a:r>
              <a:rPr lang="ja-JP" altLang="en-US" dirty="0">
                <a:latin typeface="Arial" panose="020B0604020202020204" pitchFamily="34" charset="0"/>
              </a:rPr>
              <a:t>段目にある記入例をもとに説明をしてください。具体的には次のようになります。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まとめシートへの記入方法</a:t>
            </a:r>
            <a:endParaRPr lang="en-US" altLang="ja-JP" dirty="0">
              <a:latin typeface="Arial" panose="020B0604020202020204" pitchFamily="34" charset="0"/>
            </a:endParaRPr>
          </a:p>
          <a:p>
            <a:pPr marL="685800" lvl="1" indent="-228600">
              <a:buFont typeface="Calibri" panose="020F0502020204030204" pitchFamily="34" charset="0"/>
              <a:buAutoNum type="arabicPeriod"/>
            </a:pPr>
            <a:r>
              <a:rPr lang="ja-JP" altLang="en-US" dirty="0">
                <a:latin typeface="Arial" panose="020B0604020202020204" pitchFamily="34" charset="0"/>
              </a:rPr>
              <a:t>非機能要求グレードの該当する非機能要求項目のメトリクスの設定値を「設定レベル」の欄に記入してください。記入にあたっては、非機能要求グレード表の該当メトリクスのレベルとその説明を記入してください。</a:t>
            </a:r>
            <a:br>
              <a:rPr lang="en-US" altLang="ja-JP" dirty="0">
                <a:latin typeface="Arial" panose="020B0604020202020204" pitchFamily="34" charset="0"/>
              </a:rPr>
            </a:br>
            <a:r>
              <a:rPr lang="en-US" altLang="ja-JP" dirty="0">
                <a:latin typeface="Arial" panose="020B0604020202020204" pitchFamily="34" charset="0"/>
              </a:rPr>
              <a:t>(</a:t>
            </a:r>
            <a:r>
              <a:rPr lang="ja-JP" altLang="en-US" dirty="0">
                <a:latin typeface="Arial" panose="020B0604020202020204" pitchFamily="34" charset="0"/>
              </a:rPr>
              <a:t>注）非機能要求グレードではレベル欄の隣にレベルの説明が記載されています。</a:t>
            </a:r>
          </a:p>
          <a:p>
            <a:pPr marL="685800" lvl="1" indent="-228600">
              <a:buFont typeface="Calibri" panose="020F0502020204030204" pitchFamily="34" charset="0"/>
              <a:buAutoNum type="arabicPeriod"/>
            </a:pPr>
            <a:r>
              <a:rPr lang="ja-JP" altLang="en-US" dirty="0">
                <a:latin typeface="Arial" panose="020B0604020202020204" pitchFamily="34" charset="0"/>
              </a:rPr>
              <a:t>該当メトリクスのレベルを設定した理由を記入してください。</a:t>
            </a:r>
            <a:endParaRPr lang="en-US" altLang="ja-JP" dirty="0">
              <a:latin typeface="Arial" panose="020B0604020202020204" pitchFamily="34" charset="0"/>
            </a:endParaRPr>
          </a:p>
        </p:txBody>
      </p:sp>
      <p:sp>
        <p:nvSpPr>
          <p:cNvPr id="553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965258E-9EFD-436D-B6AA-C8DF7C580753}" type="slidenum">
              <a:rPr lang="en-US" altLang="ja-JP" sz="1300">
                <a:ea typeface="ＭＳ Ｐゴシック" panose="020B0600070205080204" pitchFamily="50" charset="-128"/>
              </a:rPr>
              <a:pPr>
                <a:spcBef>
                  <a:spcPct val="0"/>
                </a:spcBef>
              </a:pPr>
              <a:t>23</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013820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 イメージ プレースホルダー 1"/>
          <p:cNvSpPr>
            <a:spLocks noGrp="1" noRot="1" noChangeAspect="1" noTextEdit="1"/>
          </p:cNvSpPr>
          <p:nvPr>
            <p:ph type="sldImg"/>
          </p:nvPr>
        </p:nvSpPr>
        <p:spPr>
          <a:ln/>
        </p:spPr>
      </p:sp>
      <p:sp>
        <p:nvSpPr>
          <p:cNvPr id="5734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講師は、グループの発表の中で良かった点や改善すればより良くなる点、演習中での議論で気づいた点などを基に講評を行います。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なお、本演習では、</a:t>
            </a:r>
            <a:r>
              <a:rPr lang="en-US" altLang="ja-JP">
                <a:latin typeface="Arial" panose="020B0604020202020204" pitchFamily="34" charset="0"/>
              </a:rPr>
              <a:t>6</a:t>
            </a:r>
            <a:r>
              <a:rPr lang="ja-JP" altLang="en-US">
                <a:latin typeface="Arial" panose="020B0604020202020204" pitchFamily="34" charset="0"/>
              </a:rPr>
              <a:t>つの大項目にわたって非機能要求項目の検討を行いましたが、非機能要求項目間でトレードオフになった場合には、各項目の調整が必要であることを説明してください。</a:t>
            </a:r>
          </a:p>
        </p:txBody>
      </p:sp>
      <p:sp>
        <p:nvSpPr>
          <p:cNvPr id="5734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B8ABFAD-750B-408C-AB35-A836C494BF83}" type="slidenum">
              <a:rPr lang="en-US" altLang="ja-JP" sz="1300">
                <a:ea typeface="ＭＳ Ｐゴシック" panose="020B0600070205080204" pitchFamily="50" charset="-128"/>
              </a:rPr>
              <a:pPr>
                <a:spcBef>
                  <a:spcPct val="0"/>
                </a:spcBef>
              </a:pPr>
              <a:t>24</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75819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CB9114E-7A35-475C-8835-451F8F7F0202}" type="slidenum">
              <a:rPr lang="en-US" altLang="ja-JP" sz="1300">
                <a:ea typeface="ＭＳ Ｐゴシック" panose="020B0600070205080204" pitchFamily="50" charset="-128"/>
              </a:rPr>
              <a:pPr>
                <a:spcBef>
                  <a:spcPct val="0"/>
                </a:spcBef>
              </a:pPr>
              <a:t>25</a:t>
            </a:fld>
            <a:endParaRPr lang="en-US" altLang="ja-JP" sz="1300">
              <a:ea typeface="ＭＳ Ｐゴシック" panose="020B0600070205080204" pitchFamily="50"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r>
              <a:rPr lang="ja-JP" altLang="en-US">
                <a:latin typeface="Arial" panose="020B0604020202020204" pitchFamily="34" charset="0"/>
              </a:rPr>
              <a:t>演習</a:t>
            </a:r>
            <a:r>
              <a:rPr lang="en-US" altLang="ja-JP">
                <a:latin typeface="Arial" panose="020B0604020202020204" pitchFamily="34" charset="0"/>
              </a:rPr>
              <a:t>4</a:t>
            </a:r>
            <a:r>
              <a:rPr lang="ja-JP" altLang="en-US">
                <a:latin typeface="Arial" panose="020B0604020202020204" pitchFamily="34" charset="0"/>
              </a:rPr>
              <a:t>で使用する資料は次の通りです。演習を始める前に使用する教材を確認するよう受講者に指示してください。</a:t>
            </a:r>
            <a:br>
              <a:rPr lang="en-US" altLang="ja-JP">
                <a:latin typeface="Arial" panose="020B0604020202020204" pitchFamily="34" charset="0"/>
              </a:rPr>
            </a:br>
            <a:r>
              <a:rPr lang="ja-JP" altLang="en-US">
                <a:latin typeface="Arial" panose="020B0604020202020204" pitchFamily="34" charset="0"/>
              </a:rPr>
              <a:t>・非機能要求グレード研修教材　演習</a:t>
            </a:r>
            <a:r>
              <a:rPr lang="en-US" altLang="ja-JP">
                <a:latin typeface="Arial" panose="020B0604020202020204" pitchFamily="34" charset="0"/>
              </a:rPr>
              <a:t>4</a:t>
            </a:r>
            <a:r>
              <a:rPr lang="ja-JP" altLang="en-US">
                <a:latin typeface="Arial" panose="020B0604020202020204" pitchFamily="34" charset="0"/>
              </a:rPr>
              <a:t>スライド</a:t>
            </a:r>
            <a:r>
              <a:rPr lang="en-US" altLang="ja-JP">
                <a:latin typeface="Arial" panose="020B0604020202020204" pitchFamily="34" charset="0"/>
              </a:rPr>
              <a:t>(</a:t>
            </a:r>
            <a:r>
              <a:rPr lang="ja-JP" altLang="en-US">
                <a:latin typeface="Arial" panose="020B0604020202020204" pitchFamily="34" charset="0"/>
              </a:rPr>
              <a:t>本資料）</a:t>
            </a:r>
            <a:br>
              <a:rPr lang="en-US" altLang="ja-JP">
                <a:latin typeface="Arial" panose="020B0604020202020204" pitchFamily="34" charset="0"/>
              </a:rPr>
            </a:br>
            <a:r>
              <a:rPr lang="ja-JP" altLang="en-US">
                <a:latin typeface="Arial" panose="020B0604020202020204" pitchFamily="34" charset="0"/>
              </a:rPr>
              <a:t>・非機能要求グレード研修教材　システム概略説明書</a:t>
            </a:r>
            <a:br>
              <a:rPr lang="en-US" altLang="ja-JP">
                <a:latin typeface="Arial" panose="020B0604020202020204" pitchFamily="34" charset="0"/>
              </a:rPr>
            </a:br>
            <a:r>
              <a:rPr lang="ja-JP" altLang="en-US">
                <a:latin typeface="Arial" panose="020B0604020202020204" pitchFamily="34" charset="0"/>
              </a:rPr>
              <a:t>・非機能要求まとめシート（演習</a:t>
            </a:r>
            <a:r>
              <a:rPr lang="en-US" altLang="ja-JP">
                <a:latin typeface="Arial" panose="020B0604020202020204" pitchFamily="34" charset="0"/>
              </a:rPr>
              <a:t>4</a:t>
            </a:r>
            <a:r>
              <a:rPr lang="ja-JP" altLang="en-US">
                <a:latin typeface="Arial" panose="020B0604020202020204" pitchFamily="34" charset="0"/>
              </a:rPr>
              <a:t>用）</a:t>
            </a:r>
            <a:br>
              <a:rPr lang="en-US" altLang="ja-JP">
                <a:latin typeface="Arial" panose="020B0604020202020204" pitchFamily="34" charset="0"/>
              </a:rPr>
            </a:br>
            <a:r>
              <a:rPr lang="ja-JP" altLang="en-US">
                <a:latin typeface="Arial" panose="020B0604020202020204" pitchFamily="34" charset="0"/>
              </a:rPr>
              <a:t>・非機能要求グレード活用シート</a:t>
            </a:r>
            <a:br>
              <a:rPr lang="en-US" altLang="ja-JP">
                <a:latin typeface="Arial" panose="020B0604020202020204" pitchFamily="34" charset="0"/>
              </a:rPr>
            </a:br>
            <a:r>
              <a:rPr lang="ja-JP" altLang="en-US">
                <a:latin typeface="Arial" panose="020B0604020202020204" pitchFamily="34" charset="0"/>
              </a:rPr>
              <a:t>・課題管理表</a:t>
            </a:r>
            <a:endParaRPr lang="en-US" altLang="ja-JP">
              <a:latin typeface="Arial" panose="020B0604020202020204" pitchFamily="34" charset="0"/>
            </a:endParaRPr>
          </a:p>
        </p:txBody>
      </p:sp>
    </p:spTree>
    <p:extLst>
      <p:ext uri="{BB962C8B-B14F-4D97-AF65-F5344CB8AC3E}">
        <p14:creationId xmlns:p14="http://schemas.microsoft.com/office/powerpoint/2010/main" val="4262844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ー 1"/>
          <p:cNvSpPr>
            <a:spLocks noGrp="1" noRot="1" noChangeAspect="1" noTextEdit="1"/>
          </p:cNvSpPr>
          <p:nvPr>
            <p:ph type="sldImg"/>
          </p:nvPr>
        </p:nvSpPr>
        <p:spPr>
          <a:ln/>
        </p:spPr>
      </p:sp>
      <p:sp>
        <p:nvSpPr>
          <p:cNvPr id="6144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演習４の演習内容を紹介します。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役割には発注者と受注者があり、グループ単位で発注者、または受注者を決めてください。すべてのグループで同じ役割に統一する必要はありません。</a:t>
            </a:r>
            <a:br>
              <a:rPr lang="en-US" altLang="ja-JP">
                <a:latin typeface="Arial" panose="020B0604020202020204" pitchFamily="34" charset="0"/>
              </a:rPr>
            </a:br>
            <a:r>
              <a:rPr lang="ja-JP" altLang="en-US">
                <a:latin typeface="Arial" panose="020B0604020202020204" pitchFamily="34" charset="0"/>
              </a:rPr>
              <a:t>なお、役割は受講者が決めることとしますが、講師の指示で決めても構いません。</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非機能要求の決定には、モデルシステムを使用せず、直接、非機能要求項目を選定し、そのレベルを決めます。</a:t>
            </a:r>
            <a:endParaRPr lang="en-US" altLang="ja-JP">
              <a:latin typeface="Arial" panose="020B0604020202020204" pitchFamily="34" charset="0"/>
            </a:endParaRPr>
          </a:p>
        </p:txBody>
      </p:sp>
      <p:sp>
        <p:nvSpPr>
          <p:cNvPr id="614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A05EFE8-E812-4E44-BA63-DE01D1FEA5D9}" type="slidenum">
              <a:rPr lang="en-US" altLang="ja-JP" sz="1300">
                <a:ea typeface="ＭＳ Ｐゴシック" panose="020B0600070205080204" pitchFamily="50" charset="-128"/>
              </a:rPr>
              <a:pPr>
                <a:spcBef>
                  <a:spcPct val="0"/>
                </a:spcBef>
              </a:pPr>
              <a:t>26</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801058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p:txBody>
          <a:bodyPr/>
          <a:lstStyle/>
          <a:p>
            <a:pPr>
              <a:defRPr/>
            </a:pPr>
            <a:r>
              <a:rPr lang="ja-JP" altLang="en-US" dirty="0"/>
              <a:t>演習</a:t>
            </a:r>
            <a:r>
              <a:rPr lang="en-US" altLang="ja-JP" dirty="0"/>
              <a:t>4</a:t>
            </a:r>
            <a:r>
              <a:rPr lang="ja-JP" altLang="en-US" dirty="0"/>
              <a:t>の演習の進め方を紹介します。なお、 </a:t>
            </a:r>
            <a:r>
              <a:rPr lang="en-US" altLang="ja-JP" dirty="0"/>
              <a:t>(</a:t>
            </a:r>
            <a:r>
              <a:rPr lang="ja-JP" altLang="en-US" dirty="0"/>
              <a:t>　</a:t>
            </a:r>
            <a:r>
              <a:rPr lang="en-US" altLang="ja-JP" dirty="0"/>
              <a:t>:</a:t>
            </a:r>
            <a:r>
              <a:rPr lang="ja-JP" altLang="en-US" dirty="0"/>
              <a:t>　 </a:t>
            </a:r>
            <a:r>
              <a:rPr lang="en-US" altLang="ja-JP" dirty="0"/>
              <a:t>– </a:t>
            </a:r>
            <a:r>
              <a:rPr lang="ja-JP" altLang="en-US" dirty="0"/>
              <a:t>　</a:t>
            </a:r>
            <a:r>
              <a:rPr lang="en-US" altLang="ja-JP" dirty="0"/>
              <a:t>:</a:t>
            </a:r>
            <a:r>
              <a:rPr lang="ja-JP" altLang="en-US" dirty="0"/>
              <a:t>　</a:t>
            </a:r>
            <a:r>
              <a:rPr lang="en-US" altLang="ja-JP" dirty="0"/>
              <a:t>)</a:t>
            </a:r>
            <a:r>
              <a:rPr lang="ja-JP" altLang="en-US" dirty="0"/>
              <a:t>の欄には、各作業の開始・終了時間を研修中に記入して受講者に提示するようにしてください。</a:t>
            </a:r>
            <a:endParaRPr lang="en-US" altLang="ja-JP" dirty="0"/>
          </a:p>
          <a:p>
            <a:pPr>
              <a:defRPr/>
            </a:pPr>
            <a:r>
              <a:rPr lang="en-US" altLang="ja-JP" dirty="0"/>
              <a:t>(1) </a:t>
            </a:r>
            <a:r>
              <a:rPr lang="ja-JP" altLang="en-US" dirty="0"/>
              <a:t>対象システムは受発注システムとします。</a:t>
            </a:r>
            <a:endParaRPr lang="en-US" altLang="ja-JP" dirty="0"/>
          </a:p>
          <a:p>
            <a:pPr marL="185961" indent="-185961">
              <a:defRPr/>
            </a:pPr>
            <a:r>
              <a:rPr lang="en-US" altLang="ja-JP" dirty="0"/>
              <a:t>(2) (3) </a:t>
            </a:r>
            <a:r>
              <a:rPr lang="ja-JP" altLang="en-US" dirty="0"/>
              <a:t>最初の</a:t>
            </a:r>
            <a:r>
              <a:rPr lang="en-US" altLang="ja-JP" dirty="0"/>
              <a:t>20</a:t>
            </a:r>
            <a:r>
              <a:rPr lang="ja-JP" altLang="en-US" dirty="0"/>
              <a:t>分間で、見直すべき非機能要求項目およびレベルを抽出整理します。</a:t>
            </a:r>
            <a:br>
              <a:rPr lang="en-US" altLang="ja-JP" dirty="0"/>
            </a:br>
            <a:r>
              <a:rPr lang="ja-JP" altLang="en-US" dirty="0"/>
              <a:t>（参考資料：非機能要求グレード活用シート）</a:t>
            </a:r>
            <a:endParaRPr lang="en-US" altLang="ja-JP" dirty="0"/>
          </a:p>
          <a:p>
            <a:pPr marL="185961" indent="-185961">
              <a:defRPr/>
            </a:pPr>
            <a:r>
              <a:rPr lang="en-US" altLang="ja-JP" dirty="0"/>
              <a:t>(4) </a:t>
            </a:r>
            <a:r>
              <a:rPr lang="ja-JP" altLang="en-US" dirty="0"/>
              <a:t>検討結果をまとめシートにまとめます。決めるべきではあるが、決定できない項目については、どんな条件が決まれば決定できるのかなどを課題管理表に整理します。</a:t>
            </a:r>
            <a:endParaRPr lang="en-US" altLang="ja-JP" dirty="0"/>
          </a:p>
          <a:p>
            <a:pPr marL="185961" indent="-185961">
              <a:defRPr/>
            </a:pPr>
            <a:r>
              <a:rPr lang="en-US" altLang="ja-JP" dirty="0"/>
              <a:t>(5) </a:t>
            </a:r>
            <a:r>
              <a:rPr lang="ja-JP" altLang="en-US" dirty="0"/>
              <a:t>グループ内で各自が自分の検討結果を持ち寄り、意見交換から検討の妥当性について検証し、グループと</a:t>
            </a:r>
            <a:r>
              <a:rPr lang="ja-JP" altLang="en-US" dirty="0">
                <a:latin typeface="ＭＳ Ｐ明朝" pitchFamily="18" charset="-128"/>
              </a:rPr>
              <a:t>して</a:t>
            </a:r>
            <a:r>
              <a:rPr lang="en-US" altLang="ja-JP" dirty="0">
                <a:latin typeface="ＭＳ Ｐ明朝" pitchFamily="18" charset="-128"/>
              </a:rPr>
              <a:t>1</a:t>
            </a:r>
            <a:r>
              <a:rPr lang="ja-JP" altLang="en-US" dirty="0" err="1">
                <a:latin typeface="ＭＳ Ｐ明朝" pitchFamily="18" charset="-128"/>
              </a:rPr>
              <a:t>つに</a:t>
            </a:r>
            <a:r>
              <a:rPr lang="ja-JP" altLang="en-US" dirty="0">
                <a:latin typeface="ＭＳ Ｐ明朝" pitchFamily="18" charset="-128"/>
              </a:rPr>
              <a:t>まとめます（</a:t>
            </a:r>
            <a:r>
              <a:rPr lang="en-US" altLang="ja-JP" dirty="0">
                <a:latin typeface="ＭＳ Ｐ明朝" pitchFamily="18" charset="-128"/>
              </a:rPr>
              <a:t>20</a:t>
            </a:r>
            <a:r>
              <a:rPr lang="ja-JP" altLang="en-US" dirty="0">
                <a:latin typeface="ＭＳ Ｐ明朝" pitchFamily="18" charset="-128"/>
              </a:rPr>
              <a:t>分）</a:t>
            </a:r>
            <a:r>
              <a:rPr lang="ja-JP" altLang="en-US" dirty="0"/>
              <a:t>。</a:t>
            </a:r>
            <a:endParaRPr lang="en-US" altLang="ja-JP" dirty="0">
              <a:latin typeface="ＭＳ Ｐ明朝" pitchFamily="18" charset="-128"/>
            </a:endParaRPr>
          </a:p>
          <a:p>
            <a:pPr marL="357617" indent="-357617">
              <a:defRPr/>
            </a:pPr>
            <a:r>
              <a:rPr lang="en-US" altLang="ja-JP" dirty="0"/>
              <a:t>(6) </a:t>
            </a:r>
            <a:r>
              <a:rPr lang="ja-JP" altLang="en-US" dirty="0"/>
              <a:t>発表・討議</a:t>
            </a:r>
            <a:endParaRPr lang="en-US" altLang="ja-JP" dirty="0"/>
          </a:p>
          <a:p>
            <a:pPr marL="357617" indent="-357617">
              <a:defRPr/>
            </a:pPr>
            <a:r>
              <a:rPr lang="ja-JP" altLang="en-US" dirty="0"/>
              <a:t>　　①グループでまとめた結果を発表し、他グループは違う立場からそこに至った経緯、また理由に筋が通っており、納得できるものか議論します。</a:t>
            </a:r>
            <a:br>
              <a:rPr lang="en-US" altLang="ja-JP" dirty="0"/>
            </a:br>
            <a:r>
              <a:rPr lang="ja-JP" altLang="en-US" dirty="0"/>
              <a:t>また、他グループでの議論の状況等を把握し、多様な観点からの検討がありうること、決定するための手順、条件などについて認識を深めます。</a:t>
            </a:r>
            <a:endParaRPr lang="en-US" altLang="ja-JP" dirty="0"/>
          </a:p>
          <a:p>
            <a:pPr marL="357617" indent="-357617">
              <a:defRPr/>
            </a:pPr>
            <a:r>
              <a:rPr lang="ja-JP" altLang="en-US" dirty="0"/>
              <a:t>　　②グループの数に応じて、グループの発表項目を制限することにより、極力多くのグループが発表できるようにします（最低</a:t>
            </a:r>
            <a:r>
              <a:rPr lang="en-US" altLang="ja-JP" dirty="0"/>
              <a:t>2</a:t>
            </a:r>
            <a:r>
              <a:rPr lang="ja-JP" altLang="en-US" dirty="0"/>
              <a:t>グループは発表するようにしてください）。</a:t>
            </a:r>
            <a:br>
              <a:rPr lang="en-US" altLang="ja-JP" dirty="0"/>
            </a:br>
            <a:r>
              <a:rPr lang="ja-JP" altLang="en-US" dirty="0"/>
              <a:t>グループの発表項目の制限は、小項目単位で発表するなどの方法により調整してください。</a:t>
            </a:r>
            <a:endParaRPr lang="en-US" altLang="ja-JP" dirty="0"/>
          </a:p>
          <a:p>
            <a:pPr marL="357617" indent="-357617">
              <a:defRPr/>
            </a:pPr>
            <a:r>
              <a:rPr lang="ja-JP" altLang="en-US" dirty="0"/>
              <a:t>　  ③全体発表の後、講師は、グループの発表の中で良かった点や改善すればより良くなる点、演習中での議論で気づいた点などを基に講評を行います。</a:t>
            </a:r>
            <a:endParaRPr lang="en-US" altLang="ja-JP" dirty="0"/>
          </a:p>
          <a:p>
            <a:pPr marL="357617" indent="-357617">
              <a:defRPr/>
            </a:pPr>
            <a:endParaRPr lang="ja-JP" altLang="en-US" dirty="0"/>
          </a:p>
        </p:txBody>
      </p:sp>
      <p:sp>
        <p:nvSpPr>
          <p:cNvPr id="6349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44091430-C685-41D1-B221-AF8DD43D2DC2}" type="slidenum">
              <a:rPr lang="en-US" altLang="ja-JP" sz="1300">
                <a:ea typeface="ＭＳ Ｐゴシック" panose="020B0600070205080204" pitchFamily="50" charset="-128"/>
              </a:rPr>
              <a:pPr>
                <a:spcBef>
                  <a:spcPct val="0"/>
                </a:spcBef>
              </a:pPr>
              <a:t>27</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384149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 イメージ プレースホルダー 1"/>
          <p:cNvSpPr>
            <a:spLocks noGrp="1" noRot="1" noChangeAspect="1" noTextEdit="1"/>
          </p:cNvSpPr>
          <p:nvPr>
            <p:ph type="sldImg"/>
          </p:nvPr>
        </p:nvSpPr>
        <p:spPr>
          <a:ln/>
        </p:spPr>
      </p:sp>
      <p:sp>
        <p:nvSpPr>
          <p:cNvPr id="655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latin typeface="Arial" panose="020B0604020202020204" pitchFamily="34" charset="0"/>
            </a:endParaRPr>
          </a:p>
        </p:txBody>
      </p:sp>
      <p:sp>
        <p:nvSpPr>
          <p:cNvPr id="655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211FE3D-8459-4355-84DB-27ADC384F858}" type="slidenum">
              <a:rPr lang="en-US" altLang="ja-JP" sz="1300">
                <a:ea typeface="ＭＳ Ｐゴシック" panose="020B0600070205080204" pitchFamily="50" charset="-128"/>
              </a:rPr>
              <a:pPr>
                <a:spcBef>
                  <a:spcPct val="0"/>
                </a:spcBef>
              </a:pPr>
              <a:t>28</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9117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a:xfrm>
            <a:off x="379413" y="4643438"/>
            <a:ext cx="6253162" cy="4943475"/>
          </a:xfrm>
        </p:spPr>
        <p:txBody>
          <a:bodyPr/>
          <a:lstStyle/>
          <a:p>
            <a:pPr>
              <a:defRPr/>
            </a:pPr>
            <a:r>
              <a:rPr lang="ja-JP" altLang="en-US" dirty="0"/>
              <a:t>演習</a:t>
            </a:r>
            <a:r>
              <a:rPr lang="en-US" altLang="ja-JP" dirty="0"/>
              <a:t>1</a:t>
            </a:r>
            <a:r>
              <a:rPr lang="ja-JP" altLang="en-US" dirty="0"/>
              <a:t>の演習の進め方を紹介します。なお、 </a:t>
            </a:r>
            <a:r>
              <a:rPr lang="en-US" altLang="ja-JP" dirty="0"/>
              <a:t>(</a:t>
            </a:r>
            <a:r>
              <a:rPr lang="ja-JP" altLang="en-US" dirty="0"/>
              <a:t>　</a:t>
            </a:r>
            <a:r>
              <a:rPr lang="en-US" altLang="ja-JP" dirty="0"/>
              <a:t>:</a:t>
            </a:r>
            <a:r>
              <a:rPr lang="ja-JP" altLang="en-US" dirty="0"/>
              <a:t>　 </a:t>
            </a:r>
            <a:r>
              <a:rPr lang="en-US" altLang="ja-JP" dirty="0"/>
              <a:t>– </a:t>
            </a:r>
            <a:r>
              <a:rPr lang="ja-JP" altLang="en-US" dirty="0"/>
              <a:t>　</a:t>
            </a:r>
            <a:r>
              <a:rPr lang="en-US" altLang="ja-JP" dirty="0"/>
              <a:t>:</a:t>
            </a:r>
            <a:r>
              <a:rPr lang="ja-JP" altLang="en-US" dirty="0"/>
              <a:t>　</a:t>
            </a:r>
            <a:r>
              <a:rPr lang="en-US" altLang="ja-JP" dirty="0"/>
              <a:t>)</a:t>
            </a:r>
            <a:r>
              <a:rPr lang="ja-JP" altLang="en-US" dirty="0"/>
              <a:t>の欄には、各作業の開始・終了時間を研修中に記入して受講者に提示するようにしてください。</a:t>
            </a:r>
            <a:endParaRPr lang="en-US" altLang="ja-JP" dirty="0"/>
          </a:p>
          <a:p>
            <a:pPr marL="228874" indent="-228874">
              <a:buFontTx/>
              <a:buAutoNum type="arabicParenBoth"/>
              <a:defRPr/>
            </a:pPr>
            <a:r>
              <a:rPr lang="ja-JP" altLang="en-US" dirty="0"/>
              <a:t>検討対象システムを社内スケジュール管理システム、受発注システム、銀行オンラインシステム、または自社システムから、講師の指示で</a:t>
            </a:r>
            <a:r>
              <a:rPr lang="en-US" altLang="ja-JP" dirty="0"/>
              <a:t>1</a:t>
            </a:r>
            <a:r>
              <a:rPr lang="ja-JP" altLang="en-US" dirty="0"/>
              <a:t>つ選択し、選択したシステムの概略を確認してください。</a:t>
            </a:r>
            <a:br>
              <a:rPr lang="en-US" altLang="ja-JP" dirty="0"/>
            </a:br>
            <a:r>
              <a:rPr lang="ja-JP" altLang="en-US" dirty="0"/>
              <a:t>なお、検討対象システムの概略は、システム概略説明書を参照してください（自社システムの場合を除く）。</a:t>
            </a:r>
            <a:br>
              <a:rPr lang="en-US" altLang="ja-JP" dirty="0"/>
            </a:br>
            <a:r>
              <a:rPr lang="ja-JP" altLang="en-US" dirty="0"/>
              <a:t>また、検討対象システムとして受講者の属する会社の自社システムを対象とした場合、最も近いモデルシステムの決定や非機能要求項目のレベル調整は、個人作業で進めてください。</a:t>
            </a:r>
            <a:endParaRPr lang="en-US" altLang="ja-JP" dirty="0"/>
          </a:p>
          <a:p>
            <a:pPr marL="228874" indent="-228874">
              <a:buFontTx/>
              <a:buAutoNum type="arabicParenBoth"/>
              <a:defRPr/>
            </a:pPr>
            <a:r>
              <a:rPr lang="ja-JP" altLang="en-US" dirty="0"/>
              <a:t>選択した対象システムのモデルシステムを</a:t>
            </a:r>
            <a:r>
              <a:rPr lang="en-US" altLang="ja-JP" dirty="0"/>
              <a:t>3</a:t>
            </a:r>
            <a:r>
              <a:rPr lang="ja-JP" altLang="en-US" dirty="0" err="1"/>
              <a:t>つの</a:t>
            </a:r>
            <a:r>
              <a:rPr lang="ja-JP" altLang="en-US" dirty="0"/>
              <a:t>モデルシステムから</a:t>
            </a:r>
            <a:r>
              <a:rPr lang="en-US" altLang="ja-JP" dirty="0"/>
              <a:t>1</a:t>
            </a:r>
            <a:r>
              <a:rPr lang="ja-JP" altLang="en-US" dirty="0"/>
              <a:t>つ決定します。検討にあたっては、講義で説明のあった、モデルシステムの概要（講義スライド</a:t>
            </a:r>
            <a:r>
              <a:rPr lang="en-US" altLang="ja-JP" dirty="0"/>
              <a:t>4.1.2(1)</a:t>
            </a:r>
            <a:r>
              <a:rPr lang="ja-JP" altLang="en-US" dirty="0"/>
              <a:t>）を参照してモデルシステムを決定してください。</a:t>
            </a:r>
            <a:endParaRPr lang="en-US" altLang="ja-JP" dirty="0"/>
          </a:p>
          <a:p>
            <a:pPr marL="228874" indent="-228874">
              <a:buFontTx/>
              <a:buAutoNum type="arabicParenBoth"/>
              <a:defRPr/>
            </a:pPr>
            <a:r>
              <a:rPr lang="ja-JP" altLang="en-US" dirty="0"/>
              <a:t>非機能要求項目の設定とレベル調整を行います（個人作業）。（参考資料：非機能要求グレード表）</a:t>
            </a:r>
            <a:endParaRPr lang="en-US" altLang="ja-JP" dirty="0"/>
          </a:p>
          <a:p>
            <a:pPr marL="686623" lvl="1" indent="-228874">
              <a:buFont typeface="+mj-ea"/>
              <a:buAutoNum type="circleNumDbPlain"/>
              <a:defRPr/>
            </a:pPr>
            <a:r>
              <a:rPr lang="ja-JP" altLang="en-US" dirty="0"/>
              <a:t>決定したモデルシステムに対して推奨されている非機能要求項目の重要項目（「性能・拡張性 （業務処理量）の重要項目」）とベース値であるレベルを確認します。</a:t>
            </a:r>
            <a:endParaRPr lang="en-US" altLang="ja-JP" dirty="0"/>
          </a:p>
          <a:p>
            <a:pPr marL="686623" lvl="1" indent="-228874">
              <a:buFont typeface="+mj-ea"/>
              <a:buAutoNum type="circleNumDbPlain"/>
              <a:defRPr/>
            </a:pPr>
            <a:r>
              <a:rPr lang="ja-JP" altLang="en-US" dirty="0"/>
              <a:t>ベース値を基に設定レベルを調整します。調整する際、非機能要求グレードの「選択時の理由」にある指針を参考にして、役割やシステムの条件からベース値のレベルが妥当かどうか検討し、妥当でない場合は適切な値に変更してください。</a:t>
            </a:r>
            <a:endParaRPr lang="en-US" altLang="ja-JP" dirty="0"/>
          </a:p>
          <a:p>
            <a:pPr marL="686623" lvl="1" indent="-228874">
              <a:buFont typeface="+mj-ea"/>
              <a:buAutoNum type="circleNumDbPlain"/>
              <a:defRPr/>
            </a:pPr>
            <a:r>
              <a:rPr lang="ja-JP" altLang="en-US" dirty="0"/>
              <a:t>レベル調整は、レベルを上下して決める方法と具体的な値に変更する方法があります。</a:t>
            </a:r>
            <a:endParaRPr lang="en-US" altLang="ja-JP" dirty="0"/>
          </a:p>
          <a:p>
            <a:pPr marL="228874" indent="-228874">
              <a:buFont typeface="+mj-ea"/>
              <a:buAutoNum type="arabicParenBoth"/>
              <a:defRPr/>
            </a:pPr>
            <a:r>
              <a:rPr lang="ja-JP" altLang="en-US" dirty="0"/>
              <a:t>非機能要求項目と調整したレベル、調整した理由を非機能要求まとめシートに記入します（まとめシートの例を参考に記入してください）（個人作業）。</a:t>
            </a:r>
            <a:endParaRPr lang="en-US" altLang="ja-JP" dirty="0"/>
          </a:p>
          <a:p>
            <a:pPr marL="228874" indent="-228874">
              <a:buFontTx/>
              <a:buAutoNum type="arabicParenBoth"/>
              <a:defRPr/>
            </a:pPr>
            <a:r>
              <a:rPr lang="ja-JP" altLang="en-US" dirty="0"/>
              <a:t>グループ内で各自が自分の検討結果を持ち寄り、グループの検討結果としてとりまとめてください（</a:t>
            </a:r>
            <a:r>
              <a:rPr lang="en-US" altLang="ja-JP" dirty="0"/>
              <a:t>15</a:t>
            </a:r>
            <a:r>
              <a:rPr lang="ja-JP" altLang="en-US" dirty="0"/>
              <a:t>分）。なお、自社システムを対象システムとして選択した場合は、各自が検討した結果をグループで発表して意見交換してください。</a:t>
            </a:r>
            <a:endParaRPr lang="en-US" altLang="ja-JP" dirty="0"/>
          </a:p>
          <a:p>
            <a:pPr marL="228874" indent="-228874">
              <a:buFontTx/>
              <a:buAutoNum type="arabicParenBoth"/>
              <a:defRPr/>
            </a:pPr>
            <a:r>
              <a:rPr lang="ja-JP" altLang="en-US" dirty="0"/>
              <a:t>発表・討議</a:t>
            </a:r>
            <a:endParaRPr lang="en-US" altLang="ja-JP" dirty="0"/>
          </a:p>
          <a:p>
            <a:pPr marL="686623" lvl="1" indent="-228874">
              <a:buFont typeface="+mj-ea"/>
              <a:buAutoNum type="circleNumDbPlain"/>
              <a:defRPr/>
            </a:pPr>
            <a:r>
              <a:rPr lang="ja-JP" altLang="en-US" dirty="0"/>
              <a:t>グループ代表者によって、グループでまとめた結果（非機能要求項目とそのレベル、決めた理由・経緯）を発表し、 他グループは違う立場からそこに至った経緯や理由に筋が通っており、納得できるかどうかを確認・議論します。なお、自社システムを対象システムとして選択した場合は、グループ代表者の検討結果を発表してください。</a:t>
            </a:r>
            <a:endParaRPr lang="en-US" altLang="ja-JP" dirty="0"/>
          </a:p>
          <a:p>
            <a:pPr marL="686623" lvl="1" indent="-228874">
              <a:buFont typeface="+mj-ea"/>
              <a:buAutoNum type="circleNumDbPlain"/>
              <a:defRPr/>
            </a:pPr>
            <a:r>
              <a:rPr lang="ja-JP" altLang="en-US" dirty="0"/>
              <a:t>極力多くのグループが発表できるように、例えば、グループ数が多い場合には、グループ発表の内容や項目数を少なくするなどの措置をしてください （最低</a:t>
            </a:r>
            <a:r>
              <a:rPr lang="en-US" altLang="ja-JP" dirty="0"/>
              <a:t>2</a:t>
            </a:r>
            <a:r>
              <a:rPr lang="ja-JP" altLang="en-US" dirty="0"/>
              <a:t>グループは発表するように してください）。</a:t>
            </a:r>
            <a:endParaRPr lang="en-US" altLang="ja-JP" dirty="0"/>
          </a:p>
          <a:p>
            <a:pPr marL="686623" lvl="1" indent="-228874">
              <a:buFont typeface="+mj-ea"/>
              <a:buAutoNum type="circleNumDbPlain"/>
              <a:defRPr/>
            </a:pPr>
            <a:r>
              <a:rPr lang="ja-JP" altLang="en-US" dirty="0"/>
              <a:t>全体発表の後、講師は、グループの発表の中で良かった点や改善すればより良くなる点、 演習中での議論で気づいた点などを基に講評を行ってください。</a:t>
            </a:r>
          </a:p>
        </p:txBody>
      </p:sp>
      <p:sp>
        <p:nvSpPr>
          <p:cNvPr id="1229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C1F558A7-C664-4DE1-B159-E2422F31F7E9}" type="slidenum">
              <a:rPr lang="en-US" altLang="ja-JP" sz="1300">
                <a:ea typeface="ＭＳ Ｐゴシック" panose="020B0600070205080204" pitchFamily="50" charset="-128"/>
              </a:rPr>
              <a:pPr>
                <a:spcBef>
                  <a:spcPct val="0"/>
                </a:spcBef>
              </a:pPr>
              <a:t>2</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92054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スライド イメージ プレースホルダー 1"/>
          <p:cNvSpPr>
            <a:spLocks noGrp="1" noRot="1" noChangeAspect="1" noTextEdit="1"/>
          </p:cNvSpPr>
          <p:nvPr>
            <p:ph type="sldImg"/>
          </p:nvPr>
        </p:nvSpPr>
        <p:spPr>
          <a:ln/>
        </p:spPr>
      </p:sp>
      <p:sp>
        <p:nvSpPr>
          <p:cNvPr id="675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発注者、受注者のそれぞれの立場で、対象システムの非機能要求項目を決定します。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なお、検討する非機能要求項目に直接関連する条件がこのスライドに記述されていない場合は、受講者自身が必要な条件を決めるようにしてください。</a:t>
            </a:r>
            <a:endParaRPr lang="en-US" altLang="ja-JP">
              <a:latin typeface="Arial" panose="020B0604020202020204" pitchFamily="34" charset="0"/>
            </a:endParaRPr>
          </a:p>
        </p:txBody>
      </p:sp>
      <p:sp>
        <p:nvSpPr>
          <p:cNvPr id="675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03468374-5133-400E-B5AE-60EEB35327F6}" type="slidenum">
              <a:rPr lang="en-US" altLang="ja-JP" sz="1300">
                <a:ea typeface="ＭＳ Ｐゴシック" panose="020B0600070205080204" pitchFamily="50" charset="-128"/>
              </a:rPr>
              <a:pPr>
                <a:spcBef>
                  <a:spcPct val="0"/>
                </a:spcBef>
              </a:pPr>
              <a:t>29</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038193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スライド イメージ プレースホルダー 1"/>
          <p:cNvSpPr>
            <a:spLocks noGrp="1" noRot="1" noChangeAspect="1" noTextEdit="1"/>
          </p:cNvSpPr>
          <p:nvPr>
            <p:ph type="sldImg"/>
          </p:nvPr>
        </p:nvSpPr>
        <p:spPr>
          <a:ln/>
        </p:spPr>
      </p:sp>
      <p:sp>
        <p:nvSpPr>
          <p:cNvPr id="696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機能要求まとめシートへの記入方法は、まとめシートの</a:t>
            </a:r>
            <a:r>
              <a:rPr lang="en-US" altLang="ja-JP">
                <a:latin typeface="Arial" panose="020B0604020202020204" pitchFamily="34" charset="0"/>
              </a:rPr>
              <a:t>1</a:t>
            </a:r>
            <a:r>
              <a:rPr lang="ja-JP" altLang="en-US">
                <a:latin typeface="Arial" panose="020B0604020202020204" pitchFamily="34" charset="0"/>
              </a:rPr>
              <a:t>段目にある記入例をもとに説明をしてください。具体的には次のようになります。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まとめシートへの記入方法</a:t>
            </a:r>
            <a:endParaRPr lang="en-US" altLang="ja-JP">
              <a:latin typeface="Arial" panose="020B0604020202020204" pitchFamily="34" charset="0"/>
            </a:endParaRPr>
          </a:p>
          <a:p>
            <a:pPr marL="685800" lvl="1" indent="-228600">
              <a:buFont typeface="Calibri" panose="020F0502020204030204" pitchFamily="34" charset="0"/>
              <a:buAutoNum type="arabicPeriod"/>
            </a:pPr>
            <a:r>
              <a:rPr lang="ja-JP" altLang="en-US">
                <a:latin typeface="Arial" panose="020B0604020202020204" pitchFamily="34" charset="0"/>
              </a:rPr>
              <a:t>既存設定レベルから変更した、非機能要求項目のレベルと理由を記入してください。</a:t>
            </a:r>
            <a:endParaRPr lang="en-US" altLang="ja-JP">
              <a:latin typeface="Arial" panose="020B0604020202020204" pitchFamily="34" charset="0"/>
            </a:endParaRPr>
          </a:p>
        </p:txBody>
      </p:sp>
      <p:sp>
        <p:nvSpPr>
          <p:cNvPr id="696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4C449350-C28D-49E5-B11B-63F570935D9D}" type="slidenum">
              <a:rPr lang="en-US" altLang="ja-JP" sz="1300">
                <a:ea typeface="ＭＳ Ｐゴシック" panose="020B0600070205080204" pitchFamily="50" charset="-128"/>
              </a:rPr>
              <a:pPr>
                <a:spcBef>
                  <a:spcPct val="0"/>
                </a:spcBef>
              </a:pPr>
              <a:t>30</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70214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p:txBody>
          <a:bodyPr/>
          <a:lstStyle/>
          <a:p>
            <a:pPr marL="228874" indent="-228874">
              <a:buFontTx/>
              <a:buAutoNum type="arabicParenBoth"/>
              <a:defRPr/>
            </a:pPr>
            <a:r>
              <a:rPr lang="ja-JP" altLang="en-US" dirty="0"/>
              <a:t>講師は、グループの発表の中で良かった点や改善すればより良くなる点、演習中での議論で気づいた点などを基に講評を行います。</a:t>
            </a:r>
          </a:p>
          <a:p>
            <a:pPr>
              <a:defRPr/>
            </a:pPr>
            <a:endParaRPr lang="en-US" altLang="ja-JP" dirty="0"/>
          </a:p>
        </p:txBody>
      </p:sp>
      <p:sp>
        <p:nvSpPr>
          <p:cNvPr id="7168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AE324C30-6C93-484B-9100-E8C08F21E5F6}" type="slidenum">
              <a:rPr lang="en-US" altLang="ja-JP" sz="1300">
                <a:ea typeface="ＭＳ Ｐゴシック" panose="020B0600070205080204" pitchFamily="50" charset="-128"/>
              </a:rPr>
              <a:pPr>
                <a:spcBef>
                  <a:spcPct val="0"/>
                </a:spcBef>
              </a:pPr>
              <a:t>31</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456287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78F7E9DF-46DB-4AD8-B695-9CBAD9030A07}" type="slidenum">
              <a:rPr lang="en-US" altLang="ja-JP" sz="1300">
                <a:ea typeface="ＭＳ Ｐゴシック" panose="020B0600070205080204" pitchFamily="50" charset="-128"/>
              </a:rPr>
              <a:pPr>
                <a:spcBef>
                  <a:spcPct val="0"/>
                </a:spcBef>
              </a:pPr>
              <a:t>32</a:t>
            </a:fld>
            <a:endParaRPr lang="en-US" altLang="ja-JP" sz="1300">
              <a:ea typeface="ＭＳ Ｐゴシック" panose="020B0600070205080204" pitchFamily="50"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r>
              <a:rPr lang="ja-JP" altLang="en-US">
                <a:latin typeface="Arial" panose="020B0604020202020204" pitchFamily="34" charset="0"/>
              </a:rPr>
              <a:t>演習</a:t>
            </a:r>
            <a:r>
              <a:rPr lang="en-US" altLang="ja-JP">
                <a:latin typeface="Arial" panose="020B0604020202020204" pitchFamily="34" charset="0"/>
              </a:rPr>
              <a:t>5</a:t>
            </a:r>
            <a:r>
              <a:rPr lang="ja-JP" altLang="en-US">
                <a:latin typeface="Arial" panose="020B0604020202020204" pitchFamily="34" charset="0"/>
              </a:rPr>
              <a:t>で使用する資料は次の通りです。演習を始める前に使用する教材を確認するよう受講者に指示してください。</a:t>
            </a:r>
            <a:br>
              <a:rPr lang="en-US" altLang="ja-JP">
                <a:latin typeface="Arial" panose="020B0604020202020204" pitchFamily="34" charset="0"/>
              </a:rPr>
            </a:br>
            <a:r>
              <a:rPr lang="ja-JP" altLang="en-US">
                <a:latin typeface="Arial" panose="020B0604020202020204" pitchFamily="34" charset="0"/>
              </a:rPr>
              <a:t>・非機能要求グレード研修教材　演習</a:t>
            </a:r>
            <a:r>
              <a:rPr lang="en-US" altLang="ja-JP">
                <a:latin typeface="Arial" panose="020B0604020202020204" pitchFamily="34" charset="0"/>
              </a:rPr>
              <a:t>5</a:t>
            </a:r>
            <a:r>
              <a:rPr lang="ja-JP" altLang="en-US">
                <a:latin typeface="Arial" panose="020B0604020202020204" pitchFamily="34" charset="0"/>
              </a:rPr>
              <a:t>スライド</a:t>
            </a:r>
            <a:r>
              <a:rPr lang="en-US" altLang="ja-JP">
                <a:latin typeface="Arial" panose="020B0604020202020204" pitchFamily="34" charset="0"/>
              </a:rPr>
              <a:t>(</a:t>
            </a:r>
            <a:r>
              <a:rPr lang="ja-JP" altLang="en-US">
                <a:latin typeface="Arial" panose="020B0604020202020204" pitchFamily="34" charset="0"/>
              </a:rPr>
              <a:t>本資料）</a:t>
            </a:r>
            <a:br>
              <a:rPr lang="en-US" altLang="ja-JP">
                <a:latin typeface="Arial" panose="020B0604020202020204" pitchFamily="34" charset="0"/>
              </a:rPr>
            </a:br>
            <a:r>
              <a:rPr lang="ja-JP" altLang="en-US">
                <a:latin typeface="Arial" panose="020B0604020202020204" pitchFamily="34" charset="0"/>
              </a:rPr>
              <a:t>・要求整理シート（演習</a:t>
            </a:r>
            <a:r>
              <a:rPr lang="en-US" altLang="ja-JP">
                <a:latin typeface="Arial" panose="020B0604020202020204" pitchFamily="34" charset="0"/>
              </a:rPr>
              <a:t>5</a:t>
            </a:r>
            <a:r>
              <a:rPr lang="ja-JP" altLang="en-US">
                <a:latin typeface="Arial" panose="020B0604020202020204" pitchFamily="34" charset="0"/>
              </a:rPr>
              <a:t>用）</a:t>
            </a:r>
            <a:br>
              <a:rPr lang="en-US" altLang="ja-JP">
                <a:latin typeface="Arial" panose="020B0604020202020204" pitchFamily="34" charset="0"/>
              </a:rPr>
            </a:br>
            <a:r>
              <a:rPr lang="ja-JP" altLang="en-US">
                <a:latin typeface="Arial" panose="020B0604020202020204" pitchFamily="34" charset="0"/>
              </a:rPr>
              <a:t>・非機能要求グレード活用シート</a:t>
            </a:r>
            <a:br>
              <a:rPr lang="en-US" altLang="ja-JP">
                <a:latin typeface="Arial" panose="020B0604020202020204" pitchFamily="34" charset="0"/>
              </a:rPr>
            </a:br>
            <a:r>
              <a:rPr lang="ja-JP" altLang="en-US">
                <a:latin typeface="Arial" panose="020B0604020202020204" pitchFamily="34" charset="0"/>
              </a:rPr>
              <a:t>・課題管理表</a:t>
            </a:r>
            <a:endParaRPr lang="en-US" altLang="ja-JP">
              <a:latin typeface="Arial" panose="020B0604020202020204" pitchFamily="34" charset="0"/>
            </a:endParaRPr>
          </a:p>
        </p:txBody>
      </p:sp>
    </p:spTree>
    <p:extLst>
      <p:ext uri="{BB962C8B-B14F-4D97-AF65-F5344CB8AC3E}">
        <p14:creationId xmlns:p14="http://schemas.microsoft.com/office/powerpoint/2010/main" val="2726309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スライド イメージ プレースホルダー 1"/>
          <p:cNvSpPr>
            <a:spLocks noGrp="1" noRot="1" noChangeAspect="1" noTextEdit="1"/>
          </p:cNvSpPr>
          <p:nvPr>
            <p:ph type="sldImg"/>
          </p:nvPr>
        </p:nvSpPr>
        <p:spPr>
          <a:ln/>
        </p:spPr>
      </p:sp>
      <p:sp>
        <p:nvSpPr>
          <p:cNvPr id="7577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演習５の演習内容を紹介します。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役割として、発注者の視点で作業を行います。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非機能要求項目を決める対象のシステムは災害安否情報通知システムです。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災害安否情報通知システムが具備すべき機能要求を検討してください。また、非機能要求項目は、検討した機能要求に対して必要な非機能要求項目を選定します。考え方の例は、後ほど説明します。</a:t>
            </a:r>
            <a:endParaRPr lang="en-US" altLang="ja-JP">
              <a:latin typeface="Arial" panose="020B0604020202020204" pitchFamily="34" charset="0"/>
            </a:endParaRPr>
          </a:p>
        </p:txBody>
      </p:sp>
      <p:sp>
        <p:nvSpPr>
          <p:cNvPr id="7578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31627264-3D9F-46CE-ACBE-B5E08BC8B2EB}" type="slidenum">
              <a:rPr lang="en-US" altLang="ja-JP" sz="1300">
                <a:ea typeface="ＭＳ Ｐゴシック" panose="020B0600070205080204" pitchFamily="50" charset="-128"/>
              </a:rPr>
              <a:pPr>
                <a:spcBef>
                  <a:spcPct val="0"/>
                </a:spcBef>
              </a:pPr>
              <a:t>33</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480719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スライド イメージ プレースホルダー 1"/>
          <p:cNvSpPr>
            <a:spLocks noGrp="1" noRot="1" noChangeAspect="1" noTextEdit="1"/>
          </p:cNvSpPr>
          <p:nvPr>
            <p:ph type="sldImg"/>
          </p:nvPr>
        </p:nvSpPr>
        <p:spPr>
          <a:ln/>
        </p:spPr>
      </p:sp>
      <p:sp>
        <p:nvSpPr>
          <p:cNvPr id="81923"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ja-JP" altLang="en-US" dirty="0">
                <a:latin typeface="Arial" pitchFamily="34" charset="0"/>
              </a:rPr>
              <a:t>演習</a:t>
            </a:r>
            <a:r>
              <a:rPr lang="en-US" altLang="ja-JP" dirty="0">
                <a:latin typeface="Arial" pitchFamily="34" charset="0"/>
              </a:rPr>
              <a:t>5</a:t>
            </a:r>
            <a:r>
              <a:rPr lang="ja-JP" altLang="en-US" dirty="0">
                <a:latin typeface="Arial" pitchFamily="34" charset="0"/>
              </a:rPr>
              <a:t>の演習の進め方を紹介します。なお、 </a:t>
            </a:r>
            <a:r>
              <a:rPr lang="en-US" altLang="ja-JP" dirty="0">
                <a:latin typeface="Arial" pitchFamily="34" charset="0"/>
              </a:rPr>
              <a:t>(</a:t>
            </a:r>
            <a:r>
              <a:rPr lang="ja-JP" altLang="en-US" dirty="0">
                <a:latin typeface="Arial" pitchFamily="34" charset="0"/>
              </a:rPr>
              <a:t>　</a:t>
            </a:r>
            <a:r>
              <a:rPr lang="en-US" altLang="ja-JP" dirty="0">
                <a:latin typeface="Arial" pitchFamily="34" charset="0"/>
              </a:rPr>
              <a:t>:</a:t>
            </a:r>
            <a:r>
              <a:rPr lang="ja-JP" altLang="en-US" dirty="0">
                <a:latin typeface="Arial" pitchFamily="34" charset="0"/>
              </a:rPr>
              <a:t>　 </a:t>
            </a:r>
            <a:r>
              <a:rPr lang="en-US" altLang="ja-JP" dirty="0">
                <a:latin typeface="Arial" pitchFamily="34" charset="0"/>
              </a:rPr>
              <a:t>– </a:t>
            </a:r>
            <a:r>
              <a:rPr lang="ja-JP" altLang="en-US" dirty="0">
                <a:latin typeface="Arial" pitchFamily="34" charset="0"/>
              </a:rPr>
              <a:t>　</a:t>
            </a:r>
            <a:r>
              <a:rPr lang="en-US" altLang="ja-JP" dirty="0">
                <a:latin typeface="Arial" pitchFamily="34" charset="0"/>
              </a:rPr>
              <a:t>:</a:t>
            </a:r>
            <a:r>
              <a:rPr lang="ja-JP" altLang="en-US" dirty="0">
                <a:latin typeface="Arial" pitchFamily="34" charset="0"/>
              </a:rPr>
              <a:t>　</a:t>
            </a:r>
            <a:r>
              <a:rPr lang="en-US" altLang="ja-JP" dirty="0">
                <a:latin typeface="Arial" pitchFamily="34" charset="0"/>
              </a:rPr>
              <a:t>)</a:t>
            </a:r>
            <a:r>
              <a:rPr lang="ja-JP" altLang="en-US" dirty="0">
                <a:latin typeface="Arial" pitchFamily="34" charset="0"/>
              </a:rPr>
              <a:t>の欄には、各作業の開始・終了時間を研修中に記入して受講者に提示するようにしてください。</a:t>
            </a:r>
            <a:endParaRPr lang="en-US" altLang="ja-JP" dirty="0">
              <a:latin typeface="Arial" pitchFamily="34" charset="0"/>
            </a:endParaRPr>
          </a:p>
          <a:p>
            <a:pPr marL="228874" indent="-228874">
              <a:buFontTx/>
              <a:buAutoNum type="arabicParenBoth"/>
              <a:defRPr/>
            </a:pPr>
            <a:r>
              <a:rPr lang="ja-JP" altLang="en-US" dirty="0">
                <a:latin typeface="Arial" pitchFamily="34" charset="0"/>
              </a:rPr>
              <a:t>検討対象システムは、災害時安否通報システムとします。</a:t>
            </a:r>
            <a:endParaRPr lang="en-US" altLang="ja-JP" dirty="0">
              <a:latin typeface="Arial" pitchFamily="34" charset="0"/>
            </a:endParaRPr>
          </a:p>
          <a:p>
            <a:pPr marL="228874" indent="-228874">
              <a:buFontTx/>
              <a:buAutoNum type="arabicParenBoth"/>
              <a:defRPr/>
            </a:pPr>
            <a:r>
              <a:rPr lang="ja-JP" altLang="en-US" dirty="0">
                <a:latin typeface="Arial" pitchFamily="34" charset="0"/>
              </a:rPr>
              <a:t>災害時安否通報システムのサーバ上の機能を洗い出しします。</a:t>
            </a:r>
            <a:endParaRPr lang="en-US" altLang="ja-JP" dirty="0">
              <a:latin typeface="Arial" pitchFamily="34" charset="0"/>
            </a:endParaRPr>
          </a:p>
          <a:p>
            <a:pPr marL="228874" indent="-228874">
              <a:buFontTx/>
              <a:buAutoNum type="arabicParenBoth"/>
              <a:defRPr/>
            </a:pPr>
            <a:r>
              <a:rPr lang="en-US" altLang="ja-JP" dirty="0">
                <a:latin typeface="Arial" pitchFamily="34" charset="0"/>
              </a:rPr>
              <a:t>(2)</a:t>
            </a:r>
            <a:r>
              <a:rPr lang="ja-JP" altLang="en-US" dirty="0">
                <a:latin typeface="Arial" pitchFamily="34" charset="0"/>
              </a:rPr>
              <a:t>で検討した機能に対応する非機能要求項目およびレベルを検討整理します。</a:t>
            </a:r>
            <a:br>
              <a:rPr lang="en-US" altLang="ja-JP" dirty="0">
                <a:latin typeface="Arial" pitchFamily="34" charset="0"/>
              </a:rPr>
            </a:br>
            <a:r>
              <a:rPr lang="ja-JP" altLang="en-US" dirty="0"/>
              <a:t>（参考資料：非機能要求グレード活用シート）</a:t>
            </a:r>
            <a:endParaRPr lang="en-US" altLang="ja-JP" dirty="0">
              <a:latin typeface="Arial" pitchFamily="34" charset="0"/>
            </a:endParaRPr>
          </a:p>
          <a:p>
            <a:pPr marL="228874" indent="-228874">
              <a:buFontTx/>
              <a:buAutoNum type="arabicParenBoth"/>
              <a:defRPr/>
            </a:pPr>
            <a:r>
              <a:rPr lang="ja-JP" altLang="en-US" dirty="0">
                <a:latin typeface="Arial" pitchFamily="34" charset="0"/>
              </a:rPr>
              <a:t>上記検討結果を、要求整理シートにまとめます。決めるべきではあるが、決定できない項目については、どんな条件が決まれば決定できるのかなどを課題管理表に整理 します。</a:t>
            </a:r>
            <a:endParaRPr lang="en-US" altLang="ja-JP" dirty="0">
              <a:latin typeface="Arial" pitchFamily="34" charset="0"/>
            </a:endParaRPr>
          </a:p>
          <a:p>
            <a:pPr marL="228874" indent="-228874">
              <a:buFontTx/>
              <a:buAutoNum type="arabicParenBoth"/>
              <a:defRPr/>
            </a:pPr>
            <a:r>
              <a:rPr lang="ja-JP" altLang="en-US" dirty="0">
                <a:latin typeface="Arial" pitchFamily="34" charset="0"/>
              </a:rPr>
              <a:t>各自が自分の検討結果を持ち寄り、グループ内での意見交換から検討の妥当性について検証し、グループとして</a:t>
            </a:r>
            <a:r>
              <a:rPr lang="en-US" altLang="ja-JP" dirty="0">
                <a:latin typeface="Arial" pitchFamily="34" charset="0"/>
              </a:rPr>
              <a:t>1</a:t>
            </a:r>
            <a:r>
              <a:rPr lang="ja-JP" altLang="en-US" dirty="0" err="1">
                <a:latin typeface="Arial" pitchFamily="34" charset="0"/>
              </a:rPr>
              <a:t>つに</a:t>
            </a:r>
            <a:r>
              <a:rPr lang="ja-JP" altLang="en-US" dirty="0">
                <a:latin typeface="Arial" pitchFamily="34" charset="0"/>
              </a:rPr>
              <a:t>まとめます（</a:t>
            </a:r>
            <a:r>
              <a:rPr lang="en-US" altLang="ja-JP" dirty="0">
                <a:latin typeface="Arial" pitchFamily="34" charset="0"/>
              </a:rPr>
              <a:t>20</a:t>
            </a:r>
            <a:r>
              <a:rPr lang="ja-JP" altLang="en-US" dirty="0">
                <a:latin typeface="Arial" pitchFamily="34" charset="0"/>
              </a:rPr>
              <a:t>分）。</a:t>
            </a:r>
            <a:endParaRPr lang="en-US" altLang="ja-JP" dirty="0">
              <a:latin typeface="Arial" pitchFamily="34" charset="0"/>
            </a:endParaRPr>
          </a:p>
          <a:p>
            <a:pPr marL="228874" indent="-228874">
              <a:buFontTx/>
              <a:buAutoNum type="arabicParenBoth"/>
              <a:defRPr/>
            </a:pPr>
            <a:r>
              <a:rPr lang="ja-JP" altLang="en-US" dirty="0">
                <a:latin typeface="Arial" pitchFamily="34" charset="0"/>
              </a:rPr>
              <a:t>発表・討議</a:t>
            </a:r>
            <a:endParaRPr lang="en-US" altLang="ja-JP" dirty="0">
              <a:latin typeface="Arial" pitchFamily="34" charset="0"/>
            </a:endParaRPr>
          </a:p>
          <a:p>
            <a:pPr marL="686623" lvl="1" indent="-228874">
              <a:buFont typeface="+mj-ea"/>
              <a:buAutoNum type="circleNumDbPlain"/>
              <a:defRPr/>
            </a:pPr>
            <a:r>
              <a:rPr lang="ja-JP" altLang="en-US" dirty="0">
                <a:latin typeface="Arial" pitchFamily="34" charset="0"/>
              </a:rPr>
              <a:t>グループでまとめた結果を発表し、そこに至った経緯・理由に筋が通っており、納得できるものかを議論してください。また、他グループでの議論の状況等を把握し、多様な観点からの検討がありうること、決定するための手順、条件などについて認識を深めてください。</a:t>
            </a:r>
            <a:endParaRPr lang="en-US" altLang="ja-JP" dirty="0">
              <a:latin typeface="Arial" pitchFamily="34" charset="0"/>
            </a:endParaRPr>
          </a:p>
          <a:p>
            <a:pPr marL="686623" lvl="1" indent="-228874">
              <a:buFont typeface="+mj-ea"/>
              <a:buAutoNum type="circleNumDbPlain"/>
              <a:defRPr/>
            </a:pPr>
            <a:r>
              <a:rPr lang="ja-JP" altLang="en-US" dirty="0">
                <a:latin typeface="Arial" pitchFamily="34" charset="0"/>
              </a:rPr>
              <a:t>グループの数に応じて、グループの発表項目を調整することにより、極力多くのグループが発表できるようにしてください（最低</a:t>
            </a:r>
            <a:r>
              <a:rPr lang="en-US" altLang="ja-JP" dirty="0">
                <a:latin typeface="Arial" pitchFamily="34" charset="0"/>
              </a:rPr>
              <a:t>2</a:t>
            </a:r>
            <a:r>
              <a:rPr lang="ja-JP" altLang="en-US" dirty="0">
                <a:latin typeface="Arial" pitchFamily="34" charset="0"/>
              </a:rPr>
              <a:t>グループは発表するように）。グループの発表項目の制限は、小項目単位で発表するなどの方法により調整してください。</a:t>
            </a:r>
            <a:endParaRPr lang="en-US" altLang="ja-JP" dirty="0">
              <a:latin typeface="Arial" pitchFamily="34" charset="0"/>
            </a:endParaRPr>
          </a:p>
          <a:p>
            <a:pPr marL="686623" lvl="1" indent="-228874">
              <a:buFont typeface="+mj-ea"/>
              <a:buAutoNum type="circleNumDbPlain"/>
              <a:defRPr/>
            </a:pPr>
            <a:r>
              <a:rPr lang="ja-JP" altLang="en-US" dirty="0">
                <a:latin typeface="Arial" pitchFamily="34" charset="0"/>
              </a:rPr>
              <a:t>全体発表の後、講師は、グループの発表の中で良かった点や改善すればより良くなる点、演習中での議論で気づいた点などを基に講評を行います。</a:t>
            </a:r>
          </a:p>
          <a:p>
            <a:pPr>
              <a:defRPr/>
            </a:pPr>
            <a:endParaRPr lang="ja-JP" altLang="en-US" dirty="0">
              <a:latin typeface="Arial" pitchFamily="34" charset="0"/>
            </a:endParaRPr>
          </a:p>
        </p:txBody>
      </p:sp>
      <p:sp>
        <p:nvSpPr>
          <p:cNvPr id="7782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EC3D6E8C-009A-401E-9848-18AAB82BF9F9}" type="slidenum">
              <a:rPr lang="en-US" altLang="ja-JP" sz="1300">
                <a:ea typeface="ＭＳ Ｐゴシック" panose="020B0600070205080204" pitchFamily="50" charset="-128"/>
              </a:rPr>
              <a:pPr>
                <a:spcBef>
                  <a:spcPct val="0"/>
                </a:spcBef>
              </a:pPr>
              <a:t>34</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597392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スライド イメージ プレースホルダー 1"/>
          <p:cNvSpPr>
            <a:spLocks noGrp="1" noRot="1" noChangeAspect="1" noTextEdit="1"/>
          </p:cNvSpPr>
          <p:nvPr>
            <p:ph type="sldImg"/>
          </p:nvPr>
        </p:nvSpPr>
        <p:spPr>
          <a:ln/>
        </p:spPr>
      </p:sp>
      <p:sp>
        <p:nvSpPr>
          <p:cNvPr id="79875" name="ノート プレースホルダー 2"/>
          <p:cNvSpPr>
            <a:spLocks noGrp="1"/>
          </p:cNvSpPr>
          <p:nvPr>
            <p:ph type="body" idx="1"/>
          </p:nvPr>
        </p:nvSpPr>
        <p:spPr>
          <a:xfrm>
            <a:off x="682625" y="4721225"/>
            <a:ext cx="5537200" cy="4471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システム概要に記載した条件は、発注者が持っている期待（要望）であり、受講者はより実現性のある、また、利用者の満足が得られるような要求仕様にまとめることを心がけるよう指示してください。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全般にわたる検討は時間的に困難であるため、当演習では、サーバ上の機能のうち、中心的な機能である一覧整理、表示、操作、運用の部分に限定して検討してください。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自分が使いやすく、便利と思う機能、それに必要な非機能要求を考え、自由に検討してください。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限られた時間での検討ですが、実現性、経済性も考慮するよう指示してください（スキルレベルに応じて柔軟に対応してください）。</a:t>
            </a:r>
          </a:p>
        </p:txBody>
      </p:sp>
      <p:sp>
        <p:nvSpPr>
          <p:cNvPr id="798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65D9196F-305F-4032-A184-D244D718B685}" type="slidenum">
              <a:rPr lang="en-US" altLang="ja-JP" sz="1300">
                <a:ea typeface="ＭＳ Ｐゴシック" panose="020B0600070205080204" pitchFamily="50" charset="-128"/>
              </a:rPr>
              <a:pPr>
                <a:spcBef>
                  <a:spcPct val="0"/>
                </a:spcBef>
              </a:pPr>
              <a:t>35</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02045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スライド イメージ プレースホルダー 1"/>
          <p:cNvSpPr>
            <a:spLocks noGrp="1" noRot="1" noChangeAspect="1" noTextEdit="1"/>
          </p:cNvSpPr>
          <p:nvPr>
            <p:ph type="sldImg"/>
          </p:nvPr>
        </p:nvSpPr>
        <p:spPr>
          <a:ln/>
        </p:spPr>
      </p:sp>
      <p:sp>
        <p:nvSpPr>
          <p:cNvPr id="819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災害時安否情報通報システムのシステム概要です。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本システムは、安否情報管理サーバとスマートフォン等の端末が、インターネット、又は</a:t>
            </a:r>
            <a:r>
              <a:rPr lang="en-US" altLang="ja-JP">
                <a:latin typeface="Arial" panose="020B0604020202020204" pitchFamily="34" charset="0"/>
              </a:rPr>
              <a:t>3G</a:t>
            </a:r>
            <a:r>
              <a:rPr lang="ja-JP" altLang="en-US">
                <a:latin typeface="Arial" panose="020B0604020202020204" pitchFamily="34" charset="0"/>
              </a:rPr>
              <a:t>回線を介して接続され、安否情報通知や安否連絡指示等の機能を提供します。安否情報管理サーバの機能例がスライドに記載されています。</a:t>
            </a:r>
          </a:p>
        </p:txBody>
      </p:sp>
      <p:sp>
        <p:nvSpPr>
          <p:cNvPr id="819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1B75896D-16E5-4504-88F8-DE2FA2B961B8}" type="slidenum">
              <a:rPr lang="en-US" altLang="ja-JP" sz="1300">
                <a:ea typeface="ＭＳ Ｐゴシック" panose="020B0600070205080204" pitchFamily="50" charset="-128"/>
              </a:rPr>
              <a:pPr>
                <a:spcBef>
                  <a:spcPct val="0"/>
                </a:spcBef>
              </a:pPr>
              <a:t>36</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856346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スライド イメージ プレースホルダー 1"/>
          <p:cNvSpPr>
            <a:spLocks noGrp="1" noRot="1" noChangeAspect="1" noTextEdit="1"/>
          </p:cNvSpPr>
          <p:nvPr>
            <p:ph type="sldImg"/>
          </p:nvPr>
        </p:nvSpPr>
        <p:spPr>
          <a:ln/>
        </p:spPr>
      </p:sp>
      <p:sp>
        <p:nvSpPr>
          <p:cNvPr id="8397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latin typeface="Arial" panose="020B0604020202020204" pitchFamily="34" charset="0"/>
            </a:endParaRPr>
          </a:p>
        </p:txBody>
      </p:sp>
      <p:sp>
        <p:nvSpPr>
          <p:cNvPr id="8397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9B65ED89-89D4-4BE0-9949-9A7F6C2F5D70}" type="slidenum">
              <a:rPr lang="en-US" altLang="ja-JP" sz="1300">
                <a:ea typeface="ＭＳ Ｐゴシック" panose="020B0600070205080204" pitchFamily="50" charset="-128"/>
              </a:rPr>
              <a:pPr>
                <a:spcBef>
                  <a:spcPct val="0"/>
                </a:spcBef>
              </a:pPr>
              <a:t>37</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843626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スライド イメージ プレースホルダー 1"/>
          <p:cNvSpPr>
            <a:spLocks noGrp="1" noRot="1" noChangeAspect="1" noTextEdit="1"/>
          </p:cNvSpPr>
          <p:nvPr>
            <p:ph type="sldImg"/>
          </p:nvPr>
        </p:nvSpPr>
        <p:spPr>
          <a:ln/>
        </p:spPr>
      </p:sp>
      <p:sp>
        <p:nvSpPr>
          <p:cNvPr id="8601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災害時安否通報システムの機能要求と非機能要求の検討を行います。この作業は、主に発注者</a:t>
            </a:r>
            <a:r>
              <a:rPr lang="ja-JP" altLang="ja-JP">
                <a:latin typeface="Arial" panose="020B0604020202020204" pitchFamily="34" charset="0"/>
              </a:rPr>
              <a:t>の視点で作業する</a:t>
            </a:r>
            <a:r>
              <a:rPr lang="ja-JP" altLang="en-US">
                <a:latin typeface="Arial" panose="020B0604020202020204" pitchFamily="34" charset="0"/>
              </a:rPr>
              <a:t>旨説明してください。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非機能要求は、非機能要求グレードを用いて、重要項目、その他のメトリクスを直接決定します。対象となる非機能要求項目の大分類、中分類、小分類に制約は設けませんが、受講者のスキルや研修時間を考慮して、検討対象の非機能要求項目の範囲を決めることもでき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要求整理シートへの記入方法は、要求整理シートの一段目にある記入例を参考にするよう説明してください。</a:t>
            </a:r>
            <a:endParaRPr lang="en-US" altLang="ja-JP">
              <a:latin typeface="Arial" panose="020B0604020202020204" pitchFamily="34" charset="0"/>
            </a:endParaRPr>
          </a:p>
        </p:txBody>
      </p:sp>
      <p:sp>
        <p:nvSpPr>
          <p:cNvPr id="8602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31E622D8-AFE2-4F9F-B1B2-70EC958DEB9D}" type="slidenum">
              <a:rPr lang="en-US" altLang="ja-JP" sz="1300">
                <a:ea typeface="ＭＳ Ｐゴシック" panose="020B0600070205080204" pitchFamily="50" charset="-128"/>
              </a:rPr>
              <a:pPr>
                <a:spcBef>
                  <a:spcPct val="0"/>
                </a:spcBef>
              </a:pPr>
              <a:t>38</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83053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a:ln/>
        </p:spPr>
      </p:sp>
      <p:sp>
        <p:nvSpPr>
          <p:cNvPr id="143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それぞれの立場で、対象システムの非機能要求項目を決定します。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なお、検討する非機能要求項目に直接関連する条件がこのスライドに記述されていないものは、受講者自身が決めるようにしてください。</a:t>
            </a:r>
            <a:endParaRPr lang="en-US" altLang="ja-JP">
              <a:latin typeface="Arial" panose="020B0604020202020204" pitchFamily="34" charset="0"/>
            </a:endParaRPr>
          </a:p>
        </p:txBody>
      </p:sp>
      <p:sp>
        <p:nvSpPr>
          <p:cNvPr id="143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8CCE812C-2240-4972-A91C-D6064AF17A3D}" type="slidenum">
              <a:rPr lang="en-US" altLang="ja-JP" sz="1300">
                <a:ea typeface="ＭＳ Ｐゴシック" panose="020B0600070205080204" pitchFamily="50" charset="-128"/>
              </a:rPr>
              <a:pPr>
                <a:spcBef>
                  <a:spcPct val="0"/>
                </a:spcBef>
              </a:pPr>
              <a:t>3</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010553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スライド イメージ プレースホルダー 1"/>
          <p:cNvSpPr>
            <a:spLocks noGrp="1" noRot="1" noChangeAspect="1" noTextEdit="1"/>
          </p:cNvSpPr>
          <p:nvPr>
            <p:ph type="sldImg"/>
          </p:nvPr>
        </p:nvSpPr>
        <p:spPr>
          <a:ln/>
        </p:spPr>
      </p:sp>
      <p:sp>
        <p:nvSpPr>
          <p:cNvPr id="8806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latin typeface="Arial" panose="020B0604020202020204" pitchFamily="34" charset="0"/>
            </a:endParaRPr>
          </a:p>
        </p:txBody>
      </p:sp>
      <p:sp>
        <p:nvSpPr>
          <p:cNvPr id="8806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E930695-BD28-4F0C-BED8-623A41D1303F}" type="slidenum">
              <a:rPr lang="en-US" altLang="ja-JP" sz="1300">
                <a:ea typeface="ＭＳ Ｐゴシック" panose="020B0600070205080204" pitchFamily="50" charset="-128"/>
              </a:rPr>
              <a:pPr>
                <a:spcBef>
                  <a:spcPct val="0"/>
                </a:spcBef>
              </a:pPr>
              <a:t>39</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24763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ー 1"/>
          <p:cNvSpPr>
            <a:spLocks noGrp="1" noRot="1" noChangeAspect="1" noTextEdit="1"/>
          </p:cNvSpPr>
          <p:nvPr>
            <p:ph type="sldImg"/>
          </p:nvPr>
        </p:nvSpPr>
        <p:spPr>
          <a:ln/>
        </p:spPr>
      </p:sp>
      <p:sp>
        <p:nvSpPr>
          <p:cNvPr id="163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en-US" altLang="ja-JP">
                <a:latin typeface="Arial" panose="020B0604020202020204" pitchFamily="34" charset="0"/>
              </a:rPr>
              <a:t>4-1</a:t>
            </a:r>
            <a:r>
              <a:rPr lang="ja-JP" altLang="en-US">
                <a:latin typeface="Arial" panose="020B0604020202020204" pitchFamily="34" charset="0"/>
              </a:rPr>
              <a:t>（検討対象システムの概略の確認）と</a:t>
            </a:r>
            <a:r>
              <a:rPr lang="en-US" altLang="ja-JP">
                <a:latin typeface="Arial" panose="020B0604020202020204" pitchFamily="34" charset="0"/>
              </a:rPr>
              <a:t>4-2</a:t>
            </a:r>
            <a:r>
              <a:rPr lang="ja-JP" altLang="en-US">
                <a:latin typeface="Arial" panose="020B0604020202020204" pitchFamily="34" charset="0"/>
              </a:rPr>
              <a:t>（最も近いモデルシステムの決定）の作業は、一連の作業として進めるようにしてください。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なお、受講者や研修時間等を勘案して、講師の指示でグループ作業ではなく個人作業として進めることができます。その場合も、検討の進め方についてはグループ作業と同様な説明をしてください。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検討対象システムは、講師が提示してください。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検討対象システムを受講者の属する会社の自社システムとする場合は、</a:t>
            </a:r>
            <a:r>
              <a:rPr lang="en-US" altLang="ja-JP">
                <a:latin typeface="Arial" panose="020B0604020202020204" pitchFamily="34" charset="0"/>
              </a:rPr>
              <a:t>4-1</a:t>
            </a:r>
            <a:r>
              <a:rPr lang="ja-JP" altLang="en-US">
                <a:latin typeface="Arial" panose="020B0604020202020204" pitchFamily="34" charset="0"/>
              </a:rPr>
              <a:t>（検討対象システムの概略の確認）と</a:t>
            </a:r>
            <a:r>
              <a:rPr lang="en-US" altLang="ja-JP">
                <a:latin typeface="Arial" panose="020B0604020202020204" pitchFamily="34" charset="0"/>
              </a:rPr>
              <a:t>4-2</a:t>
            </a:r>
            <a:r>
              <a:rPr lang="ja-JP" altLang="en-US">
                <a:latin typeface="Arial" panose="020B0604020202020204" pitchFamily="34" charset="0"/>
              </a:rPr>
              <a:t>（最も近いモデルシステムの決定）の作業は個人作業で進めてください。自社システムの場合のシステム概要説明書はありません。受講者が各自でシステムの概要を想定するように指示してください。</a:t>
            </a:r>
            <a:endParaRPr lang="en-US" altLang="ja-JP">
              <a:latin typeface="Arial" panose="020B0604020202020204" pitchFamily="34" charset="0"/>
            </a:endParaRPr>
          </a:p>
        </p:txBody>
      </p:sp>
      <p:sp>
        <p:nvSpPr>
          <p:cNvPr id="163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EA774615-5883-4BC8-BC99-2D89F77D5C48}" type="slidenum">
              <a:rPr lang="en-US" altLang="ja-JP" sz="1300">
                <a:ea typeface="ＭＳ Ｐゴシック" panose="020B0600070205080204" pitchFamily="50" charset="-128"/>
              </a:rPr>
              <a:pPr>
                <a:spcBef>
                  <a:spcPct val="0"/>
                </a:spcBef>
              </a:pPr>
              <a:t>4</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21722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ー 1"/>
          <p:cNvSpPr>
            <a:spLocks noGrp="1" noRot="1" noChangeAspect="1" noTextEdit="1"/>
          </p:cNvSpPr>
          <p:nvPr>
            <p:ph type="sldImg"/>
          </p:nvPr>
        </p:nvSpPr>
        <p:spPr>
          <a:ln/>
        </p:spPr>
      </p:sp>
      <p:sp>
        <p:nvSpPr>
          <p:cNvPr id="184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受講者や研修時間等を勘案して、講師の指示でグループ作業ではなく個人作業として進めることができます。その場合も、検討の進め方についてはグループ作業と同様な説明をしてください。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講義で解説されている、モデルシステムシートを利用するモデルシステムの決定方法について言及してください。また、本演習では、モデルシステムの概要から最も近いモデルシステムを決定することとしますが、決定に迷う際には、モデルシステムシートを利用することを説明してください。</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検討対象システムを自社システムとする場合は、講師の指示で行い、また、このスライドの作業を個人作業としてください。</a:t>
            </a:r>
            <a:endParaRPr lang="en-US" altLang="ja-JP">
              <a:latin typeface="Arial" panose="020B0604020202020204" pitchFamily="34" charset="0"/>
            </a:endParaRPr>
          </a:p>
        </p:txBody>
      </p:sp>
      <p:sp>
        <p:nvSpPr>
          <p:cNvPr id="184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E96832D-F4BE-48B6-8542-54A0F1FFDA8A}" type="slidenum">
              <a:rPr lang="en-US" altLang="ja-JP" sz="1300">
                <a:ea typeface="ＭＳ Ｐゴシック" panose="020B0600070205080204" pitchFamily="50" charset="-128"/>
              </a:rPr>
              <a:pPr>
                <a:spcBef>
                  <a:spcPct val="0"/>
                </a:spcBef>
              </a:pPr>
              <a:t>5</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114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a:ln/>
        </p:spPr>
      </p:sp>
      <p:sp>
        <p:nvSpPr>
          <p:cNvPr id="2048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latin typeface="Arial" panose="020B0604020202020204" pitchFamily="34" charset="0"/>
            </a:endParaRPr>
          </a:p>
        </p:txBody>
      </p:sp>
      <p:sp>
        <p:nvSpPr>
          <p:cNvPr id="2048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028DB55E-0DED-4A2D-B26D-92D85C410171}" type="slidenum">
              <a:rPr lang="en-US" altLang="ja-JP" sz="1300">
                <a:ea typeface="ＭＳ Ｐゴシック" panose="020B0600070205080204" pitchFamily="50" charset="-128"/>
              </a:rPr>
              <a:pPr>
                <a:spcBef>
                  <a:spcPct val="0"/>
                </a:spcBef>
              </a:pPr>
              <a:t>6</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85123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 イメージ プレースホルダー 1"/>
          <p:cNvSpPr>
            <a:spLocks noGrp="1" noRot="1" noChangeAspect="1" noTextEdit="1"/>
          </p:cNvSpPr>
          <p:nvPr>
            <p:ph type="sldImg"/>
          </p:nvPr>
        </p:nvSpPr>
        <p:spPr>
          <a:ln/>
        </p:spPr>
      </p:sp>
      <p:sp>
        <p:nvSpPr>
          <p:cNvPr id="2253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dirty="0">
                <a:latin typeface="Arial" panose="020B0604020202020204" pitchFamily="34" charset="0"/>
              </a:rPr>
              <a:t>機能要求まとめシートへの記入方法は、まとめシートの</a:t>
            </a:r>
            <a:r>
              <a:rPr lang="en-US" altLang="ja-JP" dirty="0">
                <a:latin typeface="Arial" panose="020B0604020202020204" pitchFamily="34" charset="0"/>
              </a:rPr>
              <a:t>1</a:t>
            </a:r>
            <a:r>
              <a:rPr lang="ja-JP" altLang="en-US" dirty="0">
                <a:latin typeface="Arial" panose="020B0604020202020204" pitchFamily="34" charset="0"/>
              </a:rPr>
              <a:t>段目にある記入例をもとに説明をしてください。具体的には次のようになります。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まとめシートへの記入方法</a:t>
            </a:r>
            <a:endParaRPr lang="en-US" altLang="ja-JP" dirty="0">
              <a:latin typeface="Arial" panose="020B0604020202020204" pitchFamily="34" charset="0"/>
            </a:endParaRPr>
          </a:p>
          <a:p>
            <a:pPr marL="685800" lvl="1" indent="-228600">
              <a:buFont typeface="Calibri" panose="020F0502020204030204" pitchFamily="34" charset="0"/>
              <a:buAutoNum type="arabicPeriod"/>
            </a:pPr>
            <a:r>
              <a:rPr lang="ja-JP" altLang="en-US" dirty="0">
                <a:latin typeface="Arial" panose="020B0604020202020204" pitchFamily="34" charset="0"/>
              </a:rPr>
              <a:t>非機能要求グレードで該当する非機能要求項目のメトリクスのうち、モデルシステムで設定されているベース値のレベルを「ベース値」の欄に記入して下さい。</a:t>
            </a:r>
          </a:p>
          <a:p>
            <a:pPr marL="685800" lvl="1" indent="-228600">
              <a:buFont typeface="Calibri" panose="020F0502020204030204" pitchFamily="34" charset="0"/>
              <a:buAutoNum type="arabicPeriod"/>
            </a:pPr>
            <a:r>
              <a:rPr lang="ja-JP" altLang="en-US" dirty="0">
                <a:latin typeface="Arial" panose="020B0604020202020204" pitchFamily="34" charset="0"/>
              </a:rPr>
              <a:t>記入したベース値を基にレベル調整の検討を行い、調整したレベルを「設定レベル」欄に記入して下さい。併せて、非機能要求グレードで記載されているレベルの説明も記入してください。</a:t>
            </a:r>
            <a:br>
              <a:rPr lang="en-US" altLang="ja-JP" dirty="0">
                <a:latin typeface="Arial" panose="020B0604020202020204" pitchFamily="34" charset="0"/>
              </a:rPr>
            </a:br>
            <a:r>
              <a:rPr lang="en-US" altLang="ja-JP" dirty="0">
                <a:latin typeface="Arial" panose="020B0604020202020204" pitchFamily="34" charset="0"/>
              </a:rPr>
              <a:t>(</a:t>
            </a:r>
            <a:r>
              <a:rPr lang="ja-JP" altLang="en-US" dirty="0">
                <a:latin typeface="Arial" panose="020B0604020202020204" pitchFamily="34" charset="0"/>
              </a:rPr>
              <a:t>注）非機能要求グレードではレベル欄の隣にレベルの説明が記載されています。</a:t>
            </a:r>
          </a:p>
          <a:p>
            <a:pPr marL="685800" lvl="1" indent="-228600">
              <a:buFont typeface="Calibri" panose="020F0502020204030204" pitchFamily="34" charset="0"/>
              <a:buAutoNum type="arabicPeriod"/>
            </a:pPr>
            <a:r>
              <a:rPr lang="ja-JP" altLang="en-US" dirty="0">
                <a:latin typeface="Arial" panose="020B0604020202020204" pitchFamily="34" charset="0"/>
              </a:rPr>
              <a:t>決定した理由を「理由」欄に記入してください。</a:t>
            </a:r>
            <a:endParaRPr lang="en-US" altLang="ja-JP" dirty="0">
              <a:latin typeface="Arial" panose="020B0604020202020204" pitchFamily="34" charset="0"/>
            </a:endParaRPr>
          </a:p>
        </p:txBody>
      </p:sp>
      <p:sp>
        <p:nvSpPr>
          <p:cNvPr id="2253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AF7297F-2BBC-4A70-9858-4A8CC8C19E19}" type="slidenum">
              <a:rPr lang="en-US" altLang="ja-JP" sz="1300">
                <a:ea typeface="ＭＳ Ｐゴシック" panose="020B0600070205080204" pitchFamily="50" charset="-128"/>
              </a:rPr>
              <a:pPr>
                <a:spcBef>
                  <a:spcPct val="0"/>
                </a:spcBef>
              </a:pPr>
              <a:t>7</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47307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 イメージ プレースホルダー 1"/>
          <p:cNvSpPr>
            <a:spLocks noGrp="1" noRot="1" noChangeAspect="1" noTextEdit="1"/>
          </p:cNvSpPr>
          <p:nvPr>
            <p:ph type="sldImg"/>
          </p:nvPr>
        </p:nvSpPr>
        <p:spPr>
          <a:ln/>
        </p:spPr>
      </p:sp>
      <p:sp>
        <p:nvSpPr>
          <p:cNvPr id="2457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講師は、グループの発表の中で良かった点や改善すればより良くなる点、演習中での議論で気づいた点などを基に講評を行います。</a:t>
            </a:r>
          </a:p>
        </p:txBody>
      </p:sp>
      <p:sp>
        <p:nvSpPr>
          <p:cNvPr id="2458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CC38358-1606-4586-857E-4F94A41DE4A6}" type="slidenum">
              <a:rPr lang="en-US" altLang="ja-JP" sz="1300">
                <a:ea typeface="ＭＳ Ｐゴシック" panose="020B0600070205080204" pitchFamily="50" charset="-128"/>
              </a:rPr>
              <a:pPr>
                <a:spcBef>
                  <a:spcPct val="0"/>
                </a:spcBef>
              </a:pPr>
              <a:t>8</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79542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白紙">
    <p:spTree>
      <p:nvGrpSpPr>
        <p:cNvPr id="1" name=""/>
        <p:cNvGrpSpPr/>
        <p:nvPr/>
      </p:nvGrpSpPr>
      <p:grpSpPr>
        <a:xfrm>
          <a:off x="0" y="0"/>
          <a:ext cx="0" cy="0"/>
          <a:chOff x="0" y="0"/>
          <a:chExt cx="0" cy="0"/>
        </a:xfrm>
      </p:grpSpPr>
      <p:sp>
        <p:nvSpPr>
          <p:cNvPr id="2"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25"/>
          <p:cNvSpPr txBox="1">
            <a:spLocks noChangeArrowheads="1"/>
          </p:cNvSpPr>
          <p:nvPr userDrawn="1"/>
        </p:nvSpPr>
        <p:spPr bwMode="auto">
          <a:xfrm>
            <a:off x="327831"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
        <p:nvSpPr>
          <p:cNvPr id="15" name="Text Box 56"/>
          <p:cNvSpPr txBox="1">
            <a:spLocks noChangeArrowheads="1"/>
          </p:cNvSpPr>
          <p:nvPr userDrawn="1"/>
        </p:nvSpPr>
        <p:spPr bwMode="auto">
          <a:xfrm>
            <a:off x="5173362" y="6597651"/>
            <a:ext cx="4038901" cy="307777"/>
          </a:xfrm>
          <a:prstGeom prst="rect">
            <a:avLst/>
          </a:prstGeom>
          <a:noFill/>
          <a:ln>
            <a:noFill/>
          </a:ln>
          <a:extLst/>
        </p:spPr>
        <p:txBody>
          <a:bodyPr wrap="square">
            <a:spAutoFit/>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8122195-020A-4034-91CE-46E8356F95A6}" type="slidenum">
              <a:rPr lang="ja-JP" altLang="en-US" sz="1400" b="1" smtClean="0">
                <a:solidFill>
                  <a:schemeClr val="tx1"/>
                </a:solidFill>
                <a:latin typeface="Arial" panose="020B0604020202020204" pitchFamily="34" charset="0"/>
                <a:ea typeface="Arial Unicode MS" panose="020B0604020202020204" pitchFamily="50"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lang="en-US" altLang="ja-JP" sz="1400" b="1" dirty="0">
              <a:solidFill>
                <a:schemeClr val="tx1"/>
              </a:solidFill>
              <a:latin typeface="Arial" panose="020B0604020202020204" pitchFamily="34" charset="0"/>
              <a:ea typeface="Arial Unicode MS" panose="020B0604020202020204" pitchFamily="50" charset="-128"/>
              <a:cs typeface="Arial" panose="020B0604020202020204" pitchFamily="34" charset="0"/>
            </a:endParaRPr>
          </a:p>
        </p:txBody>
      </p:sp>
    </p:spTree>
    <p:extLst>
      <p:ext uri="{BB962C8B-B14F-4D97-AF65-F5344CB8AC3E}">
        <p14:creationId xmlns:p14="http://schemas.microsoft.com/office/powerpoint/2010/main" val="11014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6" name="Line 22"/>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Text Box 24"/>
          <p:cNvSpPr txBox="1">
            <a:spLocks noChangeArrowheads="1"/>
          </p:cNvSpPr>
          <p:nvPr userDrawn="1"/>
        </p:nvSpPr>
        <p:spPr bwMode="auto">
          <a:xfrm>
            <a:off x="4278313" y="65405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endParaRPr lang="ja-JP" altLang="en-US" sz="1400" dirty="0">
              <a:solidFill>
                <a:schemeClr val="tx1"/>
              </a:solidFill>
              <a:latin typeface="Arial" charset="0"/>
              <a:ea typeface="ＭＳ Ｐゴシック" charset="-128"/>
            </a:endParaRPr>
          </a:p>
        </p:txBody>
      </p:sp>
      <p:sp>
        <p:nvSpPr>
          <p:cNvPr id="49170" name="Rectangle 18"/>
          <p:cNvSpPr>
            <a:spLocks noGrp="1" noChangeArrowheads="1"/>
          </p:cNvSpPr>
          <p:nvPr>
            <p:ph type="ctrTitle"/>
          </p:nvPr>
        </p:nvSpPr>
        <p:spPr>
          <a:xfrm>
            <a:off x="1187450" y="1958975"/>
            <a:ext cx="7091363" cy="1325563"/>
          </a:xfrm>
        </p:spPr>
        <p:txBody>
          <a:bodyPr/>
          <a:lstStyle>
            <a:lvl1pPr>
              <a:defRPr sz="4000"/>
            </a:lvl1pPr>
          </a:lstStyle>
          <a:p>
            <a:r>
              <a:rPr lang="ja-JP" altLang="en-US"/>
              <a:t>マスタ タイトルの書式設定</a:t>
            </a:r>
          </a:p>
        </p:txBody>
      </p:sp>
      <p:sp>
        <p:nvSpPr>
          <p:cNvPr id="49171" name="Rectangle 19"/>
          <p:cNvSpPr>
            <a:spLocks noGrp="1" noChangeArrowheads="1"/>
          </p:cNvSpPr>
          <p:nvPr>
            <p:ph type="subTitle" idx="1"/>
          </p:nvPr>
        </p:nvSpPr>
        <p:spPr>
          <a:xfrm>
            <a:off x="1187450" y="3933825"/>
            <a:ext cx="7056438" cy="1752600"/>
          </a:xfrm>
        </p:spPr>
        <p:txBody>
          <a:bodyPr anchor="ctr"/>
          <a:lstStyle>
            <a:lvl1pPr marL="0" indent="0" algn="ctr">
              <a:buFont typeface="Wingdings" pitchFamily="2" charset="2"/>
              <a:buNone/>
              <a:defRPr/>
            </a:lvl1pPr>
          </a:lstStyle>
          <a:p>
            <a:r>
              <a:rPr lang="ja-JP" altLang="en-US"/>
              <a:t>マスタ サブタイトルの書式設定</a:t>
            </a:r>
          </a:p>
        </p:txBody>
      </p:sp>
      <p:pic>
        <p:nvPicPr>
          <p:cNvPr id="7" name="Picture 2">
            <a:extLst>
              <a:ext uri="{FF2B5EF4-FFF2-40B4-BE49-F238E27FC236}">
                <a16:creationId xmlns:a16="http://schemas.microsoft.com/office/drawing/2014/main" id="{FF0C0B70-3635-4776-B116-E758269DB7F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3841" y="148590"/>
            <a:ext cx="2549396" cy="89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649403"/>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4188" y="115888"/>
            <a:ext cx="73263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29"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34" name="Rectangle 14"/>
          <p:cNvSpPr>
            <a:spLocks noChangeArrowheads="1"/>
          </p:cNvSpPr>
          <p:nvPr userDrawn="1"/>
        </p:nvSpPr>
        <p:spPr bwMode="auto">
          <a:xfrm>
            <a:off x="6083300" y="6640513"/>
            <a:ext cx="90488" cy="47625"/>
          </a:xfrm>
          <a:prstGeom prst="rect">
            <a:avLst/>
          </a:prstGeom>
          <a:solidFill>
            <a:srgbClr val="F8F8F8"/>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defRPr/>
            </a:pPr>
            <a:endParaRPr lang="ja-JP" altLang="en-US">
              <a:ea typeface="HGP創英角ｺﾞｼｯｸUB" panose="020B0900000000000000" pitchFamily="50" charset="-128"/>
            </a:endParaRPr>
          </a:p>
        </p:txBody>
      </p:sp>
      <p:sp>
        <p:nvSpPr>
          <p:cNvPr id="15" name="Rectangle 55"/>
          <p:cNvSpPr>
            <a:spLocks noChangeArrowheads="1"/>
          </p:cNvSpPr>
          <p:nvPr/>
        </p:nvSpPr>
        <p:spPr bwMode="auto">
          <a:xfrm>
            <a:off x="8126413" y="6561138"/>
            <a:ext cx="1017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algn="r" eaLnBrk="1" hangingPunct="1">
              <a:defRPr/>
            </a:pPr>
            <a:fld id="{D62CD149-91C3-4ADE-AB11-4E0D26B48F7A}" type="slidenum">
              <a:rPr lang="en-US" altLang="ja-JP" sz="1200" smtClean="0">
                <a:solidFill>
                  <a:schemeClr val="tx1"/>
                </a:solidFill>
                <a:latin typeface="ＭＳ Ｐゴシック" panose="020B0600070205080204" pitchFamily="50" charset="-128"/>
                <a:ea typeface="ＭＳ Ｐゴシック" panose="020B0600070205080204" pitchFamily="50" charset="-128"/>
              </a:rPr>
              <a:pPr algn="r" eaLnBrk="1" hangingPunct="1">
                <a:defRPr/>
              </a:pPr>
              <a:t>‹#›</a:t>
            </a:fld>
            <a:endParaRPr lang="en-US" altLang="ja-JP" sz="1200">
              <a:solidFill>
                <a:schemeClr val="tx1"/>
              </a:solidFill>
              <a:latin typeface="ＭＳ Ｐゴシック" panose="020B0600070205080204" pitchFamily="50" charset="-128"/>
              <a:ea typeface="ＭＳ Ｐゴシック" panose="020B0600070205080204" pitchFamily="50" charset="-128"/>
            </a:endParaRPr>
          </a:p>
        </p:txBody>
      </p:sp>
      <p:sp>
        <p:nvSpPr>
          <p:cNvPr id="20" name="Text Box 25"/>
          <p:cNvSpPr txBox="1">
            <a:spLocks noChangeArrowheads="1"/>
          </p:cNvSpPr>
          <p:nvPr userDrawn="1"/>
        </p:nvSpPr>
        <p:spPr bwMode="auto">
          <a:xfrm>
            <a:off x="327831"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852" r:id="rId1"/>
  </p:sldLayoutIdLst>
  <p:transition/>
  <p:hf hdr="0" dt="0"/>
  <p:txStyles>
    <p:titleStyle>
      <a:lvl1pPr algn="l" rtl="0" eaLnBrk="0" fontAlgn="base" hangingPunct="0">
        <a:spcBef>
          <a:spcPct val="0"/>
        </a:spcBef>
        <a:spcAft>
          <a:spcPct val="0"/>
        </a:spcAft>
        <a:defRPr kumimoji="1" sz="2800">
          <a:solidFill>
            <a:schemeClr val="tx2"/>
          </a:solidFill>
          <a:latin typeface="+mj-lt"/>
          <a:ea typeface="ＭＳ Ｐゴシック" pitchFamily="50" charset="-128"/>
          <a:cs typeface="+mj-cs"/>
        </a:defRPr>
      </a:lvl1pPr>
      <a:lvl2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6pPr>
      <a:lvl7pPr marL="9144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7pPr>
      <a:lvl8pPr marL="13716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8pPr>
      <a:lvl9pPr marL="18288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484188" y="115888"/>
            <a:ext cx="6896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1" name="Rectangle 11"/>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Text Box 25"/>
          <p:cNvSpPr txBox="1">
            <a:spLocks noChangeArrowheads="1"/>
          </p:cNvSpPr>
          <p:nvPr userDrawn="1"/>
        </p:nvSpPr>
        <p:spPr bwMode="auto">
          <a:xfrm>
            <a:off x="327831"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853" r:id="rId1"/>
  </p:sldLayoutIdLst>
  <p:transition/>
  <p:hf hdr="0" dt="0"/>
  <p:txStyles>
    <p:titleStyle>
      <a:lvl1pPr algn="ctr" rtl="0" eaLnBrk="0" fontAlgn="base" hangingPunct="0">
        <a:spcBef>
          <a:spcPct val="0"/>
        </a:spcBef>
        <a:spcAft>
          <a:spcPct val="0"/>
        </a:spcAft>
        <a:defRPr kumimoji="1" sz="3600">
          <a:solidFill>
            <a:schemeClr val="tx2"/>
          </a:solidFill>
          <a:latin typeface="Arial" charset="0"/>
          <a:ea typeface="+mj-ea"/>
          <a:cs typeface="+mj-cs"/>
        </a:defRPr>
      </a:lvl1pPr>
      <a:lvl2pPr algn="ctr" rtl="0" eaLnBrk="0" fontAlgn="base" hangingPunct="0">
        <a:spcBef>
          <a:spcPct val="0"/>
        </a:spcBef>
        <a:spcAft>
          <a:spcPct val="0"/>
        </a:spcAft>
        <a:defRPr kumimoji="1" sz="36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36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36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3600">
          <a:solidFill>
            <a:schemeClr val="tx2"/>
          </a:solidFill>
          <a:latin typeface="Arial" charset="0"/>
          <a:ea typeface="ＭＳ Ｐゴシック" pitchFamily="50" charset="-128"/>
        </a:defRPr>
      </a:lvl5pPr>
      <a:lvl6pPr marL="4572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6pPr>
      <a:lvl7pPr marL="9144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7pPr>
      <a:lvl8pPr marL="13716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8pPr>
      <a:lvl9pPr marL="18288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4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p"/>
        <a:defRPr kumimoji="1" sz="2000">
          <a:solidFill>
            <a:schemeClr val="tx1"/>
          </a:solidFill>
          <a:latin typeface="Arial" charset="0"/>
          <a:ea typeface="+mn-ea"/>
        </a:defRPr>
      </a:lvl3pPr>
      <a:lvl4pPr marL="1600200" indent="-228600" algn="l" rtl="0" eaLnBrk="0" fontAlgn="base" hangingPunct="0">
        <a:spcBef>
          <a:spcPct val="20000"/>
        </a:spcBef>
        <a:spcAft>
          <a:spcPct val="0"/>
        </a:spcAft>
        <a:buClr>
          <a:schemeClr val="hlink"/>
        </a:buClr>
        <a:buFont typeface="ＭＳ Ｐゴシック" panose="020B0600070205080204" pitchFamily="50" charset="-128"/>
        <a:buChar char="-"/>
        <a:defRPr kumimoji="1">
          <a:solidFill>
            <a:schemeClr val="tx1"/>
          </a:solidFill>
          <a:latin typeface="Arial" charset="0"/>
          <a:ea typeface="+mn-ea"/>
        </a:defRPr>
      </a:lvl4pPr>
      <a:lvl5pPr marL="2057400" indent="-228600" algn="l" rtl="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charset="0"/>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wmf"/><Relationship Id="rId12"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演習１：モデルシステムを使った非機能要求の決定</a:t>
            </a:r>
          </a:p>
        </p:txBody>
      </p:sp>
      <p:sp>
        <p:nvSpPr>
          <p:cNvPr id="7171"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7172"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6" name="サブタイトル 4">
            <a:extLst>
              <a:ext uri="{FF2B5EF4-FFF2-40B4-BE49-F238E27FC236}">
                <a16:creationId xmlns:a16="http://schemas.microsoft.com/office/drawing/2014/main" id="{05EB0918-8308-438A-AA8A-E6F235A6FA2F}"/>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7" name="正方形/長方形 6">
            <a:extLst>
              <a:ext uri="{FF2B5EF4-FFF2-40B4-BE49-F238E27FC236}">
                <a16:creationId xmlns:a16="http://schemas.microsoft.com/office/drawing/2014/main" id="{DA084819-1A3B-4016-B39F-09530FF0BCF5}"/>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演習２：</a:t>
            </a:r>
            <a:r>
              <a:rPr lang="zh-TW" altLang="en-US" sz="2800" b="1" dirty="0">
                <a:solidFill>
                  <a:schemeClr val="tx1"/>
                </a:solidFill>
                <a:latin typeface="ＭＳ Ｐゴシック" panose="020B0600070205080204" pitchFamily="50" charset="-128"/>
                <a:ea typeface="ＭＳ ゴシック" panose="020B0609070205080204" pitchFamily="49" charset="-128"/>
              </a:rPr>
              <a:t>発注者受注者</a:t>
            </a:r>
            <a:r>
              <a:rPr lang="ja-JP" altLang="en-US" sz="2800" b="1" dirty="0">
                <a:solidFill>
                  <a:schemeClr val="tx1"/>
                </a:solidFill>
                <a:latin typeface="ＭＳ Ｐゴシック" panose="020B0600070205080204" pitchFamily="50" charset="-128"/>
                <a:ea typeface="ＭＳ ゴシック" panose="020B0609070205080204" pitchFamily="49" charset="-128"/>
              </a:rPr>
              <a:t>間での合意のロールプレイ</a:t>
            </a:r>
          </a:p>
        </p:txBody>
      </p:sp>
      <p:sp>
        <p:nvSpPr>
          <p:cNvPr id="25603"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25604"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5" name="サブタイトル 4">
            <a:extLst>
              <a:ext uri="{FF2B5EF4-FFF2-40B4-BE49-F238E27FC236}">
                <a16:creationId xmlns:a16="http://schemas.microsoft.com/office/drawing/2014/main" id="{10FE17C1-9944-4320-9D1E-511212278B61}"/>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6" name="正方形/長方形 5">
            <a:extLst>
              <a:ext uri="{FF2B5EF4-FFF2-40B4-BE49-F238E27FC236}">
                <a16:creationId xmlns:a16="http://schemas.microsoft.com/office/drawing/2014/main" id="{BBB24F04-DE09-4002-AD5A-E301C4652071}"/>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非機能要求グレードを用いて、発注者受注者間の合意を得る</a:t>
            </a:r>
            <a:endParaRPr lang="en-US" altLang="ja-JP" dirty="0"/>
          </a:p>
          <a:p>
            <a:pPr>
              <a:defRPr/>
            </a:pPr>
            <a:r>
              <a:rPr lang="ja-JP" altLang="en-US" dirty="0"/>
              <a:t>検討担当者の役割</a:t>
            </a:r>
            <a:endParaRPr lang="en-US" altLang="ja-JP" dirty="0"/>
          </a:p>
          <a:p>
            <a:pPr lvl="1">
              <a:defRPr/>
            </a:pPr>
            <a:r>
              <a:rPr lang="ja-JP" altLang="en-US" dirty="0"/>
              <a:t>グループ内で発注者と受注者の立場に分かれてロールプレイを行う</a:t>
            </a:r>
            <a:endParaRPr lang="en-US" altLang="ja-JP" dirty="0"/>
          </a:p>
          <a:p>
            <a:pPr>
              <a:defRPr/>
            </a:pPr>
            <a:r>
              <a:rPr lang="ja-JP" altLang="en-US" dirty="0"/>
              <a:t>対象システム</a:t>
            </a:r>
            <a:endParaRPr lang="en-US" altLang="ja-JP" dirty="0"/>
          </a:p>
          <a:p>
            <a:pPr lvl="1">
              <a:defRPr/>
            </a:pPr>
            <a:r>
              <a:rPr lang="ja-JP" altLang="en-US" dirty="0"/>
              <a:t>社内スケジュール管理システム、受発注システム、または、銀行オンラインシステムを選択</a:t>
            </a:r>
            <a:br>
              <a:rPr lang="en-US" altLang="ja-JP" dirty="0"/>
            </a:br>
            <a:r>
              <a:rPr lang="ja-JP" altLang="en-US" dirty="0"/>
              <a:t>（注）各システムの概要はシステム概略説明書を参照</a:t>
            </a:r>
            <a:endParaRPr lang="en-US" altLang="ja-JP" dirty="0"/>
          </a:p>
          <a:p>
            <a:pPr>
              <a:defRPr/>
            </a:pPr>
            <a:r>
              <a:rPr lang="ja-JP" altLang="en-US" dirty="0"/>
              <a:t>検討対象の非機能要求</a:t>
            </a:r>
            <a:endParaRPr lang="en-US" altLang="ja-JP" dirty="0"/>
          </a:p>
          <a:p>
            <a:pPr lvl="1">
              <a:defRPr/>
            </a:pPr>
            <a:r>
              <a:rPr lang="ja-JP" altLang="en-US" sz="2100" dirty="0"/>
              <a:t>性能・拡張性のリソース拡張性の重要項目および運用・保守性の重要項目</a:t>
            </a:r>
            <a:br>
              <a:rPr lang="en-US" altLang="ja-JP" sz="2100" dirty="0"/>
            </a:br>
            <a:r>
              <a:rPr lang="ja-JP" altLang="en-US" sz="2100" dirty="0"/>
              <a:t>特に、運用コストに影響する項目を中心に、コストの増減との関連で検討する</a:t>
            </a:r>
            <a:endParaRPr lang="en-US" altLang="ja-JP" sz="2100" dirty="0"/>
          </a:p>
          <a:p>
            <a:pPr>
              <a:defRPr/>
            </a:pPr>
            <a:r>
              <a:rPr lang="ja-JP" altLang="en-US" dirty="0"/>
              <a:t>ロールプレイの方法</a:t>
            </a:r>
            <a:endParaRPr lang="en-US" altLang="ja-JP" dirty="0"/>
          </a:p>
          <a:p>
            <a:pPr lvl="1">
              <a:defRPr/>
            </a:pPr>
            <a:r>
              <a:rPr lang="ja-JP" altLang="en-US" dirty="0"/>
              <a:t>個人作業では、それぞれの役割で非機能要求項目を事前に取りまとめる</a:t>
            </a:r>
            <a:endParaRPr lang="en-US" altLang="ja-JP" dirty="0"/>
          </a:p>
          <a:p>
            <a:pPr lvl="1">
              <a:defRPr/>
            </a:pPr>
            <a:r>
              <a:rPr lang="ja-JP" altLang="en-US" dirty="0"/>
              <a:t>発注者、受注者の役割でペアとなり、発注者から非機能要求等の要望を説明し、受注者からは運用・保守性などの重要項目で、特に運用コストに影響する項目に対して、非機能項目をコストの観点も含めて提案し、合意を得る</a:t>
            </a:r>
            <a:endParaRPr lang="en-US" altLang="ja-JP" dirty="0"/>
          </a:p>
          <a:p>
            <a:pPr lvl="1">
              <a:defRPr/>
            </a:pPr>
            <a:r>
              <a:rPr lang="ja-JP" altLang="en-US" dirty="0"/>
              <a:t>合意した内容を取りまとめて発表する</a:t>
            </a:r>
            <a:endParaRPr lang="en-US" altLang="ja-JP" dirty="0"/>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演習２：発注者受注者間での合意のロールプレイ</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１．</a:t>
            </a:r>
            <a:r>
              <a:rPr lang="ja-JP" altLang="en-US" sz="2400" kern="0" dirty="0">
                <a:ea typeface="HGP創英角ｺﾞｼｯｸUB" pitchFamily="50" charset="-128"/>
              </a:rPr>
              <a:t>演習の概要</a:t>
            </a:r>
            <a:endParaRPr lang="en-US" altLang="ja-JP" sz="2400" kern="0" dirty="0">
              <a:ea typeface="HGP創英角ｺﾞｼｯｸUB" pitchFamily="50" charset="-12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endParaRPr lang="en-US" altLang="ja-JP" sz="2400" kern="0" dirty="0">
              <a:ea typeface="HGP創英角ｺﾞｼｯｸUB" pitchFamily="50" charset="-128"/>
            </a:endParaRPr>
          </a:p>
          <a:p>
            <a:pPr>
              <a:defRPr/>
            </a:pPr>
            <a:r>
              <a:rPr lang="ja-JP" altLang="en-US" sz="2400" kern="0" dirty="0">
                <a:ea typeface="HGP創英角ｺﾞｼｯｸUB" pitchFamily="50" charset="-128"/>
                <a:cs typeface="+mj-cs"/>
              </a:rPr>
              <a:t>２．演習の進め方</a:t>
            </a:r>
          </a:p>
        </p:txBody>
      </p:sp>
      <p:sp>
        <p:nvSpPr>
          <p:cNvPr id="36" name="角丸四角形 35"/>
          <p:cNvSpPr/>
          <p:nvPr/>
        </p:nvSpPr>
        <p:spPr>
          <a:xfrm>
            <a:off x="441325" y="1673225"/>
            <a:ext cx="2159000" cy="598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(2) </a:t>
            </a:r>
            <a:r>
              <a:rPr lang="ja-JP" altLang="en-US" sz="1600" dirty="0">
                <a:solidFill>
                  <a:schemeClr val="tx1"/>
                </a:solidFill>
              </a:rPr>
              <a:t>検討対象システムの概略の確認</a:t>
            </a:r>
          </a:p>
        </p:txBody>
      </p:sp>
      <p:sp>
        <p:nvSpPr>
          <p:cNvPr id="38" name="角丸四角形 37"/>
          <p:cNvSpPr/>
          <p:nvPr/>
        </p:nvSpPr>
        <p:spPr>
          <a:xfrm>
            <a:off x="3098800" y="1673225"/>
            <a:ext cx="1943100" cy="614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(3) </a:t>
            </a:r>
            <a:r>
              <a:rPr lang="ja-JP" altLang="en-US" sz="1600" dirty="0">
                <a:solidFill>
                  <a:schemeClr val="tx1"/>
                </a:solidFill>
              </a:rPr>
              <a:t>最も近いモデルシステムの決定</a:t>
            </a:r>
          </a:p>
        </p:txBody>
      </p:sp>
      <p:cxnSp>
        <p:nvCxnSpPr>
          <p:cNvPr id="39" name="直線矢印コネクタ 38"/>
          <p:cNvCxnSpPr>
            <a:stCxn id="36" idx="3"/>
            <a:endCxn id="38" idx="1"/>
          </p:cNvCxnSpPr>
          <p:nvPr/>
        </p:nvCxnSpPr>
        <p:spPr>
          <a:xfrm>
            <a:off x="2600325" y="1973263"/>
            <a:ext cx="498475" cy="63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2906713" y="2617788"/>
            <a:ext cx="2327275" cy="623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600" dirty="0">
                <a:solidFill>
                  <a:schemeClr val="tx1"/>
                </a:solidFill>
              </a:rPr>
              <a:t>(4) </a:t>
            </a:r>
            <a:r>
              <a:rPr lang="zh-TW" altLang="en-US" sz="1600" dirty="0">
                <a:solidFill>
                  <a:schemeClr val="tx1"/>
                </a:solidFill>
              </a:rPr>
              <a:t>非機能要求項目</a:t>
            </a:r>
            <a:r>
              <a:rPr lang="ja-JP" altLang="en-US" sz="1600" dirty="0">
                <a:solidFill>
                  <a:schemeClr val="tx1"/>
                </a:solidFill>
              </a:rPr>
              <a:t>の</a:t>
            </a:r>
            <a:endParaRPr lang="en-US" altLang="ja-JP" sz="1600" dirty="0">
              <a:solidFill>
                <a:schemeClr val="tx1"/>
              </a:solidFill>
            </a:endParaRPr>
          </a:p>
          <a:p>
            <a:pPr algn="ctr" eaLnBrk="1" hangingPunct="1">
              <a:defRPr/>
            </a:pPr>
            <a:r>
              <a:rPr lang="ja-JP" altLang="en-US" sz="1600" dirty="0">
                <a:solidFill>
                  <a:schemeClr val="tx1"/>
                </a:solidFill>
              </a:rPr>
              <a:t>設定レベル調整</a:t>
            </a:r>
          </a:p>
        </p:txBody>
      </p:sp>
      <p:cxnSp>
        <p:nvCxnSpPr>
          <p:cNvPr id="42" name="直線矢印コネクタ 41"/>
          <p:cNvCxnSpPr>
            <a:stCxn id="38" idx="2"/>
            <a:endCxn id="41" idx="0"/>
          </p:cNvCxnSpPr>
          <p:nvPr/>
        </p:nvCxnSpPr>
        <p:spPr>
          <a:xfrm flipH="1">
            <a:off x="4070350" y="2287588"/>
            <a:ext cx="0" cy="33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角丸四角形 47"/>
          <p:cNvSpPr/>
          <p:nvPr/>
        </p:nvSpPr>
        <p:spPr>
          <a:xfrm>
            <a:off x="2801938" y="3617913"/>
            <a:ext cx="2527300" cy="635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(5) </a:t>
            </a:r>
            <a:r>
              <a:rPr lang="ja-JP" altLang="en-US" sz="1600" dirty="0">
                <a:solidFill>
                  <a:schemeClr val="tx1"/>
                </a:solidFill>
              </a:rPr>
              <a:t>要求定義書（まとめシート）としてまとめる</a:t>
            </a:r>
          </a:p>
        </p:txBody>
      </p:sp>
      <p:cxnSp>
        <p:nvCxnSpPr>
          <p:cNvPr id="49" name="直線矢印コネクタ 48"/>
          <p:cNvCxnSpPr>
            <a:stCxn id="41" idx="2"/>
            <a:endCxn id="48" idx="0"/>
          </p:cNvCxnSpPr>
          <p:nvPr/>
        </p:nvCxnSpPr>
        <p:spPr>
          <a:xfrm flipH="1">
            <a:off x="4065588" y="3241675"/>
            <a:ext cx="4762" cy="376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角丸四角形 50"/>
          <p:cNvSpPr/>
          <p:nvPr/>
        </p:nvSpPr>
        <p:spPr>
          <a:xfrm>
            <a:off x="2897188" y="5634038"/>
            <a:ext cx="2327275"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(7) </a:t>
            </a:r>
            <a:r>
              <a:rPr lang="ja-JP" altLang="en-US" sz="1600" dirty="0">
                <a:solidFill>
                  <a:schemeClr val="tx1"/>
                </a:solidFill>
              </a:rPr>
              <a:t>ロールプレイ結果を発表（２例～）</a:t>
            </a:r>
          </a:p>
        </p:txBody>
      </p:sp>
      <p:cxnSp>
        <p:nvCxnSpPr>
          <p:cNvPr id="52" name="直線矢印コネクタ 51"/>
          <p:cNvCxnSpPr>
            <a:stCxn id="48" idx="2"/>
            <a:endCxn id="34" idx="0"/>
          </p:cNvCxnSpPr>
          <p:nvPr/>
        </p:nvCxnSpPr>
        <p:spPr>
          <a:xfrm flipH="1">
            <a:off x="4065588" y="4252913"/>
            <a:ext cx="0" cy="554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09" name="テキスト ボックス 52"/>
          <p:cNvSpPr txBox="1">
            <a:spLocks noChangeArrowheads="1"/>
          </p:cNvSpPr>
          <p:nvPr/>
        </p:nvSpPr>
        <p:spPr bwMode="auto">
          <a:xfrm>
            <a:off x="5546725" y="4529138"/>
            <a:ext cx="30416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ロールプレイのポイント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・発注者受注者間で非機能要求項目の合意を得る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・合意した内容でまとめシートを変更する</a:t>
            </a:r>
          </a:p>
        </p:txBody>
      </p:sp>
      <p:sp>
        <p:nvSpPr>
          <p:cNvPr id="29710" name="テキスト ボックス 54"/>
          <p:cNvSpPr txBox="1">
            <a:spLocks noChangeArrowheads="1"/>
          </p:cNvSpPr>
          <p:nvPr/>
        </p:nvSpPr>
        <p:spPr bwMode="auto">
          <a:xfrm>
            <a:off x="722313" y="2460625"/>
            <a:ext cx="19161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システム概略説明書</a:t>
            </a:r>
          </a:p>
        </p:txBody>
      </p:sp>
      <p:sp>
        <p:nvSpPr>
          <p:cNvPr id="29711" name="テキスト ボックス 61"/>
          <p:cNvSpPr txBox="1">
            <a:spLocks noChangeArrowheads="1"/>
          </p:cNvSpPr>
          <p:nvPr/>
        </p:nvSpPr>
        <p:spPr bwMode="auto">
          <a:xfrm>
            <a:off x="6057900" y="3941763"/>
            <a:ext cx="2224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4" name="角丸四角形 63"/>
          <p:cNvSpPr/>
          <p:nvPr/>
        </p:nvSpPr>
        <p:spPr>
          <a:xfrm>
            <a:off x="411163" y="2355850"/>
            <a:ext cx="2163762" cy="582613"/>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74" name="メモ 73"/>
          <p:cNvSpPr/>
          <p:nvPr/>
        </p:nvSpPr>
        <p:spPr>
          <a:xfrm>
            <a:off x="525463" y="2446338"/>
            <a:ext cx="255587" cy="392112"/>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129" name="角丸四角形 128"/>
          <p:cNvSpPr/>
          <p:nvPr/>
        </p:nvSpPr>
        <p:spPr>
          <a:xfrm>
            <a:off x="5708650" y="3905250"/>
            <a:ext cx="2573338" cy="415925"/>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132" name="メモ 131"/>
          <p:cNvSpPr/>
          <p:nvPr/>
        </p:nvSpPr>
        <p:spPr>
          <a:xfrm>
            <a:off x="5800725" y="3941763"/>
            <a:ext cx="257175" cy="339725"/>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34" name="角丸四角形 33"/>
          <p:cNvSpPr/>
          <p:nvPr/>
        </p:nvSpPr>
        <p:spPr>
          <a:xfrm>
            <a:off x="2828925" y="4806950"/>
            <a:ext cx="2471738" cy="431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(6) </a:t>
            </a:r>
            <a:r>
              <a:rPr lang="ja-JP" altLang="en-US" sz="1600" dirty="0">
                <a:solidFill>
                  <a:schemeClr val="tx1"/>
                </a:solidFill>
              </a:rPr>
              <a:t>ロールプレイ</a:t>
            </a:r>
          </a:p>
        </p:txBody>
      </p:sp>
      <p:cxnSp>
        <p:nvCxnSpPr>
          <p:cNvPr id="54" name="直線矢印コネクタ 53"/>
          <p:cNvCxnSpPr>
            <a:stCxn id="34" idx="2"/>
            <a:endCxn id="51" idx="0"/>
          </p:cNvCxnSpPr>
          <p:nvPr/>
        </p:nvCxnSpPr>
        <p:spPr>
          <a:xfrm flipH="1">
            <a:off x="4060825" y="5238750"/>
            <a:ext cx="4763" cy="3952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直線コネクタ 2"/>
          <p:cNvCxnSpPr/>
          <p:nvPr/>
        </p:nvCxnSpPr>
        <p:spPr bwMode="auto">
          <a:xfrm>
            <a:off x="220663" y="4494213"/>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bwMode="auto">
          <a:xfrm>
            <a:off x="242888" y="5556250"/>
            <a:ext cx="5097462"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720" name="テキスト ボックス 13"/>
          <p:cNvSpPr txBox="1">
            <a:spLocks noChangeArrowheads="1"/>
          </p:cNvSpPr>
          <p:nvPr/>
        </p:nvSpPr>
        <p:spPr bwMode="auto">
          <a:xfrm>
            <a:off x="242888" y="3900488"/>
            <a:ext cx="2022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(B)</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個人作業（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29721" name="テキスト ボックス 64"/>
          <p:cNvSpPr txBox="1">
            <a:spLocks noChangeArrowheads="1"/>
          </p:cNvSpPr>
          <p:nvPr/>
        </p:nvSpPr>
        <p:spPr bwMode="auto">
          <a:xfrm>
            <a:off x="220663" y="4622800"/>
            <a:ext cx="224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(C)</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ロールプレイ（</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29722" name="テキスト ボックス 65"/>
          <p:cNvSpPr txBox="1">
            <a:spLocks noChangeArrowheads="1"/>
          </p:cNvSpPr>
          <p:nvPr/>
        </p:nvSpPr>
        <p:spPr bwMode="auto">
          <a:xfrm>
            <a:off x="242888" y="5680075"/>
            <a:ext cx="2038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(D)</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全体作業（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29723" name="テキスト ボックス 36"/>
          <p:cNvSpPr txBox="1">
            <a:spLocks noChangeArrowheads="1"/>
          </p:cNvSpPr>
          <p:nvPr/>
        </p:nvSpPr>
        <p:spPr bwMode="auto">
          <a:xfrm>
            <a:off x="6934200" y="3036888"/>
            <a:ext cx="1878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活用シート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0" name="メモ 39"/>
          <p:cNvSpPr/>
          <p:nvPr/>
        </p:nvSpPr>
        <p:spPr>
          <a:xfrm>
            <a:off x="6738938" y="3159125"/>
            <a:ext cx="255587"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43" name="角丸四角形 42"/>
          <p:cNvSpPr/>
          <p:nvPr/>
        </p:nvSpPr>
        <p:spPr>
          <a:xfrm>
            <a:off x="6692900" y="3059113"/>
            <a:ext cx="2124075" cy="522287"/>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sp>
        <p:nvSpPr>
          <p:cNvPr id="29726" name="テキスト ボックス 44"/>
          <p:cNvSpPr txBox="1">
            <a:spLocks noChangeArrowheads="1"/>
          </p:cNvSpPr>
          <p:nvPr/>
        </p:nvSpPr>
        <p:spPr bwMode="auto">
          <a:xfrm>
            <a:off x="6977063" y="1054100"/>
            <a:ext cx="187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グレード表</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6" name="メモ 45"/>
          <p:cNvSpPr/>
          <p:nvPr/>
        </p:nvSpPr>
        <p:spPr>
          <a:xfrm>
            <a:off x="6781800" y="1176338"/>
            <a:ext cx="257175" cy="339725"/>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47" name="角丸四角形 46"/>
          <p:cNvSpPr/>
          <p:nvPr/>
        </p:nvSpPr>
        <p:spPr>
          <a:xfrm>
            <a:off x="6731000" y="1085850"/>
            <a:ext cx="2124075" cy="522288"/>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cxnSp>
        <p:nvCxnSpPr>
          <p:cNvPr id="56" name="直線コネクタ 39"/>
          <p:cNvCxnSpPr/>
          <p:nvPr/>
        </p:nvCxnSpPr>
        <p:spPr bwMode="auto">
          <a:xfrm flipV="1">
            <a:off x="242888" y="2451100"/>
            <a:ext cx="5100637" cy="1166813"/>
          </a:xfrm>
          <a:prstGeom prst="bentConnector3">
            <a:avLst>
              <a:gd name="adj1" fmla="val 48621"/>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730" name="テキスト ボックス 57"/>
          <p:cNvSpPr txBox="1">
            <a:spLocks noChangeArrowheads="1"/>
          </p:cNvSpPr>
          <p:nvPr/>
        </p:nvSpPr>
        <p:spPr bwMode="auto">
          <a:xfrm>
            <a:off x="242888" y="3006725"/>
            <a:ext cx="2266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(A)</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68" name="角丸四角形 67"/>
          <p:cNvSpPr/>
          <p:nvPr/>
        </p:nvSpPr>
        <p:spPr>
          <a:xfrm>
            <a:off x="5708650" y="5853113"/>
            <a:ext cx="2573338" cy="539750"/>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29732" name="テキスト ボックス 66"/>
          <p:cNvSpPr txBox="1">
            <a:spLocks noChangeArrowheads="1"/>
          </p:cNvSpPr>
          <p:nvPr/>
        </p:nvSpPr>
        <p:spPr bwMode="auto">
          <a:xfrm>
            <a:off x="6064250" y="5808663"/>
            <a:ext cx="221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（変更）</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9" name="メモ 68"/>
          <p:cNvSpPr/>
          <p:nvPr/>
        </p:nvSpPr>
        <p:spPr>
          <a:xfrm>
            <a:off x="5800725" y="5972175"/>
            <a:ext cx="257175" cy="339725"/>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57" name="角丸四角形 56"/>
          <p:cNvSpPr/>
          <p:nvPr/>
        </p:nvSpPr>
        <p:spPr>
          <a:xfrm>
            <a:off x="3089275" y="884238"/>
            <a:ext cx="1944688" cy="5667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(1)</a:t>
            </a:r>
            <a:r>
              <a:rPr lang="ja-JP" altLang="en-US" sz="1600" dirty="0">
                <a:solidFill>
                  <a:schemeClr val="tx1"/>
                </a:solidFill>
              </a:rPr>
              <a:t>ロールプレイでの役割を決定</a:t>
            </a:r>
            <a:endParaRPr lang="en-US" altLang="ja-JP" sz="1600" dirty="0">
              <a:solidFill>
                <a:schemeClr val="tx1"/>
              </a:solidFill>
            </a:endParaRPr>
          </a:p>
        </p:txBody>
      </p:sp>
      <p:cxnSp>
        <p:nvCxnSpPr>
          <p:cNvPr id="59" name="直線矢印コネクタ 58"/>
          <p:cNvCxnSpPr>
            <a:stCxn id="57" idx="2"/>
            <a:endCxn id="38" idx="0"/>
          </p:cNvCxnSpPr>
          <p:nvPr/>
        </p:nvCxnSpPr>
        <p:spPr>
          <a:xfrm>
            <a:off x="4060825" y="1450975"/>
            <a:ext cx="9525" cy="222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5492750" y="1681163"/>
            <a:ext cx="3514725" cy="1323975"/>
          </a:xfrm>
          <a:prstGeom prst="rect">
            <a:avLst/>
          </a:prstGeom>
          <a:noFill/>
        </p:spPr>
        <p:txBody>
          <a:bodyPr>
            <a:spAutoFit/>
          </a:bodyPr>
          <a:lstStyle/>
          <a:p>
            <a:pPr eaLnBrk="1" hangingPunct="1">
              <a:defRPr/>
            </a:pPr>
            <a:r>
              <a:rPr lang="en-US" altLang="ja-JP" sz="1600" dirty="0">
                <a:ea typeface="HGP創英角ｺﾞｼｯｸUB" pitchFamily="50" charset="-128"/>
              </a:rPr>
              <a:t>【</a:t>
            </a:r>
            <a:r>
              <a:rPr lang="ja-JP" altLang="en-US" sz="1600" dirty="0">
                <a:ea typeface="HGP創英角ｺﾞｼｯｸUB" pitchFamily="50" charset="-128"/>
              </a:rPr>
              <a:t>レベル調整</a:t>
            </a:r>
            <a:r>
              <a:rPr lang="en-US" altLang="ja-JP" sz="1600" dirty="0">
                <a:ea typeface="HGP創英角ｺﾞｼｯｸUB" pitchFamily="50" charset="-128"/>
              </a:rPr>
              <a:t>】</a:t>
            </a:r>
          </a:p>
          <a:p>
            <a:pPr marL="174625" indent="-174625" eaLnBrk="1" hangingPunct="1">
              <a:defRPr/>
            </a:pPr>
            <a:r>
              <a:rPr lang="ja-JP" altLang="en-US" sz="1600" dirty="0">
                <a:ea typeface="HGP創英角ｺﾞｼｯｸUB" pitchFamily="50" charset="-128"/>
              </a:rPr>
              <a:t>　・非機能要求グレードの「選択時の理由」にある指針を参考に、レベル調整を行う。その際、調整にあたっての考え方や理由を整理する</a:t>
            </a:r>
            <a:endParaRPr lang="en-US" altLang="ja-JP" sz="1600" dirty="0">
              <a:ea typeface="HGP創英角ｺﾞｼｯｸUB" pitchFamily="50"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演習２：</a:t>
            </a:r>
            <a:r>
              <a:rPr lang="ja-JP" altLang="en-US" sz="2400" kern="0" dirty="0">
                <a:ea typeface="HGP創英角ｺﾞｼｯｸUB" pitchFamily="50" charset="-128"/>
              </a:rPr>
              <a:t>発注者受注者間での合意のロールプレイ</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３．</a:t>
            </a:r>
            <a:r>
              <a:rPr lang="ja-JP" altLang="en-US" sz="2400" kern="0" dirty="0">
                <a:ea typeface="HGP創英角ｺﾞｼｯｸUB" pitchFamily="50" charset="-128"/>
              </a:rPr>
              <a:t>検討担当者の立場・条件</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31800" y="881063"/>
            <a:ext cx="8712200"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発注者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発注担当者としてプロジェクトに参加している。（ユーザ視点の）非機能要求の検討を進めている</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利用者にとって使い勝手の良いシステムで、また、セキュリティにも注意したいと考えている</a:t>
            </a:r>
            <a:endParaRPr lang="en-US" altLang="ja-JP" dirty="0"/>
          </a:p>
          <a:p>
            <a:pPr lvl="1">
              <a:defRPr/>
            </a:pPr>
            <a:r>
              <a:rPr lang="ja-JP" altLang="en-US" dirty="0"/>
              <a:t>運用・保守性などはあまり検討していない。受注者からの提案を期待している</a:t>
            </a:r>
            <a:endParaRPr lang="en-US" altLang="ja-JP" dirty="0"/>
          </a:p>
          <a:p>
            <a:pPr lvl="1">
              <a:defRPr/>
            </a:pPr>
            <a:r>
              <a:rPr lang="ja-JP" altLang="en-US" dirty="0"/>
              <a:t>導入コストや運用コストが増える機能は優先度を落としたいと考えている</a:t>
            </a:r>
            <a:br>
              <a:rPr lang="en-US" altLang="ja-JP" dirty="0"/>
            </a:br>
            <a:r>
              <a:rPr lang="ja-JP" altLang="en-US" dirty="0"/>
              <a:t>（非機能要求項目のレベルを下げるか、その非機能要求項目自体を検討しない）</a:t>
            </a:r>
            <a:endParaRPr lang="en-US" altLang="ja-JP" dirty="0"/>
          </a:p>
          <a:p>
            <a:pPr marL="457200" lvl="1" indent="0">
              <a:buFont typeface="Wingdings" pitchFamily="2" charset="2"/>
              <a:buNone/>
              <a:defRPr/>
            </a:pPr>
            <a:endParaRPr lang="en-US" altLang="ja-JP" dirty="0"/>
          </a:p>
          <a:p>
            <a:pPr>
              <a:defRPr/>
            </a:pPr>
            <a:r>
              <a:rPr lang="ja-JP" altLang="en-US" dirty="0"/>
              <a:t>受注者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受注担当者として、非機能要求項目の提案を発注者に行うことになった</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運用・保守性など、特に運用コストに影響する非機能要求項目について、コストの増減を含めて発注者と合意しておきたいと考えている</a:t>
            </a:r>
            <a:endParaRPr lang="en-US" altLang="ja-JP" dirty="0"/>
          </a:p>
          <a:p>
            <a:pPr lvl="1">
              <a:defRPr/>
            </a:pPr>
            <a:r>
              <a:rPr lang="ja-JP" altLang="en-US" dirty="0"/>
              <a:t>できればコストがかかっても必要な非機能要求は実現しておきたい</a:t>
            </a:r>
            <a:endParaRPr lang="en-US" altLang="ja-JP"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br>
              <a:rPr lang="en-US" altLang="ja-JP" sz="2400" kern="0" dirty="0">
                <a:ea typeface="HGP創英角ｺﾞｼｯｸUB" pitchFamily="50" charset="-128"/>
                <a:cs typeface="+mj-cs"/>
              </a:rPr>
            </a:br>
            <a:r>
              <a:rPr lang="ja-JP" altLang="en-US" sz="2400" kern="0" dirty="0">
                <a:ea typeface="HGP創英角ｺﾞｼｯｸUB" pitchFamily="50" charset="-128"/>
              </a:rPr>
              <a:t>４</a:t>
            </a:r>
            <a:r>
              <a:rPr lang="en-US" altLang="ja-JP" sz="2400" kern="0" dirty="0">
                <a:ea typeface="HGP創英角ｺﾞｼｯｸUB" pitchFamily="50" charset="-128"/>
              </a:rPr>
              <a:t>-1</a:t>
            </a:r>
            <a:r>
              <a:rPr lang="ja-JP" altLang="en-US" sz="2400" kern="0" dirty="0" err="1">
                <a:ea typeface="HGP創英角ｺﾞｼｯｸUB" pitchFamily="50" charset="-128"/>
              </a:rPr>
              <a:t>．</a:t>
            </a:r>
            <a:r>
              <a:rPr lang="ja-JP" altLang="en-US" sz="2400" kern="0" dirty="0">
                <a:ea typeface="HGP創英角ｺﾞｼｯｸUB" pitchFamily="50" charset="-128"/>
              </a:rPr>
              <a:t>検討対象システムの概略の確認（グループ作業）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グループで検討対象とするシステムを講師が提示します</a:t>
            </a:r>
            <a:endParaRPr lang="en-US" altLang="ja-JP" dirty="0"/>
          </a:p>
          <a:p>
            <a:pPr marL="0" indent="0">
              <a:buFont typeface="Wingdings" pitchFamily="2" charset="2"/>
              <a:buNone/>
              <a:defRPr/>
            </a:pPr>
            <a:endParaRPr lang="ja-JP" altLang="en-US" dirty="0"/>
          </a:p>
          <a:p>
            <a:pPr>
              <a:defRPr/>
            </a:pPr>
            <a:r>
              <a:rPr lang="ja-JP" altLang="en-US" dirty="0"/>
              <a:t>検討対象のシステム概略説明書を参照して選択したシステムの概略をグループで確認します</a:t>
            </a:r>
            <a:endParaRPr lang="en-US" altLang="ja-JP" dirty="0"/>
          </a:p>
          <a:p>
            <a:pPr lvl="1">
              <a:defRPr/>
            </a:pPr>
            <a:r>
              <a:rPr lang="ja-JP" altLang="en-US" dirty="0"/>
              <a:t>企業としての目的、位置づけ、役割、機能概要を明確化します</a:t>
            </a:r>
            <a:endParaRPr lang="en-US" altLang="ja-JP" dirty="0"/>
          </a:p>
          <a:p>
            <a:pPr lvl="1">
              <a:defRPr/>
            </a:pPr>
            <a:r>
              <a:rPr lang="ja-JP" altLang="en-US" dirty="0"/>
              <a:t>検討を進める中で、さらに明確にすべき事項が出てくることもあります</a:t>
            </a:r>
            <a:endParaRPr lang="en-US" altLang="ja-JP" dirty="0"/>
          </a:p>
          <a:p>
            <a:pPr lvl="1">
              <a:defRPr/>
            </a:pPr>
            <a:r>
              <a:rPr lang="ja-JP" altLang="en-US" dirty="0"/>
              <a:t>その場合はグループ内で相談し、グループとして</a:t>
            </a:r>
            <a:r>
              <a:rPr lang="en-US" altLang="ja-JP" dirty="0"/>
              <a:t>1</a:t>
            </a:r>
            <a:r>
              <a:rPr lang="ja-JP" altLang="en-US" dirty="0" err="1"/>
              <a:t>つの</a:t>
            </a:r>
            <a:r>
              <a:rPr lang="ja-JP" altLang="en-US" dirty="0"/>
              <a:t>システム概要となるよう意識統一をしてください</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br>
              <a:rPr lang="en-US" altLang="ja-JP" sz="2400" kern="0" dirty="0">
                <a:ea typeface="HGP創英角ｺﾞｼｯｸUB" pitchFamily="50" charset="-128"/>
                <a:cs typeface="+mj-cs"/>
              </a:rPr>
            </a:br>
            <a:r>
              <a:rPr lang="en-US" altLang="ja-JP" sz="2400" kern="0" dirty="0">
                <a:ea typeface="HGP創英角ｺﾞｼｯｸUB" pitchFamily="50" charset="-128"/>
              </a:rPr>
              <a:t>4-2</a:t>
            </a:r>
            <a:r>
              <a:rPr lang="ja-JP" altLang="en-US" sz="2400" kern="0" dirty="0" err="1">
                <a:ea typeface="HGP創英角ｺﾞｼｯｸUB" pitchFamily="50" charset="-128"/>
              </a:rPr>
              <a:t>．</a:t>
            </a:r>
            <a:r>
              <a:rPr lang="ja-JP" altLang="en-US" sz="2400" kern="0" dirty="0">
                <a:ea typeface="HGP創英角ｺﾞｼｯｸUB" pitchFamily="50" charset="-128"/>
              </a:rPr>
              <a:t>最も近いモデルシステムの決定（グループ作業）</a:t>
            </a:r>
            <a:r>
              <a:rPr lang="en-US" altLang="ja-JP" sz="2400" kern="0" dirty="0">
                <a:ea typeface="HGP創英角ｺﾞｼｯｸUB" pitchFamily="50" charset="-128"/>
              </a:rPr>
              <a:t>-1</a:t>
            </a:r>
          </a:p>
        </p:txBody>
      </p:sp>
      <p:sp>
        <p:nvSpPr>
          <p:cNvPr id="35843" name="Rectangle 3"/>
          <p:cNvSpPr txBox="1">
            <a:spLocks noChangeArrowheads="1"/>
          </p:cNvSpPr>
          <p:nvPr/>
        </p:nvSpPr>
        <p:spPr bwMode="auto">
          <a:xfrm>
            <a:off x="484188" y="776288"/>
            <a:ext cx="852805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nSpc>
                <a:spcPct val="120000"/>
              </a:lnSpc>
            </a:pPr>
            <a:r>
              <a:rPr lang="ja-JP" altLang="en-US"/>
              <a:t>非機能要求グレードではモデルシステムとして、以下の</a:t>
            </a:r>
            <a:r>
              <a:rPr lang="en-US" altLang="ja-JP"/>
              <a:t>3</a:t>
            </a:r>
            <a:r>
              <a:rPr lang="ja-JP" altLang="en-US"/>
              <a:t>つを設定しています</a:t>
            </a:r>
            <a:br>
              <a:rPr lang="en-US" altLang="ja-JP"/>
            </a:br>
            <a:r>
              <a:rPr lang="en-US" altLang="ja-JP" sz="2000"/>
              <a:t>(1) </a:t>
            </a:r>
            <a:r>
              <a:rPr lang="ja-JP" altLang="en-US" sz="2000"/>
              <a:t>社会的影響がほとんど無いシステム</a:t>
            </a:r>
            <a:br>
              <a:rPr lang="en-US" altLang="ja-JP" sz="2000"/>
            </a:br>
            <a:r>
              <a:rPr lang="en-US" altLang="ja-JP" sz="2000"/>
              <a:t>(2) </a:t>
            </a:r>
            <a:r>
              <a:rPr lang="ja-JP" altLang="en-US" sz="2000"/>
              <a:t>社会的影響が限定されるシステム</a:t>
            </a:r>
            <a:br>
              <a:rPr lang="en-US" altLang="ja-JP" sz="2000"/>
            </a:br>
            <a:r>
              <a:rPr lang="en-US" altLang="ja-JP" sz="2000"/>
              <a:t>(3) </a:t>
            </a:r>
            <a:r>
              <a:rPr lang="ja-JP" altLang="en-US" sz="2000"/>
              <a:t>社会的影響が極めて大きいシステム</a:t>
            </a:r>
            <a:endParaRPr lang="en-US" altLang="ja-JP" sz="2000"/>
          </a:p>
          <a:p>
            <a:pPr>
              <a:lnSpc>
                <a:spcPts val="2800"/>
              </a:lnSpc>
            </a:pPr>
            <a:r>
              <a:rPr lang="ja-JP" altLang="en-US"/>
              <a:t>ここで検討する対象システムがどのモデルシステムに相当するか、検討します</a:t>
            </a:r>
            <a:br>
              <a:rPr lang="en-US" altLang="ja-JP"/>
            </a:br>
            <a:r>
              <a:rPr lang="en-US" altLang="ja-JP" sz="2000"/>
              <a:t>(1)</a:t>
            </a:r>
            <a:r>
              <a:rPr lang="ja-JP" altLang="en-US" sz="2000"/>
              <a:t>社内スケジュール管理システムを検討対象システムとして選択した場合</a:t>
            </a:r>
            <a:endParaRPr lang="en-US" altLang="ja-JP" sz="2000"/>
          </a:p>
          <a:p>
            <a:pPr lvl="1">
              <a:lnSpc>
                <a:spcPts val="2800"/>
              </a:lnSpc>
              <a:buSzTx/>
              <a:buFontTx/>
              <a:buNone/>
            </a:pPr>
            <a:r>
              <a:rPr lang="ja-JP" altLang="en-US"/>
              <a:t>  社内スケジュール管理システムと言っても、その位置づけ、役割には</a:t>
            </a:r>
            <a:br>
              <a:rPr lang="en-US" altLang="ja-JP"/>
            </a:br>
            <a:r>
              <a:rPr lang="en-US" altLang="ja-JP"/>
              <a:t>  </a:t>
            </a:r>
            <a:r>
              <a:rPr lang="ja-JP" altLang="en-US"/>
              <a:t>種々考えられます</a:t>
            </a:r>
            <a:br>
              <a:rPr lang="ja-JP" altLang="en-US"/>
            </a:br>
            <a:r>
              <a:rPr lang="ja-JP" altLang="en-US"/>
              <a:t>  例えば、</a:t>
            </a:r>
            <a:r>
              <a:rPr lang="en-US" altLang="ja-JP"/>
              <a:t>	</a:t>
            </a:r>
            <a:r>
              <a:rPr lang="ja-JP" altLang="en-US"/>
              <a:t>①企業内の限られた部門で運用しているシステムの場合</a:t>
            </a:r>
            <a:br>
              <a:rPr lang="ja-JP" altLang="en-US"/>
            </a:br>
            <a:r>
              <a:rPr lang="ja-JP" altLang="en-US"/>
              <a:t>　　　　　　　</a:t>
            </a:r>
            <a:r>
              <a:rPr lang="en-US" altLang="ja-JP"/>
              <a:t>	</a:t>
            </a:r>
            <a:r>
              <a:rPr lang="ja-JP" altLang="en-US"/>
              <a:t>②営業、お客様対応など、企業活動に必要なツールとして</a:t>
            </a:r>
            <a:br>
              <a:rPr lang="en-US" altLang="ja-JP"/>
            </a:br>
            <a:r>
              <a:rPr lang="en-US" altLang="ja-JP"/>
              <a:t>            </a:t>
            </a:r>
            <a:r>
              <a:rPr lang="ja-JP" altLang="en-US"/>
              <a:t> 運用している場合</a:t>
            </a:r>
            <a:br>
              <a:rPr lang="en-US" altLang="ja-JP"/>
            </a:br>
            <a:r>
              <a:rPr lang="en-US" altLang="ja-JP"/>
              <a:t>  </a:t>
            </a:r>
            <a:r>
              <a:rPr lang="ja-JP" altLang="en-US"/>
              <a:t>システムの位置づけ、役割をよく考えて該当するモデルシステムを</a:t>
            </a:r>
            <a:br>
              <a:rPr lang="ja-JP" altLang="en-US"/>
            </a:br>
            <a:r>
              <a:rPr lang="ja-JP" altLang="en-US"/>
              <a:t>  選択しましょう</a:t>
            </a:r>
          </a:p>
          <a:p>
            <a:pPr>
              <a:lnSpc>
                <a:spcPct val="120000"/>
              </a:lnSpc>
            </a:pPr>
            <a:endParaRPr lang="en-US" altLang="ja-JP"/>
          </a:p>
          <a:p>
            <a:pPr lvl="1">
              <a:lnSpc>
                <a:spcPct val="120000"/>
              </a:lnSpc>
              <a:buFont typeface="Wingdings" panose="05000000000000000000" pitchFamily="2" charset="2"/>
              <a:buNone/>
            </a:pPr>
            <a:endParaRPr lang="en-US" altLang="ja-JP"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br>
              <a:rPr lang="en-US" altLang="ja-JP" sz="2400" kern="0" dirty="0">
                <a:ea typeface="HGP創英角ｺﾞｼｯｸUB" pitchFamily="50" charset="-128"/>
                <a:cs typeface="+mj-cs"/>
              </a:rPr>
            </a:br>
            <a:r>
              <a:rPr lang="en-US" altLang="ja-JP" sz="2400" kern="0" dirty="0">
                <a:ea typeface="HGP創英角ｺﾞｼｯｸUB" pitchFamily="50" charset="-128"/>
              </a:rPr>
              <a:t>4-2</a:t>
            </a:r>
            <a:r>
              <a:rPr lang="ja-JP" altLang="en-US" sz="2400" kern="0" dirty="0" err="1">
                <a:ea typeface="HGP創英角ｺﾞｼｯｸUB" pitchFamily="50" charset="-128"/>
              </a:rPr>
              <a:t>．</a:t>
            </a:r>
            <a:r>
              <a:rPr lang="ja-JP" altLang="en-US" sz="2400" kern="0" dirty="0">
                <a:ea typeface="HGP創英角ｺﾞｼｯｸUB" pitchFamily="50" charset="-128"/>
              </a:rPr>
              <a:t>最も近いモデルシステムの決定（グループ作業）</a:t>
            </a:r>
            <a:r>
              <a:rPr lang="en-US" altLang="ja-JP" sz="2400" kern="0" dirty="0">
                <a:ea typeface="HGP創英角ｺﾞｼｯｸUB" pitchFamily="50" charset="-128"/>
              </a:rPr>
              <a:t>-2</a:t>
            </a:r>
          </a:p>
        </p:txBody>
      </p:sp>
      <p:sp>
        <p:nvSpPr>
          <p:cNvPr id="37891" name="Rectangle 3"/>
          <p:cNvSpPr txBox="1">
            <a:spLocks noChangeArrowheads="1"/>
          </p:cNvSpPr>
          <p:nvPr/>
        </p:nvSpPr>
        <p:spPr bwMode="auto">
          <a:xfrm>
            <a:off x="484188" y="776288"/>
            <a:ext cx="8405812"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nSpc>
                <a:spcPct val="120000"/>
              </a:lnSpc>
            </a:pPr>
            <a:r>
              <a:rPr lang="ja-JP" altLang="en-US"/>
              <a:t>ここで検討する対象システムがどのモデルシステムに相当するか、検討します（つづき）</a:t>
            </a:r>
            <a:br>
              <a:rPr lang="en-US" altLang="ja-JP"/>
            </a:br>
            <a:r>
              <a:rPr lang="en-US" altLang="ja-JP"/>
              <a:t>(2)</a:t>
            </a:r>
            <a:r>
              <a:rPr lang="ja-JP" altLang="en-US" sz="2000"/>
              <a:t>受発注システム</a:t>
            </a:r>
            <a:br>
              <a:rPr lang="en-US" altLang="ja-JP" sz="2000"/>
            </a:br>
            <a:r>
              <a:rPr lang="ja-JP" altLang="en-US" sz="2000"/>
              <a:t>　　　</a:t>
            </a:r>
            <a:r>
              <a:rPr lang="en-US" altLang="ja-JP" sz="2000"/>
              <a:t>	</a:t>
            </a:r>
            <a:r>
              <a:rPr lang="ja-JP" altLang="en-US" sz="2000"/>
              <a:t>これについても、社内スケジュール管理システムと同様です。グルー</a:t>
            </a:r>
            <a:br>
              <a:rPr lang="en-US" altLang="ja-JP" sz="2000"/>
            </a:br>
            <a:r>
              <a:rPr lang="ja-JP" altLang="en-US" sz="2000"/>
              <a:t>　　プ企業内だけで利用している場合や重要な外部の取引企業とも利用し</a:t>
            </a:r>
            <a:br>
              <a:rPr lang="en-US" altLang="ja-JP" sz="2000"/>
            </a:br>
            <a:r>
              <a:rPr lang="ja-JP" altLang="en-US" sz="2000"/>
              <a:t>　　ている場合など、どのようなシステムを想定するかが重要です</a:t>
            </a:r>
            <a:br>
              <a:rPr lang="en-US" altLang="ja-JP" sz="2000"/>
            </a:br>
            <a:r>
              <a:rPr lang="en-US" altLang="ja-JP" sz="2000"/>
              <a:t>(3) </a:t>
            </a:r>
            <a:r>
              <a:rPr lang="ja-JP" altLang="en-US" sz="2000"/>
              <a:t>銀行オンラインシステム</a:t>
            </a:r>
            <a:br>
              <a:rPr lang="en-US" altLang="ja-JP" sz="2000"/>
            </a:br>
            <a:r>
              <a:rPr lang="en-US" altLang="ja-JP" sz="2000"/>
              <a:t>	</a:t>
            </a:r>
            <a:r>
              <a:rPr lang="ja-JP" altLang="en-US" sz="2000"/>
              <a:t>これは社会活動に欠かせないものと考えられますので、自ずと位置</a:t>
            </a:r>
            <a:r>
              <a:rPr lang="en-US" altLang="ja-JP" sz="2000"/>
              <a:t>	</a:t>
            </a:r>
            <a:r>
              <a:rPr lang="ja-JP" altLang="en-US" sz="2000"/>
              <a:t>づけが決まるとも考えられます</a:t>
            </a:r>
            <a:br>
              <a:rPr lang="en-US" altLang="ja-JP" sz="2000"/>
            </a:br>
            <a:r>
              <a:rPr lang="en-US" altLang="ja-JP" sz="2000"/>
              <a:t>(4) </a:t>
            </a:r>
            <a:r>
              <a:rPr lang="ja-JP" altLang="en-US" sz="2000"/>
              <a:t>自社システム</a:t>
            </a:r>
            <a:br>
              <a:rPr lang="en-US" altLang="ja-JP" sz="2000"/>
            </a:br>
            <a:r>
              <a:rPr lang="en-US" altLang="ja-JP" sz="2000"/>
              <a:t>	</a:t>
            </a:r>
            <a:r>
              <a:rPr lang="ja-JP" altLang="en-US" sz="2000"/>
              <a:t>自社システムの内容からモデルシステムを決定してください</a:t>
            </a:r>
            <a:endParaRPr lang="en-US" altLang="ja-JP" sz="20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br>
              <a:rPr lang="en-US" altLang="ja-JP" sz="2400" kern="0" dirty="0">
                <a:ea typeface="HGP創英角ｺﾞｼｯｸUB" pitchFamily="50" charset="-128"/>
                <a:cs typeface="+mj-cs"/>
              </a:rPr>
            </a:br>
            <a:r>
              <a:rPr lang="ja-JP" altLang="en-US" sz="2400" kern="0" dirty="0">
                <a:ea typeface="HGP創英角ｺﾞｼｯｸUB" pitchFamily="50" charset="-128"/>
              </a:rPr>
              <a:t>５</a:t>
            </a:r>
            <a:r>
              <a:rPr lang="ja-JP" altLang="en-US" sz="2400" kern="0" dirty="0" err="1">
                <a:ea typeface="HGP創英角ｺﾞｼｯｸUB" pitchFamily="50" charset="-128"/>
              </a:rPr>
              <a:t>．</a:t>
            </a:r>
            <a:r>
              <a:rPr lang="zh-TW" altLang="en-US" sz="2400" kern="0" dirty="0">
                <a:ea typeface="HGP創英角ｺﾞｼｯｸUB" pitchFamily="50" charset="-128"/>
              </a:rPr>
              <a:t>非機能要求項目</a:t>
            </a:r>
            <a:r>
              <a:rPr lang="ja-JP" altLang="en-US" sz="2400" kern="0" dirty="0">
                <a:ea typeface="HGP創英角ｺﾞｼｯｸUB" pitchFamily="50" charset="-128"/>
              </a:rPr>
              <a:t>の設定レベル調整（個人作業）</a:t>
            </a:r>
            <a:endParaRPr lang="en-US" altLang="ja-JP" sz="2400" kern="0" dirty="0">
              <a:ea typeface="HGP創英角ｺﾞｼｯｸUB" pitchFamily="50" charset="-128"/>
            </a:endParaRPr>
          </a:p>
        </p:txBody>
      </p:sp>
      <p:sp>
        <p:nvSpPr>
          <p:cNvPr id="39939" name="Rectangle 3"/>
          <p:cNvSpPr txBox="1">
            <a:spLocks noChangeArrowheads="1"/>
          </p:cNvSpPr>
          <p:nvPr/>
        </p:nvSpPr>
        <p:spPr bwMode="auto">
          <a:xfrm>
            <a:off x="398463" y="881063"/>
            <a:ext cx="8669337"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2000" dirty="0"/>
              <a:t>非機能要求グレードには、モデルシステムに対応する非機能要求項目</a:t>
            </a:r>
            <a:r>
              <a:rPr lang="en-US" altLang="ja-JP" sz="2000" dirty="0"/>
              <a:t>(</a:t>
            </a:r>
            <a:r>
              <a:rPr lang="ja-JP" altLang="en-US" sz="2000" dirty="0"/>
              <a:t>重要項目）とその標準的なレベルが設定されています</a:t>
            </a:r>
          </a:p>
          <a:p>
            <a:r>
              <a:rPr lang="ja-JP" altLang="en-US" sz="2000" dirty="0"/>
              <a:t>検討対象のシステムに対する非機能要求を、選択したモデルシステムに非機能要求項目（重要項目）から選択し、そのベース値を基準に必要な調整をして決定します</a:t>
            </a:r>
          </a:p>
          <a:p>
            <a:r>
              <a:rPr lang="ja-JP" altLang="en-US" sz="2000" dirty="0"/>
              <a:t>演習</a:t>
            </a:r>
            <a:r>
              <a:rPr lang="en-US" altLang="ja-JP" sz="2000" dirty="0"/>
              <a:t>2</a:t>
            </a:r>
            <a:r>
              <a:rPr lang="ja-JP" altLang="en-US" sz="2000" dirty="0"/>
              <a:t>の非機能要求まとめシートには、検討対象の非機能要求項目</a:t>
            </a:r>
            <a:r>
              <a:rPr lang="en-US" altLang="zh-TW" sz="2000" dirty="0"/>
              <a:t>(</a:t>
            </a:r>
            <a:r>
              <a:rPr lang="zh-TW" altLang="en-US" sz="2000" dirty="0"/>
              <a:t>重要項目）</a:t>
            </a:r>
            <a:r>
              <a:rPr lang="ja-JP" altLang="en-US" sz="2000" dirty="0"/>
              <a:t>が記載されていますので、その中から各自</a:t>
            </a:r>
            <a:r>
              <a:rPr lang="en-US" altLang="ja-JP" sz="2000" dirty="0"/>
              <a:t>3</a:t>
            </a:r>
            <a:r>
              <a:rPr lang="ja-JP" altLang="en-US" sz="2000" dirty="0"/>
              <a:t>～</a:t>
            </a:r>
            <a:r>
              <a:rPr lang="en-US" altLang="ja-JP" sz="2000" dirty="0"/>
              <a:t>5</a:t>
            </a:r>
            <a:r>
              <a:rPr lang="ja-JP" altLang="en-US" sz="2000" dirty="0"/>
              <a:t>項目選択してレベルを決定します</a:t>
            </a:r>
            <a:endParaRPr lang="en-US" altLang="ja-JP" sz="2000" dirty="0"/>
          </a:p>
          <a:p>
            <a:r>
              <a:rPr lang="ja-JP" altLang="en-US" sz="2000" dirty="0"/>
              <a:t>決定したモデルシステム、調整した</a:t>
            </a:r>
            <a:r>
              <a:rPr lang="zh-TW" altLang="en-US" sz="2000" dirty="0"/>
              <a:t>非機能要求項目</a:t>
            </a:r>
            <a:r>
              <a:rPr lang="en-US" altLang="zh-TW" sz="2000" dirty="0"/>
              <a:t>(</a:t>
            </a:r>
            <a:r>
              <a:rPr lang="zh-TW" altLang="en-US" sz="2000" dirty="0"/>
              <a:t>重要項目）</a:t>
            </a:r>
            <a:r>
              <a:rPr lang="ja-JP" altLang="en-US" sz="2000" dirty="0"/>
              <a:t>をまとめシートにまとめます（個人作業）</a:t>
            </a:r>
          </a:p>
          <a:p>
            <a:pPr lvl="1">
              <a:buFont typeface="Wingdings" panose="05000000000000000000" pitchFamily="2" charset="2"/>
              <a:buNone/>
            </a:pPr>
            <a:r>
              <a:rPr lang="ja-JP" altLang="en-US" sz="1800" dirty="0"/>
              <a:t>　</a:t>
            </a:r>
            <a:r>
              <a:rPr lang="en-US" altLang="ja-JP" sz="1800" dirty="0"/>
              <a:t>(1) </a:t>
            </a:r>
            <a:r>
              <a:rPr lang="ja-JP" altLang="en-US" sz="1800" dirty="0"/>
              <a:t>検討対象システムの役割、位置づけ</a:t>
            </a:r>
          </a:p>
          <a:p>
            <a:pPr lvl="1">
              <a:buFont typeface="Wingdings" panose="05000000000000000000" pitchFamily="2" charset="2"/>
              <a:buNone/>
            </a:pPr>
            <a:r>
              <a:rPr lang="ja-JP" altLang="en-US" sz="1800" dirty="0"/>
              <a:t>　</a:t>
            </a:r>
            <a:r>
              <a:rPr lang="en-US" altLang="ja-JP" sz="1800" dirty="0"/>
              <a:t>(2) </a:t>
            </a:r>
            <a:r>
              <a:rPr lang="ja-JP" altLang="en-US" sz="1800" dirty="0"/>
              <a:t>選択したモデルシステムとその選択理由</a:t>
            </a:r>
          </a:p>
          <a:p>
            <a:pPr lvl="1">
              <a:buFont typeface="Wingdings" panose="05000000000000000000" pitchFamily="2" charset="2"/>
              <a:buNone/>
            </a:pPr>
            <a:r>
              <a:rPr lang="ja-JP" altLang="en-US" sz="1800" dirty="0"/>
              <a:t>　</a:t>
            </a:r>
            <a:r>
              <a:rPr lang="en-US" altLang="ja-JP" sz="1800" dirty="0"/>
              <a:t>(3) </a:t>
            </a:r>
            <a:r>
              <a:rPr lang="ja-JP" altLang="en-US" sz="1800" dirty="0"/>
              <a:t>選択検討した</a:t>
            </a:r>
            <a:r>
              <a:rPr lang="zh-TW" altLang="en-US" sz="1800" dirty="0"/>
              <a:t>非機能要求項目</a:t>
            </a:r>
            <a:r>
              <a:rPr lang="en-US" altLang="zh-TW" sz="1800" dirty="0"/>
              <a:t>(</a:t>
            </a:r>
            <a:r>
              <a:rPr lang="zh-TW" altLang="en-US" sz="1800" dirty="0"/>
              <a:t>重要項目）</a:t>
            </a:r>
            <a:r>
              <a:rPr lang="ja-JP" altLang="en-US" sz="1800" dirty="0"/>
              <a:t>の調整内容とその理由</a:t>
            </a:r>
            <a:endParaRPr lang="en-US" altLang="ja-JP" sz="18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演習２：発注者受注者間での合意のロールプレイ</a:t>
            </a:r>
            <a:br>
              <a:rPr lang="en-US" altLang="ja-JP" sz="2400" kern="0" dirty="0">
                <a:ea typeface="HGP創英角ｺﾞｼｯｸUB" pitchFamily="50" charset="-128"/>
                <a:cs typeface="+mj-cs"/>
              </a:rPr>
            </a:br>
            <a:r>
              <a:rPr lang="ja-JP" altLang="en-US" sz="2400" kern="0" dirty="0">
                <a:ea typeface="HGP創英角ｺﾞｼｯｸUB" pitchFamily="50" charset="-128"/>
              </a:rPr>
              <a:t>６．まとめと議論（グループ作業）</a:t>
            </a:r>
            <a:endParaRPr lang="en-US" altLang="ja-JP" sz="2400" kern="0" dirty="0">
              <a:ea typeface="HGP創英角ｺﾞｼｯｸUB" pitchFamily="50" charset="-128"/>
            </a:endParaRPr>
          </a:p>
        </p:txBody>
      </p:sp>
      <p:sp>
        <p:nvSpPr>
          <p:cNvPr id="41987"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グループ内で発注者、受注者のペアになってロールプレイを行います</a:t>
            </a:r>
            <a:endParaRPr lang="en-US" altLang="ja-JP"/>
          </a:p>
          <a:p>
            <a:pPr lvl="1"/>
            <a:r>
              <a:rPr lang="ja-JP" altLang="en-US"/>
              <a:t>発注者からの非機能要求等の要望を、発注者の立場、条件を基に説明します</a:t>
            </a:r>
            <a:endParaRPr lang="en-US" altLang="ja-JP"/>
          </a:p>
          <a:p>
            <a:pPr lvl="1"/>
            <a:r>
              <a:rPr lang="ja-JP" altLang="en-US"/>
              <a:t>受注者からの性能・拡張性のリソース拡張性や、運用・保守性の重要項目の中から、運用コストに影響する項目に着目して、非機能項目をコストも含めて提案してください</a:t>
            </a:r>
            <a:endParaRPr lang="en-US" altLang="ja-JP"/>
          </a:p>
          <a:p>
            <a:pPr lvl="1"/>
            <a:r>
              <a:rPr lang="ja-JP" altLang="en-US"/>
              <a:t>発注者、受注者間でコストの観点も含めて合意するよう協議してください</a:t>
            </a:r>
            <a:endParaRPr lang="en-US" altLang="ja-JP"/>
          </a:p>
          <a:p>
            <a:pPr lvl="1"/>
            <a:r>
              <a:rPr lang="ja-JP" altLang="en-US"/>
              <a:t>合意内容に基づく、まとめシートの内容を修正してください</a:t>
            </a:r>
          </a:p>
          <a:p>
            <a:endParaRPr lang="ja-JP" altLang="en-US"/>
          </a:p>
          <a:p>
            <a:r>
              <a:rPr lang="ja-JP" altLang="en-US"/>
              <a:t>グループ毎に検討結果を発表し、発表グループ以外の受講者にも納得してもらえるかを議論し、認識を深めてもらいます</a:t>
            </a:r>
            <a:endParaRPr lang="en-US" altLang="ja-JP"/>
          </a:p>
          <a:p>
            <a:endParaRPr lang="en-US" altLang="ja-JP"/>
          </a:p>
          <a:p>
            <a:r>
              <a:rPr lang="ja-JP" altLang="en-US"/>
              <a:t>講師より講評を行います</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演習３：主要非機能要求項目のレベル決定</a:t>
            </a:r>
          </a:p>
        </p:txBody>
      </p:sp>
      <p:sp>
        <p:nvSpPr>
          <p:cNvPr id="44035"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44036"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5" name="サブタイトル 4">
            <a:extLst>
              <a:ext uri="{FF2B5EF4-FFF2-40B4-BE49-F238E27FC236}">
                <a16:creationId xmlns:a16="http://schemas.microsoft.com/office/drawing/2014/main" id="{E117001B-43CE-4B8C-8318-FA1DE4FF18D1}"/>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6" name="正方形/長方形 5">
            <a:extLst>
              <a:ext uri="{FF2B5EF4-FFF2-40B4-BE49-F238E27FC236}">
                <a16:creationId xmlns:a16="http://schemas.microsoft.com/office/drawing/2014/main" id="{42821862-0F38-4CBA-80A8-8D4761F31ABA}"/>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対象システムの非機能要求を、モデルシステムを利用して決定する</a:t>
            </a:r>
            <a:endParaRPr lang="en-US" altLang="ja-JP"/>
          </a:p>
          <a:p>
            <a:r>
              <a:rPr lang="ja-JP" altLang="en-US"/>
              <a:t>検討担当者の役割</a:t>
            </a:r>
            <a:endParaRPr lang="en-US" altLang="ja-JP"/>
          </a:p>
          <a:p>
            <a:pPr lvl="1"/>
            <a:r>
              <a:rPr lang="ja-JP" altLang="en-US"/>
              <a:t>発注者、または受注者を選択（グループで統一）</a:t>
            </a:r>
            <a:endParaRPr lang="en-US" altLang="ja-JP"/>
          </a:p>
          <a:p>
            <a:r>
              <a:rPr lang="ja-JP" altLang="en-US"/>
              <a:t>対象システム</a:t>
            </a:r>
            <a:endParaRPr lang="en-US" altLang="ja-JP"/>
          </a:p>
          <a:p>
            <a:pPr lvl="1"/>
            <a:r>
              <a:rPr lang="ja-JP" altLang="en-US"/>
              <a:t>社内スケジュール管理システム、受発注システム、銀行オンラインシステム、または自社システムを選択</a:t>
            </a:r>
            <a:br>
              <a:rPr lang="en-US" altLang="ja-JP"/>
            </a:br>
            <a:r>
              <a:rPr lang="ja-JP" altLang="en-US"/>
              <a:t>（注）各システムの概要はシステム概略説明書を参照</a:t>
            </a:r>
            <a:br>
              <a:rPr lang="en-US" altLang="ja-JP"/>
            </a:br>
            <a:r>
              <a:rPr lang="ja-JP" altLang="en-US"/>
              <a:t>　　　（自社システムを除く）</a:t>
            </a:r>
            <a:endParaRPr lang="en-US" altLang="ja-JP"/>
          </a:p>
          <a:p>
            <a:r>
              <a:rPr lang="ja-JP" altLang="en-US"/>
              <a:t>検討対象の非機能要求</a:t>
            </a:r>
            <a:endParaRPr lang="en-US" altLang="ja-JP"/>
          </a:p>
          <a:p>
            <a:pPr lvl="1"/>
            <a:r>
              <a:rPr lang="ja-JP" altLang="en-US"/>
              <a:t>性能・拡張性（業務処理量）の重要項目</a:t>
            </a:r>
            <a:endParaRPr lang="en-US" altLang="ja-JP"/>
          </a:p>
          <a:p>
            <a:pPr lvl="1"/>
            <a:r>
              <a:rPr lang="ja-JP" altLang="en-US"/>
              <a:t>検討にあたっては、検討担当者の役割やシステムの条件などを考慮する</a:t>
            </a:r>
            <a:endParaRPr lang="en-US" altLang="ja-JP"/>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１．演習の概要</a:t>
            </a:r>
            <a:endParaRPr lang="en-US" altLang="ja-JP" sz="2400" kern="0" dirty="0">
              <a:ea typeface="HGP創英角ｺﾞｼｯｸUB" pitchFamily="50" charset="-128"/>
              <a:cs typeface="+mj-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対象システムの具体的な非機能要求項目について、そのレベルを設定する</a:t>
            </a:r>
            <a:endParaRPr lang="en-US" altLang="ja-JP" dirty="0"/>
          </a:p>
          <a:p>
            <a:pPr>
              <a:defRPr/>
            </a:pPr>
            <a:r>
              <a:rPr lang="ja-JP" altLang="en-US" dirty="0"/>
              <a:t>検討担当者の役割</a:t>
            </a:r>
            <a:endParaRPr lang="en-US" altLang="ja-JP" dirty="0"/>
          </a:p>
          <a:p>
            <a:pPr lvl="1">
              <a:defRPr/>
            </a:pPr>
            <a:r>
              <a:rPr lang="ja-JP" altLang="en-US" dirty="0"/>
              <a:t>発注者または、受注者を選択（グループで統一）</a:t>
            </a:r>
            <a:endParaRPr lang="en-US" altLang="ja-JP" dirty="0"/>
          </a:p>
          <a:p>
            <a:pPr>
              <a:defRPr/>
            </a:pPr>
            <a:r>
              <a:rPr lang="ja-JP" altLang="en-US" dirty="0"/>
              <a:t>対象システム</a:t>
            </a:r>
            <a:endParaRPr lang="en-US" altLang="ja-JP" dirty="0"/>
          </a:p>
          <a:p>
            <a:pPr lvl="1">
              <a:defRPr/>
            </a:pPr>
            <a:r>
              <a:rPr lang="ja-JP" altLang="en-US" dirty="0"/>
              <a:t>社内スケジュール管理システム、受発注システム、銀行オンラインシステム、または自社システムを選択</a:t>
            </a:r>
            <a:br>
              <a:rPr lang="en-US" altLang="ja-JP" dirty="0"/>
            </a:br>
            <a:r>
              <a:rPr lang="ja-JP" altLang="en-US" dirty="0"/>
              <a:t>（注）各システムの概要はシステム概略説明書を参照（自社システムを除く）</a:t>
            </a:r>
            <a:endParaRPr lang="en-US" altLang="ja-JP" dirty="0"/>
          </a:p>
          <a:p>
            <a:pPr>
              <a:defRPr/>
            </a:pPr>
            <a:r>
              <a:rPr lang="ja-JP" altLang="en-US" dirty="0"/>
              <a:t>検討対象の非機能要求</a:t>
            </a:r>
            <a:endParaRPr lang="en-US" altLang="ja-JP" dirty="0"/>
          </a:p>
          <a:p>
            <a:pPr lvl="1">
              <a:defRPr/>
            </a:pPr>
            <a:r>
              <a:rPr lang="ja-JP" altLang="en-US" dirty="0"/>
              <a:t>下記の大項目（中項目）に含まれる重要項目の中から大項目あたり</a:t>
            </a:r>
            <a:r>
              <a:rPr lang="en-US" altLang="ja-JP" dirty="0"/>
              <a:t>3</a:t>
            </a:r>
            <a:r>
              <a:rPr lang="ja-JP" altLang="en-US" dirty="0"/>
              <a:t>～</a:t>
            </a:r>
            <a:r>
              <a:rPr lang="en-US" altLang="ja-JP" dirty="0"/>
              <a:t>5</a:t>
            </a:r>
            <a:r>
              <a:rPr lang="ja-JP" altLang="en-US" dirty="0"/>
              <a:t>項目を決定する</a:t>
            </a:r>
            <a:endParaRPr lang="en-US" altLang="ja-JP" dirty="0"/>
          </a:p>
          <a:p>
            <a:pPr lvl="2">
              <a:defRPr/>
            </a:pPr>
            <a:r>
              <a:rPr lang="ja-JP" altLang="en-US" sz="1900" dirty="0"/>
              <a:t>可用性（継続性）</a:t>
            </a:r>
            <a:endParaRPr lang="en-US" altLang="ja-JP" sz="1900" dirty="0"/>
          </a:p>
          <a:p>
            <a:pPr lvl="2">
              <a:defRPr/>
            </a:pPr>
            <a:r>
              <a:rPr lang="ja-JP" altLang="en-US" sz="1900" dirty="0"/>
              <a:t>性能・拡張性（性能目標値）</a:t>
            </a:r>
            <a:endParaRPr lang="en-US" altLang="ja-JP" sz="1900" dirty="0"/>
          </a:p>
          <a:p>
            <a:pPr lvl="2">
              <a:defRPr/>
            </a:pPr>
            <a:r>
              <a:rPr lang="ja-JP" altLang="en-US" sz="1900" dirty="0"/>
              <a:t>運用・保守性（通常運用）</a:t>
            </a:r>
            <a:endParaRPr lang="en-US" altLang="ja-JP" sz="1900" dirty="0"/>
          </a:p>
          <a:p>
            <a:pPr lvl="2">
              <a:defRPr/>
            </a:pPr>
            <a:r>
              <a:rPr lang="ja-JP" altLang="en-US" sz="1900" dirty="0"/>
              <a:t>移行性（移行時期）</a:t>
            </a:r>
            <a:endParaRPr lang="en-US" altLang="ja-JP" sz="1900" dirty="0"/>
          </a:p>
          <a:p>
            <a:pPr lvl="2">
              <a:defRPr/>
            </a:pPr>
            <a:r>
              <a:rPr lang="ja-JP" altLang="en-US" sz="1900" dirty="0"/>
              <a:t>セキュリティ（不正追跡・監視）</a:t>
            </a:r>
            <a:endParaRPr lang="en-US" altLang="ja-JP" sz="1900" dirty="0"/>
          </a:p>
          <a:p>
            <a:pPr lvl="2">
              <a:defRPr/>
            </a:pPr>
            <a:r>
              <a:rPr lang="ja-JP" altLang="en-US" sz="1900" dirty="0"/>
              <a:t>システム環境・エコロジー（システム特性）</a:t>
            </a:r>
            <a:endParaRPr lang="en-US" altLang="ja-JP" sz="1900" dirty="0"/>
          </a:p>
          <a:p>
            <a:pPr lvl="1">
              <a:defRPr/>
            </a:pPr>
            <a:r>
              <a:rPr lang="ja-JP" altLang="en-US" dirty="0"/>
              <a:t>モデルシステムからの選定ではなく、直接非機能要求項目とレベルを設定する</a:t>
            </a:r>
            <a:endParaRPr lang="en-US" altLang="ja-JP" dirty="0"/>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演習３：主要非機能要求項目のレベル決定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１．</a:t>
            </a:r>
            <a:r>
              <a:rPr lang="ja-JP" altLang="en-US" sz="2400" kern="0" dirty="0">
                <a:ea typeface="HGP創英角ｺﾞｼｯｸUB" pitchFamily="50" charset="-128"/>
              </a:rPr>
              <a:t>演習の概要</a:t>
            </a:r>
            <a:endParaRPr lang="en-US" altLang="ja-JP" sz="2400" kern="0" dirty="0">
              <a:ea typeface="HGP創英角ｺﾞｼｯｸUB" pitchFamily="50" charset="-128"/>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角丸四角形 63"/>
          <p:cNvSpPr/>
          <p:nvPr/>
        </p:nvSpPr>
        <p:spPr>
          <a:xfrm>
            <a:off x="484188" y="1651000"/>
            <a:ext cx="1898650" cy="584200"/>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cxnSp>
        <p:nvCxnSpPr>
          <p:cNvPr id="42" name="直線矢印コネクタ 41"/>
          <p:cNvCxnSpPr>
            <a:stCxn id="38" idx="2"/>
            <a:endCxn id="41" idx="0"/>
          </p:cNvCxnSpPr>
          <p:nvPr/>
        </p:nvCxnSpPr>
        <p:spPr>
          <a:xfrm flipH="1">
            <a:off x="4079875" y="1584325"/>
            <a:ext cx="4763" cy="118427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演習３：主要非機能要求項目のレベル決定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２．演習の進め方</a:t>
            </a:r>
          </a:p>
        </p:txBody>
      </p:sp>
      <p:sp>
        <p:nvSpPr>
          <p:cNvPr id="36" name="角丸四角形 35"/>
          <p:cNvSpPr/>
          <p:nvPr/>
        </p:nvSpPr>
        <p:spPr>
          <a:xfrm>
            <a:off x="484188" y="969963"/>
            <a:ext cx="1914525" cy="5984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(1) </a:t>
            </a:r>
            <a:r>
              <a:rPr lang="ja-JP" altLang="en-US" sz="1600" dirty="0">
                <a:solidFill>
                  <a:schemeClr val="tx1"/>
                </a:solidFill>
              </a:rPr>
              <a:t>検討対象システムの概略の確認</a:t>
            </a:r>
            <a:endParaRPr lang="en-US" altLang="ja-JP" sz="1600" dirty="0">
              <a:solidFill>
                <a:schemeClr val="tx1"/>
              </a:solidFill>
            </a:endParaRPr>
          </a:p>
        </p:txBody>
      </p:sp>
      <p:sp>
        <p:nvSpPr>
          <p:cNvPr id="38" name="角丸四角形 37"/>
          <p:cNvSpPr/>
          <p:nvPr/>
        </p:nvSpPr>
        <p:spPr>
          <a:xfrm>
            <a:off x="3113088" y="969963"/>
            <a:ext cx="1943100" cy="6143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1600" dirty="0">
                <a:solidFill>
                  <a:schemeClr val="tx1"/>
                </a:solidFill>
              </a:rPr>
              <a:t>最も近いモデルシステムの決定</a:t>
            </a:r>
          </a:p>
        </p:txBody>
      </p:sp>
      <p:cxnSp>
        <p:nvCxnSpPr>
          <p:cNvPr id="39" name="直線矢印コネクタ 38"/>
          <p:cNvCxnSpPr>
            <a:stCxn id="36" idx="3"/>
            <a:endCxn id="38" idx="1"/>
          </p:cNvCxnSpPr>
          <p:nvPr/>
        </p:nvCxnSpPr>
        <p:spPr>
          <a:xfrm>
            <a:off x="2398713" y="1270000"/>
            <a:ext cx="714375" cy="635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2916238" y="2768600"/>
            <a:ext cx="2325687" cy="6238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(2) </a:t>
            </a:r>
            <a:r>
              <a:rPr lang="ja-JP" altLang="en-US" sz="1600" dirty="0">
                <a:solidFill>
                  <a:schemeClr val="tx1"/>
                </a:solidFill>
              </a:rPr>
              <a:t>非機能要求項目の</a:t>
            </a:r>
            <a:endParaRPr lang="en-US" altLang="ja-JP" sz="1600" dirty="0">
              <a:solidFill>
                <a:schemeClr val="tx1"/>
              </a:solidFill>
            </a:endParaRPr>
          </a:p>
          <a:p>
            <a:pPr algn="ctr" eaLnBrk="1" hangingPunct="1">
              <a:defRPr/>
            </a:pPr>
            <a:r>
              <a:rPr lang="ja-JP" altLang="en-US" sz="1600" dirty="0">
                <a:solidFill>
                  <a:schemeClr val="tx1"/>
                </a:solidFill>
              </a:rPr>
              <a:t>重要項目の決定</a:t>
            </a:r>
            <a:endParaRPr lang="en-US" altLang="ja-JP" sz="1600" dirty="0">
              <a:solidFill>
                <a:schemeClr val="tx1"/>
              </a:solidFill>
            </a:endParaRPr>
          </a:p>
        </p:txBody>
      </p:sp>
      <p:sp>
        <p:nvSpPr>
          <p:cNvPr id="47" name="テキスト ボックス 46"/>
          <p:cNvSpPr txBox="1"/>
          <p:nvPr/>
        </p:nvSpPr>
        <p:spPr>
          <a:xfrm>
            <a:off x="5399088" y="2797175"/>
            <a:ext cx="3514725" cy="1568450"/>
          </a:xfrm>
          <a:prstGeom prst="rect">
            <a:avLst/>
          </a:prstGeom>
          <a:noFill/>
        </p:spPr>
        <p:txBody>
          <a:bodyPr>
            <a:spAutoFit/>
          </a:bodyPr>
          <a:lstStyle/>
          <a:p>
            <a:pPr eaLnBrk="1" hangingPunct="1">
              <a:defRPr/>
            </a:pPr>
            <a:r>
              <a:rPr lang="en-US" altLang="ja-JP" sz="1600" dirty="0">
                <a:ea typeface="HGP創英角ｺﾞｼｯｸUB" pitchFamily="50" charset="-128"/>
              </a:rPr>
              <a:t>【</a:t>
            </a:r>
            <a:r>
              <a:rPr lang="ja-JP" altLang="en-US" sz="1600" dirty="0">
                <a:ea typeface="HGP創英角ｺﾞｼｯｸUB" pitchFamily="50" charset="-128"/>
              </a:rPr>
              <a:t>検討の観点</a:t>
            </a:r>
            <a:r>
              <a:rPr lang="en-US" altLang="ja-JP" sz="1600" dirty="0">
                <a:ea typeface="HGP創英角ｺﾞｼｯｸUB" pitchFamily="50" charset="-128"/>
              </a:rPr>
              <a:t>】</a:t>
            </a:r>
          </a:p>
          <a:p>
            <a:pPr eaLnBrk="1" hangingPunct="1">
              <a:defRPr/>
            </a:pPr>
            <a:r>
              <a:rPr lang="ja-JP" altLang="en-US" sz="1600" dirty="0">
                <a:ea typeface="HGP創英角ｺﾞｼｯｸUB" pitchFamily="50" charset="-128"/>
              </a:rPr>
              <a:t>　・規定する項目の必要性</a:t>
            </a:r>
            <a:endParaRPr lang="en-US" altLang="ja-JP" sz="1600" dirty="0">
              <a:ea typeface="HGP創英角ｺﾞｼｯｸUB" pitchFamily="50" charset="-128"/>
            </a:endParaRPr>
          </a:p>
          <a:p>
            <a:pPr eaLnBrk="1" hangingPunct="1">
              <a:defRPr/>
            </a:pPr>
            <a:r>
              <a:rPr lang="ja-JP" altLang="en-US" sz="1600" dirty="0">
                <a:ea typeface="HGP創英角ｺﾞｼｯｸUB" pitchFamily="50" charset="-128"/>
              </a:rPr>
              <a:t>　・実現容易性や実現に係るコスト</a:t>
            </a:r>
            <a:endParaRPr lang="en-US" altLang="ja-JP" sz="1600" dirty="0">
              <a:ea typeface="HGP創英角ｺﾞｼｯｸUB" pitchFamily="50" charset="-128"/>
            </a:endParaRPr>
          </a:p>
          <a:p>
            <a:pPr eaLnBrk="1" hangingPunct="1">
              <a:defRPr/>
            </a:pPr>
            <a:r>
              <a:rPr lang="ja-JP" altLang="en-US" sz="1600" dirty="0">
                <a:ea typeface="HGP創英角ｺﾞｼｯｸUB" pitchFamily="50" charset="-128"/>
              </a:rPr>
              <a:t>　・他項目とのトレードオフ</a:t>
            </a:r>
            <a:endParaRPr lang="en-US" altLang="ja-JP" sz="1600" dirty="0">
              <a:ea typeface="HGP創英角ｺﾞｼｯｸUB" pitchFamily="50" charset="-128"/>
            </a:endParaRPr>
          </a:p>
          <a:p>
            <a:pPr marL="174625" indent="-174625" eaLnBrk="1" hangingPunct="1">
              <a:defRPr/>
            </a:pPr>
            <a:r>
              <a:rPr lang="ja-JP" altLang="en-US" sz="1600" dirty="0">
                <a:ea typeface="HGP創英角ｺﾞｼｯｸUB" pitchFamily="50" charset="-128"/>
              </a:rPr>
              <a:t>　・項目とレベル決定にあたっての考え方や決定理由を整理</a:t>
            </a:r>
          </a:p>
        </p:txBody>
      </p:sp>
      <p:sp>
        <p:nvSpPr>
          <p:cNvPr id="48" name="角丸四角形 47"/>
          <p:cNvSpPr/>
          <p:nvPr/>
        </p:nvSpPr>
        <p:spPr>
          <a:xfrm>
            <a:off x="2801938" y="4660900"/>
            <a:ext cx="2527300" cy="635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(3) </a:t>
            </a:r>
            <a:r>
              <a:rPr lang="ja-JP" altLang="en-US" sz="1600" dirty="0">
                <a:solidFill>
                  <a:schemeClr val="tx1"/>
                </a:solidFill>
              </a:rPr>
              <a:t>要求定義書（まとめシート）としてまとめる</a:t>
            </a:r>
          </a:p>
        </p:txBody>
      </p:sp>
      <p:cxnSp>
        <p:nvCxnSpPr>
          <p:cNvPr id="49" name="直線矢印コネクタ 48"/>
          <p:cNvCxnSpPr>
            <a:stCxn id="41" idx="2"/>
            <a:endCxn id="48" idx="0"/>
          </p:cNvCxnSpPr>
          <p:nvPr/>
        </p:nvCxnSpPr>
        <p:spPr>
          <a:xfrm flipH="1">
            <a:off x="4065588" y="3392488"/>
            <a:ext cx="14287" cy="12684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141" name="テキスト ボックス 49"/>
          <p:cNvSpPr txBox="1">
            <a:spLocks noChangeArrowheads="1"/>
          </p:cNvSpPr>
          <p:nvPr/>
        </p:nvSpPr>
        <p:spPr bwMode="auto">
          <a:xfrm>
            <a:off x="5362575" y="4660900"/>
            <a:ext cx="3587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まとめ</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・検討結果と決定理由をまとめシートに</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整理する（グループで</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10</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項目程度）</a:t>
            </a:r>
          </a:p>
        </p:txBody>
      </p:sp>
      <p:cxnSp>
        <p:nvCxnSpPr>
          <p:cNvPr id="52" name="直線矢印コネクタ 51"/>
          <p:cNvCxnSpPr>
            <a:stCxn id="48" idx="2"/>
            <a:endCxn id="34" idx="0"/>
          </p:cNvCxnSpPr>
          <p:nvPr/>
        </p:nvCxnSpPr>
        <p:spPr>
          <a:xfrm>
            <a:off x="4065588" y="5295900"/>
            <a:ext cx="9525" cy="2270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143" name="テキスト ボックス 52"/>
          <p:cNvSpPr txBox="1">
            <a:spLocks noChangeArrowheads="1"/>
          </p:cNvSpPr>
          <p:nvPr/>
        </p:nvSpPr>
        <p:spPr bwMode="auto">
          <a:xfrm>
            <a:off x="5473700" y="5870575"/>
            <a:ext cx="2944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発表のポイント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・決定理由が納得できるものか</a:t>
            </a:r>
          </a:p>
        </p:txBody>
      </p:sp>
      <p:sp>
        <p:nvSpPr>
          <p:cNvPr id="48144" name="テキスト ボックス 54"/>
          <p:cNvSpPr txBox="1">
            <a:spLocks noChangeArrowheads="1"/>
          </p:cNvSpPr>
          <p:nvPr/>
        </p:nvSpPr>
        <p:spPr bwMode="auto">
          <a:xfrm>
            <a:off x="484188" y="1660525"/>
            <a:ext cx="19161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システム概略</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説明書</a:t>
            </a:r>
          </a:p>
        </p:txBody>
      </p:sp>
      <p:sp>
        <p:nvSpPr>
          <p:cNvPr id="48145" name="テキスト ボックス 61"/>
          <p:cNvSpPr txBox="1">
            <a:spLocks noChangeArrowheads="1"/>
          </p:cNvSpPr>
          <p:nvPr/>
        </p:nvSpPr>
        <p:spPr bwMode="auto">
          <a:xfrm>
            <a:off x="5949950" y="5507038"/>
            <a:ext cx="2224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74" name="メモ 73"/>
          <p:cNvSpPr/>
          <p:nvPr/>
        </p:nvSpPr>
        <p:spPr>
          <a:xfrm>
            <a:off x="530225" y="1743075"/>
            <a:ext cx="257175" cy="392113"/>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129" name="角丸四角形 128"/>
          <p:cNvSpPr/>
          <p:nvPr/>
        </p:nvSpPr>
        <p:spPr>
          <a:xfrm>
            <a:off x="5600700" y="5470525"/>
            <a:ext cx="2573338"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132" name="メモ 131"/>
          <p:cNvSpPr/>
          <p:nvPr/>
        </p:nvSpPr>
        <p:spPr>
          <a:xfrm>
            <a:off x="5692775" y="5508625"/>
            <a:ext cx="257175"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34" name="角丸四角形 33"/>
          <p:cNvSpPr/>
          <p:nvPr/>
        </p:nvSpPr>
        <p:spPr>
          <a:xfrm>
            <a:off x="2838450" y="5522913"/>
            <a:ext cx="2473325" cy="431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(4) </a:t>
            </a:r>
            <a:r>
              <a:rPr lang="ja-JP" altLang="en-US" sz="1600" dirty="0">
                <a:solidFill>
                  <a:schemeClr val="tx1"/>
                </a:solidFill>
              </a:rPr>
              <a:t>グループ内発表</a:t>
            </a:r>
          </a:p>
        </p:txBody>
      </p:sp>
      <p:cxnSp>
        <p:nvCxnSpPr>
          <p:cNvPr id="3" name="直線コネクタ 2"/>
          <p:cNvCxnSpPr/>
          <p:nvPr/>
        </p:nvCxnSpPr>
        <p:spPr bwMode="auto">
          <a:xfrm>
            <a:off x="220663" y="5443538"/>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151" name="テキスト ボックス 13"/>
          <p:cNvSpPr txBox="1">
            <a:spLocks noChangeArrowheads="1"/>
          </p:cNvSpPr>
          <p:nvPr/>
        </p:nvSpPr>
        <p:spPr bwMode="auto">
          <a:xfrm>
            <a:off x="242888" y="4841875"/>
            <a:ext cx="202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(B)</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個人作業（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35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28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p>
        </p:txBody>
      </p:sp>
      <p:sp>
        <p:nvSpPr>
          <p:cNvPr id="48152" name="テキスト ボックス 64"/>
          <p:cNvSpPr txBox="1">
            <a:spLocks noChangeArrowheads="1"/>
          </p:cNvSpPr>
          <p:nvPr/>
        </p:nvSpPr>
        <p:spPr bwMode="auto">
          <a:xfrm>
            <a:off x="220663" y="5441950"/>
            <a:ext cx="234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(C)</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グループ発表（</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40" name="角丸四角形 39"/>
          <p:cNvSpPr/>
          <p:nvPr/>
        </p:nvSpPr>
        <p:spPr>
          <a:xfrm>
            <a:off x="2898775" y="6107113"/>
            <a:ext cx="2327275" cy="431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(5) </a:t>
            </a:r>
            <a:r>
              <a:rPr lang="ja-JP" altLang="en-US" sz="1600" dirty="0">
                <a:solidFill>
                  <a:schemeClr val="tx1"/>
                </a:solidFill>
              </a:rPr>
              <a:t>発表・討議</a:t>
            </a:r>
          </a:p>
        </p:txBody>
      </p:sp>
      <p:cxnSp>
        <p:nvCxnSpPr>
          <p:cNvPr id="51" name="直線矢印コネクタ 50"/>
          <p:cNvCxnSpPr/>
          <p:nvPr/>
        </p:nvCxnSpPr>
        <p:spPr>
          <a:xfrm>
            <a:off x="4084638" y="5949950"/>
            <a:ext cx="4762" cy="160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auto">
          <a:xfrm>
            <a:off x="242888" y="6030913"/>
            <a:ext cx="5097462"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156" name="テキスト ボックス 57"/>
          <p:cNvSpPr txBox="1">
            <a:spLocks noChangeArrowheads="1"/>
          </p:cNvSpPr>
          <p:nvPr/>
        </p:nvSpPr>
        <p:spPr bwMode="auto">
          <a:xfrm>
            <a:off x="242888" y="6037263"/>
            <a:ext cx="2038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(D)</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全体作業（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48157" name="テキスト ボックス 42"/>
          <p:cNvSpPr txBox="1">
            <a:spLocks noChangeArrowheads="1"/>
          </p:cNvSpPr>
          <p:nvPr/>
        </p:nvSpPr>
        <p:spPr bwMode="auto">
          <a:xfrm>
            <a:off x="6680200" y="4370388"/>
            <a:ext cx="222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5" name="角丸四角形 44"/>
          <p:cNvSpPr/>
          <p:nvPr/>
        </p:nvSpPr>
        <p:spPr>
          <a:xfrm>
            <a:off x="6332538" y="4335463"/>
            <a:ext cx="2573337" cy="415925"/>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46" name="メモ 45"/>
          <p:cNvSpPr/>
          <p:nvPr/>
        </p:nvSpPr>
        <p:spPr>
          <a:xfrm>
            <a:off x="6424613" y="4373563"/>
            <a:ext cx="255587" cy="336550"/>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cxnSp>
        <p:nvCxnSpPr>
          <p:cNvPr id="63" name="直線矢印コネクタ 62"/>
          <p:cNvCxnSpPr>
            <a:stCxn id="36" idx="3"/>
            <a:endCxn id="41" idx="0"/>
          </p:cNvCxnSpPr>
          <p:nvPr/>
        </p:nvCxnSpPr>
        <p:spPr>
          <a:xfrm>
            <a:off x="2398713" y="1270000"/>
            <a:ext cx="1681162" cy="149860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161" name="テキスト ボックス 8"/>
          <p:cNvSpPr txBox="1">
            <a:spLocks noChangeArrowheads="1"/>
          </p:cNvSpPr>
          <p:nvPr/>
        </p:nvSpPr>
        <p:spPr bwMode="auto">
          <a:xfrm>
            <a:off x="2228850" y="1982788"/>
            <a:ext cx="13731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直接非機能要求を決める</a:t>
            </a:r>
          </a:p>
        </p:txBody>
      </p:sp>
      <p:sp>
        <p:nvSpPr>
          <p:cNvPr id="48162" name="テキスト ボックス 53"/>
          <p:cNvSpPr txBox="1">
            <a:spLocks noChangeArrowheads="1"/>
          </p:cNvSpPr>
          <p:nvPr/>
        </p:nvSpPr>
        <p:spPr bwMode="auto">
          <a:xfrm>
            <a:off x="7178675" y="2363788"/>
            <a:ext cx="1878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活用シート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6" name="メモ 65"/>
          <p:cNvSpPr/>
          <p:nvPr/>
        </p:nvSpPr>
        <p:spPr>
          <a:xfrm>
            <a:off x="6983413" y="2486025"/>
            <a:ext cx="255587"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67" name="角丸四角形 66"/>
          <p:cNvSpPr/>
          <p:nvPr/>
        </p:nvSpPr>
        <p:spPr>
          <a:xfrm>
            <a:off x="6931025" y="2425700"/>
            <a:ext cx="2125663" cy="522288"/>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sp>
        <p:nvSpPr>
          <p:cNvPr id="48165" name="テキスト ボックス 67"/>
          <p:cNvSpPr txBox="1">
            <a:spLocks noChangeArrowheads="1"/>
          </p:cNvSpPr>
          <p:nvPr/>
        </p:nvSpPr>
        <p:spPr bwMode="auto">
          <a:xfrm>
            <a:off x="7178675" y="1231900"/>
            <a:ext cx="1878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グレード表</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9" name="メモ 68"/>
          <p:cNvSpPr/>
          <p:nvPr/>
        </p:nvSpPr>
        <p:spPr>
          <a:xfrm>
            <a:off x="6983413" y="1354138"/>
            <a:ext cx="257175" cy="339725"/>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70" name="角丸四角形 69"/>
          <p:cNvSpPr/>
          <p:nvPr/>
        </p:nvSpPr>
        <p:spPr>
          <a:xfrm>
            <a:off x="6931025" y="1263650"/>
            <a:ext cx="2125663" cy="522288"/>
          </a:xfrm>
          <a:prstGeom prst="roundRect">
            <a:avLst/>
          </a:prstGeom>
          <a:solidFill>
            <a:schemeClr val="accent5">
              <a:lumMod val="90000"/>
              <a:alpha val="2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cxnSp>
        <p:nvCxnSpPr>
          <p:cNvPr id="71" name="直線コネクタ 39"/>
          <p:cNvCxnSpPr/>
          <p:nvPr/>
        </p:nvCxnSpPr>
        <p:spPr bwMode="auto">
          <a:xfrm flipV="1">
            <a:off x="220663" y="2597150"/>
            <a:ext cx="5122862" cy="534988"/>
          </a:xfrm>
          <a:prstGeom prst="bentConnector3">
            <a:avLst>
              <a:gd name="adj1" fmla="val 50000"/>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169" name="テキスト ボックス 71"/>
          <p:cNvSpPr txBox="1">
            <a:spLocks noChangeArrowheads="1"/>
          </p:cNvSpPr>
          <p:nvPr/>
        </p:nvSpPr>
        <p:spPr bwMode="auto">
          <a:xfrm>
            <a:off x="242888" y="2547938"/>
            <a:ext cx="219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(A)</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演習３：</a:t>
            </a:r>
            <a:r>
              <a:rPr lang="ja-JP" altLang="en-US" sz="2400" kern="0" dirty="0">
                <a:ea typeface="HGP創英角ｺﾞｼｯｸUB" pitchFamily="50" charset="-128"/>
              </a:rPr>
              <a:t>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３．</a:t>
            </a:r>
            <a:r>
              <a:rPr lang="ja-JP" altLang="en-US" sz="2400" kern="0" dirty="0">
                <a:ea typeface="HGP創英角ｺﾞｼｯｸUB" pitchFamily="50" charset="-128"/>
              </a:rPr>
              <a:t>検討担当者の立場・条件</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発注者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発注担当者としてプロジェクトに参加している。（ユーザ視点の）非機能要求の検討を進めている</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利用者にとって使い勝手の良いシステムで、また、セキュリティにも注意するよう指示があった</a:t>
            </a:r>
            <a:endParaRPr lang="en-US" altLang="ja-JP" dirty="0"/>
          </a:p>
          <a:p>
            <a:pPr marL="457200" lvl="1" indent="0">
              <a:buFont typeface="Wingdings" pitchFamily="2" charset="2"/>
              <a:buNone/>
              <a:defRPr/>
            </a:pPr>
            <a:endParaRPr lang="en-US" altLang="ja-JP" dirty="0"/>
          </a:p>
          <a:p>
            <a:pPr>
              <a:defRPr/>
            </a:pPr>
            <a:r>
              <a:rPr lang="ja-JP" altLang="en-US" dirty="0"/>
              <a:t>受注者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受注担当者として、非機能要求項目の対案を発注者に行うことになった</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発注者からも非機能要求が提出される予定であるが、発注者と合意できるように、具体的な非機能要求項目とレベルを提示することとする</a:t>
            </a:r>
            <a:endParaRPr lang="en-US" altLang="ja-JP" dirty="0"/>
          </a:p>
          <a:p>
            <a:pPr lvl="1">
              <a:defRPr/>
            </a:pPr>
            <a:r>
              <a:rPr lang="ja-JP" altLang="en-US" dirty="0"/>
              <a:t>実装面とコストを考慮して、コストとのトレードオフや非機能要求項目間のトレードオフが無いように適切な要求レベルを検討する</a:t>
            </a:r>
            <a:endParaRPr lang="en-US" altLang="ja-JP"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演習３：主要非機能要求項目のレベル決定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４．検討対象システムの概略検討（グループ作業）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グループで検討対象とするシステムを講師が提示します</a:t>
            </a:r>
            <a:endParaRPr lang="en-US" altLang="ja-JP" dirty="0"/>
          </a:p>
          <a:p>
            <a:pPr marL="0" indent="0">
              <a:buFont typeface="Wingdings" pitchFamily="2" charset="2"/>
              <a:buNone/>
              <a:defRPr/>
            </a:pPr>
            <a:endParaRPr lang="ja-JP" altLang="en-US" dirty="0"/>
          </a:p>
          <a:p>
            <a:pPr>
              <a:defRPr/>
            </a:pPr>
            <a:r>
              <a:rPr lang="ja-JP" altLang="en-US" dirty="0"/>
              <a:t>検討対象のシステム概略説明書を参照して選択したシステムの概略をグループで確認します</a:t>
            </a:r>
            <a:endParaRPr lang="en-US" altLang="ja-JP" dirty="0"/>
          </a:p>
          <a:p>
            <a:pPr lvl="1">
              <a:defRPr/>
            </a:pPr>
            <a:r>
              <a:rPr lang="ja-JP" altLang="en-US" dirty="0"/>
              <a:t>企業としての目的、位置づけ、役割、機能概要を明確化します</a:t>
            </a:r>
            <a:endParaRPr lang="en-US" altLang="ja-JP" dirty="0"/>
          </a:p>
          <a:p>
            <a:pPr lvl="1">
              <a:defRPr/>
            </a:pPr>
            <a:r>
              <a:rPr lang="ja-JP" altLang="en-US" dirty="0"/>
              <a:t>検討を進める中で、さらに明確にすべき事項が出てくることもあります</a:t>
            </a:r>
            <a:endParaRPr lang="en-US" altLang="ja-JP" dirty="0"/>
          </a:p>
          <a:p>
            <a:pPr lvl="1">
              <a:defRPr/>
            </a:pPr>
            <a:r>
              <a:rPr lang="ja-JP" altLang="en-US" dirty="0"/>
              <a:t>その場合はグループ内で相談し、グループとして</a:t>
            </a:r>
            <a:r>
              <a:rPr lang="en-US" altLang="ja-JP" dirty="0"/>
              <a:t>1</a:t>
            </a:r>
            <a:r>
              <a:rPr lang="ja-JP" altLang="en-US" dirty="0" err="1"/>
              <a:t>つの</a:t>
            </a:r>
            <a:r>
              <a:rPr lang="ja-JP" altLang="en-US" dirty="0"/>
              <a:t>システム概要となるよう意識統一をしてください</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演習３：主要非機能要求項目のレベル決定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５</a:t>
            </a:r>
            <a:r>
              <a:rPr lang="ja-JP" altLang="en-US" sz="2400" kern="0" dirty="0" err="1">
                <a:ea typeface="HGP創英角ｺﾞｼｯｸUB" pitchFamily="50" charset="-128"/>
              </a:rPr>
              <a:t>．</a:t>
            </a:r>
            <a:r>
              <a:rPr lang="zh-TW" altLang="en-US" sz="2400" kern="0" dirty="0">
                <a:ea typeface="HGP創英角ｺﾞｼｯｸUB" pitchFamily="50" charset="-128"/>
              </a:rPr>
              <a:t>非機能要求項目</a:t>
            </a:r>
            <a:r>
              <a:rPr lang="ja-JP" altLang="en-US" sz="2400" kern="0" dirty="0">
                <a:ea typeface="HGP創英角ｺﾞｼｯｸUB" pitchFamily="50" charset="-128"/>
              </a:rPr>
              <a:t>の設定レベル調整（個人作業）</a:t>
            </a:r>
            <a:endParaRPr lang="en-US" altLang="ja-JP" sz="2400" kern="0" dirty="0">
              <a:ea typeface="HGP創英角ｺﾞｼｯｸUB" pitchFamily="50" charset="-128"/>
            </a:endParaRPr>
          </a:p>
        </p:txBody>
      </p:sp>
      <p:sp>
        <p:nvSpPr>
          <p:cNvPr id="54275" name="Rectangle 3"/>
          <p:cNvSpPr txBox="1">
            <a:spLocks noChangeArrowheads="1"/>
          </p:cNvSpPr>
          <p:nvPr/>
        </p:nvSpPr>
        <p:spPr bwMode="auto">
          <a:xfrm>
            <a:off x="398463" y="881063"/>
            <a:ext cx="8545512"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2000" dirty="0"/>
              <a:t>非機能要求グレード表から、モデルシステムのベース値の調整ではなく、非機能要求項目</a:t>
            </a:r>
            <a:r>
              <a:rPr lang="en-US" altLang="ja-JP" sz="2000" dirty="0"/>
              <a:t>(</a:t>
            </a:r>
            <a:r>
              <a:rPr lang="ja-JP" altLang="en-US" sz="2000" dirty="0"/>
              <a:t>重要項目）から直接検討します。すべての大項目からそれぞれメトリクスを</a:t>
            </a:r>
            <a:r>
              <a:rPr lang="en-US" altLang="ja-JP" sz="2000" dirty="0"/>
              <a:t>3</a:t>
            </a:r>
            <a:r>
              <a:rPr lang="ja-JP" altLang="en-US" sz="2000" dirty="0"/>
              <a:t>～</a:t>
            </a:r>
            <a:r>
              <a:rPr lang="en-US" altLang="ja-JP" sz="2000" dirty="0"/>
              <a:t>5</a:t>
            </a:r>
            <a:r>
              <a:rPr lang="ja-JP" altLang="en-US" sz="2000" dirty="0"/>
              <a:t>個選択し、レベルを設定してください</a:t>
            </a:r>
            <a:endParaRPr lang="en-US" altLang="ja-JP" sz="2000" dirty="0"/>
          </a:p>
          <a:p>
            <a:r>
              <a:rPr lang="ja-JP" altLang="en-US" sz="2000" dirty="0"/>
              <a:t>また、その設定レベルが検討対象としているシステム（社内スケジュール管理システム等）にとって、適切かどうか検討します</a:t>
            </a:r>
            <a:endParaRPr lang="en-US" altLang="ja-JP" sz="2000" dirty="0"/>
          </a:p>
          <a:p>
            <a:r>
              <a:rPr lang="ja-JP" altLang="en-US" sz="2000" dirty="0"/>
              <a:t>検討する非機能要求項目は、非機能要求グレード表のすべての大項目にまたがって抽出してください</a:t>
            </a:r>
            <a:endParaRPr lang="en-US" altLang="ja-JP" sz="2000" dirty="0"/>
          </a:p>
          <a:p>
            <a:r>
              <a:rPr lang="ja-JP" altLang="en-US" sz="2000" dirty="0"/>
              <a:t>決定した</a:t>
            </a:r>
            <a:r>
              <a:rPr lang="zh-TW" altLang="en-US" sz="2000" dirty="0"/>
              <a:t>非機能要求項目</a:t>
            </a:r>
            <a:r>
              <a:rPr lang="en-US" altLang="zh-TW" sz="2000" dirty="0"/>
              <a:t>(</a:t>
            </a:r>
            <a:r>
              <a:rPr lang="zh-TW" altLang="en-US" sz="2000" dirty="0"/>
              <a:t>重要項目）</a:t>
            </a:r>
            <a:r>
              <a:rPr lang="ja-JP" altLang="en-US" sz="2000" dirty="0"/>
              <a:t>をまとめシートにまとめます（個人作業）</a:t>
            </a:r>
          </a:p>
          <a:p>
            <a:pPr lvl="1">
              <a:buFont typeface="Wingdings" panose="05000000000000000000" pitchFamily="2" charset="2"/>
              <a:buNone/>
            </a:pPr>
            <a:r>
              <a:rPr lang="ja-JP" altLang="en-US" sz="1800" dirty="0"/>
              <a:t>　</a:t>
            </a:r>
            <a:r>
              <a:rPr lang="en-US" altLang="ja-JP" sz="1800" dirty="0"/>
              <a:t>(1) </a:t>
            </a:r>
            <a:r>
              <a:rPr lang="ja-JP" altLang="en-US" sz="1800" dirty="0"/>
              <a:t>検討対象システムの役割、位置づけ</a:t>
            </a:r>
          </a:p>
          <a:p>
            <a:pPr lvl="1">
              <a:buFont typeface="Wingdings" panose="05000000000000000000" pitchFamily="2" charset="2"/>
              <a:buNone/>
            </a:pPr>
            <a:r>
              <a:rPr lang="ja-JP" altLang="en-US" sz="1800" dirty="0"/>
              <a:t>　</a:t>
            </a:r>
            <a:r>
              <a:rPr lang="en-US" altLang="ja-JP" sz="1800" dirty="0"/>
              <a:t>(2) </a:t>
            </a:r>
            <a:r>
              <a:rPr lang="ja-JP" altLang="en-US" sz="1800" dirty="0"/>
              <a:t>選択したモデルシステムとその選択理由</a:t>
            </a:r>
          </a:p>
          <a:p>
            <a:pPr lvl="1">
              <a:buFont typeface="Wingdings" panose="05000000000000000000" pitchFamily="2" charset="2"/>
              <a:buNone/>
            </a:pPr>
            <a:r>
              <a:rPr lang="ja-JP" altLang="en-US" sz="1800" dirty="0"/>
              <a:t>　</a:t>
            </a:r>
            <a:r>
              <a:rPr lang="en-US" altLang="ja-JP" sz="1800" dirty="0"/>
              <a:t>(3) </a:t>
            </a:r>
            <a:r>
              <a:rPr lang="ja-JP" altLang="en-US" sz="1800" dirty="0"/>
              <a:t>選択検討した</a:t>
            </a:r>
            <a:r>
              <a:rPr lang="zh-TW" altLang="en-US" sz="1800" dirty="0"/>
              <a:t>非機能要求項目</a:t>
            </a:r>
            <a:r>
              <a:rPr lang="en-US" altLang="zh-TW" sz="1800" dirty="0"/>
              <a:t>(</a:t>
            </a:r>
            <a:r>
              <a:rPr lang="zh-TW" altLang="en-US" sz="1800" dirty="0"/>
              <a:t>重要項目）</a:t>
            </a:r>
            <a:r>
              <a:rPr lang="ja-JP" altLang="en-US" sz="1800" dirty="0"/>
              <a:t>の調整内容とその調整理由</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演習３：主要非機能要求項目のレベル決定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６．まとめと議論（グループ作業）</a:t>
            </a:r>
            <a:endParaRPr lang="en-US" altLang="ja-JP" sz="2400" kern="0" dirty="0">
              <a:ea typeface="HGP創英角ｺﾞｼｯｸUB" pitchFamily="50" charset="-128"/>
            </a:endParaRPr>
          </a:p>
        </p:txBody>
      </p:sp>
      <p:sp>
        <p:nvSpPr>
          <p:cNvPr id="29699"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2"/>
                </a:solidFill>
                <a:latin typeface="HGP創英角ｺﾞｼｯｸUB" pitchFamily="50" charset="-128"/>
                <a:ea typeface="ＭＳ Ｐゴシック" pitchFamily="50" charset="-128"/>
              </a:defRPr>
            </a:lvl1pPr>
            <a:lvl2pPr marL="742950" indent="-285750" eaLnBrk="0" hangingPunct="0">
              <a:defRPr kumimoji="1" sz="2800">
                <a:solidFill>
                  <a:schemeClr val="tx2"/>
                </a:solidFill>
                <a:latin typeface="HGP創英角ｺﾞｼｯｸUB" pitchFamily="50" charset="-128"/>
                <a:ea typeface="ＭＳ Ｐゴシック" pitchFamily="50" charset="-128"/>
              </a:defRPr>
            </a:lvl2pPr>
            <a:lvl3pPr marL="1143000" indent="-228600" eaLnBrk="0" hangingPunct="0">
              <a:defRPr kumimoji="1" sz="2800">
                <a:solidFill>
                  <a:schemeClr val="tx2"/>
                </a:solidFill>
                <a:latin typeface="HGP創英角ｺﾞｼｯｸUB" pitchFamily="50" charset="-128"/>
                <a:ea typeface="ＭＳ Ｐゴシック" pitchFamily="50" charset="-128"/>
              </a:defRPr>
            </a:lvl3pPr>
            <a:lvl4pPr marL="1600200" indent="-228600" eaLnBrk="0" hangingPunct="0">
              <a:defRPr kumimoji="1" sz="2800">
                <a:solidFill>
                  <a:schemeClr val="tx2"/>
                </a:solidFill>
                <a:latin typeface="HGP創英角ｺﾞｼｯｸUB" pitchFamily="50" charset="-128"/>
                <a:ea typeface="ＭＳ Ｐゴシック" pitchFamily="50" charset="-128"/>
              </a:defRPr>
            </a:lvl4pPr>
            <a:lvl5pPr marL="2057400" indent="-228600" eaLnBrk="0" hangingPunct="0">
              <a:defRPr kumimoji="1" sz="2800">
                <a:solidFill>
                  <a:schemeClr val="tx2"/>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9pPr>
          </a:lstStyle>
          <a:p>
            <a:pPr>
              <a:spcBef>
                <a:spcPct val="20000"/>
              </a:spcBef>
              <a:buClr>
                <a:schemeClr val="hlink"/>
              </a:buClr>
              <a:buFont typeface="Wingdings" pitchFamily="2" charset="2"/>
              <a:buChar char="n"/>
              <a:defRPr/>
            </a:pPr>
            <a:r>
              <a:rPr lang="ja-JP" altLang="en-US" sz="2400" dirty="0">
                <a:solidFill>
                  <a:schemeClr val="tx1"/>
                </a:solidFill>
                <a:latin typeface="ＭＳ ゴシック" pitchFamily="49" charset="-128"/>
              </a:rPr>
              <a:t>グループ内で検討結果を持ち寄り、理由が納得できるものを中心にグループの検討結果としてまとめます</a:t>
            </a:r>
            <a:endParaRPr lang="en-US" altLang="ja-JP" sz="2400" dirty="0">
              <a:solidFill>
                <a:schemeClr val="tx1"/>
              </a:solidFill>
              <a:latin typeface="ＭＳ ゴシック" pitchFamily="49" charset="-128"/>
            </a:endParaRPr>
          </a:p>
          <a:p>
            <a:pPr marL="0" indent="0">
              <a:spcBef>
                <a:spcPct val="20000"/>
              </a:spcBef>
              <a:buClr>
                <a:schemeClr val="hlink"/>
              </a:buClr>
              <a:defRPr/>
            </a:pPr>
            <a:endParaRPr lang="ja-JP" altLang="en-US" sz="2400" dirty="0">
              <a:solidFill>
                <a:schemeClr val="tx1"/>
              </a:solidFill>
              <a:latin typeface="ＭＳ ゴシック" pitchFamily="49" charset="-128"/>
            </a:endParaRPr>
          </a:p>
          <a:p>
            <a:pPr>
              <a:spcBef>
                <a:spcPct val="20000"/>
              </a:spcBef>
              <a:buClr>
                <a:schemeClr val="hlink"/>
              </a:buClr>
              <a:buFont typeface="Wingdings" pitchFamily="2" charset="2"/>
              <a:buChar char="n"/>
              <a:defRPr/>
            </a:pPr>
            <a:r>
              <a:rPr lang="ja-JP" altLang="en-US" sz="2400" dirty="0">
                <a:solidFill>
                  <a:schemeClr val="tx1"/>
                </a:solidFill>
                <a:latin typeface="ＭＳ ゴシック" pitchFamily="49" charset="-128"/>
              </a:rPr>
              <a:t>グループ毎に検討結果を発表し、発表グループ以外の受講者にも納得してもらえるかを議論し、認識を深めます</a:t>
            </a:r>
            <a:endParaRPr lang="en-US" altLang="ja-JP" sz="2400" dirty="0">
              <a:solidFill>
                <a:schemeClr val="tx1"/>
              </a:solidFill>
              <a:latin typeface="ＭＳ ゴシック" pitchFamily="49" charset="-128"/>
            </a:endParaRPr>
          </a:p>
          <a:p>
            <a:pPr marL="0" indent="0">
              <a:spcBef>
                <a:spcPct val="20000"/>
              </a:spcBef>
              <a:buClr>
                <a:schemeClr val="hlink"/>
              </a:buClr>
              <a:defRPr/>
            </a:pPr>
            <a:endParaRPr lang="en-US" altLang="ja-JP" sz="2400" dirty="0">
              <a:solidFill>
                <a:schemeClr val="tx1"/>
              </a:solidFill>
              <a:latin typeface="ＭＳ ゴシック" pitchFamily="49" charset="-128"/>
            </a:endParaRPr>
          </a:p>
          <a:p>
            <a:pPr>
              <a:spcBef>
                <a:spcPct val="20000"/>
              </a:spcBef>
              <a:buClr>
                <a:schemeClr val="hlink"/>
              </a:buClr>
              <a:buFont typeface="Wingdings" pitchFamily="2" charset="2"/>
              <a:buChar char="n"/>
              <a:defRPr/>
            </a:pPr>
            <a:r>
              <a:rPr lang="ja-JP" altLang="en-US" sz="2400" dirty="0">
                <a:solidFill>
                  <a:schemeClr val="tx1"/>
                </a:solidFill>
                <a:latin typeface="ＭＳ ゴシック" pitchFamily="49" charset="-128"/>
              </a:rPr>
              <a:t>講師より講評を行います</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演習４：既存システムの非機能要求の見直し</a:t>
            </a:r>
          </a:p>
        </p:txBody>
      </p:sp>
      <p:sp>
        <p:nvSpPr>
          <p:cNvPr id="58371"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58372"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5" name="正方形/長方形 4">
            <a:extLst>
              <a:ext uri="{FF2B5EF4-FFF2-40B4-BE49-F238E27FC236}">
                <a16:creationId xmlns:a16="http://schemas.microsoft.com/office/drawing/2014/main" id="{6FA29E79-AD84-4CD1-A2EF-2E554DE67632}"/>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
        <p:nvSpPr>
          <p:cNvPr id="6" name="サブタイトル 4">
            <a:extLst>
              <a:ext uri="{FF2B5EF4-FFF2-40B4-BE49-F238E27FC236}">
                <a16:creationId xmlns:a16="http://schemas.microsoft.com/office/drawing/2014/main" id="{34AB480F-4AB3-4519-B7C9-72818BEB0FC1}"/>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対象システムの非機能要求項目やレベルを見直し、新たに非機能要求項目を設定する</a:t>
            </a:r>
            <a:endParaRPr lang="en-US" altLang="ja-JP"/>
          </a:p>
          <a:p>
            <a:r>
              <a:rPr lang="ja-JP" altLang="en-US"/>
              <a:t>検討担当者の役割</a:t>
            </a:r>
            <a:endParaRPr lang="en-US" altLang="ja-JP"/>
          </a:p>
          <a:p>
            <a:pPr lvl="1"/>
            <a:r>
              <a:rPr lang="ja-JP" altLang="en-US"/>
              <a:t>発注者または、受注者を選択（グループで統一）</a:t>
            </a:r>
            <a:endParaRPr lang="en-US" altLang="ja-JP"/>
          </a:p>
          <a:p>
            <a:r>
              <a:rPr lang="ja-JP" altLang="en-US"/>
              <a:t>対象システム</a:t>
            </a:r>
            <a:endParaRPr lang="en-US" altLang="ja-JP"/>
          </a:p>
          <a:p>
            <a:pPr lvl="1"/>
            <a:r>
              <a:rPr lang="ja-JP" altLang="en-US"/>
              <a:t>受発注システム</a:t>
            </a:r>
            <a:br>
              <a:rPr lang="en-US" altLang="ja-JP"/>
            </a:br>
            <a:r>
              <a:rPr lang="ja-JP" altLang="en-US"/>
              <a:t>（注）システム概要はシステム概略説明書を参照</a:t>
            </a:r>
            <a:endParaRPr lang="en-US" altLang="ja-JP"/>
          </a:p>
          <a:p>
            <a:r>
              <a:rPr lang="ja-JP" altLang="en-US"/>
              <a:t>検討対象の非機能要求</a:t>
            </a:r>
            <a:endParaRPr lang="en-US" altLang="ja-JP"/>
          </a:p>
          <a:p>
            <a:pPr lvl="1"/>
            <a:r>
              <a:rPr lang="ja-JP" altLang="en-US">
                <a:solidFill>
                  <a:schemeClr val="tx2"/>
                </a:solidFill>
                <a:latin typeface="HGP創英角ｺﾞｼｯｸUB" panose="020B0900000000000000" pitchFamily="50" charset="-128"/>
              </a:rPr>
              <a:t>可用性、性能・拡張性、移行性</a:t>
            </a:r>
            <a:r>
              <a:rPr lang="ja-JP" altLang="en-US"/>
              <a:t>、セキュリティに関する項目を検討対象とする</a:t>
            </a:r>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演習４：既存システムの非機能要求の見直し</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１．</a:t>
            </a:r>
            <a:r>
              <a:rPr lang="ja-JP" altLang="en-US" sz="2400" kern="0" dirty="0">
                <a:ea typeface="HGP創英角ｺﾞｼｯｸUB" pitchFamily="50" charset="-128"/>
              </a:rPr>
              <a:t>演習の概要</a:t>
            </a:r>
            <a:endParaRPr lang="en-US" altLang="ja-JP" sz="2400" kern="0" dirty="0">
              <a:ea typeface="HGP創英角ｺﾞｼｯｸUB"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演習４：</a:t>
            </a:r>
            <a:r>
              <a:rPr lang="ja-JP" altLang="en-US" sz="2400" kern="0" dirty="0">
                <a:ea typeface="HGP創英角ｺﾞｼｯｸUB" pitchFamily="50" charset="-128"/>
              </a:rPr>
              <a:t>既存システムの非機能要求の見直し</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２．演習の進め方</a:t>
            </a:r>
          </a:p>
        </p:txBody>
      </p:sp>
      <p:sp>
        <p:nvSpPr>
          <p:cNvPr id="36" name="角丸四角形 35"/>
          <p:cNvSpPr/>
          <p:nvPr/>
        </p:nvSpPr>
        <p:spPr>
          <a:xfrm>
            <a:off x="454025" y="969963"/>
            <a:ext cx="2160588" cy="5984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(1) </a:t>
            </a:r>
            <a:r>
              <a:rPr lang="ja-JP" altLang="en-US" sz="1600" dirty="0">
                <a:solidFill>
                  <a:schemeClr val="tx1"/>
                </a:solidFill>
              </a:rPr>
              <a:t>検討対象システムの提示</a:t>
            </a:r>
          </a:p>
        </p:txBody>
      </p:sp>
      <p:sp>
        <p:nvSpPr>
          <p:cNvPr id="38" name="角丸四角形 37"/>
          <p:cNvSpPr/>
          <p:nvPr/>
        </p:nvSpPr>
        <p:spPr>
          <a:xfrm>
            <a:off x="3013075" y="969963"/>
            <a:ext cx="2130425" cy="6143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(2) </a:t>
            </a:r>
            <a:r>
              <a:rPr lang="ja-JP" altLang="en-US" sz="1600" dirty="0">
                <a:solidFill>
                  <a:schemeClr val="tx1"/>
                </a:solidFill>
              </a:rPr>
              <a:t>見直すべき非機能要求項目の抽出</a:t>
            </a:r>
          </a:p>
        </p:txBody>
      </p:sp>
      <p:cxnSp>
        <p:nvCxnSpPr>
          <p:cNvPr id="39" name="直線矢印コネクタ 38"/>
          <p:cNvCxnSpPr>
            <a:stCxn id="36" idx="3"/>
            <a:endCxn id="38" idx="1"/>
          </p:cNvCxnSpPr>
          <p:nvPr/>
        </p:nvCxnSpPr>
        <p:spPr>
          <a:xfrm>
            <a:off x="2614613" y="1270000"/>
            <a:ext cx="398462" cy="63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2916238" y="2008188"/>
            <a:ext cx="2325687" cy="623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(3) </a:t>
            </a:r>
            <a:r>
              <a:rPr lang="ja-JP" altLang="en-US" sz="1600" dirty="0">
                <a:solidFill>
                  <a:schemeClr val="tx1"/>
                </a:solidFill>
              </a:rPr>
              <a:t>非機能要求項目の</a:t>
            </a:r>
            <a:endParaRPr lang="en-US" altLang="ja-JP" sz="1600" dirty="0">
              <a:solidFill>
                <a:schemeClr val="tx1"/>
              </a:solidFill>
            </a:endParaRPr>
          </a:p>
          <a:p>
            <a:pPr algn="ctr" eaLnBrk="1" hangingPunct="1">
              <a:defRPr/>
            </a:pPr>
            <a:r>
              <a:rPr lang="ja-JP" altLang="en-US" sz="1600" dirty="0">
                <a:solidFill>
                  <a:schemeClr val="tx1"/>
                </a:solidFill>
              </a:rPr>
              <a:t>レベル検討</a:t>
            </a:r>
          </a:p>
        </p:txBody>
      </p:sp>
      <p:cxnSp>
        <p:nvCxnSpPr>
          <p:cNvPr id="42" name="直線矢印コネクタ 41"/>
          <p:cNvCxnSpPr>
            <a:stCxn id="38" idx="2"/>
            <a:endCxn id="41" idx="0"/>
          </p:cNvCxnSpPr>
          <p:nvPr/>
        </p:nvCxnSpPr>
        <p:spPr>
          <a:xfrm>
            <a:off x="4078288" y="1584325"/>
            <a:ext cx="1587" cy="4238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473" name="テキスト ボックス 43"/>
          <p:cNvSpPr txBox="1">
            <a:spLocks noChangeArrowheads="1"/>
          </p:cNvSpPr>
          <p:nvPr/>
        </p:nvSpPr>
        <p:spPr bwMode="auto">
          <a:xfrm>
            <a:off x="5413375" y="1057275"/>
            <a:ext cx="35147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検討のポイント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・非機能要求グレード活用シートを</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参考に見直すべき非機能要求項目</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を抽出する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8" name="角丸四角形 47"/>
          <p:cNvSpPr/>
          <p:nvPr/>
        </p:nvSpPr>
        <p:spPr>
          <a:xfrm>
            <a:off x="2801938" y="3502025"/>
            <a:ext cx="2527300" cy="635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(4) </a:t>
            </a:r>
            <a:r>
              <a:rPr lang="ja-JP" altLang="en-US" sz="1600" dirty="0">
                <a:solidFill>
                  <a:schemeClr val="tx1"/>
                </a:solidFill>
              </a:rPr>
              <a:t>要求定義書（まとめシート）としてまとめる</a:t>
            </a:r>
          </a:p>
        </p:txBody>
      </p:sp>
      <p:cxnSp>
        <p:nvCxnSpPr>
          <p:cNvPr id="49" name="直線矢印コネクタ 48"/>
          <p:cNvCxnSpPr>
            <a:stCxn id="41" idx="2"/>
            <a:endCxn id="48" idx="0"/>
          </p:cNvCxnSpPr>
          <p:nvPr/>
        </p:nvCxnSpPr>
        <p:spPr>
          <a:xfrm flipH="1">
            <a:off x="4065588" y="2632075"/>
            <a:ext cx="14287" cy="8699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476" name="テキスト ボックス 49"/>
          <p:cNvSpPr txBox="1">
            <a:spLocks noChangeArrowheads="1"/>
          </p:cNvSpPr>
          <p:nvPr/>
        </p:nvSpPr>
        <p:spPr bwMode="auto">
          <a:xfrm>
            <a:off x="5413375" y="2976563"/>
            <a:ext cx="34147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まとめ</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・検討結果、決定理由をまとめシートに　　</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記入する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・決定できない項目については、どんな　　</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条件が決まれば決定できるのかなど　</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を課題管理表に整理する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cxnSp>
        <p:nvCxnSpPr>
          <p:cNvPr id="52" name="直線矢印コネクタ 51"/>
          <p:cNvCxnSpPr>
            <a:stCxn id="48" idx="2"/>
            <a:endCxn id="34" idx="0"/>
          </p:cNvCxnSpPr>
          <p:nvPr/>
        </p:nvCxnSpPr>
        <p:spPr>
          <a:xfrm>
            <a:off x="4065588" y="4137025"/>
            <a:ext cx="9525" cy="5540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478" name="テキスト ボックス 52"/>
          <p:cNvSpPr txBox="1">
            <a:spLocks noChangeArrowheads="1"/>
          </p:cNvSpPr>
          <p:nvPr/>
        </p:nvSpPr>
        <p:spPr bwMode="auto">
          <a:xfrm>
            <a:off x="5546725" y="5707063"/>
            <a:ext cx="2944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発表のポイント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・決定理由が納得できるものか</a:t>
            </a:r>
          </a:p>
        </p:txBody>
      </p:sp>
      <p:sp>
        <p:nvSpPr>
          <p:cNvPr id="62479" name="テキスト ボックス 54"/>
          <p:cNvSpPr txBox="1">
            <a:spLocks noChangeArrowheads="1"/>
          </p:cNvSpPr>
          <p:nvPr/>
        </p:nvSpPr>
        <p:spPr bwMode="auto">
          <a:xfrm>
            <a:off x="806450" y="1757363"/>
            <a:ext cx="1916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システム概略説明書</a:t>
            </a:r>
          </a:p>
        </p:txBody>
      </p:sp>
      <p:sp>
        <p:nvSpPr>
          <p:cNvPr id="62480" name="テキスト ボックス 61"/>
          <p:cNvSpPr txBox="1">
            <a:spLocks noChangeArrowheads="1"/>
          </p:cNvSpPr>
          <p:nvPr/>
        </p:nvSpPr>
        <p:spPr bwMode="auto">
          <a:xfrm>
            <a:off x="6124575" y="5164138"/>
            <a:ext cx="2224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4" name="角丸四角形 63"/>
          <p:cNvSpPr/>
          <p:nvPr/>
        </p:nvSpPr>
        <p:spPr>
          <a:xfrm>
            <a:off x="495300" y="1651000"/>
            <a:ext cx="2163763" cy="584200"/>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74" name="メモ 73"/>
          <p:cNvSpPr/>
          <p:nvPr/>
        </p:nvSpPr>
        <p:spPr>
          <a:xfrm>
            <a:off x="609600" y="1743075"/>
            <a:ext cx="255588" cy="392113"/>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129" name="角丸四角形 128"/>
          <p:cNvSpPr/>
          <p:nvPr/>
        </p:nvSpPr>
        <p:spPr>
          <a:xfrm>
            <a:off x="5775325" y="5127625"/>
            <a:ext cx="2573338"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132" name="メモ 131"/>
          <p:cNvSpPr/>
          <p:nvPr/>
        </p:nvSpPr>
        <p:spPr>
          <a:xfrm>
            <a:off x="5867400" y="5165725"/>
            <a:ext cx="257175"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34" name="角丸四角形 33"/>
          <p:cNvSpPr/>
          <p:nvPr/>
        </p:nvSpPr>
        <p:spPr>
          <a:xfrm>
            <a:off x="2838450" y="4691063"/>
            <a:ext cx="2473325" cy="5175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(5) </a:t>
            </a:r>
            <a:r>
              <a:rPr lang="ja-JP" altLang="en-US" sz="1600" dirty="0">
                <a:solidFill>
                  <a:schemeClr val="tx1"/>
                </a:solidFill>
              </a:rPr>
              <a:t>グループ内討議・</a:t>
            </a:r>
            <a:endParaRPr lang="en-US" altLang="ja-JP" sz="1600" dirty="0">
              <a:solidFill>
                <a:schemeClr val="tx1"/>
              </a:solidFill>
            </a:endParaRPr>
          </a:p>
          <a:p>
            <a:pPr algn="ctr" eaLnBrk="1" hangingPunct="1">
              <a:defRPr/>
            </a:pPr>
            <a:r>
              <a:rPr lang="ja-JP" altLang="en-US" sz="1600" dirty="0">
                <a:solidFill>
                  <a:schemeClr val="tx1"/>
                </a:solidFill>
              </a:rPr>
              <a:t>まとめ</a:t>
            </a:r>
            <a:endParaRPr lang="en-US" altLang="ja-JP" sz="1600" dirty="0">
              <a:solidFill>
                <a:schemeClr val="tx1"/>
              </a:solidFill>
            </a:endParaRPr>
          </a:p>
        </p:txBody>
      </p:sp>
      <p:cxnSp>
        <p:nvCxnSpPr>
          <p:cNvPr id="3" name="直線コネクタ 2"/>
          <p:cNvCxnSpPr/>
          <p:nvPr/>
        </p:nvCxnSpPr>
        <p:spPr bwMode="auto">
          <a:xfrm>
            <a:off x="220663" y="4524375"/>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2487" name="テキスト ボックス 13"/>
          <p:cNvSpPr txBox="1">
            <a:spLocks noChangeArrowheads="1"/>
          </p:cNvSpPr>
          <p:nvPr/>
        </p:nvSpPr>
        <p:spPr bwMode="auto">
          <a:xfrm>
            <a:off x="228600" y="3917950"/>
            <a:ext cx="2025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(1)</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個人作業（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62488" name="テキスト ボックス 64"/>
          <p:cNvSpPr txBox="1">
            <a:spLocks noChangeArrowheads="1"/>
          </p:cNvSpPr>
          <p:nvPr/>
        </p:nvSpPr>
        <p:spPr bwMode="auto">
          <a:xfrm>
            <a:off x="220663" y="4476750"/>
            <a:ext cx="233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(2)</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グループ討議（</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51" name="角丸四角形 50"/>
          <p:cNvSpPr/>
          <p:nvPr/>
        </p:nvSpPr>
        <p:spPr>
          <a:xfrm>
            <a:off x="2916238" y="5748338"/>
            <a:ext cx="2325687" cy="433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(6) </a:t>
            </a:r>
            <a:r>
              <a:rPr lang="ja-JP" altLang="en-US" sz="1600" dirty="0">
                <a:solidFill>
                  <a:schemeClr val="tx1"/>
                </a:solidFill>
              </a:rPr>
              <a:t>発表・討議</a:t>
            </a:r>
          </a:p>
        </p:txBody>
      </p:sp>
      <p:cxnSp>
        <p:nvCxnSpPr>
          <p:cNvPr id="54" name="直線矢印コネクタ 53"/>
          <p:cNvCxnSpPr>
            <a:stCxn id="34" idx="2"/>
            <a:endCxn id="51" idx="0"/>
          </p:cNvCxnSpPr>
          <p:nvPr/>
        </p:nvCxnSpPr>
        <p:spPr>
          <a:xfrm>
            <a:off x="4075113" y="5208588"/>
            <a:ext cx="4762" cy="539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bwMode="auto">
          <a:xfrm>
            <a:off x="314325" y="5556250"/>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2492" name="テキスト ボックス 65"/>
          <p:cNvSpPr txBox="1">
            <a:spLocks noChangeArrowheads="1"/>
          </p:cNvSpPr>
          <p:nvPr/>
        </p:nvSpPr>
        <p:spPr bwMode="auto">
          <a:xfrm>
            <a:off x="242888" y="5564188"/>
            <a:ext cx="2025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(3)</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全体発表（</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62493" name="テキスト ボックス 66"/>
          <p:cNvSpPr txBox="1">
            <a:spLocks noChangeArrowheads="1"/>
          </p:cNvSpPr>
          <p:nvPr/>
        </p:nvSpPr>
        <p:spPr bwMode="auto">
          <a:xfrm>
            <a:off x="450850" y="2233613"/>
            <a:ext cx="2173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受発注システムとする</a:t>
            </a:r>
          </a:p>
        </p:txBody>
      </p:sp>
      <p:sp>
        <p:nvSpPr>
          <p:cNvPr id="45" name="角丸四角形 44"/>
          <p:cNvSpPr/>
          <p:nvPr/>
        </p:nvSpPr>
        <p:spPr>
          <a:xfrm>
            <a:off x="5732463" y="4562475"/>
            <a:ext cx="2573337"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62495" name="テキスト ボックス 42"/>
          <p:cNvSpPr txBox="1">
            <a:spLocks noChangeArrowheads="1"/>
          </p:cNvSpPr>
          <p:nvPr/>
        </p:nvSpPr>
        <p:spPr bwMode="auto">
          <a:xfrm>
            <a:off x="6080125" y="4598988"/>
            <a:ext cx="1717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課題管理表</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6" name="メモ 45"/>
          <p:cNvSpPr/>
          <p:nvPr/>
        </p:nvSpPr>
        <p:spPr>
          <a:xfrm>
            <a:off x="5824538" y="4600575"/>
            <a:ext cx="255587"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62497" name="テキスト ボックス 46"/>
          <p:cNvSpPr txBox="1">
            <a:spLocks noChangeArrowheads="1"/>
          </p:cNvSpPr>
          <p:nvPr/>
        </p:nvSpPr>
        <p:spPr bwMode="auto">
          <a:xfrm>
            <a:off x="387350" y="4959350"/>
            <a:ext cx="2944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・グループ内で意見交換し、</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検討の妥当性について検証する</a:t>
            </a:r>
          </a:p>
        </p:txBody>
      </p:sp>
      <p:sp>
        <p:nvSpPr>
          <p:cNvPr id="62498" name="テキスト ボックス 68"/>
          <p:cNvSpPr txBox="1">
            <a:spLocks noChangeArrowheads="1"/>
          </p:cNvSpPr>
          <p:nvPr/>
        </p:nvSpPr>
        <p:spPr bwMode="auto">
          <a:xfrm>
            <a:off x="433388" y="6030913"/>
            <a:ext cx="333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・多様な観点からの検討や</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決定手順、条件等の認識を深める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2499" name="テキスト ボックス 55"/>
          <p:cNvSpPr txBox="1">
            <a:spLocks noChangeArrowheads="1"/>
          </p:cNvSpPr>
          <p:nvPr/>
        </p:nvSpPr>
        <p:spPr bwMode="auto">
          <a:xfrm>
            <a:off x="1746250" y="3035300"/>
            <a:ext cx="2225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58" name="角丸四角形 57"/>
          <p:cNvSpPr/>
          <p:nvPr/>
        </p:nvSpPr>
        <p:spPr>
          <a:xfrm>
            <a:off x="1398588" y="2998788"/>
            <a:ext cx="2573337" cy="417512"/>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68" name="メモ 67"/>
          <p:cNvSpPr/>
          <p:nvPr/>
        </p:nvSpPr>
        <p:spPr>
          <a:xfrm>
            <a:off x="1490663" y="3036888"/>
            <a:ext cx="255587" cy="338137"/>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62502" name="テキスト ボックス 69"/>
          <p:cNvSpPr txBox="1">
            <a:spLocks noChangeArrowheads="1"/>
          </p:cNvSpPr>
          <p:nvPr/>
        </p:nvSpPr>
        <p:spPr bwMode="auto">
          <a:xfrm>
            <a:off x="6964363" y="2189163"/>
            <a:ext cx="187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活用シート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71" name="メモ 70"/>
          <p:cNvSpPr/>
          <p:nvPr/>
        </p:nvSpPr>
        <p:spPr>
          <a:xfrm>
            <a:off x="6769100" y="2311400"/>
            <a:ext cx="257175"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72" name="角丸四角形 71"/>
          <p:cNvSpPr/>
          <p:nvPr/>
        </p:nvSpPr>
        <p:spPr>
          <a:xfrm>
            <a:off x="6718300" y="2235200"/>
            <a:ext cx="2124075" cy="522288"/>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背景</a:t>
            </a:r>
            <a:endParaRPr lang="en-US" altLang="ja-JP"/>
          </a:p>
          <a:p>
            <a:pPr lvl="1"/>
            <a:r>
              <a:rPr lang="ja-JP" altLang="en-US"/>
              <a:t>関東に本社やデータセンターがある</a:t>
            </a:r>
            <a:r>
              <a:rPr lang="en-US" altLang="ja-JP"/>
              <a:t>β</a:t>
            </a:r>
            <a:r>
              <a:rPr lang="ja-JP" altLang="en-US"/>
              <a:t>社は、法人向けの製品を扱っており、受発注システムを構築し、関東地区の法人（</a:t>
            </a:r>
            <a:r>
              <a:rPr lang="en-US" altLang="ja-JP"/>
              <a:t>1500</a:t>
            </a:r>
            <a:r>
              <a:rPr lang="ja-JP" altLang="en-US"/>
              <a:t>社）とのみ取引をしていた</a:t>
            </a:r>
          </a:p>
          <a:p>
            <a:pPr lvl="1"/>
            <a:r>
              <a:rPr lang="ja-JP" altLang="en-US"/>
              <a:t>あらたに、販路を広げるため関西にも進出し、さらに</a:t>
            </a:r>
            <a:r>
              <a:rPr lang="en-US" altLang="ja-JP"/>
              <a:t>1000</a:t>
            </a:r>
            <a:r>
              <a:rPr lang="ja-JP" altLang="en-US"/>
              <a:t>社との取引も可能なようにシステムを拡張することとした</a:t>
            </a:r>
            <a:endParaRPr lang="en-US" altLang="ja-JP"/>
          </a:p>
          <a:p>
            <a:pPr lvl="1"/>
            <a:r>
              <a:rPr lang="ja-JP" altLang="en-US">
                <a:solidFill>
                  <a:schemeClr val="tx2"/>
                </a:solidFill>
                <a:latin typeface="HGP創英角ｺﾞｼｯｸUB" panose="020B0900000000000000" pitchFamily="50" charset="-128"/>
              </a:rPr>
              <a:t>事業継続性対策のためにバックアップデータセンターを設ける計画がある</a:t>
            </a:r>
            <a:endParaRPr lang="ja-JP" altLang="en-US"/>
          </a:p>
          <a:p>
            <a:pPr lvl="1"/>
            <a:r>
              <a:rPr lang="ja-JP" altLang="en-US"/>
              <a:t>従来の顧客企業は古くからの取引であったため、システムダウン等には寛容であったが、新しい顧客企業はかなりシビアであることが予想されている</a:t>
            </a:r>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演習４：既存システムの非機能要求の見直し</a:t>
            </a:r>
            <a:br>
              <a:rPr lang="en-US" altLang="ja-JP" sz="2400" kern="0" dirty="0">
                <a:ea typeface="HGP創英角ｺﾞｼｯｸUB" pitchFamily="50" charset="-128"/>
              </a:rPr>
            </a:br>
            <a:r>
              <a:rPr lang="ja-JP" altLang="en-US" sz="2400" kern="0" dirty="0">
                <a:ea typeface="HGP創英角ｺﾞｼｯｸUB" pitchFamily="50" charset="-128"/>
              </a:rPr>
              <a:t>３．</a:t>
            </a:r>
            <a:r>
              <a:rPr lang="ja-JP" altLang="en-US" sz="2400" dirty="0">
                <a:ea typeface="HGP創英角ｺﾞｼｯｸUB" pitchFamily="50" charset="-128"/>
              </a:rPr>
              <a:t>受発注システム見直し概要</a:t>
            </a:r>
            <a:endParaRPr lang="ja-JP" altLang="en-US" sz="2400" kern="0" dirty="0">
              <a:ea typeface="HGP創英角ｺﾞｼｯｸUB" pitchFamily="50"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２．演習の進め方</a:t>
            </a:r>
          </a:p>
        </p:txBody>
      </p:sp>
      <p:sp>
        <p:nvSpPr>
          <p:cNvPr id="36" name="角丸四角形 35"/>
          <p:cNvSpPr/>
          <p:nvPr/>
        </p:nvSpPr>
        <p:spPr>
          <a:xfrm>
            <a:off x="454025" y="1133475"/>
            <a:ext cx="2160588" cy="598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(1) </a:t>
            </a:r>
            <a:r>
              <a:rPr lang="ja-JP" altLang="en-US" sz="1600" dirty="0">
                <a:solidFill>
                  <a:schemeClr val="tx1"/>
                </a:solidFill>
              </a:rPr>
              <a:t>検討対象システムの概略の確認</a:t>
            </a:r>
          </a:p>
        </p:txBody>
      </p:sp>
      <p:sp>
        <p:nvSpPr>
          <p:cNvPr id="38" name="角丸四角形 37"/>
          <p:cNvSpPr/>
          <p:nvPr/>
        </p:nvSpPr>
        <p:spPr>
          <a:xfrm>
            <a:off x="3113088" y="1133475"/>
            <a:ext cx="1943100" cy="614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(2) </a:t>
            </a:r>
            <a:r>
              <a:rPr lang="ja-JP" altLang="en-US" sz="1600" dirty="0">
                <a:solidFill>
                  <a:schemeClr val="tx1"/>
                </a:solidFill>
              </a:rPr>
              <a:t>最も近いモデルシステムの決定</a:t>
            </a:r>
          </a:p>
        </p:txBody>
      </p:sp>
      <p:cxnSp>
        <p:nvCxnSpPr>
          <p:cNvPr id="39" name="直線矢印コネクタ 38"/>
          <p:cNvCxnSpPr>
            <a:stCxn id="36" idx="3"/>
            <a:endCxn id="38" idx="1"/>
          </p:cNvCxnSpPr>
          <p:nvPr/>
        </p:nvCxnSpPr>
        <p:spPr>
          <a:xfrm>
            <a:off x="2614613" y="1431925"/>
            <a:ext cx="498475" cy="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2916238" y="2640013"/>
            <a:ext cx="2325687" cy="622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600" dirty="0">
                <a:solidFill>
                  <a:schemeClr val="tx1"/>
                </a:solidFill>
              </a:rPr>
              <a:t>(3) </a:t>
            </a:r>
            <a:r>
              <a:rPr lang="zh-TW" altLang="en-US" sz="1600" dirty="0">
                <a:solidFill>
                  <a:schemeClr val="tx1"/>
                </a:solidFill>
              </a:rPr>
              <a:t>非機能要求項目</a:t>
            </a:r>
            <a:r>
              <a:rPr lang="ja-JP" altLang="en-US" sz="1600" dirty="0">
                <a:solidFill>
                  <a:schemeClr val="tx1"/>
                </a:solidFill>
              </a:rPr>
              <a:t>の設定レベル調整</a:t>
            </a:r>
          </a:p>
        </p:txBody>
      </p:sp>
      <p:cxnSp>
        <p:nvCxnSpPr>
          <p:cNvPr id="42" name="直線矢印コネクタ 41"/>
          <p:cNvCxnSpPr>
            <a:stCxn id="38" idx="2"/>
            <a:endCxn id="41" idx="0"/>
          </p:cNvCxnSpPr>
          <p:nvPr/>
        </p:nvCxnSpPr>
        <p:spPr>
          <a:xfrm flipH="1">
            <a:off x="4079875" y="1747838"/>
            <a:ext cx="4763" cy="892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378450" y="1719263"/>
            <a:ext cx="3514725" cy="1323975"/>
          </a:xfrm>
          <a:prstGeom prst="rect">
            <a:avLst/>
          </a:prstGeom>
          <a:noFill/>
        </p:spPr>
        <p:txBody>
          <a:bodyPr>
            <a:spAutoFit/>
          </a:bodyPr>
          <a:lstStyle/>
          <a:p>
            <a:pPr eaLnBrk="1" hangingPunct="1">
              <a:defRPr/>
            </a:pPr>
            <a:r>
              <a:rPr lang="en-US" altLang="ja-JP" sz="1600" dirty="0">
                <a:ea typeface="HGP創英角ｺﾞｼｯｸUB" pitchFamily="50" charset="-128"/>
              </a:rPr>
              <a:t>【</a:t>
            </a:r>
            <a:r>
              <a:rPr lang="ja-JP" altLang="en-US" sz="1600" dirty="0">
                <a:ea typeface="HGP創英角ｺﾞｼｯｸUB" pitchFamily="50" charset="-128"/>
              </a:rPr>
              <a:t>レベル調整</a:t>
            </a:r>
            <a:r>
              <a:rPr lang="en-US" altLang="ja-JP" sz="1600" dirty="0">
                <a:ea typeface="HGP創英角ｺﾞｼｯｸUB" pitchFamily="50" charset="-128"/>
              </a:rPr>
              <a:t>】</a:t>
            </a:r>
          </a:p>
          <a:p>
            <a:pPr marL="174625" indent="-174625" eaLnBrk="1" hangingPunct="1">
              <a:defRPr/>
            </a:pPr>
            <a:r>
              <a:rPr lang="ja-JP" altLang="en-US" sz="1600" dirty="0">
                <a:ea typeface="HGP創英角ｺﾞｼｯｸUB" pitchFamily="50" charset="-128"/>
              </a:rPr>
              <a:t>　・非機能要求グレードの「選択時の理由」にある指針を参考に、レベル調整を行う。その際、調整にあたっての考え方や理由を整理する</a:t>
            </a:r>
            <a:endParaRPr lang="en-US" altLang="ja-JP" sz="1600" dirty="0">
              <a:ea typeface="HGP創英角ｺﾞｼｯｸUB" pitchFamily="50" charset="-128"/>
            </a:endParaRPr>
          </a:p>
        </p:txBody>
      </p:sp>
      <p:sp>
        <p:nvSpPr>
          <p:cNvPr id="48" name="角丸四角形 47"/>
          <p:cNvSpPr/>
          <p:nvPr/>
        </p:nvSpPr>
        <p:spPr>
          <a:xfrm>
            <a:off x="2801938" y="3894138"/>
            <a:ext cx="2527300" cy="635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(4) </a:t>
            </a:r>
            <a:r>
              <a:rPr lang="ja-JP" altLang="en-US" sz="1600" dirty="0">
                <a:solidFill>
                  <a:schemeClr val="tx1"/>
                </a:solidFill>
              </a:rPr>
              <a:t>要求定義書（まとめシート）としてまとめる</a:t>
            </a:r>
          </a:p>
        </p:txBody>
      </p:sp>
      <p:cxnSp>
        <p:nvCxnSpPr>
          <p:cNvPr id="49" name="直線矢印コネクタ 48"/>
          <p:cNvCxnSpPr>
            <a:stCxn id="41" idx="2"/>
            <a:endCxn id="48" idx="0"/>
          </p:cNvCxnSpPr>
          <p:nvPr/>
        </p:nvCxnSpPr>
        <p:spPr>
          <a:xfrm flipH="1">
            <a:off x="4065588" y="3262313"/>
            <a:ext cx="14287" cy="6318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角丸四角形 50"/>
          <p:cNvSpPr/>
          <p:nvPr/>
        </p:nvSpPr>
        <p:spPr>
          <a:xfrm>
            <a:off x="2898775" y="5568950"/>
            <a:ext cx="2327275" cy="431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(6) </a:t>
            </a:r>
            <a:r>
              <a:rPr lang="ja-JP" altLang="en-US" sz="1600" dirty="0">
                <a:solidFill>
                  <a:schemeClr val="tx1"/>
                </a:solidFill>
              </a:rPr>
              <a:t>発表・討議</a:t>
            </a:r>
          </a:p>
        </p:txBody>
      </p:sp>
      <p:cxnSp>
        <p:nvCxnSpPr>
          <p:cNvPr id="52" name="直線矢印コネクタ 51"/>
          <p:cNvCxnSpPr>
            <a:stCxn id="48" idx="2"/>
            <a:endCxn id="34" idx="0"/>
          </p:cNvCxnSpPr>
          <p:nvPr/>
        </p:nvCxnSpPr>
        <p:spPr>
          <a:xfrm>
            <a:off x="4065588" y="4529138"/>
            <a:ext cx="1587" cy="354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8" name="テキスト ボックス 52"/>
          <p:cNvSpPr txBox="1">
            <a:spLocks noChangeArrowheads="1"/>
          </p:cNvSpPr>
          <p:nvPr/>
        </p:nvSpPr>
        <p:spPr bwMode="auto">
          <a:xfrm>
            <a:off x="5546725" y="5413375"/>
            <a:ext cx="2944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討議のポイント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・決定理由が納得できるものか</a:t>
            </a:r>
          </a:p>
        </p:txBody>
      </p:sp>
      <p:sp>
        <p:nvSpPr>
          <p:cNvPr id="11279" name="テキスト ボックス 54"/>
          <p:cNvSpPr txBox="1">
            <a:spLocks noChangeArrowheads="1"/>
          </p:cNvSpPr>
          <p:nvPr/>
        </p:nvSpPr>
        <p:spPr bwMode="auto">
          <a:xfrm>
            <a:off x="806450" y="1920875"/>
            <a:ext cx="1916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システム概略説明書</a:t>
            </a:r>
          </a:p>
        </p:txBody>
      </p:sp>
      <p:sp>
        <p:nvSpPr>
          <p:cNvPr id="64" name="角丸四角形 63"/>
          <p:cNvSpPr/>
          <p:nvPr/>
        </p:nvSpPr>
        <p:spPr>
          <a:xfrm>
            <a:off x="495300" y="1814513"/>
            <a:ext cx="2163763" cy="584200"/>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74" name="メモ 73"/>
          <p:cNvSpPr/>
          <p:nvPr/>
        </p:nvSpPr>
        <p:spPr>
          <a:xfrm>
            <a:off x="609600" y="1906588"/>
            <a:ext cx="255588" cy="392112"/>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34" name="角丸四角形 33"/>
          <p:cNvSpPr/>
          <p:nvPr/>
        </p:nvSpPr>
        <p:spPr>
          <a:xfrm>
            <a:off x="2830513" y="4883150"/>
            <a:ext cx="2471737" cy="5476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(5) </a:t>
            </a:r>
            <a:r>
              <a:rPr lang="ja-JP" altLang="en-US" sz="1600" dirty="0">
                <a:solidFill>
                  <a:schemeClr val="tx1"/>
                </a:solidFill>
              </a:rPr>
              <a:t>グループ内発表・</a:t>
            </a:r>
            <a:endParaRPr lang="en-US" altLang="ja-JP" sz="1600" dirty="0">
              <a:solidFill>
                <a:schemeClr val="tx1"/>
              </a:solidFill>
            </a:endParaRPr>
          </a:p>
          <a:p>
            <a:pPr algn="ctr" eaLnBrk="1" hangingPunct="1">
              <a:defRPr/>
            </a:pPr>
            <a:r>
              <a:rPr lang="ja-JP" altLang="en-US" sz="1600" dirty="0">
                <a:solidFill>
                  <a:schemeClr val="tx1"/>
                </a:solidFill>
              </a:rPr>
              <a:t>まとめ</a:t>
            </a:r>
          </a:p>
        </p:txBody>
      </p:sp>
      <p:cxnSp>
        <p:nvCxnSpPr>
          <p:cNvPr id="54" name="直線矢印コネクタ 53"/>
          <p:cNvCxnSpPr/>
          <p:nvPr/>
        </p:nvCxnSpPr>
        <p:spPr>
          <a:xfrm>
            <a:off x="4084638" y="5413375"/>
            <a:ext cx="4762" cy="158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84" name="右中かっこ 8"/>
          <p:cNvSpPr>
            <a:spLocks/>
          </p:cNvSpPr>
          <p:nvPr/>
        </p:nvSpPr>
        <p:spPr bwMode="auto">
          <a:xfrm>
            <a:off x="5340350" y="4997450"/>
            <a:ext cx="206375" cy="1003300"/>
          </a:xfrm>
          <a:prstGeom prst="rightBrace">
            <a:avLst>
              <a:gd name="adj1" fmla="val 8305"/>
              <a:gd name="adj2" fmla="val 709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endParaRPr lang="ja-JP" altLang="en-US" sz="3200">
              <a:solidFill>
                <a:schemeClr val="tx2"/>
              </a:solidFill>
              <a:ea typeface="ＭＳ ゴシック" panose="020B0609070205080204" pitchFamily="49" charset="-128"/>
            </a:endParaRPr>
          </a:p>
        </p:txBody>
      </p:sp>
      <p:cxnSp>
        <p:nvCxnSpPr>
          <p:cNvPr id="3" name="直線コネクタ 2"/>
          <p:cNvCxnSpPr/>
          <p:nvPr/>
        </p:nvCxnSpPr>
        <p:spPr bwMode="auto">
          <a:xfrm>
            <a:off x="220663" y="4772025"/>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bwMode="auto">
          <a:xfrm>
            <a:off x="242888" y="5492750"/>
            <a:ext cx="5097462"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287" name="テキスト ボックス 13"/>
          <p:cNvSpPr txBox="1">
            <a:spLocks noChangeArrowheads="1"/>
          </p:cNvSpPr>
          <p:nvPr/>
        </p:nvSpPr>
        <p:spPr bwMode="auto">
          <a:xfrm>
            <a:off x="242888" y="4165600"/>
            <a:ext cx="202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(B)</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個人作業（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1288" name="テキスト ボックス 64"/>
          <p:cNvSpPr txBox="1">
            <a:spLocks noChangeArrowheads="1"/>
          </p:cNvSpPr>
          <p:nvPr/>
        </p:nvSpPr>
        <p:spPr bwMode="auto">
          <a:xfrm>
            <a:off x="220663" y="4919663"/>
            <a:ext cx="234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(C)</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1289" name="テキスト ボックス 65"/>
          <p:cNvSpPr txBox="1">
            <a:spLocks noChangeArrowheads="1"/>
          </p:cNvSpPr>
          <p:nvPr/>
        </p:nvSpPr>
        <p:spPr bwMode="auto">
          <a:xfrm>
            <a:off x="242888" y="5616575"/>
            <a:ext cx="2038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(D)</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全体作業（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10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cxnSp>
        <p:nvCxnSpPr>
          <p:cNvPr id="40" name="直線コネクタ 39"/>
          <p:cNvCxnSpPr/>
          <p:nvPr/>
        </p:nvCxnSpPr>
        <p:spPr bwMode="auto">
          <a:xfrm flipV="1">
            <a:off x="220663" y="2505075"/>
            <a:ext cx="5122862" cy="574675"/>
          </a:xfrm>
          <a:prstGeom prst="bentConnector3">
            <a:avLst>
              <a:gd name="adj1" fmla="val 50000"/>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291" name="テキスト ボックス 36"/>
          <p:cNvSpPr txBox="1">
            <a:spLocks noChangeArrowheads="1"/>
          </p:cNvSpPr>
          <p:nvPr/>
        </p:nvSpPr>
        <p:spPr bwMode="auto">
          <a:xfrm>
            <a:off x="5483225" y="4152900"/>
            <a:ext cx="3575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まとめ</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・検討結果と決定理由をまとめシートに</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整理する（グループで</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10</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項目程度）</a:t>
            </a:r>
          </a:p>
        </p:txBody>
      </p:sp>
      <p:sp>
        <p:nvSpPr>
          <p:cNvPr id="11292" name="テキスト ボックス 42"/>
          <p:cNvSpPr txBox="1">
            <a:spLocks noChangeArrowheads="1"/>
          </p:cNvSpPr>
          <p:nvPr/>
        </p:nvSpPr>
        <p:spPr bwMode="auto">
          <a:xfrm>
            <a:off x="5949950" y="5038725"/>
            <a:ext cx="2224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5" name="角丸四角形 44"/>
          <p:cNvSpPr/>
          <p:nvPr/>
        </p:nvSpPr>
        <p:spPr>
          <a:xfrm>
            <a:off x="5600700" y="5002213"/>
            <a:ext cx="2573338" cy="417512"/>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46" name="メモ 45"/>
          <p:cNvSpPr/>
          <p:nvPr/>
        </p:nvSpPr>
        <p:spPr>
          <a:xfrm>
            <a:off x="5692775" y="5040313"/>
            <a:ext cx="257175" cy="338137"/>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11295" name="テキスト ボックス 46"/>
          <p:cNvSpPr txBox="1">
            <a:spLocks noChangeArrowheads="1"/>
          </p:cNvSpPr>
          <p:nvPr/>
        </p:nvSpPr>
        <p:spPr bwMode="auto">
          <a:xfrm>
            <a:off x="5940425" y="3811588"/>
            <a:ext cx="222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非機能要求まとめシート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56" name="角丸四角形 55"/>
          <p:cNvSpPr/>
          <p:nvPr/>
        </p:nvSpPr>
        <p:spPr>
          <a:xfrm>
            <a:off x="5591175" y="3775075"/>
            <a:ext cx="2574925"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58" name="メモ 57"/>
          <p:cNvSpPr/>
          <p:nvPr/>
        </p:nvSpPr>
        <p:spPr>
          <a:xfrm>
            <a:off x="5684838" y="3813175"/>
            <a:ext cx="255587"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11298" name="テキスト ボックス 49"/>
          <p:cNvSpPr txBox="1">
            <a:spLocks noChangeArrowheads="1"/>
          </p:cNvSpPr>
          <p:nvPr/>
        </p:nvSpPr>
        <p:spPr bwMode="auto">
          <a:xfrm>
            <a:off x="242888" y="2470150"/>
            <a:ext cx="21971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(A)</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5</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1299" name="テキスト ボックス 61"/>
          <p:cNvSpPr txBox="1">
            <a:spLocks noChangeArrowheads="1"/>
          </p:cNvSpPr>
          <p:nvPr/>
        </p:nvSpPr>
        <p:spPr bwMode="auto">
          <a:xfrm>
            <a:off x="6613525" y="3057525"/>
            <a:ext cx="1878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グレード表</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67" name="メモ 66"/>
          <p:cNvSpPr/>
          <p:nvPr/>
        </p:nvSpPr>
        <p:spPr>
          <a:xfrm>
            <a:off x="6418263" y="3179763"/>
            <a:ext cx="255587" cy="338137"/>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68" name="角丸四角形 67"/>
          <p:cNvSpPr/>
          <p:nvPr/>
        </p:nvSpPr>
        <p:spPr>
          <a:xfrm>
            <a:off x="6365875" y="3089275"/>
            <a:ext cx="2125663" cy="522288"/>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発注者</a:t>
            </a:r>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発注担当者として見直すシステムの非機能要求定義を見直すこととなった。受注者から提案はもらうが、発注者としての検討を進めておく必要がある</a:t>
            </a:r>
          </a:p>
          <a:p>
            <a:pPr marL="0" indent="0">
              <a:buFont typeface="Wingdings" pitchFamily="2" charset="2"/>
              <a:buNone/>
              <a:defRPr/>
            </a:pPr>
            <a:r>
              <a:rPr lang="en-US" altLang="ja-JP" dirty="0"/>
              <a:t>【</a:t>
            </a:r>
            <a:r>
              <a:rPr lang="ja-JP" altLang="en-US" dirty="0"/>
              <a:t>条件等</a:t>
            </a:r>
            <a:r>
              <a:rPr lang="en-US" altLang="ja-JP" dirty="0"/>
              <a:t>】</a:t>
            </a:r>
          </a:p>
          <a:p>
            <a:pPr lvl="1">
              <a:defRPr/>
            </a:pPr>
            <a:r>
              <a:rPr lang="ja-JP" altLang="en-US" dirty="0"/>
              <a:t>経済性、実現性、開発期間に関しては、受注者に要求定義書と見積もり等を含む開発計画書を提出してもらって判断する予定である</a:t>
            </a:r>
            <a:endParaRPr lang="en-US" altLang="ja-JP" dirty="0"/>
          </a:p>
          <a:p>
            <a:pPr lvl="1">
              <a:defRPr/>
            </a:pPr>
            <a:r>
              <a:rPr lang="ja-JP" altLang="en-US" dirty="0"/>
              <a:t>まずは非機能要求を見直すことから始めたい</a:t>
            </a:r>
            <a:endParaRPr lang="en-US" altLang="ja-JP" dirty="0"/>
          </a:p>
          <a:p>
            <a:pPr lvl="1">
              <a:defRPr/>
            </a:pPr>
            <a:r>
              <a:rPr lang="ja-JP" altLang="en-US" dirty="0"/>
              <a:t>性能条件、移行性に問題が顕在化することが想定されていること、セキュリティにこれまで以上に注意するよう上司から指示されている</a:t>
            </a:r>
          </a:p>
          <a:p>
            <a:pPr marL="0" indent="0">
              <a:buFont typeface="Wingdings" pitchFamily="2" charset="2"/>
              <a:buNone/>
              <a:defRPr/>
            </a:pPr>
            <a:endParaRPr lang="ja-JP" altLang="en-US" dirty="0"/>
          </a:p>
          <a:p>
            <a:pPr>
              <a:defRPr/>
            </a:pPr>
            <a:r>
              <a:rPr lang="ja-JP" altLang="en-US" dirty="0"/>
              <a:t>受注者</a:t>
            </a:r>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受注担当者として、発注者に提示するシステムの非機能要求定義についての見直しを担当することとなった</a:t>
            </a:r>
          </a:p>
          <a:p>
            <a:pPr marL="0" indent="0">
              <a:buFont typeface="Wingdings" pitchFamily="2" charset="2"/>
              <a:buNone/>
              <a:defRPr/>
            </a:pPr>
            <a:r>
              <a:rPr lang="en-US" altLang="ja-JP" dirty="0"/>
              <a:t>【</a:t>
            </a:r>
            <a:r>
              <a:rPr lang="ja-JP" altLang="en-US" dirty="0"/>
              <a:t>条件等</a:t>
            </a:r>
            <a:r>
              <a:rPr lang="en-US" altLang="ja-JP" dirty="0"/>
              <a:t>】</a:t>
            </a:r>
          </a:p>
          <a:p>
            <a:pPr lvl="1">
              <a:defRPr/>
            </a:pPr>
            <a:r>
              <a:rPr lang="ja-JP" altLang="en-US" dirty="0"/>
              <a:t>経済性、実現性、開発期間等にも当然制限があるが、発注者は具体的な数値としては指示してくれない</a:t>
            </a:r>
            <a:endParaRPr lang="en-US" altLang="ja-JP" dirty="0"/>
          </a:p>
          <a:p>
            <a:pPr lvl="1">
              <a:defRPr/>
            </a:pPr>
            <a:r>
              <a:rPr lang="ja-JP" altLang="en-US" dirty="0"/>
              <a:t>まずは重要項目を見直してほしいという要望がある</a:t>
            </a:r>
            <a:endParaRPr lang="en-US" altLang="ja-JP" dirty="0"/>
          </a:p>
          <a:p>
            <a:pPr lvl="1">
              <a:defRPr/>
            </a:pPr>
            <a:r>
              <a:rPr lang="ja-JP" altLang="en-US" dirty="0"/>
              <a:t>性能要求、移行性、セキュリティに注意してほしいという要望がある</a:t>
            </a:r>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演習４：既存システムの非機能要求の見直し</a:t>
            </a:r>
            <a:endParaRPr lang="en-US" altLang="ja-JP" sz="2400" kern="0" dirty="0">
              <a:ea typeface="HGP創英角ｺﾞｼｯｸUB" pitchFamily="50" charset="-128"/>
            </a:endParaRPr>
          </a:p>
          <a:p>
            <a:pPr>
              <a:defRPr/>
            </a:pPr>
            <a:r>
              <a:rPr lang="ja-JP" altLang="en-US" sz="2400" kern="0" dirty="0">
                <a:ea typeface="HGP創英角ｺﾞｼｯｸUB" pitchFamily="50" charset="-128"/>
              </a:rPr>
              <a:t>４．検討担当者の立場・条件</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演習４：既存システムの非機能要求の見直し</a:t>
            </a:r>
            <a:br>
              <a:rPr lang="en-US" altLang="ja-JP" sz="2400" kern="0" dirty="0">
                <a:ea typeface="HGP創英角ｺﾞｼｯｸUB" pitchFamily="50" charset="-128"/>
                <a:cs typeface="+mj-cs"/>
              </a:rPr>
            </a:br>
            <a:r>
              <a:rPr lang="ja-JP" altLang="en-US" sz="2400" kern="0" dirty="0">
                <a:ea typeface="HGP創英角ｺﾞｼｯｸUB" pitchFamily="50" charset="-128"/>
              </a:rPr>
              <a:t>５．非機能要求項目の設定（個人作業）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659812"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sz="2000" dirty="0"/>
              <a:t>設定した受発注システムの非機能要求項目の既存の設定レベルは、演習</a:t>
            </a:r>
            <a:r>
              <a:rPr lang="en-US" altLang="ja-JP" sz="2000" dirty="0"/>
              <a:t>4</a:t>
            </a:r>
            <a:r>
              <a:rPr lang="ja-JP" altLang="en-US" sz="2000" dirty="0"/>
              <a:t>の非機能要求まとめシートに記載しています</a:t>
            </a:r>
            <a:endParaRPr lang="en-US" altLang="ja-JP" sz="2000" dirty="0"/>
          </a:p>
          <a:p>
            <a:pPr>
              <a:defRPr/>
            </a:pPr>
            <a:r>
              <a:rPr lang="ja-JP" altLang="en-US" sz="2000" dirty="0"/>
              <a:t>既存の非機能要求項目の中から、見直しする非機能要求を各自</a:t>
            </a:r>
            <a:r>
              <a:rPr lang="en-US" altLang="ja-JP" sz="2000" dirty="0"/>
              <a:t>3</a:t>
            </a:r>
            <a:r>
              <a:rPr lang="ja-JP" altLang="en-US" sz="2000" dirty="0"/>
              <a:t>～</a:t>
            </a:r>
            <a:r>
              <a:rPr lang="en-US" altLang="ja-JP" sz="2000" dirty="0"/>
              <a:t>5</a:t>
            </a:r>
            <a:r>
              <a:rPr lang="ja-JP" altLang="en-US" sz="2000" dirty="0"/>
              <a:t>項目選択し、その設定レベルが検討対象システムにとって適切かどうか見直します</a:t>
            </a:r>
            <a:endParaRPr lang="en-US" altLang="ja-JP" sz="2000" dirty="0"/>
          </a:p>
          <a:p>
            <a:pPr>
              <a:defRPr/>
            </a:pPr>
            <a:r>
              <a:rPr lang="ja-JP" altLang="en-US" sz="2000" dirty="0"/>
              <a:t>非機能要求項目は非機能要求グレード活用シートを用いて、重要項目やそれ以外のメトリクスを選んで検討してください</a:t>
            </a:r>
            <a:endParaRPr lang="en-US" altLang="ja-JP" sz="2000" dirty="0"/>
          </a:p>
          <a:p>
            <a:pPr>
              <a:defRPr/>
            </a:pPr>
            <a:r>
              <a:rPr lang="ja-JP" altLang="en-US" sz="2000" dirty="0"/>
              <a:t>検討対象システムについて、非機能要求項目のうち、可用性、性能、移行性、セキュリティに関する項目を検討対象としてください</a:t>
            </a:r>
          </a:p>
          <a:p>
            <a:pPr marL="685800" lvl="1" indent="-228600">
              <a:buFont typeface="+mj-ea"/>
              <a:buAutoNum type="circleNumDbPlain"/>
              <a:defRPr/>
            </a:pPr>
            <a:r>
              <a:rPr lang="ja-JP" altLang="en-US" sz="1800" dirty="0"/>
              <a:t>顧客企業数倍増に耐えうる性能の確保－業務処理量の考え方</a:t>
            </a:r>
          </a:p>
          <a:p>
            <a:pPr marL="685800" lvl="1" indent="-228600">
              <a:buFont typeface="+mj-ea"/>
              <a:buAutoNum type="circleNumDbPlain"/>
              <a:defRPr/>
            </a:pPr>
            <a:r>
              <a:rPr lang="ja-JP" altLang="en-US" sz="1800" dirty="0"/>
              <a:t>事業継続性対策のためにバックアップデータセンターを設ける計画があり、ハードウェアの増強が必要になったことによる、移行性と性能を勘案した構成検討</a:t>
            </a:r>
            <a:endParaRPr lang="en-US" altLang="ja-JP" sz="1800" dirty="0"/>
          </a:p>
          <a:p>
            <a:pPr marL="685800" lvl="1" indent="-228600">
              <a:buFont typeface="+mj-ea"/>
              <a:buAutoNum type="circleNumDbPlain"/>
              <a:defRPr/>
            </a:pPr>
            <a:r>
              <a:rPr lang="ja-JP" altLang="en-US" sz="1800" dirty="0"/>
              <a:t>セキュリティのより一層の確保、など</a:t>
            </a:r>
            <a:endParaRPr lang="en-US" altLang="ja-JP" sz="1800" dirty="0"/>
          </a:p>
          <a:p>
            <a:pPr>
              <a:defRPr/>
            </a:pPr>
            <a:r>
              <a:rPr lang="ja-JP" altLang="en-US" sz="2000" dirty="0"/>
              <a:t>決定した非機能要求項目をまとめシート（既存からの変更および理由欄）にまとめます（個人作業）</a:t>
            </a:r>
          </a:p>
          <a:p>
            <a:pPr marL="457200" lvl="1" indent="0">
              <a:buFont typeface="Wingdings" pitchFamily="2" charset="2"/>
              <a:buNone/>
              <a:defRPr/>
            </a:pPr>
            <a:r>
              <a:rPr lang="ja-JP" altLang="en-US" sz="1800" dirty="0"/>
              <a:t>　</a:t>
            </a:r>
            <a:r>
              <a:rPr lang="en-US" altLang="ja-JP" sz="1800" dirty="0"/>
              <a:t>(1) </a:t>
            </a:r>
            <a:r>
              <a:rPr lang="ja-JP" altLang="en-US" sz="1800" dirty="0"/>
              <a:t>検討対象システムの役割、位置づけ</a:t>
            </a:r>
          </a:p>
          <a:p>
            <a:pPr marL="457200" lvl="1" indent="0">
              <a:buFont typeface="Wingdings" pitchFamily="2" charset="2"/>
              <a:buNone/>
              <a:defRPr/>
            </a:pPr>
            <a:r>
              <a:rPr lang="ja-JP" altLang="en-US" sz="1800" dirty="0"/>
              <a:t>　</a:t>
            </a:r>
            <a:r>
              <a:rPr lang="en-US" altLang="ja-JP" sz="1800" dirty="0"/>
              <a:t>(2) </a:t>
            </a:r>
            <a:r>
              <a:rPr lang="ja-JP" altLang="en-US" sz="1800" dirty="0"/>
              <a:t>選択検討した非機能要求項目の調整内容とその理由</a:t>
            </a:r>
            <a:endParaRPr lang="en-US" altLang="ja-JP" sz="18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演習４：既存システムの非機能要求の見直し</a:t>
            </a:r>
            <a:br>
              <a:rPr lang="en-US" altLang="ja-JP" sz="2400" kern="0" dirty="0">
                <a:ea typeface="HGP創英角ｺﾞｼｯｸUB" pitchFamily="50" charset="-128"/>
                <a:cs typeface="+mj-cs"/>
              </a:rPr>
            </a:br>
            <a:r>
              <a:rPr lang="ja-JP" altLang="en-US" sz="2400" kern="0" dirty="0">
                <a:ea typeface="HGP創英角ｺﾞｼｯｸUB" pitchFamily="50" charset="-128"/>
              </a:rPr>
              <a:t>６</a:t>
            </a:r>
            <a:r>
              <a:rPr lang="ja-JP" altLang="en-US" sz="2400" kern="0" dirty="0" err="1">
                <a:ea typeface="HGP創英角ｺﾞｼｯｸUB" pitchFamily="50" charset="-128"/>
              </a:rPr>
              <a:t>．</a:t>
            </a:r>
            <a:r>
              <a:rPr lang="ja-JP" altLang="en-US" sz="2400" kern="0" dirty="0">
                <a:ea typeface="HGP創英角ｺﾞｼｯｸUB" pitchFamily="50" charset="-128"/>
              </a:rPr>
              <a:t>まとめと議論（グループ作業）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グループ内で検討結果を持ち寄り、理由が納得できるものを中心に、グループの検討結果としてまとめます</a:t>
            </a:r>
          </a:p>
          <a:p>
            <a:pPr>
              <a:defRPr/>
            </a:pPr>
            <a:endParaRPr lang="ja-JP" altLang="en-US" dirty="0"/>
          </a:p>
          <a:p>
            <a:pPr>
              <a:defRPr/>
            </a:pPr>
            <a:r>
              <a:rPr lang="ja-JP" altLang="en-US" dirty="0"/>
              <a:t>グループ毎に検討結果を発表し、発表グループ以外の受講者にも納得してもらえるかを議論し、認識を深めます</a:t>
            </a:r>
            <a:endParaRPr lang="en-US" altLang="ja-JP" dirty="0"/>
          </a:p>
          <a:p>
            <a:pPr marL="0" indent="0">
              <a:buFont typeface="Wingdings" pitchFamily="2" charset="2"/>
              <a:buNone/>
              <a:defRPr/>
            </a:pPr>
            <a:endParaRPr lang="en-US" altLang="ja-JP" dirty="0"/>
          </a:p>
          <a:p>
            <a:pPr>
              <a:defRPr/>
            </a:pPr>
            <a:r>
              <a:rPr lang="ja-JP" altLang="en-US" dirty="0"/>
              <a:t>講師より講評を行います</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演習５：機能要求と非機能要求の関連付け</a:t>
            </a:r>
          </a:p>
        </p:txBody>
      </p:sp>
      <p:sp>
        <p:nvSpPr>
          <p:cNvPr id="72707"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72708"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5" name="正方形/長方形 4">
            <a:extLst>
              <a:ext uri="{FF2B5EF4-FFF2-40B4-BE49-F238E27FC236}">
                <a16:creationId xmlns:a16="http://schemas.microsoft.com/office/drawing/2014/main" id="{B241C57E-FBB4-499C-B46E-718441D9F9FC}"/>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
        <p:nvSpPr>
          <p:cNvPr id="6" name="サブタイトル 4">
            <a:extLst>
              <a:ext uri="{FF2B5EF4-FFF2-40B4-BE49-F238E27FC236}">
                <a16:creationId xmlns:a16="http://schemas.microsoft.com/office/drawing/2014/main" id="{DC1CBA3C-1A4A-417D-892A-95A1BE7309EA}"/>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機能要求と関連する非機能要求を抽出し規定する</a:t>
            </a:r>
            <a:endParaRPr lang="en-US" altLang="ja-JP" dirty="0"/>
          </a:p>
          <a:p>
            <a:pPr>
              <a:defRPr/>
            </a:pPr>
            <a:r>
              <a:rPr lang="ja-JP" altLang="en-US" dirty="0"/>
              <a:t>検討担当者の役割</a:t>
            </a:r>
            <a:endParaRPr lang="en-US" altLang="ja-JP" dirty="0"/>
          </a:p>
          <a:p>
            <a:pPr lvl="1">
              <a:defRPr/>
            </a:pPr>
            <a:r>
              <a:rPr lang="ja-JP" altLang="en-US" dirty="0"/>
              <a:t>発注者の視点で作業を行う</a:t>
            </a:r>
            <a:endParaRPr lang="en-US" altLang="ja-JP" dirty="0"/>
          </a:p>
          <a:p>
            <a:pPr>
              <a:defRPr/>
            </a:pPr>
            <a:r>
              <a:rPr lang="ja-JP" altLang="en-US" dirty="0"/>
              <a:t>対象システム</a:t>
            </a:r>
            <a:endParaRPr lang="en-US" altLang="ja-JP" dirty="0"/>
          </a:p>
          <a:p>
            <a:pPr lvl="1">
              <a:defRPr/>
            </a:pPr>
            <a:r>
              <a:rPr lang="ja-JP" altLang="en-US" dirty="0"/>
              <a:t>災害時安否通報システム</a:t>
            </a:r>
            <a:endParaRPr lang="en-US" altLang="ja-JP" dirty="0"/>
          </a:p>
          <a:p>
            <a:pPr>
              <a:defRPr/>
            </a:pPr>
            <a:r>
              <a:rPr lang="ja-JP" altLang="en-US" dirty="0"/>
              <a:t>検討対象の機能要求と非機能要求</a:t>
            </a:r>
            <a:endParaRPr lang="en-US" altLang="ja-JP" dirty="0"/>
          </a:p>
          <a:p>
            <a:pPr lvl="1">
              <a:defRPr/>
            </a:pPr>
            <a:r>
              <a:rPr lang="ja-JP" altLang="en-US" dirty="0"/>
              <a:t>検討対象システムについて、機能要求を検討する。ここではサーバ上の機能に限定し、必要な機能を抽出整理する</a:t>
            </a:r>
            <a:endParaRPr lang="en-US" altLang="ja-JP" dirty="0"/>
          </a:p>
          <a:p>
            <a:pPr lvl="1">
              <a:defRPr/>
            </a:pPr>
            <a:r>
              <a:rPr lang="ja-JP" altLang="en-US" dirty="0"/>
              <a:t>抽出した機能、およびサーバに要求される非機能要求項目とレベルを検討、整理する</a:t>
            </a:r>
            <a:endParaRPr lang="en-US" altLang="ja-JP" dirty="0"/>
          </a:p>
          <a:p>
            <a:pPr lvl="1">
              <a:defRPr/>
            </a:pPr>
            <a:endParaRPr lang="en-US" altLang="ja-JP" dirty="0"/>
          </a:p>
          <a:p>
            <a:pPr marL="0" indent="0">
              <a:buFont typeface="Wingdings" pitchFamily="2" charset="2"/>
              <a:buNone/>
              <a:defRPr/>
            </a:pPr>
            <a:endParaRPr lang="en-US" altLang="ja-JP" dirty="0"/>
          </a:p>
          <a:p>
            <a:pPr>
              <a:defRPr/>
            </a:pPr>
            <a:endParaRPr lang="en-US" altLang="ja-JP" dirty="0"/>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rPr>
            </a:br>
            <a:r>
              <a:rPr lang="ja-JP" altLang="en-US" sz="2400" kern="0" dirty="0">
                <a:ea typeface="HGP創英角ｺﾞｼｯｸUB" pitchFamily="50" charset="-128"/>
                <a:cs typeface="+mj-cs"/>
              </a:rPr>
              <a:t>１．演習の概要</a:t>
            </a:r>
            <a:endParaRPr lang="en-US" altLang="ja-JP" sz="2400" kern="0" dirty="0">
              <a:ea typeface="HGP創英角ｺﾞｼｯｸUB" pitchFamily="50" charset="-128"/>
              <a:cs typeface="+mj-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a:t>
            </a:r>
            <a:r>
              <a:rPr lang="en-US" altLang="ja-JP" sz="2400" kern="0" dirty="0">
                <a:ea typeface="HGP創英角ｺﾞｼｯｸUB" pitchFamily="50" charset="-128"/>
                <a:cs typeface="+mj-cs"/>
              </a:rPr>
              <a:t>5</a:t>
            </a:r>
            <a:r>
              <a:rPr lang="ja-JP" altLang="en-US" sz="2400" kern="0" dirty="0">
                <a:ea typeface="HGP創英角ｺﾞｼｯｸUB" pitchFamily="50" charset="-128"/>
                <a:cs typeface="+mj-cs"/>
              </a:rPr>
              <a:t>：機能要求と非機能要求の関連付け</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２．演習の進め方</a:t>
            </a:r>
          </a:p>
        </p:txBody>
      </p:sp>
      <p:sp>
        <p:nvSpPr>
          <p:cNvPr id="36" name="角丸四角形 35"/>
          <p:cNvSpPr/>
          <p:nvPr/>
        </p:nvSpPr>
        <p:spPr>
          <a:xfrm>
            <a:off x="454025" y="969963"/>
            <a:ext cx="2160588" cy="5984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(1) </a:t>
            </a:r>
            <a:r>
              <a:rPr lang="ja-JP" altLang="en-US" sz="1600" dirty="0">
                <a:solidFill>
                  <a:schemeClr val="tx1"/>
                </a:solidFill>
              </a:rPr>
              <a:t>検討対象システムの提示</a:t>
            </a:r>
          </a:p>
        </p:txBody>
      </p:sp>
      <p:sp>
        <p:nvSpPr>
          <p:cNvPr id="38" name="角丸四角形 37"/>
          <p:cNvSpPr/>
          <p:nvPr/>
        </p:nvSpPr>
        <p:spPr>
          <a:xfrm>
            <a:off x="3113088" y="969963"/>
            <a:ext cx="1943100" cy="6143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(2) </a:t>
            </a:r>
            <a:r>
              <a:rPr lang="ja-JP" altLang="en-US" sz="1600" dirty="0">
                <a:solidFill>
                  <a:schemeClr val="tx1"/>
                </a:solidFill>
              </a:rPr>
              <a:t>機能要求項目検討</a:t>
            </a:r>
          </a:p>
        </p:txBody>
      </p:sp>
      <p:cxnSp>
        <p:nvCxnSpPr>
          <p:cNvPr id="39" name="直線矢印コネクタ 38"/>
          <p:cNvCxnSpPr>
            <a:stCxn id="36" idx="3"/>
            <a:endCxn id="38" idx="1"/>
          </p:cNvCxnSpPr>
          <p:nvPr/>
        </p:nvCxnSpPr>
        <p:spPr>
          <a:xfrm>
            <a:off x="2614613" y="1270000"/>
            <a:ext cx="498475" cy="63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2916238" y="2613025"/>
            <a:ext cx="2325687" cy="622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(3) </a:t>
            </a:r>
            <a:r>
              <a:rPr lang="ja-JP" altLang="en-US" sz="1600" dirty="0">
                <a:solidFill>
                  <a:schemeClr val="tx1"/>
                </a:solidFill>
              </a:rPr>
              <a:t>非機能要求項目の</a:t>
            </a:r>
            <a:endParaRPr lang="en-US" altLang="ja-JP" sz="1600" dirty="0">
              <a:solidFill>
                <a:schemeClr val="tx1"/>
              </a:solidFill>
            </a:endParaRPr>
          </a:p>
          <a:p>
            <a:pPr algn="ctr" eaLnBrk="1" hangingPunct="1">
              <a:defRPr/>
            </a:pPr>
            <a:r>
              <a:rPr lang="ja-JP" altLang="en-US" sz="1600" dirty="0">
                <a:solidFill>
                  <a:schemeClr val="tx1"/>
                </a:solidFill>
              </a:rPr>
              <a:t>レベル検討</a:t>
            </a:r>
          </a:p>
        </p:txBody>
      </p:sp>
      <p:cxnSp>
        <p:nvCxnSpPr>
          <p:cNvPr id="42" name="直線矢印コネクタ 41"/>
          <p:cNvCxnSpPr>
            <a:stCxn id="38" idx="2"/>
            <a:endCxn id="41" idx="0"/>
          </p:cNvCxnSpPr>
          <p:nvPr/>
        </p:nvCxnSpPr>
        <p:spPr>
          <a:xfrm flipH="1">
            <a:off x="4079875" y="1584325"/>
            <a:ext cx="4763"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角丸四角形 47"/>
          <p:cNvSpPr/>
          <p:nvPr/>
        </p:nvSpPr>
        <p:spPr>
          <a:xfrm>
            <a:off x="2705100" y="3730625"/>
            <a:ext cx="2727325" cy="635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(4) </a:t>
            </a:r>
            <a:r>
              <a:rPr lang="ja-JP" altLang="en-US" sz="1600" dirty="0">
                <a:solidFill>
                  <a:schemeClr val="tx1"/>
                </a:solidFill>
              </a:rPr>
              <a:t>要求定義書（要求整理シート）としてまとめる</a:t>
            </a:r>
          </a:p>
        </p:txBody>
      </p:sp>
      <p:cxnSp>
        <p:nvCxnSpPr>
          <p:cNvPr id="49" name="直線矢印コネクタ 48"/>
          <p:cNvCxnSpPr>
            <a:stCxn id="41" idx="2"/>
            <a:endCxn id="48" idx="0"/>
          </p:cNvCxnSpPr>
          <p:nvPr/>
        </p:nvCxnSpPr>
        <p:spPr>
          <a:xfrm flipH="1">
            <a:off x="4068763" y="3235325"/>
            <a:ext cx="11112" cy="4953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11" name="テキスト ボックス 49"/>
          <p:cNvSpPr txBox="1">
            <a:spLocks noChangeArrowheads="1"/>
          </p:cNvSpPr>
          <p:nvPr/>
        </p:nvSpPr>
        <p:spPr bwMode="auto">
          <a:xfrm>
            <a:off x="5413375" y="3228975"/>
            <a:ext cx="34972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まとめ</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・検討結果を要求整理シートで整理する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・決定できない項目については、どんな　　</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条件が決まれば決定できるのかなど　</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を課題管理表に整理する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cxnSp>
        <p:nvCxnSpPr>
          <p:cNvPr id="52" name="直線矢印コネクタ 51"/>
          <p:cNvCxnSpPr>
            <a:stCxn id="48" idx="2"/>
            <a:endCxn id="34" idx="0"/>
          </p:cNvCxnSpPr>
          <p:nvPr/>
        </p:nvCxnSpPr>
        <p:spPr>
          <a:xfrm>
            <a:off x="4068763" y="4365625"/>
            <a:ext cx="6350" cy="1952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13" name="テキスト ボックス 52"/>
          <p:cNvSpPr txBox="1">
            <a:spLocks noChangeArrowheads="1"/>
          </p:cNvSpPr>
          <p:nvPr/>
        </p:nvSpPr>
        <p:spPr bwMode="auto">
          <a:xfrm>
            <a:off x="5546725" y="5707063"/>
            <a:ext cx="2944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r>
              <a:rPr lang="ja-JP" altLang="en-US" sz="1600">
                <a:solidFill>
                  <a:schemeClr val="tx2"/>
                </a:solidFill>
                <a:latin typeface="HGP創英角ｺﾞｼｯｸUB" panose="020B0900000000000000" pitchFamily="50" charset="-128"/>
                <a:ea typeface="HGP創英角ｺﾞｼｯｸUB" panose="020B0900000000000000" pitchFamily="50" charset="-128"/>
              </a:rPr>
              <a:t>発表のポイント</a:t>
            </a:r>
            <a:r>
              <a:rPr lang="en-US" altLang="ja-JP" sz="1600">
                <a:solidFill>
                  <a:schemeClr val="tx2"/>
                </a:solidFill>
                <a:latin typeface="HGP創英角ｺﾞｼｯｸUB" panose="020B0900000000000000" pitchFamily="50" charset="-128"/>
                <a:ea typeface="HGP創英角ｺﾞｼｯｸUB" panose="020B0900000000000000" pitchFamily="50" charset="-128"/>
              </a:rPr>
              <a:t>】</a:t>
            </a: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・決定理由が納得できるものか</a:t>
            </a:r>
          </a:p>
        </p:txBody>
      </p:sp>
      <p:sp>
        <p:nvSpPr>
          <p:cNvPr id="129" name="角丸四角形 128"/>
          <p:cNvSpPr/>
          <p:nvPr/>
        </p:nvSpPr>
        <p:spPr>
          <a:xfrm>
            <a:off x="5600700" y="4572000"/>
            <a:ext cx="2573338"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76815" name="テキスト ボックス 61"/>
          <p:cNvSpPr txBox="1">
            <a:spLocks noChangeArrowheads="1"/>
          </p:cNvSpPr>
          <p:nvPr/>
        </p:nvSpPr>
        <p:spPr bwMode="auto">
          <a:xfrm>
            <a:off x="5986463" y="4608513"/>
            <a:ext cx="1487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要求整理シート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132" name="メモ 131"/>
          <p:cNvSpPr/>
          <p:nvPr/>
        </p:nvSpPr>
        <p:spPr>
          <a:xfrm>
            <a:off x="5692775" y="4610100"/>
            <a:ext cx="257175"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34" name="角丸四角形 33"/>
          <p:cNvSpPr/>
          <p:nvPr/>
        </p:nvSpPr>
        <p:spPr>
          <a:xfrm>
            <a:off x="2838450" y="4560888"/>
            <a:ext cx="2473325" cy="5318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(5) </a:t>
            </a:r>
            <a:r>
              <a:rPr lang="ja-JP" altLang="en-US" sz="1600" dirty="0">
                <a:solidFill>
                  <a:schemeClr val="tx1"/>
                </a:solidFill>
              </a:rPr>
              <a:t>グループ内討議・</a:t>
            </a:r>
            <a:endParaRPr lang="en-US" altLang="ja-JP" sz="1600" dirty="0">
              <a:solidFill>
                <a:schemeClr val="tx1"/>
              </a:solidFill>
            </a:endParaRPr>
          </a:p>
          <a:p>
            <a:pPr algn="ctr" eaLnBrk="1" hangingPunct="1">
              <a:defRPr/>
            </a:pPr>
            <a:r>
              <a:rPr lang="ja-JP" altLang="en-US" sz="1600" dirty="0">
                <a:solidFill>
                  <a:schemeClr val="tx1"/>
                </a:solidFill>
              </a:rPr>
              <a:t>まとめ</a:t>
            </a:r>
          </a:p>
        </p:txBody>
      </p:sp>
      <p:cxnSp>
        <p:nvCxnSpPr>
          <p:cNvPr id="3" name="直線コネクタ 2"/>
          <p:cNvCxnSpPr/>
          <p:nvPr/>
        </p:nvCxnSpPr>
        <p:spPr bwMode="auto">
          <a:xfrm>
            <a:off x="220663" y="4464050"/>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819" name="テキスト ボックス 13"/>
          <p:cNvSpPr txBox="1">
            <a:spLocks noChangeArrowheads="1"/>
          </p:cNvSpPr>
          <p:nvPr/>
        </p:nvSpPr>
        <p:spPr bwMode="auto">
          <a:xfrm>
            <a:off x="242888" y="3917950"/>
            <a:ext cx="2025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(1)</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個人作業（</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76820" name="テキスト ボックス 64"/>
          <p:cNvSpPr txBox="1">
            <a:spLocks noChangeArrowheads="1"/>
          </p:cNvSpPr>
          <p:nvPr/>
        </p:nvSpPr>
        <p:spPr bwMode="auto">
          <a:xfrm>
            <a:off x="220663" y="4457700"/>
            <a:ext cx="233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(2)</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グループ討議（</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51" name="角丸四角形 50"/>
          <p:cNvSpPr/>
          <p:nvPr/>
        </p:nvSpPr>
        <p:spPr>
          <a:xfrm>
            <a:off x="2916238" y="5748338"/>
            <a:ext cx="2325687" cy="433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ja-JP" sz="1600" dirty="0">
                <a:solidFill>
                  <a:schemeClr val="tx1"/>
                </a:solidFill>
              </a:rPr>
              <a:t>(6) </a:t>
            </a:r>
            <a:r>
              <a:rPr lang="ja-JP" altLang="en-US" sz="1600" dirty="0">
                <a:solidFill>
                  <a:schemeClr val="tx1"/>
                </a:solidFill>
              </a:rPr>
              <a:t>発表・討議</a:t>
            </a:r>
          </a:p>
        </p:txBody>
      </p:sp>
      <p:cxnSp>
        <p:nvCxnSpPr>
          <p:cNvPr id="54" name="直線矢印コネクタ 53"/>
          <p:cNvCxnSpPr>
            <a:stCxn id="34" idx="2"/>
            <a:endCxn id="51" idx="0"/>
          </p:cNvCxnSpPr>
          <p:nvPr/>
        </p:nvCxnSpPr>
        <p:spPr>
          <a:xfrm>
            <a:off x="4075113" y="5092700"/>
            <a:ext cx="4762" cy="6556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bwMode="auto">
          <a:xfrm>
            <a:off x="314325" y="5556250"/>
            <a:ext cx="5099050" cy="0"/>
          </a:xfrm>
          <a:prstGeom prst="line">
            <a:avLst/>
          </a:prstGeom>
          <a:ln w="28575">
            <a:solidFill>
              <a:srgbClr val="0000FF"/>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824" name="テキスト ボックス 65"/>
          <p:cNvSpPr txBox="1">
            <a:spLocks noChangeArrowheads="1"/>
          </p:cNvSpPr>
          <p:nvPr/>
        </p:nvSpPr>
        <p:spPr bwMode="auto">
          <a:xfrm>
            <a:off x="242888" y="5568950"/>
            <a:ext cx="2025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(3)</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全体発表（</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20</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分）</a:t>
            </a:r>
            <a:endParaRPr lang="en-US" altLang="ja-JP" sz="160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en-US" altLang="ja-JP" sz="1600">
                <a:solidFill>
                  <a:srgbClr val="0000FF"/>
                </a:solidFill>
                <a:latin typeface="HGP創英角ｺﾞｼｯｸUB" panose="020B0900000000000000" pitchFamily="50" charset="-128"/>
                <a:ea typeface="HGP創英角ｺﾞｼｯｸUB" panose="020B0900000000000000" pitchFamily="50" charset="-128"/>
              </a:rPr>
              <a:t>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 – </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r>
              <a:rPr lang="ja-JP" altLang="en-US" sz="160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600">
                <a:solidFill>
                  <a:srgbClr val="0000FF"/>
                </a:solidFill>
                <a:latin typeface="HGP創英角ｺﾞｼｯｸUB" panose="020B0900000000000000" pitchFamily="50" charset="-128"/>
                <a:ea typeface="HGP創英角ｺﾞｼｯｸUB" panose="020B0900000000000000" pitchFamily="50" charset="-128"/>
              </a:rPr>
              <a:t>)</a:t>
            </a:r>
            <a:endParaRPr lang="ja-JP" altLang="en-US" sz="160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76825" name="テキスト ボックス 66"/>
          <p:cNvSpPr txBox="1">
            <a:spLocks noChangeArrowheads="1"/>
          </p:cNvSpPr>
          <p:nvPr/>
        </p:nvSpPr>
        <p:spPr bwMode="auto">
          <a:xfrm>
            <a:off x="242888" y="1658938"/>
            <a:ext cx="3316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災害時安否通報システムとする</a:t>
            </a:r>
          </a:p>
        </p:txBody>
      </p:sp>
      <p:sp>
        <p:nvSpPr>
          <p:cNvPr id="76826" name="テキスト ボックス 42"/>
          <p:cNvSpPr txBox="1">
            <a:spLocks noChangeArrowheads="1"/>
          </p:cNvSpPr>
          <p:nvPr/>
        </p:nvSpPr>
        <p:spPr bwMode="auto">
          <a:xfrm>
            <a:off x="5365750" y="871538"/>
            <a:ext cx="3405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 indent="-9525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・主要機能である、サーバで実現する安否通知情報管理、運用機能について検討</a:t>
            </a:r>
          </a:p>
        </p:txBody>
      </p:sp>
      <p:sp>
        <p:nvSpPr>
          <p:cNvPr id="45" name="テキスト ボックス 44"/>
          <p:cNvSpPr txBox="1"/>
          <p:nvPr/>
        </p:nvSpPr>
        <p:spPr>
          <a:xfrm>
            <a:off x="5365750" y="2157413"/>
            <a:ext cx="3544888" cy="1077912"/>
          </a:xfrm>
          <a:prstGeom prst="rect">
            <a:avLst/>
          </a:prstGeom>
          <a:noFill/>
        </p:spPr>
        <p:txBody>
          <a:bodyPr>
            <a:spAutoFit/>
          </a:bodyPr>
          <a:lstStyle/>
          <a:p>
            <a:pPr eaLnBrk="1" hangingPunct="1">
              <a:defRPr/>
            </a:pPr>
            <a:r>
              <a:rPr lang="en-US" altLang="ja-JP" sz="1600" dirty="0">
                <a:ea typeface="HGP創英角ｺﾞｼｯｸUB" pitchFamily="50" charset="-128"/>
              </a:rPr>
              <a:t>【</a:t>
            </a:r>
            <a:r>
              <a:rPr lang="ja-JP" altLang="en-US" sz="1600" dirty="0">
                <a:ea typeface="HGP創英角ｺﾞｼｯｸUB" pitchFamily="50" charset="-128"/>
              </a:rPr>
              <a:t>検討のポイント</a:t>
            </a:r>
            <a:r>
              <a:rPr lang="en-US" altLang="ja-JP" sz="1600" dirty="0">
                <a:ea typeface="HGP創英角ｺﾞｼｯｸUB" pitchFamily="50" charset="-128"/>
              </a:rPr>
              <a:t>】</a:t>
            </a:r>
          </a:p>
          <a:p>
            <a:pPr marL="260350" indent="-260350" eaLnBrk="1" hangingPunct="1">
              <a:defRPr/>
            </a:pPr>
            <a:r>
              <a:rPr lang="ja-JP" altLang="en-US" sz="1600" dirty="0">
                <a:ea typeface="HGP創英角ｺﾞｼｯｸUB" pitchFamily="50" charset="-128"/>
              </a:rPr>
              <a:t>　・機能を実現する場合の性能、使い勝手、拡張性、可用性等の非機能要求を検討する</a:t>
            </a:r>
            <a:endParaRPr lang="en-US" altLang="ja-JP" sz="1600" dirty="0">
              <a:ea typeface="HGP創英角ｺﾞｼｯｸUB" pitchFamily="50" charset="-128"/>
            </a:endParaRPr>
          </a:p>
        </p:txBody>
      </p:sp>
      <p:sp>
        <p:nvSpPr>
          <p:cNvPr id="44" name="角丸四角形 43"/>
          <p:cNvSpPr/>
          <p:nvPr/>
        </p:nvSpPr>
        <p:spPr>
          <a:xfrm>
            <a:off x="5610225" y="5092700"/>
            <a:ext cx="2573338" cy="417513"/>
          </a:xfrm>
          <a:prstGeom prst="round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76829" name="テキスト ボックス 45"/>
          <p:cNvSpPr txBox="1">
            <a:spLocks noChangeArrowheads="1"/>
          </p:cNvSpPr>
          <p:nvPr/>
        </p:nvSpPr>
        <p:spPr bwMode="auto">
          <a:xfrm>
            <a:off x="5957888" y="5129213"/>
            <a:ext cx="1717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課題管理表</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7" name="メモ 46"/>
          <p:cNvSpPr/>
          <p:nvPr/>
        </p:nvSpPr>
        <p:spPr>
          <a:xfrm>
            <a:off x="5702300" y="5130800"/>
            <a:ext cx="255588"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76831" name="テキスト ボックス 56"/>
          <p:cNvSpPr txBox="1">
            <a:spLocks noChangeArrowheads="1"/>
          </p:cNvSpPr>
          <p:nvPr/>
        </p:nvSpPr>
        <p:spPr bwMode="auto">
          <a:xfrm>
            <a:off x="387350" y="4973638"/>
            <a:ext cx="29448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・グループ内で意見交換し、</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検討の妥当性について検証する</a:t>
            </a:r>
          </a:p>
        </p:txBody>
      </p:sp>
      <p:sp>
        <p:nvSpPr>
          <p:cNvPr id="76832" name="テキスト ボックス 58"/>
          <p:cNvSpPr txBox="1">
            <a:spLocks noChangeArrowheads="1"/>
          </p:cNvSpPr>
          <p:nvPr/>
        </p:nvSpPr>
        <p:spPr bwMode="auto">
          <a:xfrm>
            <a:off x="433388" y="6016625"/>
            <a:ext cx="333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・多様な観点からの検討や</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　決定手順、条件等の認識を深める</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76833" name="テキスト ボックス 36"/>
          <p:cNvSpPr txBox="1">
            <a:spLocks noChangeArrowheads="1"/>
          </p:cNvSpPr>
          <p:nvPr/>
        </p:nvSpPr>
        <p:spPr bwMode="auto">
          <a:xfrm>
            <a:off x="7113588" y="1403350"/>
            <a:ext cx="187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非機能要求グレード</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600">
                <a:solidFill>
                  <a:schemeClr val="tx2"/>
                </a:solidFill>
                <a:latin typeface="HGP創英角ｺﾞｼｯｸUB" panose="020B0900000000000000" pitchFamily="50" charset="-128"/>
                <a:ea typeface="HGP創英角ｺﾞｼｯｸUB" panose="020B0900000000000000" pitchFamily="50" charset="-128"/>
              </a:rPr>
              <a:t>活用シート</a:t>
            </a:r>
            <a:endParaRPr lang="en-US" altLang="ja-JP" sz="1600">
              <a:solidFill>
                <a:schemeClr val="tx2"/>
              </a:solidFill>
              <a:latin typeface="HGP創英角ｺﾞｼｯｸUB" panose="020B0900000000000000" pitchFamily="50" charset="-128"/>
              <a:ea typeface="HGP創英角ｺﾞｼｯｸUB" panose="020B0900000000000000" pitchFamily="50" charset="-128"/>
            </a:endParaRPr>
          </a:p>
        </p:txBody>
      </p:sp>
      <p:sp>
        <p:nvSpPr>
          <p:cNvPr id="40" name="メモ 39"/>
          <p:cNvSpPr/>
          <p:nvPr/>
        </p:nvSpPr>
        <p:spPr>
          <a:xfrm>
            <a:off x="6919913" y="1527175"/>
            <a:ext cx="255587" cy="338138"/>
          </a:xfrm>
          <a:prstGeom prst="foldedCorner">
            <a:avLst>
              <a:gd name="adj" fmla="val 254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solidFill>
                <a:schemeClr val="tx1"/>
              </a:solidFill>
            </a:endParaRPr>
          </a:p>
        </p:txBody>
      </p:sp>
      <p:sp>
        <p:nvSpPr>
          <p:cNvPr id="55" name="角丸四角形 54"/>
          <p:cNvSpPr/>
          <p:nvPr/>
        </p:nvSpPr>
        <p:spPr>
          <a:xfrm>
            <a:off x="6867525" y="1450975"/>
            <a:ext cx="2125663" cy="522288"/>
          </a:xfrm>
          <a:prstGeom prst="roundRect">
            <a:avLst/>
          </a:prstGeom>
          <a:solidFill>
            <a:schemeClr val="accent5">
              <a:lumMod val="90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1" hangingPunct="1">
              <a:defRPr/>
            </a:pPr>
            <a:endParaRPr lang="ja-JP" altLang="en-US">
              <a:solidFill>
                <a:schemeClr val="tx1"/>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背景</a:t>
            </a:r>
            <a:endParaRPr lang="en-US" altLang="ja-JP"/>
          </a:p>
          <a:p>
            <a:pPr lvl="1"/>
            <a:r>
              <a:rPr lang="en-US" altLang="ja-JP"/>
              <a:t>α</a:t>
            </a:r>
            <a:r>
              <a:rPr lang="ja-JP" altLang="en-US"/>
              <a:t>社は、大地震等の災害発生時に、災害対策本部を設置して、社員の携帯電話にメールで一斉に安否を知らせるように通知し、安否を確認していた</a:t>
            </a:r>
            <a:endParaRPr lang="en-US" altLang="ja-JP"/>
          </a:p>
          <a:p>
            <a:pPr lvl="1"/>
            <a:r>
              <a:rPr lang="ja-JP" altLang="en-US"/>
              <a:t>しかし、社員にとっては返信先アドレス指定が必要、返信文の作成が手間という課題があり、また、本部に、返信されたメールの整理も手作業のため手間がかかるという課題があった</a:t>
            </a:r>
          </a:p>
          <a:p>
            <a:r>
              <a:rPr lang="ja-JP" altLang="en-US"/>
              <a:t>システムの概要</a:t>
            </a:r>
            <a:endParaRPr lang="en-US" altLang="ja-JP"/>
          </a:p>
          <a:p>
            <a:pPr lvl="1"/>
            <a:r>
              <a:rPr lang="ja-JP" altLang="en-US"/>
              <a:t>スマートフォン上のアプリの安否連絡ボタンを押すと、利用者名、時間および位置情報をサーバに送信する</a:t>
            </a:r>
          </a:p>
          <a:p>
            <a:pPr lvl="1"/>
            <a:r>
              <a:rPr lang="ja-JP" altLang="en-US"/>
              <a:t>サーバは、受信した結果を一覧表にまとめて、未連絡者を抽出する</a:t>
            </a:r>
          </a:p>
          <a:p>
            <a:pPr lvl="1"/>
            <a:r>
              <a:rPr lang="ja-JP" altLang="en-US"/>
              <a:t>未連絡者には、定期的に安否を知らせるようにメールを送信するとともに送信ログを蓄積する</a:t>
            </a:r>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rPr>
            </a:br>
            <a:r>
              <a:rPr lang="ja-JP" altLang="en-US" sz="2400" kern="0" dirty="0">
                <a:ea typeface="HGP創英角ｺﾞｼｯｸUB" pitchFamily="50" charset="-128"/>
              </a:rPr>
              <a:t>３．</a:t>
            </a:r>
            <a:r>
              <a:rPr lang="ja-JP" altLang="en-US" sz="2400" dirty="0">
                <a:ea typeface="HGP創英角ｺﾞｼｯｸUB" pitchFamily="50" charset="-128"/>
              </a:rPr>
              <a:t>災害時安否情報通報システム概要</a:t>
            </a:r>
            <a:endParaRPr lang="ja-JP" altLang="en-US" sz="2400" kern="0" dirty="0">
              <a:ea typeface="HGP創英角ｺﾞｼｯｸUB" pitchFamily="50" charset="-128"/>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rPr>
            </a:br>
            <a:r>
              <a:rPr lang="ja-JP" altLang="en-US" sz="2400" kern="0" dirty="0">
                <a:ea typeface="HGP創英角ｺﾞｼｯｸUB" pitchFamily="50" charset="-128"/>
              </a:rPr>
              <a:t>４．災害時安否情報通報システム</a:t>
            </a:r>
          </a:p>
        </p:txBody>
      </p:sp>
      <p:pic>
        <p:nvPicPr>
          <p:cNvPr id="8090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835150"/>
            <a:ext cx="50165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4821238"/>
            <a:ext cx="50165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1978025"/>
            <a:ext cx="2935288"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6113" y="2014538"/>
            <a:ext cx="1689100"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4"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76925" y="4362450"/>
            <a:ext cx="1387475"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0905" name="グループ化 32"/>
          <p:cNvGrpSpPr>
            <a:grpSpLocks/>
          </p:cNvGrpSpPr>
          <p:nvPr/>
        </p:nvGrpSpPr>
        <p:grpSpPr bwMode="auto">
          <a:xfrm>
            <a:off x="1235075" y="2373313"/>
            <a:ext cx="1195388" cy="622300"/>
            <a:chOff x="2073926" y="485871"/>
            <a:chExt cx="1195204" cy="621974"/>
          </a:xfrm>
        </p:grpSpPr>
        <p:cxnSp>
          <p:nvCxnSpPr>
            <p:cNvPr id="34" name="直線コネクタ 33"/>
            <p:cNvCxnSpPr/>
            <p:nvPr/>
          </p:nvCxnSpPr>
          <p:spPr>
            <a:xfrm>
              <a:off x="2073926" y="485871"/>
              <a:ext cx="612681" cy="249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2477089" y="747671"/>
              <a:ext cx="215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2477089" y="747671"/>
              <a:ext cx="792041" cy="36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906" name="グループ化 36"/>
          <p:cNvGrpSpPr>
            <a:grpSpLocks/>
          </p:cNvGrpSpPr>
          <p:nvPr/>
        </p:nvGrpSpPr>
        <p:grpSpPr bwMode="auto">
          <a:xfrm rot="-3060000">
            <a:off x="1192213" y="4794250"/>
            <a:ext cx="1085850" cy="406400"/>
            <a:chOff x="1798638" y="1811462"/>
            <a:chExt cx="1189186" cy="609426"/>
          </a:xfrm>
        </p:grpSpPr>
        <p:cxnSp>
          <p:nvCxnSpPr>
            <p:cNvPr id="38" name="直線コネクタ 37"/>
            <p:cNvCxnSpPr/>
            <p:nvPr/>
          </p:nvCxnSpPr>
          <p:spPr>
            <a:xfrm>
              <a:off x="1821041" y="1760055"/>
              <a:ext cx="613717" cy="24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2233946" y="1994640"/>
              <a:ext cx="217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2194493" y="2058827"/>
              <a:ext cx="792791" cy="359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907" name="グループ化 40"/>
          <p:cNvGrpSpPr>
            <a:grpSpLocks/>
          </p:cNvGrpSpPr>
          <p:nvPr/>
        </p:nvGrpSpPr>
        <p:grpSpPr bwMode="auto">
          <a:xfrm rot="-2640000">
            <a:off x="4546600" y="2655888"/>
            <a:ext cx="1341438" cy="519112"/>
            <a:chOff x="1798638" y="1811462"/>
            <a:chExt cx="1189186" cy="609426"/>
          </a:xfrm>
        </p:grpSpPr>
        <p:cxnSp>
          <p:nvCxnSpPr>
            <p:cNvPr id="42" name="直線コネクタ 41"/>
            <p:cNvCxnSpPr/>
            <p:nvPr/>
          </p:nvCxnSpPr>
          <p:spPr>
            <a:xfrm>
              <a:off x="1798411" y="1810805"/>
              <a:ext cx="613592" cy="249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a:off x="2193526" y="2057658"/>
              <a:ext cx="2167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2193683" y="2053042"/>
              <a:ext cx="792321" cy="359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908" name="テキスト ボックス 44"/>
          <p:cNvSpPr txBox="1">
            <a:spLocks noChangeArrowheads="1"/>
          </p:cNvSpPr>
          <p:nvPr/>
        </p:nvSpPr>
        <p:spPr bwMode="auto">
          <a:xfrm>
            <a:off x="5808663" y="1331913"/>
            <a:ext cx="1020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400">
                <a:solidFill>
                  <a:schemeClr val="tx2"/>
                </a:solidFill>
                <a:latin typeface="HGP創英角ｺﾞｼｯｸUB" panose="020B0900000000000000" pitchFamily="50" charset="-128"/>
                <a:ea typeface="HGP創英角ｺﾞｼｯｸUB" panose="020B0900000000000000" pitchFamily="50" charset="-128"/>
              </a:rPr>
              <a:t>安否情報</a:t>
            </a:r>
            <a:endParaRPr lang="en-US" altLang="ja-JP" sz="1400">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400">
                <a:solidFill>
                  <a:schemeClr val="tx2"/>
                </a:solidFill>
                <a:latin typeface="HGP創英角ｺﾞｼｯｸUB" panose="020B0900000000000000" pitchFamily="50" charset="-128"/>
                <a:ea typeface="HGP創英角ｺﾞｼｯｸUB" panose="020B0900000000000000" pitchFamily="50" charset="-128"/>
              </a:rPr>
              <a:t>管理サーバ</a:t>
            </a:r>
          </a:p>
        </p:txBody>
      </p:sp>
      <p:sp>
        <p:nvSpPr>
          <p:cNvPr id="80909" name="テキスト ボックス 45"/>
          <p:cNvSpPr txBox="1">
            <a:spLocks noChangeArrowheads="1"/>
          </p:cNvSpPr>
          <p:nvPr/>
        </p:nvSpPr>
        <p:spPr bwMode="auto">
          <a:xfrm>
            <a:off x="6161088" y="52911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400">
                <a:solidFill>
                  <a:schemeClr val="tx2"/>
                </a:solidFill>
                <a:latin typeface="HGP創英角ｺﾞｼｯｸUB" panose="020B0900000000000000" pitchFamily="50" charset="-128"/>
                <a:ea typeface="HGP創英角ｺﾞｼｯｸUB" panose="020B0900000000000000" pitchFamily="50" charset="-128"/>
              </a:rPr>
              <a:t>操作端末</a:t>
            </a:r>
          </a:p>
        </p:txBody>
      </p:sp>
      <p:pic>
        <p:nvPicPr>
          <p:cNvPr id="809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9950" y="3508375"/>
            <a:ext cx="7842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直線コネクタ 47"/>
          <p:cNvCxnSpPr/>
          <p:nvPr/>
        </p:nvCxnSpPr>
        <p:spPr>
          <a:xfrm flipV="1">
            <a:off x="6342063" y="3930650"/>
            <a:ext cx="0" cy="43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6323013" y="3275013"/>
            <a:ext cx="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角丸四角形 49"/>
          <p:cNvSpPr/>
          <p:nvPr/>
        </p:nvSpPr>
        <p:spPr>
          <a:xfrm>
            <a:off x="5314950" y="1187450"/>
            <a:ext cx="3662363" cy="453707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400"/>
          </a:p>
        </p:txBody>
      </p:sp>
      <p:sp>
        <p:nvSpPr>
          <p:cNvPr id="80914" name="テキスト ボックス 50"/>
          <p:cNvSpPr txBox="1">
            <a:spLocks noChangeArrowheads="1"/>
          </p:cNvSpPr>
          <p:nvPr/>
        </p:nvSpPr>
        <p:spPr bwMode="auto">
          <a:xfrm>
            <a:off x="6481763" y="5795963"/>
            <a:ext cx="126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400">
                <a:solidFill>
                  <a:schemeClr val="tx2"/>
                </a:solidFill>
                <a:latin typeface="HGP創英角ｺﾞｼｯｸUB" panose="020B0900000000000000" pitchFamily="50" charset="-128"/>
                <a:ea typeface="HGP創英角ｺﾞｼｯｸUB" panose="020B0900000000000000" pitchFamily="50" charset="-128"/>
              </a:rPr>
              <a:t>災害対策本部</a:t>
            </a:r>
          </a:p>
        </p:txBody>
      </p:sp>
      <p:pic>
        <p:nvPicPr>
          <p:cNvPr id="8091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425" y="3308350"/>
            <a:ext cx="50165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0916" name="グループ化 52"/>
          <p:cNvGrpSpPr>
            <a:grpSpLocks/>
          </p:cNvGrpSpPr>
          <p:nvPr/>
        </p:nvGrpSpPr>
        <p:grpSpPr bwMode="auto">
          <a:xfrm>
            <a:off x="1227138" y="3744913"/>
            <a:ext cx="866775" cy="352425"/>
            <a:chOff x="1798638" y="1811462"/>
            <a:chExt cx="1189186" cy="609426"/>
          </a:xfrm>
        </p:grpSpPr>
        <p:cxnSp>
          <p:nvCxnSpPr>
            <p:cNvPr id="54" name="直線コネクタ 53"/>
            <p:cNvCxnSpPr/>
            <p:nvPr/>
          </p:nvCxnSpPr>
          <p:spPr>
            <a:xfrm>
              <a:off x="1798638" y="1811462"/>
              <a:ext cx="614195" cy="249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2195033" y="2061271"/>
              <a:ext cx="21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2195033" y="2061271"/>
              <a:ext cx="792791" cy="359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917" name="テキスト ボックス 56"/>
          <p:cNvSpPr txBox="1">
            <a:spLocks noChangeArrowheads="1"/>
          </p:cNvSpPr>
          <p:nvPr/>
        </p:nvSpPr>
        <p:spPr bwMode="auto">
          <a:xfrm>
            <a:off x="366713" y="1403350"/>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400">
                <a:solidFill>
                  <a:schemeClr val="tx2"/>
                </a:solidFill>
                <a:latin typeface="HGP創英角ｺﾞｼｯｸUB" panose="020B0900000000000000" pitchFamily="50" charset="-128"/>
                <a:ea typeface="HGP創英角ｺﾞｼｯｸUB" panose="020B0900000000000000" pitchFamily="50" charset="-128"/>
              </a:rPr>
              <a:t>スマートフォン</a:t>
            </a:r>
          </a:p>
        </p:txBody>
      </p:sp>
      <p:sp>
        <p:nvSpPr>
          <p:cNvPr id="58" name="フリーフォーム 57"/>
          <p:cNvSpPr/>
          <p:nvPr/>
        </p:nvSpPr>
        <p:spPr>
          <a:xfrm>
            <a:off x="1344613" y="2124075"/>
            <a:ext cx="4322762" cy="855663"/>
          </a:xfrm>
          <a:custGeom>
            <a:avLst/>
            <a:gdLst>
              <a:gd name="connsiteX0" fmla="*/ 0 w 4190163"/>
              <a:gd name="connsiteY0" fmla="*/ 0 h 999562"/>
              <a:gd name="connsiteX1" fmla="*/ 1748414 w 4190163"/>
              <a:gd name="connsiteY1" fmla="*/ 994786 h 999562"/>
              <a:gd name="connsiteX2" fmla="*/ 4190163 w 4190163"/>
              <a:gd name="connsiteY2" fmla="*/ 401934 h 999562"/>
              <a:gd name="connsiteX3" fmla="*/ 4190163 w 4190163"/>
              <a:gd name="connsiteY3" fmla="*/ 401934 h 999562"/>
            </a:gdLst>
            <a:ahLst/>
            <a:cxnLst>
              <a:cxn ang="0">
                <a:pos x="connsiteX0" y="connsiteY0"/>
              </a:cxn>
              <a:cxn ang="0">
                <a:pos x="connsiteX1" y="connsiteY1"/>
              </a:cxn>
              <a:cxn ang="0">
                <a:pos x="connsiteX2" y="connsiteY2"/>
              </a:cxn>
              <a:cxn ang="0">
                <a:pos x="connsiteX3" y="connsiteY3"/>
              </a:cxn>
            </a:cxnLst>
            <a:rect l="l" t="t" r="r" b="b"/>
            <a:pathLst>
              <a:path w="4190163" h="999562">
                <a:moveTo>
                  <a:pt x="0" y="0"/>
                </a:moveTo>
                <a:cubicBezTo>
                  <a:pt x="525027" y="463898"/>
                  <a:pt x="1050054" y="927797"/>
                  <a:pt x="1748414" y="994786"/>
                </a:cubicBezTo>
                <a:cubicBezTo>
                  <a:pt x="2446774" y="1061775"/>
                  <a:pt x="4190163" y="401934"/>
                  <a:pt x="4190163" y="401934"/>
                </a:cubicBezTo>
                <a:lnTo>
                  <a:pt x="4190163" y="401934"/>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400"/>
          </a:p>
        </p:txBody>
      </p:sp>
      <p:sp>
        <p:nvSpPr>
          <p:cNvPr id="59" name="フリーフォーム 58"/>
          <p:cNvSpPr/>
          <p:nvPr/>
        </p:nvSpPr>
        <p:spPr>
          <a:xfrm>
            <a:off x="1476375" y="3132138"/>
            <a:ext cx="4191000" cy="2276475"/>
          </a:xfrm>
          <a:custGeom>
            <a:avLst/>
            <a:gdLst>
              <a:gd name="connsiteX0" fmla="*/ 0 w 4149970"/>
              <a:gd name="connsiteY0" fmla="*/ 2411604 h 2411604"/>
              <a:gd name="connsiteX1" fmla="*/ 2270928 w 4149970"/>
              <a:gd name="connsiteY1" fmla="*/ 1075173 h 2411604"/>
              <a:gd name="connsiteX2" fmla="*/ 4149970 w 4149970"/>
              <a:gd name="connsiteY2" fmla="*/ 0 h 2411604"/>
              <a:gd name="connsiteX3" fmla="*/ 4149970 w 4149970"/>
              <a:gd name="connsiteY3" fmla="*/ 0 h 2411604"/>
            </a:gdLst>
            <a:ahLst/>
            <a:cxnLst>
              <a:cxn ang="0">
                <a:pos x="connsiteX0" y="connsiteY0"/>
              </a:cxn>
              <a:cxn ang="0">
                <a:pos x="connsiteX1" y="connsiteY1"/>
              </a:cxn>
              <a:cxn ang="0">
                <a:pos x="connsiteX2" y="connsiteY2"/>
              </a:cxn>
              <a:cxn ang="0">
                <a:pos x="connsiteX3" y="connsiteY3"/>
              </a:cxn>
            </a:cxnLst>
            <a:rect l="l" t="t" r="r" b="b"/>
            <a:pathLst>
              <a:path w="4149970" h="2411604">
                <a:moveTo>
                  <a:pt x="0" y="2411604"/>
                </a:moveTo>
                <a:lnTo>
                  <a:pt x="2270928" y="1075173"/>
                </a:lnTo>
                <a:lnTo>
                  <a:pt x="4149970" y="0"/>
                </a:lnTo>
                <a:lnTo>
                  <a:pt x="4149970" y="0"/>
                </a:lnTo>
              </a:path>
            </a:pathLst>
          </a:custGeom>
          <a:noFill/>
          <a:ln>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400"/>
          </a:p>
        </p:txBody>
      </p:sp>
      <p:sp>
        <p:nvSpPr>
          <p:cNvPr id="60" name="テキスト ボックス 59"/>
          <p:cNvSpPr txBox="1"/>
          <p:nvPr/>
        </p:nvSpPr>
        <p:spPr>
          <a:xfrm>
            <a:off x="1924050" y="5192713"/>
            <a:ext cx="992188" cy="254000"/>
          </a:xfrm>
          <a:prstGeom prst="rect">
            <a:avLst/>
          </a:prstGeom>
          <a:noFill/>
        </p:spPr>
        <p:txBody>
          <a:bodyPr wrap="none">
            <a:spAutoFit/>
          </a:bodyPr>
          <a:lstStyle/>
          <a:p>
            <a:pPr algn="ctr" eaLnBrk="1" hangingPunct="1">
              <a:defRPr/>
            </a:pPr>
            <a:r>
              <a:rPr lang="ja-JP" altLang="en-US" sz="1050" b="1" dirty="0">
                <a:ea typeface="HGP創英角ｺﾞｼｯｸUB" pitchFamily="50" charset="-128"/>
              </a:rPr>
              <a:t>安否連絡指示</a:t>
            </a:r>
            <a:endParaRPr lang="en-US" altLang="ja-JP" sz="1050" b="1" dirty="0">
              <a:ea typeface="HGP創英角ｺﾞｼｯｸUB" pitchFamily="50" charset="-128"/>
            </a:endParaRPr>
          </a:p>
        </p:txBody>
      </p:sp>
      <p:sp>
        <p:nvSpPr>
          <p:cNvPr id="80921" name="テキスト ボックス 60"/>
          <p:cNvSpPr txBox="1">
            <a:spLocks noChangeArrowheads="1"/>
          </p:cNvSpPr>
          <p:nvPr/>
        </p:nvSpPr>
        <p:spPr bwMode="auto">
          <a:xfrm>
            <a:off x="3192463" y="2195513"/>
            <a:ext cx="2020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000" b="1">
                <a:solidFill>
                  <a:schemeClr val="tx2"/>
                </a:solidFill>
                <a:latin typeface="HGP創英角ｺﾞｼｯｸUB" panose="020B0900000000000000" pitchFamily="50" charset="-128"/>
                <a:ea typeface="HGP創英角ｺﾞｼｯｸUB" panose="020B0900000000000000" pitchFamily="50" charset="-128"/>
              </a:rPr>
              <a:t>安否情報通知</a:t>
            </a:r>
            <a:endParaRPr lang="en-US" altLang="ja-JP" sz="1000" b="1">
              <a:solidFill>
                <a:schemeClr val="tx2"/>
              </a:solidFill>
              <a:latin typeface="HGP創英角ｺﾞｼｯｸUB" panose="020B0900000000000000" pitchFamily="50" charset="-128"/>
              <a:ea typeface="HGP創英角ｺﾞｼｯｸUB" panose="020B0900000000000000" pitchFamily="50" charset="-128"/>
            </a:endParaRPr>
          </a:p>
          <a:p>
            <a:pPr algn="ctr" eaLnBrk="1" hangingPunct="1">
              <a:spcBef>
                <a:spcPct val="0"/>
              </a:spcBef>
              <a:buClrTx/>
              <a:buFontTx/>
              <a:buNone/>
            </a:pPr>
            <a:r>
              <a:rPr lang="ja-JP" altLang="en-US" sz="1000" b="1">
                <a:solidFill>
                  <a:schemeClr val="tx2"/>
                </a:solidFill>
                <a:latin typeface="HGP創英角ｺﾞｼｯｸUB" panose="020B0900000000000000" pitchFamily="50" charset="-128"/>
                <a:ea typeface="HGP創英角ｺﾞｼｯｸUB" panose="020B0900000000000000" pitchFamily="50" charset="-128"/>
              </a:rPr>
              <a:t>（利用者名、位置情報、時間情報）</a:t>
            </a:r>
          </a:p>
        </p:txBody>
      </p:sp>
      <p:sp>
        <p:nvSpPr>
          <p:cNvPr id="80922" name="テキスト ボックス 61"/>
          <p:cNvSpPr txBox="1">
            <a:spLocks noChangeArrowheads="1"/>
          </p:cNvSpPr>
          <p:nvPr/>
        </p:nvSpPr>
        <p:spPr bwMode="auto">
          <a:xfrm>
            <a:off x="2147888" y="3116263"/>
            <a:ext cx="245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gn="ctr" eaLnBrk="1" hangingPunct="1">
              <a:spcBef>
                <a:spcPct val="0"/>
              </a:spcBef>
              <a:buClrTx/>
              <a:buFontTx/>
              <a:buNone/>
            </a:pPr>
            <a:r>
              <a:rPr lang="ja-JP" altLang="en-US" sz="1800">
                <a:solidFill>
                  <a:schemeClr val="tx2"/>
                </a:solidFill>
                <a:latin typeface="HGP創英角ｺﾞｼｯｸUB" panose="020B0900000000000000" pitchFamily="50" charset="-128"/>
                <a:ea typeface="HGP創英角ｺﾞｼｯｸUB" panose="020B0900000000000000" pitchFamily="50" charset="-128"/>
              </a:rPr>
              <a:t>インターネット／</a:t>
            </a:r>
            <a:r>
              <a:rPr lang="en-US" altLang="ja-JP" sz="1800">
                <a:solidFill>
                  <a:schemeClr val="tx2"/>
                </a:solidFill>
                <a:latin typeface="HGP創英角ｺﾞｼｯｸUB" panose="020B0900000000000000" pitchFamily="50" charset="-128"/>
                <a:ea typeface="HGP創英角ｺﾞｼｯｸUB" panose="020B0900000000000000" pitchFamily="50" charset="-128"/>
              </a:rPr>
              <a:t>3G</a:t>
            </a:r>
            <a:r>
              <a:rPr lang="ja-JP" altLang="en-US" sz="1800">
                <a:solidFill>
                  <a:schemeClr val="tx2"/>
                </a:solidFill>
                <a:latin typeface="HGP創英角ｺﾞｼｯｸUB" panose="020B0900000000000000" pitchFamily="50" charset="-128"/>
                <a:ea typeface="HGP創英角ｺﾞｼｯｸUB" panose="020B0900000000000000" pitchFamily="50" charset="-128"/>
              </a:rPr>
              <a:t>回線</a:t>
            </a:r>
          </a:p>
        </p:txBody>
      </p:sp>
      <p:sp>
        <p:nvSpPr>
          <p:cNvPr id="63" name="フリーフォーム 62"/>
          <p:cNvSpPr/>
          <p:nvPr/>
        </p:nvSpPr>
        <p:spPr>
          <a:xfrm>
            <a:off x="1346200" y="2855913"/>
            <a:ext cx="4321175" cy="1036637"/>
          </a:xfrm>
          <a:custGeom>
            <a:avLst/>
            <a:gdLst>
              <a:gd name="connsiteX0" fmla="*/ 0 w 4320791"/>
              <a:gd name="connsiteY0" fmla="*/ 693336 h 1037335"/>
              <a:gd name="connsiteX1" fmla="*/ 2069960 w 4320791"/>
              <a:gd name="connsiteY1" fmla="*/ 1004835 h 1037335"/>
              <a:gd name="connsiteX2" fmla="*/ 4320791 w 4320791"/>
              <a:gd name="connsiteY2" fmla="*/ 0 h 1037335"/>
              <a:gd name="connsiteX3" fmla="*/ 4320791 w 4320791"/>
              <a:gd name="connsiteY3" fmla="*/ 0 h 1037335"/>
            </a:gdLst>
            <a:ahLst/>
            <a:cxnLst>
              <a:cxn ang="0">
                <a:pos x="connsiteX0" y="connsiteY0"/>
              </a:cxn>
              <a:cxn ang="0">
                <a:pos x="connsiteX1" y="connsiteY1"/>
              </a:cxn>
              <a:cxn ang="0">
                <a:pos x="connsiteX2" y="connsiteY2"/>
              </a:cxn>
              <a:cxn ang="0">
                <a:pos x="connsiteX3" y="connsiteY3"/>
              </a:cxn>
            </a:cxnLst>
            <a:rect l="l" t="t" r="r" b="b"/>
            <a:pathLst>
              <a:path w="4320791" h="1037335">
                <a:moveTo>
                  <a:pt x="0" y="693336"/>
                </a:moveTo>
                <a:cubicBezTo>
                  <a:pt x="674914" y="906863"/>
                  <a:pt x="1349828" y="1120391"/>
                  <a:pt x="2069960" y="1004835"/>
                </a:cubicBezTo>
                <a:cubicBezTo>
                  <a:pt x="2790092" y="889279"/>
                  <a:pt x="4320791" y="0"/>
                  <a:pt x="4320791" y="0"/>
                </a:cubicBezTo>
                <a:lnTo>
                  <a:pt x="4320791"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400"/>
          </a:p>
        </p:txBody>
      </p:sp>
      <p:cxnSp>
        <p:nvCxnSpPr>
          <p:cNvPr id="64" name="直線矢印コネクタ 63"/>
          <p:cNvCxnSpPr/>
          <p:nvPr/>
        </p:nvCxnSpPr>
        <p:spPr>
          <a:xfrm>
            <a:off x="6878638" y="3317875"/>
            <a:ext cx="0" cy="9525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7061200" y="3563938"/>
            <a:ext cx="857250" cy="415925"/>
          </a:xfrm>
          <a:prstGeom prst="rect">
            <a:avLst/>
          </a:prstGeom>
          <a:noFill/>
        </p:spPr>
        <p:txBody>
          <a:bodyPr wrap="none">
            <a:spAutoFit/>
          </a:bodyPr>
          <a:lstStyle/>
          <a:p>
            <a:pPr eaLnBrk="1" hangingPunct="1">
              <a:defRPr/>
            </a:pPr>
            <a:r>
              <a:rPr lang="ja-JP" altLang="en-US" sz="1050" b="1" dirty="0">
                <a:ea typeface="HGP創英角ｺﾞｼｯｸUB" pitchFamily="50" charset="-128"/>
              </a:rPr>
              <a:t>安否確認</a:t>
            </a:r>
            <a:endParaRPr lang="en-US" altLang="ja-JP" sz="1050" b="1" dirty="0">
              <a:ea typeface="HGP創英角ｺﾞｼｯｸUB" pitchFamily="50" charset="-128"/>
            </a:endParaRPr>
          </a:p>
          <a:p>
            <a:pPr eaLnBrk="1" hangingPunct="1">
              <a:defRPr/>
            </a:pPr>
            <a:r>
              <a:rPr lang="ja-JP" altLang="en-US" sz="1050" b="1" dirty="0">
                <a:ea typeface="HGP創英角ｺﾞｼｯｸUB" pitchFamily="50" charset="-128"/>
              </a:rPr>
              <a:t>連絡指示等</a:t>
            </a:r>
          </a:p>
        </p:txBody>
      </p:sp>
      <p:sp>
        <p:nvSpPr>
          <p:cNvPr id="66" name="テキスト ボックス 65"/>
          <p:cNvSpPr txBox="1"/>
          <p:nvPr/>
        </p:nvSpPr>
        <p:spPr>
          <a:xfrm>
            <a:off x="7045325" y="2117725"/>
            <a:ext cx="1733550" cy="577850"/>
          </a:xfrm>
          <a:prstGeom prst="rect">
            <a:avLst/>
          </a:prstGeom>
          <a:noFill/>
        </p:spPr>
        <p:txBody>
          <a:bodyPr wrap="none">
            <a:spAutoFit/>
          </a:bodyPr>
          <a:lstStyle/>
          <a:p>
            <a:pPr eaLnBrk="1" hangingPunct="1">
              <a:defRPr/>
            </a:pPr>
            <a:r>
              <a:rPr lang="ja-JP" altLang="en-US" sz="1050" b="1" dirty="0">
                <a:ea typeface="HGP創英角ｺﾞｼｯｸUB" pitchFamily="50" charset="-128"/>
              </a:rPr>
              <a:t>・安否情報一覧受信／整理</a:t>
            </a:r>
            <a:endParaRPr lang="en-US" altLang="ja-JP" sz="1050" b="1" dirty="0">
              <a:ea typeface="HGP創英角ｺﾞｼｯｸUB" pitchFamily="50" charset="-128"/>
            </a:endParaRPr>
          </a:p>
          <a:p>
            <a:pPr eaLnBrk="1" hangingPunct="1">
              <a:defRPr/>
            </a:pPr>
            <a:r>
              <a:rPr lang="ja-JP" altLang="en-US" sz="1050" b="1" dirty="0">
                <a:ea typeface="HGP創英角ｺﾞｼｯｸUB" pitchFamily="50" charset="-128"/>
              </a:rPr>
              <a:t>・安否連絡指示メール送信</a:t>
            </a:r>
            <a:endParaRPr lang="en-US" altLang="ja-JP" sz="1050" b="1" dirty="0">
              <a:ea typeface="HGP創英角ｺﾞｼｯｸUB" pitchFamily="50" charset="-128"/>
            </a:endParaRPr>
          </a:p>
          <a:p>
            <a:pPr eaLnBrk="1" hangingPunct="1">
              <a:defRPr/>
            </a:pPr>
            <a:r>
              <a:rPr lang="ja-JP" altLang="en-US" sz="1050" b="1" dirty="0">
                <a:ea typeface="HGP創英角ｺﾞｼｯｸUB" pitchFamily="50" charset="-128"/>
              </a:rPr>
              <a:t>・通信ログ管理</a:t>
            </a:r>
          </a:p>
        </p:txBody>
      </p:sp>
      <p:pic>
        <p:nvPicPr>
          <p:cNvPr id="809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13" y="3563938"/>
            <a:ext cx="5127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2062163"/>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0450" y="4344988"/>
            <a:ext cx="1146175"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3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563" y="5075238"/>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発注者</a:t>
            </a:r>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発注担当者として発注システムの要求定義を検討することとなった。受注者から提案はもらう</a:t>
            </a:r>
          </a:p>
          <a:p>
            <a:pPr marL="0" indent="0">
              <a:buFont typeface="Wingdings" pitchFamily="2" charset="2"/>
              <a:buNone/>
              <a:defRPr/>
            </a:pPr>
            <a:r>
              <a:rPr lang="en-US" altLang="ja-JP" dirty="0"/>
              <a:t>【</a:t>
            </a:r>
            <a:r>
              <a:rPr lang="ja-JP" altLang="en-US" dirty="0"/>
              <a:t>条件等</a:t>
            </a:r>
            <a:r>
              <a:rPr lang="en-US" altLang="ja-JP" dirty="0"/>
              <a:t>】</a:t>
            </a:r>
          </a:p>
          <a:p>
            <a:pPr lvl="1">
              <a:defRPr/>
            </a:pPr>
            <a:r>
              <a:rPr lang="ja-JP" altLang="en-US" dirty="0"/>
              <a:t>システムの検討は、本当に必要な中心機能を明確化することから始めたい</a:t>
            </a:r>
            <a:endParaRPr lang="en-US" altLang="ja-JP" dirty="0"/>
          </a:p>
          <a:p>
            <a:pPr lvl="1">
              <a:defRPr/>
            </a:pPr>
            <a:r>
              <a:rPr lang="ja-JP" altLang="en-US" dirty="0"/>
              <a:t>災害発生時に利用するシステムであること、プライバシーに関わる情報を扱う可能性があることに注意するよう上司から指示されている</a:t>
            </a:r>
            <a:endParaRPr lang="en-US" altLang="ja-JP" dirty="0"/>
          </a:p>
          <a:p>
            <a:pPr lvl="1">
              <a:defRPr/>
            </a:pPr>
            <a:r>
              <a:rPr lang="ja-JP" altLang="en-US" dirty="0"/>
              <a:t>経済性、実現性、開発期間は、受注者に、要件定義書と見積もり等を含む開発計画書を提出してもらって判断する予定である</a:t>
            </a:r>
          </a:p>
          <a:p>
            <a:pPr lvl="1">
              <a:defRPr/>
            </a:pPr>
            <a:endParaRPr lang="en-US" altLang="ja-JP" dirty="0"/>
          </a:p>
          <a:p>
            <a:pPr marL="457200" lvl="1" indent="0">
              <a:buFont typeface="Wingdings" pitchFamily="2" charset="2"/>
              <a:buNone/>
              <a:defRPr/>
            </a:pPr>
            <a:endParaRPr lang="ja-JP" altLang="en-US" dirty="0"/>
          </a:p>
        </p:txBody>
      </p:sp>
      <p:sp>
        <p:nvSpPr>
          <p:cNvPr id="6"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rPr>
            </a:br>
            <a:r>
              <a:rPr lang="ja-JP" altLang="en-US" sz="2400" kern="0" dirty="0">
                <a:ea typeface="HGP創英角ｺﾞｼｯｸUB" pitchFamily="50" charset="-128"/>
              </a:rPr>
              <a:t>５．検討担当者の立場・条件</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rPr>
            </a:br>
            <a:r>
              <a:rPr lang="ja-JP" altLang="en-US" sz="2400" kern="0" dirty="0">
                <a:ea typeface="HGP創英角ｺﾞｼｯｸUB" pitchFamily="50" charset="-128"/>
              </a:rPr>
              <a:t>６．機能要求の検討と非機能要求項目の設定（個人作業）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537575"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機能要求の検討</a:t>
            </a:r>
            <a:endParaRPr lang="en-US" altLang="ja-JP" dirty="0"/>
          </a:p>
          <a:p>
            <a:pPr lvl="1">
              <a:defRPr/>
            </a:pPr>
            <a:r>
              <a:rPr lang="ja-JP" altLang="en-US" dirty="0"/>
              <a:t>検討対象システムについて、自分なりの機能要求を検討する。その際、すべてを検討するのは時間的に難しいので、ここではサーバ上の機能に限定し、サーバ上で必要な機能を洗い出し、要求整理シートに整理する。例えば、</a:t>
            </a:r>
            <a:endParaRPr lang="en-US" altLang="ja-JP" dirty="0"/>
          </a:p>
          <a:p>
            <a:pPr marL="1257300" lvl="2" indent="-457200">
              <a:buFont typeface="+mj-lt"/>
              <a:buAutoNum type="circleNumDbPlain"/>
              <a:defRPr/>
            </a:pPr>
            <a:r>
              <a:rPr lang="ja-JP" altLang="en-US" sz="1800" dirty="0"/>
              <a:t>受信した安否情報を一覧に整理する機能</a:t>
            </a:r>
            <a:endParaRPr lang="en-US" altLang="ja-JP" sz="1800" dirty="0"/>
          </a:p>
          <a:p>
            <a:pPr marL="1257300" lvl="2" indent="-457200">
              <a:buFont typeface="+mj-lt"/>
              <a:buAutoNum type="circleNumDbPlain"/>
              <a:defRPr/>
            </a:pPr>
            <a:r>
              <a:rPr lang="ja-JP" altLang="en-US" sz="1800" dirty="0"/>
              <a:t>一覧を条件に従って並び替える機能</a:t>
            </a:r>
            <a:endParaRPr lang="en-US" altLang="ja-JP" sz="1800" dirty="0"/>
          </a:p>
          <a:p>
            <a:pPr marL="1257300" lvl="2" indent="-457200">
              <a:buFont typeface="+mj-lt"/>
              <a:buAutoNum type="circleNumDbPlain"/>
              <a:defRPr/>
            </a:pPr>
            <a:r>
              <a:rPr lang="ja-JP" altLang="en-US" sz="1800" dirty="0"/>
              <a:t>一覧の中から複数の検索条件に従って検索する機能</a:t>
            </a:r>
            <a:endParaRPr lang="en-US" altLang="ja-JP" sz="1800" dirty="0"/>
          </a:p>
          <a:p>
            <a:pPr marL="1257300" lvl="2" indent="-457200">
              <a:buFont typeface="+mj-lt"/>
              <a:buAutoNum type="circleNumDbPlain"/>
              <a:defRPr/>
            </a:pPr>
            <a:r>
              <a:rPr lang="ja-JP" altLang="en-US" sz="1800" dirty="0"/>
              <a:t>安否情報未受信の社員を検索し、定型のメールを送信する機能</a:t>
            </a:r>
            <a:endParaRPr lang="en-US" altLang="ja-JP" sz="1800" dirty="0"/>
          </a:p>
          <a:p>
            <a:pPr marL="1257300" lvl="2" indent="-457200">
              <a:buFont typeface="+mj-ea"/>
              <a:buAutoNum type="circleNumDbPlain"/>
              <a:defRPr/>
            </a:pPr>
            <a:r>
              <a:rPr lang="ja-JP" altLang="en-US" sz="1800" dirty="0"/>
              <a:t>セキュリティ（プライバシー）の確保機能　　など</a:t>
            </a:r>
            <a:endParaRPr lang="en-US" altLang="ja-JP" sz="1800" dirty="0"/>
          </a:p>
          <a:p>
            <a:pPr>
              <a:defRPr/>
            </a:pPr>
            <a:r>
              <a:rPr lang="ja-JP" altLang="en-US" dirty="0"/>
              <a:t>非機能要求の検討</a:t>
            </a:r>
            <a:endParaRPr lang="en-US" altLang="ja-JP" dirty="0"/>
          </a:p>
          <a:p>
            <a:pPr lvl="1">
              <a:defRPr/>
            </a:pPr>
            <a:r>
              <a:rPr lang="ja-JP" altLang="en-US" dirty="0"/>
              <a:t>上記で抽出した機能要求、およびサーバに要求される非機能要求項目とレベルを検討、要求整理シートに整理する。例えば、</a:t>
            </a:r>
            <a:endParaRPr lang="en-US" altLang="ja-JP" dirty="0"/>
          </a:p>
          <a:p>
            <a:pPr marL="1257300" lvl="2" indent="-457200">
              <a:buFont typeface="+mj-ea"/>
              <a:buAutoNum type="circleNumDbPlain"/>
              <a:defRPr/>
            </a:pPr>
            <a:r>
              <a:rPr lang="ja-JP" altLang="en-US" sz="1800" dirty="0"/>
              <a:t>一覧に整理する場合、今後の増加を見込んだ最大社員数をどこまで見込んでおくか（拡張性）</a:t>
            </a:r>
            <a:endParaRPr lang="en-US" altLang="ja-JP" sz="1800" dirty="0"/>
          </a:p>
          <a:p>
            <a:pPr marL="1257300" lvl="2" indent="-457200">
              <a:buFont typeface="+mj-ea"/>
              <a:buAutoNum type="circleNumDbPlain"/>
              <a:defRPr/>
            </a:pPr>
            <a:r>
              <a:rPr lang="ja-JP" altLang="en-US" sz="1800" dirty="0"/>
              <a:t>緊急時であるため、応答時間をどのように設定しておくか（性能）</a:t>
            </a:r>
            <a:endParaRPr lang="en-US" altLang="ja-JP" sz="1800" dirty="0"/>
          </a:p>
          <a:p>
            <a:pPr marL="1257300" lvl="2" indent="-457200">
              <a:buFont typeface="+mj-ea"/>
              <a:buAutoNum type="circleNumDbPlain"/>
              <a:defRPr/>
            </a:pPr>
            <a:r>
              <a:rPr lang="ja-JP" altLang="en-US" sz="1800" dirty="0"/>
              <a:t>サーバの冗長化構成、分散配置をどう考えるか（可用性）</a:t>
            </a:r>
            <a:endParaRPr lang="en-US" altLang="ja-JP" sz="1800" dirty="0"/>
          </a:p>
          <a:p>
            <a:pPr marL="1257300" lvl="2" indent="-457200">
              <a:buFont typeface="+mj-ea"/>
              <a:buAutoNum type="circleNumDbPlain"/>
              <a:defRPr/>
            </a:pPr>
            <a:r>
              <a:rPr lang="ja-JP" altLang="en-US" sz="1800" dirty="0"/>
              <a:t>セキュリティ（プライバシー）確保の程度（セキュリティ）　　など</a:t>
            </a:r>
            <a:endParaRPr lang="ja-JP"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cs typeface="+mj-cs"/>
              </a:rPr>
              <a:t>３．検討担当者の立場・条件</a:t>
            </a:r>
            <a:endParaRPr lang="en-US" altLang="ja-JP" sz="2400" kern="0" dirty="0">
              <a:ea typeface="HGP創英角ｺﾞｼｯｸUB" pitchFamily="50" charset="-128"/>
              <a:cs typeface="+mj-cs"/>
            </a:endParaRPr>
          </a:p>
        </p:txBody>
      </p:sp>
      <p:sp>
        <p:nvSpPr>
          <p:cNvPr id="4"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発注者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発注担当者としてプロジェクトに参加している。（ユーザ視点の）非機能要求の検討を進めている</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利用者にとって使い勝手の良いシステムで、また、セキュリティにも注意するよう指示があった</a:t>
            </a:r>
            <a:endParaRPr lang="en-US" altLang="ja-JP" dirty="0"/>
          </a:p>
          <a:p>
            <a:pPr marL="457200" lvl="1" indent="0">
              <a:buFont typeface="Wingdings" pitchFamily="2" charset="2"/>
              <a:buNone/>
              <a:defRPr/>
            </a:pPr>
            <a:endParaRPr lang="en-US" altLang="ja-JP" dirty="0"/>
          </a:p>
          <a:p>
            <a:pPr>
              <a:defRPr/>
            </a:pPr>
            <a:r>
              <a:rPr lang="ja-JP" altLang="en-US" dirty="0"/>
              <a:t>受注者</a:t>
            </a:r>
            <a:endParaRPr lang="en-US" altLang="ja-JP" dirty="0"/>
          </a:p>
          <a:p>
            <a:pPr marL="0" indent="0">
              <a:buFont typeface="Wingdings" pitchFamily="2" charset="2"/>
              <a:buNone/>
              <a:defRPr/>
            </a:pPr>
            <a:r>
              <a:rPr lang="en-US" altLang="ja-JP" dirty="0"/>
              <a:t>【</a:t>
            </a:r>
            <a:r>
              <a:rPr lang="ja-JP" altLang="en-US" dirty="0"/>
              <a:t>立場</a:t>
            </a:r>
            <a:r>
              <a:rPr lang="en-US" altLang="ja-JP" dirty="0"/>
              <a:t>】</a:t>
            </a:r>
          </a:p>
          <a:p>
            <a:pPr lvl="1">
              <a:defRPr/>
            </a:pPr>
            <a:r>
              <a:rPr lang="ja-JP" altLang="en-US" dirty="0"/>
              <a:t>受注担当者として、非機能要求項目の対案を発注者に行うことになった</a:t>
            </a:r>
            <a:endParaRPr lang="en-US" altLang="ja-JP" dirty="0"/>
          </a:p>
          <a:p>
            <a:pPr marL="0" indent="0">
              <a:buFont typeface="Wingdings" pitchFamily="2" charset="2"/>
              <a:buNone/>
              <a:defRPr/>
            </a:pPr>
            <a:r>
              <a:rPr lang="en-US" altLang="ja-JP" dirty="0"/>
              <a:t>【</a:t>
            </a:r>
            <a:r>
              <a:rPr lang="ja-JP" altLang="en-US" dirty="0"/>
              <a:t>条件</a:t>
            </a:r>
            <a:r>
              <a:rPr lang="en-US" altLang="ja-JP" dirty="0"/>
              <a:t>】</a:t>
            </a:r>
          </a:p>
          <a:p>
            <a:pPr lvl="1">
              <a:defRPr/>
            </a:pPr>
            <a:r>
              <a:rPr lang="ja-JP" altLang="en-US" dirty="0"/>
              <a:t>発注者からも非機能要求が提出される予定であるが、発注者と合意できるように、具体的な非機能要求項目とレベルを提示することとする</a:t>
            </a:r>
            <a:endParaRPr lang="en-US" altLang="ja-JP" dirty="0"/>
          </a:p>
          <a:p>
            <a:pPr lvl="1">
              <a:defRPr/>
            </a:pPr>
            <a:r>
              <a:rPr lang="ja-JP" altLang="en-US" dirty="0"/>
              <a:t>実装面とコスト面を考慮して、コストとのトレードオフや非機能要求項目間のトレードオフが無いように適切な要求レベルを検討する</a:t>
            </a:r>
            <a:endParaRPr lang="en-US" altLang="ja-JP"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br>
              <a:rPr lang="en-US" altLang="ja-JP" sz="2400" kern="0" dirty="0">
                <a:ea typeface="HGP創英角ｺﾞｼｯｸUB" pitchFamily="50" charset="-128"/>
                <a:cs typeface="+mj-cs"/>
              </a:rPr>
            </a:br>
            <a:r>
              <a:rPr lang="ja-JP" altLang="en-US" sz="2400" kern="0" dirty="0">
                <a:ea typeface="HGP創英角ｺﾞｼｯｸUB" pitchFamily="50" charset="-128"/>
              </a:rPr>
              <a:t>７</a:t>
            </a:r>
            <a:r>
              <a:rPr lang="ja-JP" altLang="en-US" sz="2400" kern="0" dirty="0" err="1">
                <a:ea typeface="HGP創英角ｺﾞｼｯｸUB" pitchFamily="50" charset="-128"/>
              </a:rPr>
              <a:t>．</a:t>
            </a:r>
            <a:r>
              <a:rPr lang="ja-JP" altLang="en-US" sz="2400" kern="0" dirty="0">
                <a:ea typeface="HGP創英角ｺﾞｼｯｸUB" pitchFamily="50" charset="-128"/>
              </a:rPr>
              <a:t>まとめと議論（個人およびグループ作業）</a:t>
            </a:r>
            <a:endParaRPr lang="en-US" altLang="ja-JP" sz="2400" kern="0" dirty="0">
              <a:ea typeface="HGP創英角ｺﾞｼｯｸUB" pitchFamily="50" charset="-128"/>
            </a:endParaRPr>
          </a:p>
        </p:txBody>
      </p:sp>
      <p:sp>
        <p:nvSpPr>
          <p:cNvPr id="8704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a:t>検討した機能要求と非機能要求項目を要求整理シートにまとめます（個人作業）</a:t>
            </a:r>
          </a:p>
          <a:p>
            <a:pPr lvl="1">
              <a:buFont typeface="Wingdings" panose="05000000000000000000" pitchFamily="2" charset="2"/>
              <a:buNone/>
            </a:pPr>
            <a:r>
              <a:rPr lang="ja-JP" altLang="en-US"/>
              <a:t>　</a:t>
            </a:r>
            <a:r>
              <a:rPr lang="en-US" altLang="ja-JP"/>
              <a:t>(1) </a:t>
            </a:r>
            <a:r>
              <a:rPr lang="ja-JP" altLang="en-US"/>
              <a:t>検討対象システムの役割、位置づけと機能要求</a:t>
            </a:r>
          </a:p>
          <a:p>
            <a:pPr lvl="1">
              <a:buFont typeface="Wingdings" panose="05000000000000000000" pitchFamily="2" charset="2"/>
              <a:buNone/>
            </a:pPr>
            <a:r>
              <a:rPr lang="ja-JP" altLang="en-US"/>
              <a:t>　</a:t>
            </a:r>
            <a:r>
              <a:rPr lang="en-US" altLang="ja-JP"/>
              <a:t>(2) </a:t>
            </a:r>
            <a:r>
              <a:rPr lang="ja-JP" altLang="en-US"/>
              <a:t>検討した非機能要求項目の決定内容とその理由</a:t>
            </a:r>
            <a:endParaRPr lang="en-US" altLang="ja-JP"/>
          </a:p>
          <a:p>
            <a:pPr lvl="1">
              <a:buFont typeface="Wingdings" panose="05000000000000000000" pitchFamily="2" charset="2"/>
              <a:buNone/>
            </a:pPr>
            <a:endParaRPr lang="ja-JP" altLang="en-US" sz="2400"/>
          </a:p>
          <a:p>
            <a:r>
              <a:rPr lang="ja-JP" altLang="en-US"/>
              <a:t>グループ内で検討結果を持ち寄り、理由が納得できるものを中心に、グループの検討結果としてまとめます</a:t>
            </a:r>
          </a:p>
          <a:p>
            <a:endParaRPr lang="ja-JP" altLang="en-US"/>
          </a:p>
          <a:p>
            <a:r>
              <a:rPr lang="ja-JP" altLang="en-US"/>
              <a:t>グループ毎に検討結果を発表し、発表グループ以外の受講者にも納得してもらえるかを議論し、認識を深めます</a:t>
            </a:r>
            <a:endParaRPr lang="en-US" altLang="ja-JP"/>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４</a:t>
            </a:r>
            <a:r>
              <a:rPr lang="en-US" altLang="ja-JP" sz="2400" kern="0" dirty="0">
                <a:ea typeface="HGP創英角ｺﾞｼｯｸUB" pitchFamily="50" charset="-128"/>
              </a:rPr>
              <a:t>-1</a:t>
            </a:r>
            <a:r>
              <a:rPr lang="ja-JP" altLang="en-US" sz="2400" kern="0" dirty="0" err="1">
                <a:ea typeface="HGP創英角ｺﾞｼｯｸUB" pitchFamily="50" charset="-128"/>
              </a:rPr>
              <a:t>．</a:t>
            </a:r>
            <a:r>
              <a:rPr lang="ja-JP" altLang="en-US" sz="2400" kern="0" dirty="0">
                <a:ea typeface="HGP創英角ｺﾞｼｯｸUB" pitchFamily="50" charset="-128"/>
              </a:rPr>
              <a:t>検討対象システムの概略の確認（グループ作業）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450262"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グループで検討対象とするシステムを講師が提示します</a:t>
            </a:r>
            <a:endParaRPr lang="en-US" altLang="ja-JP" dirty="0"/>
          </a:p>
          <a:p>
            <a:pPr marL="0" indent="0">
              <a:buFont typeface="Wingdings" pitchFamily="2" charset="2"/>
              <a:buNone/>
              <a:defRPr/>
            </a:pPr>
            <a:endParaRPr lang="ja-JP" altLang="en-US" dirty="0"/>
          </a:p>
          <a:p>
            <a:pPr>
              <a:defRPr/>
            </a:pPr>
            <a:r>
              <a:rPr lang="ja-JP" altLang="en-US" dirty="0"/>
              <a:t>検討対象のシステム概略説明書を参照して選択したシステムの概略をグループで確認します</a:t>
            </a:r>
            <a:endParaRPr lang="en-US" altLang="ja-JP" dirty="0"/>
          </a:p>
          <a:p>
            <a:pPr lvl="1">
              <a:defRPr/>
            </a:pPr>
            <a:r>
              <a:rPr lang="ja-JP" altLang="en-US" dirty="0"/>
              <a:t>企業としての目的や位置づけ、役割、機能概要を明確にします</a:t>
            </a:r>
            <a:endParaRPr lang="en-US" altLang="ja-JP" dirty="0"/>
          </a:p>
          <a:p>
            <a:pPr lvl="1">
              <a:defRPr/>
            </a:pPr>
            <a:r>
              <a:rPr lang="ja-JP" altLang="en-US" dirty="0"/>
              <a:t>検討を進める中で、さらに明確にすべき事項が出てくることもあります。その場合はグループ内で相談し、グループとして</a:t>
            </a:r>
            <a:r>
              <a:rPr lang="en-US" altLang="ja-JP" dirty="0"/>
              <a:t>1</a:t>
            </a:r>
            <a:r>
              <a:rPr lang="ja-JP" altLang="en-US" dirty="0" err="1"/>
              <a:t>つの</a:t>
            </a:r>
            <a:r>
              <a:rPr lang="ja-JP" altLang="en-US" dirty="0"/>
              <a:t>システム概要となるよう意識統一をしてください</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en-US" altLang="ja-JP" sz="2400" kern="0" dirty="0">
                <a:ea typeface="HGP創英角ｺﾞｼｯｸUB" pitchFamily="50" charset="-128"/>
              </a:rPr>
              <a:t>4-2</a:t>
            </a:r>
            <a:r>
              <a:rPr lang="ja-JP" altLang="en-US" sz="2400" kern="0" dirty="0" err="1">
                <a:ea typeface="HGP創英角ｺﾞｼｯｸUB" pitchFamily="50" charset="-128"/>
              </a:rPr>
              <a:t>．</a:t>
            </a:r>
            <a:r>
              <a:rPr lang="ja-JP" altLang="en-US" sz="2400" kern="0" dirty="0">
                <a:ea typeface="HGP創英角ｺﾞｼｯｸUB" pitchFamily="50" charset="-128"/>
              </a:rPr>
              <a:t>最も近いモデルシステムの決定（グループ作業）</a:t>
            </a:r>
            <a:r>
              <a:rPr lang="en-US" altLang="ja-JP" sz="2400" kern="0" dirty="0">
                <a:ea typeface="HGP創英角ｺﾞｼｯｸUB" pitchFamily="50" charset="-128"/>
              </a:rPr>
              <a:t>-1</a:t>
            </a:r>
          </a:p>
        </p:txBody>
      </p:sp>
      <p:sp>
        <p:nvSpPr>
          <p:cNvPr id="17411" name="Rectangle 3"/>
          <p:cNvSpPr txBox="1">
            <a:spLocks noChangeArrowheads="1"/>
          </p:cNvSpPr>
          <p:nvPr/>
        </p:nvSpPr>
        <p:spPr bwMode="auto">
          <a:xfrm>
            <a:off x="484188" y="776288"/>
            <a:ext cx="852805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nSpc>
                <a:spcPct val="120000"/>
              </a:lnSpc>
            </a:pPr>
            <a:r>
              <a:rPr lang="ja-JP" altLang="en-US"/>
              <a:t>非機能要求グレードでは、モデルシステムとして以下の</a:t>
            </a:r>
            <a:r>
              <a:rPr lang="en-US" altLang="ja-JP"/>
              <a:t>3</a:t>
            </a:r>
            <a:r>
              <a:rPr lang="ja-JP" altLang="en-US"/>
              <a:t>つを設定しています</a:t>
            </a:r>
            <a:br>
              <a:rPr lang="en-US" altLang="ja-JP"/>
            </a:br>
            <a:r>
              <a:rPr lang="en-US" altLang="ja-JP" sz="2000"/>
              <a:t>(1) </a:t>
            </a:r>
            <a:r>
              <a:rPr lang="ja-JP" altLang="en-US" sz="2000"/>
              <a:t>社会的影響がほとんど無いシステム</a:t>
            </a:r>
            <a:br>
              <a:rPr lang="en-US" altLang="ja-JP" sz="2000"/>
            </a:br>
            <a:r>
              <a:rPr lang="en-US" altLang="ja-JP" sz="2000"/>
              <a:t>(2) </a:t>
            </a:r>
            <a:r>
              <a:rPr lang="ja-JP" altLang="en-US" sz="2000"/>
              <a:t>社会的影響が限定されるシステム</a:t>
            </a:r>
            <a:br>
              <a:rPr lang="en-US" altLang="ja-JP" sz="2000"/>
            </a:br>
            <a:r>
              <a:rPr lang="en-US" altLang="ja-JP" sz="2000"/>
              <a:t>(3) </a:t>
            </a:r>
            <a:r>
              <a:rPr lang="ja-JP" altLang="en-US" sz="2000"/>
              <a:t>社会的影響が極めて大きいシステム</a:t>
            </a:r>
            <a:endParaRPr lang="en-US" altLang="ja-JP" sz="2000"/>
          </a:p>
          <a:p>
            <a:pPr>
              <a:lnSpc>
                <a:spcPts val="2800"/>
              </a:lnSpc>
            </a:pPr>
            <a:r>
              <a:rPr lang="ja-JP" altLang="en-US"/>
              <a:t>ここで検討する対象システムが、どのモデルシステムに相当するか検討します</a:t>
            </a:r>
            <a:br>
              <a:rPr lang="en-US" altLang="ja-JP"/>
            </a:br>
            <a:r>
              <a:rPr lang="en-US" altLang="ja-JP" sz="2000"/>
              <a:t>(1)</a:t>
            </a:r>
            <a:r>
              <a:rPr lang="ja-JP" altLang="en-US" sz="2000"/>
              <a:t>社内スケジュール管理システムを検討対象システムとして選択した場合</a:t>
            </a:r>
            <a:endParaRPr lang="en-US" altLang="ja-JP" sz="2000"/>
          </a:p>
          <a:p>
            <a:pPr lvl="1">
              <a:lnSpc>
                <a:spcPts val="2800"/>
              </a:lnSpc>
              <a:buSzTx/>
              <a:buFontTx/>
              <a:buNone/>
            </a:pPr>
            <a:r>
              <a:rPr lang="ja-JP" altLang="en-US"/>
              <a:t>  社内スケジュール管理システムと言っても、その位置づけ、役割には</a:t>
            </a:r>
            <a:br>
              <a:rPr lang="en-US" altLang="ja-JP"/>
            </a:br>
            <a:r>
              <a:rPr lang="en-US" altLang="ja-JP"/>
              <a:t>  </a:t>
            </a:r>
            <a:r>
              <a:rPr lang="ja-JP" altLang="en-US"/>
              <a:t>種々考えられます</a:t>
            </a:r>
            <a:br>
              <a:rPr lang="ja-JP" altLang="en-US"/>
            </a:br>
            <a:r>
              <a:rPr lang="ja-JP" altLang="en-US"/>
              <a:t>  例えば、</a:t>
            </a:r>
            <a:r>
              <a:rPr lang="en-US" altLang="ja-JP"/>
              <a:t>	</a:t>
            </a:r>
            <a:r>
              <a:rPr lang="ja-JP" altLang="en-US"/>
              <a:t>①企業内の限られた部門で運用しているシステムの場合</a:t>
            </a:r>
            <a:br>
              <a:rPr lang="ja-JP" altLang="en-US"/>
            </a:br>
            <a:r>
              <a:rPr lang="ja-JP" altLang="en-US"/>
              <a:t>　　　　　　　</a:t>
            </a:r>
            <a:r>
              <a:rPr lang="en-US" altLang="ja-JP"/>
              <a:t>	</a:t>
            </a:r>
            <a:r>
              <a:rPr lang="ja-JP" altLang="en-US"/>
              <a:t>②営業、お客様対応など、企業活動に必要なツールとして</a:t>
            </a:r>
            <a:br>
              <a:rPr lang="en-US" altLang="ja-JP"/>
            </a:br>
            <a:r>
              <a:rPr lang="en-US" altLang="ja-JP"/>
              <a:t>            </a:t>
            </a:r>
            <a:r>
              <a:rPr lang="ja-JP" altLang="en-US"/>
              <a:t> 運用している場合</a:t>
            </a:r>
            <a:br>
              <a:rPr lang="en-US" altLang="ja-JP"/>
            </a:br>
            <a:r>
              <a:rPr lang="en-US" altLang="ja-JP"/>
              <a:t>  </a:t>
            </a:r>
            <a:r>
              <a:rPr lang="ja-JP" altLang="en-US"/>
              <a:t>システムの位置づけ、役割をよく考えて該当するモデルシステムを</a:t>
            </a:r>
            <a:br>
              <a:rPr lang="ja-JP" altLang="en-US"/>
            </a:br>
            <a:r>
              <a:rPr lang="ja-JP" altLang="en-US"/>
              <a:t>  選択しましょう</a:t>
            </a:r>
          </a:p>
          <a:p>
            <a:pPr>
              <a:lnSpc>
                <a:spcPct val="120000"/>
              </a:lnSpc>
            </a:pPr>
            <a:endParaRPr lang="en-US" altLang="ja-JP"/>
          </a:p>
          <a:p>
            <a:pPr lvl="1">
              <a:lnSpc>
                <a:spcPct val="120000"/>
              </a:lnSpc>
              <a:buFont typeface="Wingdings" panose="05000000000000000000" pitchFamily="2" charset="2"/>
              <a:buNone/>
            </a:pPr>
            <a:endParaRPr lang="en-US" altLang="ja-JP" sz="2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cs typeface="+mj-cs"/>
              </a:rPr>
              <a:t>演習１：モデルシステムを使った非機能要求の決定</a:t>
            </a:r>
            <a:br>
              <a:rPr lang="en-US" altLang="ja-JP" sz="2400" kern="0" dirty="0">
                <a:ea typeface="HGP創英角ｺﾞｼｯｸUB" pitchFamily="50" charset="-128"/>
                <a:cs typeface="+mj-cs"/>
              </a:rPr>
            </a:br>
            <a:r>
              <a:rPr lang="en-US" altLang="ja-JP" sz="2400" kern="0" dirty="0">
                <a:ea typeface="HGP創英角ｺﾞｼｯｸUB" pitchFamily="50" charset="-128"/>
              </a:rPr>
              <a:t>4-2</a:t>
            </a:r>
            <a:r>
              <a:rPr lang="ja-JP" altLang="en-US" sz="2400" kern="0" dirty="0" err="1">
                <a:ea typeface="HGP創英角ｺﾞｼｯｸUB" pitchFamily="50" charset="-128"/>
              </a:rPr>
              <a:t>．</a:t>
            </a:r>
            <a:r>
              <a:rPr lang="ja-JP" altLang="en-US" sz="2400" kern="0" dirty="0">
                <a:ea typeface="HGP創英角ｺﾞｼｯｸUB" pitchFamily="50" charset="-128"/>
              </a:rPr>
              <a:t>最も近いモデルシステムの決定（グループ作業）</a:t>
            </a:r>
            <a:r>
              <a:rPr lang="en-US" altLang="ja-JP" sz="2400" kern="0" dirty="0">
                <a:ea typeface="HGP創英角ｺﾞｼｯｸUB" pitchFamily="50" charset="-128"/>
              </a:rPr>
              <a:t>-2</a:t>
            </a:r>
          </a:p>
        </p:txBody>
      </p:sp>
      <p:sp>
        <p:nvSpPr>
          <p:cNvPr id="19459" name="Rectangle 3"/>
          <p:cNvSpPr txBox="1">
            <a:spLocks noChangeArrowheads="1"/>
          </p:cNvSpPr>
          <p:nvPr/>
        </p:nvSpPr>
        <p:spPr bwMode="auto">
          <a:xfrm>
            <a:off x="484188" y="776288"/>
            <a:ext cx="8405812"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pPr>
              <a:lnSpc>
                <a:spcPct val="120000"/>
              </a:lnSpc>
            </a:pPr>
            <a:r>
              <a:rPr lang="ja-JP" altLang="en-US"/>
              <a:t>ここで検討する対象システムが、どのモデルシステムに相当するか検討します（つづき）</a:t>
            </a:r>
            <a:br>
              <a:rPr lang="en-US" altLang="ja-JP"/>
            </a:br>
            <a:r>
              <a:rPr lang="en-US" altLang="ja-JP"/>
              <a:t>(2)</a:t>
            </a:r>
            <a:r>
              <a:rPr lang="ja-JP" altLang="en-US" sz="2000"/>
              <a:t>受発注システム</a:t>
            </a:r>
            <a:br>
              <a:rPr lang="en-US" altLang="ja-JP" sz="2000"/>
            </a:br>
            <a:r>
              <a:rPr lang="ja-JP" altLang="en-US" sz="2000"/>
              <a:t>　　　</a:t>
            </a:r>
            <a:r>
              <a:rPr lang="en-US" altLang="ja-JP" sz="2000"/>
              <a:t>	</a:t>
            </a:r>
            <a:r>
              <a:rPr lang="ja-JP" altLang="en-US" sz="2000"/>
              <a:t>これについても、社内スケジュール管理システムと同様にシステムの　</a:t>
            </a:r>
            <a:br>
              <a:rPr lang="en-US" altLang="ja-JP" sz="2000"/>
            </a:br>
            <a:r>
              <a:rPr lang="ja-JP" altLang="en-US" sz="2000"/>
              <a:t>　　位置づけ、　役割が種々考えられます。グループ企業内だけで利用して</a:t>
            </a:r>
            <a:br>
              <a:rPr lang="en-US" altLang="ja-JP" sz="2000"/>
            </a:br>
            <a:r>
              <a:rPr lang="ja-JP" altLang="en-US" sz="2000"/>
              <a:t>　　いる場合や重要な外部の取引企業とも利用している場合など、どのよう</a:t>
            </a:r>
            <a:br>
              <a:rPr lang="en-US" altLang="ja-JP" sz="2000"/>
            </a:br>
            <a:r>
              <a:rPr lang="ja-JP" altLang="en-US" sz="2000"/>
              <a:t>　　なシステムを想定するかが重要です</a:t>
            </a:r>
            <a:br>
              <a:rPr lang="en-US" altLang="ja-JP" sz="2000"/>
            </a:br>
            <a:r>
              <a:rPr lang="en-US" altLang="ja-JP" sz="2000"/>
              <a:t>(3) </a:t>
            </a:r>
            <a:r>
              <a:rPr lang="ja-JP" altLang="en-US" sz="2000"/>
              <a:t>銀行オンラインシステム</a:t>
            </a:r>
            <a:br>
              <a:rPr lang="en-US" altLang="ja-JP" sz="2000"/>
            </a:br>
            <a:r>
              <a:rPr lang="en-US" altLang="ja-JP" sz="2000"/>
              <a:t>	</a:t>
            </a:r>
            <a:r>
              <a:rPr lang="ja-JP" altLang="en-US" sz="2000"/>
              <a:t>これは社会活動に欠かせないものと考えられますので、自ずと位置</a:t>
            </a:r>
            <a:r>
              <a:rPr lang="en-US" altLang="ja-JP" sz="2000"/>
              <a:t>	</a:t>
            </a:r>
            <a:r>
              <a:rPr lang="ja-JP" altLang="en-US" sz="2000"/>
              <a:t>づけが決まるとも考えられます</a:t>
            </a:r>
            <a:br>
              <a:rPr lang="en-US" altLang="ja-JP" sz="2000"/>
            </a:br>
            <a:r>
              <a:rPr lang="en-US" altLang="ja-JP" sz="2000"/>
              <a:t>(4) </a:t>
            </a:r>
            <a:r>
              <a:rPr lang="ja-JP" altLang="en-US" sz="2000"/>
              <a:t>自社システム</a:t>
            </a:r>
            <a:br>
              <a:rPr lang="en-US" altLang="ja-JP" sz="2000"/>
            </a:br>
            <a:r>
              <a:rPr lang="en-US" altLang="ja-JP" sz="2000"/>
              <a:t>	</a:t>
            </a:r>
            <a:r>
              <a:rPr lang="ja-JP" altLang="en-US" sz="2000"/>
              <a:t>自社システムの内容からモデルシステムを決定してください</a:t>
            </a:r>
            <a:endParaRPr lang="en-US" altLang="ja-JP" sz="20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５．</a:t>
            </a:r>
            <a:r>
              <a:rPr lang="zh-TW" altLang="en-US" sz="2400" kern="0" dirty="0">
                <a:ea typeface="HGP創英角ｺﾞｼｯｸUB" pitchFamily="50" charset="-128"/>
              </a:rPr>
              <a:t>非機能要求項目</a:t>
            </a:r>
            <a:r>
              <a:rPr lang="ja-JP" altLang="en-US" sz="2400" kern="0" dirty="0">
                <a:ea typeface="HGP創英角ｺﾞｼｯｸUB" pitchFamily="50" charset="-128"/>
              </a:rPr>
              <a:t>の設定レベル調整（個人作業）</a:t>
            </a:r>
            <a:endParaRPr lang="en-US" altLang="ja-JP" sz="2400" kern="0" dirty="0">
              <a:ea typeface="HGP創英角ｺﾞｼｯｸUB" pitchFamily="50" charset="-128"/>
            </a:endParaRPr>
          </a:p>
        </p:txBody>
      </p:sp>
      <p:sp>
        <p:nvSpPr>
          <p:cNvPr id="21507" name="Rectangle 3"/>
          <p:cNvSpPr txBox="1">
            <a:spLocks noChangeArrowheads="1"/>
          </p:cNvSpPr>
          <p:nvPr/>
        </p:nvSpPr>
        <p:spPr bwMode="auto">
          <a:xfrm>
            <a:off x="360363" y="881063"/>
            <a:ext cx="8636000"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2000" dirty="0"/>
              <a:t>非機能要求グレードには、モデルシステムに対応する</a:t>
            </a:r>
            <a:r>
              <a:rPr lang="zh-TW" altLang="en-US" sz="2000" dirty="0"/>
              <a:t>非機能要求項目</a:t>
            </a:r>
            <a:r>
              <a:rPr lang="en-US" altLang="zh-TW" sz="2000" dirty="0"/>
              <a:t>(</a:t>
            </a:r>
            <a:r>
              <a:rPr lang="zh-TW" altLang="en-US" sz="2000" dirty="0"/>
              <a:t>重要項目）</a:t>
            </a:r>
            <a:r>
              <a:rPr lang="ja-JP" altLang="en-US" sz="2000" dirty="0"/>
              <a:t>とその標準的なレベルが設定されています</a:t>
            </a:r>
            <a:endParaRPr lang="en-US" altLang="ja-JP" sz="2000" dirty="0"/>
          </a:p>
          <a:p>
            <a:r>
              <a:rPr lang="ja-JP" altLang="en-US" sz="2000" dirty="0"/>
              <a:t>検討対象システムの非機能要求を、選択したモデルシステムで規定されている非機能要求項目（重要項目）から選択し、そのベース値を基準に必要な調整をして決定します</a:t>
            </a:r>
            <a:endParaRPr lang="en-US" altLang="ja-JP" sz="2000" dirty="0"/>
          </a:p>
          <a:p>
            <a:r>
              <a:rPr lang="ja-JP" altLang="en-US" sz="2000" dirty="0"/>
              <a:t>演習</a:t>
            </a:r>
            <a:r>
              <a:rPr lang="en-US" altLang="ja-JP" sz="2000" dirty="0"/>
              <a:t>1</a:t>
            </a:r>
            <a:r>
              <a:rPr lang="ja-JP" altLang="en-US" sz="2000" dirty="0"/>
              <a:t>の非機能要求まとめシートには、検討対象の非機能要求項目（重要項目）が記載されていますので、その中から各自</a:t>
            </a:r>
            <a:r>
              <a:rPr lang="en-US" altLang="ja-JP" sz="2000" dirty="0"/>
              <a:t>3</a:t>
            </a:r>
            <a:r>
              <a:rPr lang="ja-JP" altLang="en-US" sz="2000" dirty="0"/>
              <a:t>～</a:t>
            </a:r>
            <a:r>
              <a:rPr lang="en-US" altLang="ja-JP" sz="2000" dirty="0"/>
              <a:t>5</a:t>
            </a:r>
            <a:r>
              <a:rPr lang="ja-JP" altLang="en-US" sz="2000" dirty="0"/>
              <a:t>項目選択してレベルを決定します</a:t>
            </a:r>
            <a:endParaRPr lang="en-US" altLang="ja-JP" sz="2000" dirty="0"/>
          </a:p>
          <a:p>
            <a:r>
              <a:rPr lang="ja-JP" altLang="en-US" sz="2000" dirty="0"/>
              <a:t>決定したモデルシステム、調整した</a:t>
            </a:r>
            <a:r>
              <a:rPr lang="zh-TW" altLang="en-US" sz="2000" dirty="0"/>
              <a:t>非機能要求項目</a:t>
            </a:r>
            <a:r>
              <a:rPr lang="en-US" altLang="zh-TW" sz="2000" dirty="0"/>
              <a:t>(</a:t>
            </a:r>
            <a:r>
              <a:rPr lang="zh-TW" altLang="en-US" sz="2000" dirty="0"/>
              <a:t>重要項目）</a:t>
            </a:r>
            <a:r>
              <a:rPr lang="ja-JP" altLang="en-US" sz="2000" dirty="0"/>
              <a:t>を非機能要求まとめシートにまとめます（個人作業）</a:t>
            </a:r>
          </a:p>
          <a:p>
            <a:pPr lvl="1">
              <a:buFont typeface="Wingdings" panose="05000000000000000000" pitchFamily="2" charset="2"/>
              <a:buNone/>
            </a:pPr>
            <a:r>
              <a:rPr lang="ja-JP" altLang="en-US" sz="1800" dirty="0"/>
              <a:t>　</a:t>
            </a:r>
            <a:r>
              <a:rPr lang="en-US" altLang="ja-JP" sz="1800" dirty="0"/>
              <a:t>(1) </a:t>
            </a:r>
            <a:r>
              <a:rPr lang="ja-JP" altLang="en-US" sz="1800" dirty="0"/>
              <a:t>検討対象システムの役割、位置づけ</a:t>
            </a:r>
          </a:p>
          <a:p>
            <a:pPr lvl="1">
              <a:buFont typeface="Wingdings" panose="05000000000000000000" pitchFamily="2" charset="2"/>
              <a:buNone/>
            </a:pPr>
            <a:r>
              <a:rPr lang="ja-JP" altLang="en-US" sz="1800" dirty="0"/>
              <a:t>　</a:t>
            </a:r>
            <a:r>
              <a:rPr lang="en-US" altLang="ja-JP" sz="1800" dirty="0"/>
              <a:t>(2) </a:t>
            </a:r>
            <a:r>
              <a:rPr lang="ja-JP" altLang="en-US" sz="1800" dirty="0"/>
              <a:t>選択したモデルシステムとその選択理由</a:t>
            </a:r>
          </a:p>
          <a:p>
            <a:pPr lvl="1">
              <a:buFont typeface="Wingdings" panose="05000000000000000000" pitchFamily="2" charset="2"/>
              <a:buNone/>
            </a:pPr>
            <a:r>
              <a:rPr lang="ja-JP" altLang="en-US" sz="1800" dirty="0"/>
              <a:t>　</a:t>
            </a:r>
            <a:r>
              <a:rPr lang="en-US" altLang="ja-JP" sz="1800" dirty="0"/>
              <a:t>(3) </a:t>
            </a:r>
            <a:r>
              <a:rPr lang="ja-JP" altLang="en-US" sz="1800" dirty="0"/>
              <a:t>選択検討した</a:t>
            </a:r>
            <a:r>
              <a:rPr lang="zh-TW" altLang="en-US" sz="1800" dirty="0"/>
              <a:t>非機能要求項目</a:t>
            </a:r>
            <a:r>
              <a:rPr lang="en-US" altLang="zh-TW" sz="1800" dirty="0"/>
              <a:t>(</a:t>
            </a:r>
            <a:r>
              <a:rPr lang="zh-TW" altLang="en-US" sz="1800" dirty="0"/>
              <a:t>重要項目）</a:t>
            </a:r>
            <a:r>
              <a:rPr lang="ja-JP" altLang="en-US" sz="1800" dirty="0"/>
              <a:t>の調整内容とその調整理由</a:t>
            </a:r>
            <a:endParaRPr lang="en-US" altLang="ja-JP" sz="18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演習１：モデルシステムを使った非機能要求の決定</a:t>
            </a:r>
            <a:br>
              <a:rPr lang="en-US" altLang="ja-JP" sz="2400" kern="0" dirty="0">
                <a:ea typeface="HGP創英角ｺﾞｼｯｸUB" pitchFamily="50" charset="-128"/>
                <a:cs typeface="+mj-cs"/>
              </a:rPr>
            </a:br>
            <a:r>
              <a:rPr lang="ja-JP" altLang="en-US" sz="2400" kern="0" dirty="0">
                <a:ea typeface="HGP創英角ｺﾞｼｯｸUB" pitchFamily="50" charset="-128"/>
              </a:rPr>
              <a:t>６．まとめと議論（グループ作業）</a:t>
            </a:r>
            <a:endParaRPr lang="en-US" altLang="ja-JP" sz="2400" kern="0" dirty="0">
              <a:ea typeface="HGP創英角ｺﾞｼｯｸUB" pitchFamily="50" charset="-128"/>
            </a:endParaRPr>
          </a:p>
        </p:txBody>
      </p:sp>
      <p:sp>
        <p:nvSpPr>
          <p:cNvPr id="4" name="Rectangle 3"/>
          <p:cNvSpPr txBox="1">
            <a:spLocks noChangeArrowheads="1"/>
          </p:cNvSpPr>
          <p:nvPr/>
        </p:nvSpPr>
        <p:spPr bwMode="auto">
          <a:xfrm>
            <a:off x="484188" y="881063"/>
            <a:ext cx="8307387"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グループ内で検討結果を持ち寄り、理由が納得できるものを中心にグループの検討結果として非機能要求まとめシートにまとめます</a:t>
            </a:r>
            <a:endParaRPr lang="en-US" altLang="ja-JP" dirty="0"/>
          </a:p>
          <a:p>
            <a:pPr>
              <a:defRPr/>
            </a:pPr>
            <a:endParaRPr lang="ja-JP" altLang="en-US" dirty="0"/>
          </a:p>
          <a:p>
            <a:pPr>
              <a:defRPr/>
            </a:pPr>
            <a:r>
              <a:rPr lang="ja-JP" altLang="en-US" dirty="0"/>
              <a:t>グループ毎に検討結果を発表し、発表グループ以外の受講者にも納得してもらえるかを議論し、認識を深めます</a:t>
            </a:r>
            <a:endParaRPr lang="en-US" altLang="ja-JP" dirty="0"/>
          </a:p>
          <a:p>
            <a:pPr marL="0" indent="0">
              <a:buFont typeface="Wingdings" pitchFamily="2" charset="2"/>
              <a:buNone/>
              <a:defRPr/>
            </a:pPr>
            <a:endParaRPr lang="en-US" altLang="ja-JP" dirty="0"/>
          </a:p>
          <a:p>
            <a:pPr>
              <a:defRPr/>
            </a:pPr>
            <a:r>
              <a:rPr lang="ja-JP" altLang="en-US" dirty="0"/>
              <a:t>講師より講評を行います</a:t>
            </a:r>
          </a:p>
        </p:txBody>
      </p:sp>
    </p:spTree>
  </p:cSld>
  <p:clrMapOvr>
    <a:masterClrMapping/>
  </p:clrMapOvr>
  <p:transition/>
</p:sld>
</file>

<file path=ppt/theme/theme1.xml><?xml version="1.0" encoding="utf-8"?>
<a:theme xmlns:a="http://schemas.openxmlformats.org/drawingml/2006/main" name="SEC主催セミナーテンプレート2009">
  <a:themeElements>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SEC主催セミナーテンプレート2009">
      <a:majorFont>
        <a:latin typeface="ＭＳ ゴシック"/>
        <a:ea typeface="ＭＳ ゴシック"/>
        <a:cs typeface=""/>
      </a:majorFont>
      <a:minorFont>
        <a:latin typeface="ＭＳ ゴシック"/>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dbl"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200" b="0" i="0" u="none" strike="noStrike" cap="none" normalizeH="0" baseline="0" smtClean="0">
            <a:ln>
              <a:noFill/>
            </a:ln>
            <a:solidFill>
              <a:schemeClr val="tx2"/>
            </a:solidFill>
            <a:effectLst/>
            <a:latin typeface="ＭＳ ゴシック" pitchFamily="49" charset="-128"/>
            <a:ea typeface="ＭＳ ゴシック" pitchFamily="49" charset="-128"/>
          </a:defRPr>
        </a:defPPr>
      </a:lstStyle>
    </a:spDef>
    <a:lnDef>
      <a:spPr bwMode="auto">
        <a:ln>
          <a:solidFill>
            <a:schemeClr val="tx1"/>
          </a:solidFill>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SEC主催セミナーテンプレート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主催セミナーテンプレート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主催セミナーテンプレート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主催セミナーテンプレート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主催セミナーテンプレート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主催セミナーテンプレート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主催セミナーテンプレート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主催セミナーテンプレート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主催セミナーテンプレート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主催セミナーテンプレート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主催セミナーテンプレート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主催セミナーテンプレート2009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PA01">
  <a:themeElements>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2_IPA0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PA01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IPA01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SEC主催セミナーテンプレート2009</Template>
  <TotalTime>0</TotalTime>
  <Words>6358</Words>
  <PresentationFormat>画面に合わせる (4:3)</PresentationFormat>
  <Paragraphs>657</Paragraphs>
  <Slides>40</Slides>
  <Notes>40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40</vt:i4>
      </vt:variant>
    </vt:vector>
  </HeadingPairs>
  <TitlesOfParts>
    <vt:vector size="52" baseType="lpstr">
      <vt:lpstr>Arial Unicode MS</vt:lpstr>
      <vt:lpstr>HGP創英角ｺﾞｼｯｸUB</vt:lpstr>
      <vt:lpstr>IPA Pゴシック</vt:lpstr>
      <vt:lpstr>ＭＳ Ｐゴシック</vt:lpstr>
      <vt:lpstr>ＭＳ Ｐ明朝</vt:lpstr>
      <vt:lpstr>ＭＳ ゴシック</vt:lpstr>
      <vt:lpstr>メイリオ</vt:lpstr>
      <vt:lpstr>Arial</vt:lpstr>
      <vt:lpstr>Calibri</vt:lpstr>
      <vt:lpstr>Wingdings</vt:lpstr>
      <vt:lpstr>SEC主催セミナーテンプレート2009</vt:lpstr>
      <vt:lpstr>2_IPA01</vt:lpstr>
      <vt:lpstr>演習１：モデルシステムを使った非機能要求の決定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演習２：発注者受注者間での合意のロールプレイ</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演習３：主要非機能要求項目のレベル決定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演習４：既存システムの非機能要求の見直し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演習５：機能要求と非機能要求の関連付け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2012-10-25T02:30:21Z</dcterms:created>
  <dcterms:modified xsi:type="dcterms:W3CDTF">2018-04-19T11:08:37Z</dcterms:modified>
</cp:coreProperties>
</file>