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356" r:id="rId3"/>
    <p:sldId id="312" r:id="rId4"/>
    <p:sldId id="421" r:id="rId5"/>
    <p:sldId id="257" r:id="rId6"/>
    <p:sldId id="422" r:id="rId7"/>
    <p:sldId id="506" r:id="rId8"/>
    <p:sldId id="554" r:id="rId9"/>
    <p:sldId id="620" r:id="rId10"/>
    <p:sldId id="555" r:id="rId11"/>
    <p:sldId id="619" r:id="rId12"/>
    <p:sldId id="621" r:id="rId13"/>
    <p:sldId id="622" r:id="rId14"/>
    <p:sldId id="623" r:id="rId15"/>
    <p:sldId id="556" r:id="rId16"/>
    <p:sldId id="459" r:id="rId17"/>
    <p:sldId id="557" r:id="rId18"/>
    <p:sldId id="553" r:id="rId19"/>
    <p:sldId id="558" r:id="rId20"/>
    <p:sldId id="508" r:id="rId21"/>
    <p:sldId id="509" r:id="rId22"/>
    <p:sldId id="552" r:id="rId23"/>
    <p:sldId id="559" r:id="rId24"/>
    <p:sldId id="458" r:id="rId25"/>
    <p:sldId id="463" r:id="rId26"/>
    <p:sldId id="560" r:id="rId27"/>
    <p:sldId id="563" r:id="rId28"/>
    <p:sldId id="564" r:id="rId29"/>
    <p:sldId id="565" r:id="rId30"/>
    <p:sldId id="409" r:id="rId31"/>
    <p:sldId id="566" r:id="rId32"/>
    <p:sldId id="579" r:id="rId33"/>
    <p:sldId id="567" r:id="rId34"/>
    <p:sldId id="577" r:id="rId35"/>
    <p:sldId id="578" r:id="rId36"/>
    <p:sldId id="568" r:id="rId37"/>
    <p:sldId id="569" r:id="rId38"/>
    <p:sldId id="570" r:id="rId39"/>
    <p:sldId id="536" r:id="rId40"/>
    <p:sldId id="537" r:id="rId41"/>
    <p:sldId id="539" r:id="rId42"/>
    <p:sldId id="540" r:id="rId43"/>
    <p:sldId id="541" r:id="rId44"/>
    <p:sldId id="517" r:id="rId45"/>
    <p:sldId id="523" r:id="rId46"/>
    <p:sldId id="571" r:id="rId47"/>
    <p:sldId id="527" r:id="rId48"/>
    <p:sldId id="530" r:id="rId49"/>
    <p:sldId id="531" r:id="rId50"/>
    <p:sldId id="572" r:id="rId51"/>
    <p:sldId id="574" r:id="rId52"/>
    <p:sldId id="573" r:id="rId53"/>
    <p:sldId id="576" r:id="rId54"/>
    <p:sldId id="532" r:id="rId55"/>
    <p:sldId id="582" r:id="rId56"/>
    <p:sldId id="583" r:id="rId57"/>
    <p:sldId id="584" r:id="rId58"/>
    <p:sldId id="549" r:id="rId59"/>
    <p:sldId id="551" r:id="rId60"/>
    <p:sldId id="585" r:id="rId61"/>
    <p:sldId id="587" r:id="rId62"/>
    <p:sldId id="588" r:id="rId63"/>
    <p:sldId id="599" r:id="rId64"/>
    <p:sldId id="600" r:id="rId65"/>
    <p:sldId id="601" r:id="rId66"/>
    <p:sldId id="602" r:id="rId67"/>
    <p:sldId id="603" r:id="rId68"/>
    <p:sldId id="604" r:id="rId69"/>
    <p:sldId id="581" r:id="rId70"/>
    <p:sldId id="589" r:id="rId71"/>
    <p:sldId id="590" r:id="rId72"/>
    <p:sldId id="591" r:id="rId73"/>
    <p:sldId id="592" r:id="rId74"/>
    <p:sldId id="593" r:id="rId75"/>
    <p:sldId id="512" r:id="rId76"/>
    <p:sldId id="513" r:id="rId77"/>
    <p:sldId id="594" r:id="rId78"/>
    <p:sldId id="595" r:id="rId79"/>
    <p:sldId id="616" r:id="rId80"/>
    <p:sldId id="597" r:id="rId81"/>
    <p:sldId id="596" r:id="rId82"/>
    <p:sldId id="598" r:id="rId83"/>
    <p:sldId id="605" r:id="rId84"/>
    <p:sldId id="617" r:id="rId85"/>
    <p:sldId id="607" r:id="rId86"/>
    <p:sldId id="609" r:id="rId87"/>
    <p:sldId id="610" r:id="rId88"/>
    <p:sldId id="612" r:id="rId89"/>
    <p:sldId id="608" r:id="rId90"/>
    <p:sldId id="606" r:id="rId91"/>
    <p:sldId id="613" r:id="rId92"/>
    <p:sldId id="614" r:id="rId93"/>
    <p:sldId id="615" r:id="rId94"/>
    <p:sldId id="618" r:id="rId95"/>
    <p:sldId id="308" r:id="rId96"/>
    <p:sldId id="315" r:id="rId9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FFFF"/>
    <a:srgbClr val="FF9300"/>
    <a:srgbClr val="FFC000"/>
    <a:srgbClr val="FFF2CC"/>
    <a:srgbClr val="FF2600"/>
    <a:srgbClr val="3B3B3B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/>
    <p:restoredTop sz="95588"/>
  </p:normalViewPr>
  <p:slideViewPr>
    <p:cSldViewPr snapToGrid="0" snapToObjects="1">
      <p:cViewPr varScale="1">
        <p:scale>
          <a:sx n="98" d="100"/>
          <a:sy n="98" d="100"/>
        </p:scale>
        <p:origin x="7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8204-810B-914C-922A-A43772BC40CC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A92F-17A6-C84E-A295-8DAF02DA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5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9CA24-53C5-8443-A2B9-63CA0D6E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070DE2-AF45-4348-9DB2-EC2EBFB7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C7B08-B027-0342-8909-8A9648B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5FEB-B30E-F544-8D14-37304DE7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C96AD-CFF7-0C48-BE51-52BA8A12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8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60A61-B8A0-E941-B3C7-C00005C9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25A280-38AC-DF45-8B41-D24BBEEA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02A2E-7F70-1247-8F18-B7E0EED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E4FD8-BA60-4645-A093-FA31E49B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C8316-E12A-7545-95F6-B5542A16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CC1D9C-4E99-4E46-B28D-9629B0E97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9F720A-E88F-7445-B36E-9D4B8B67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567A3-7F49-5D43-8BFA-79ED4B3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F1B78-F3A5-DF4E-BB04-CCDAD008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6EA07-8927-C74B-A009-4D5501BE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DD859-FAAE-8F4A-A0B8-ED041BDD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251D03-7E7D-9043-B8B6-1CC157F2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34E4D-380B-004C-B058-B03C9EF9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4CFC5-A6FE-754E-99D6-64691BC7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18F64-C48B-114B-AE15-3462BDF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4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0062C-32D9-5E41-8008-0DDDD20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0C35B-418D-8B48-80B1-C20BEF73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3011E-EDA1-724D-AEBC-F714375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4F90E-C41B-8F49-80BE-F63F5AB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63E28-591B-0547-9941-31D6F7F0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332C4-50EC-8E45-B5C8-F810563D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46DB4C-7EF6-BC4E-BB07-BBB3712A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262C83-FE4B-FF43-B199-094A1306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F27D1-FD2C-BE4C-8373-3C58070B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C541DD-6726-CE44-8199-BE95E4CC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AB498A-9165-0A4D-BE73-2E56D48A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28D74-D325-F04B-97D6-7F7F298B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DF34B-0D6B-B049-B377-4C0E3464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DD8FA-3E18-7A4C-BB07-5D933196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9E9F22-5359-0B43-B464-9942701F3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154B0B-AAAE-BA48-A053-9F36B6C6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766B8-2A1C-D341-AB81-B2FC910E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D5A645-41DA-0D4E-8317-C497C211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88F2F5-A53E-6E42-912E-4626D4D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9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5C6D3-4FCF-7D4D-A55B-D25FAF57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76A31A-18E2-1547-969A-9E272E1A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C51850-67C1-A041-8E53-3E7859C5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0BDB42-6738-B140-A9F3-E1A5F292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4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FC1914-D39C-5E45-9B4B-65059073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108D08-D1F1-2744-B2EF-FE09DC87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84C32A-F3D2-2541-91F5-AE3DA29B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F5CCC-0C46-5549-95CA-2D411595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6F79B-5DD3-A541-B951-A8AEC57D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D576D5-B271-7A48-A510-98BDD3B6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E7446A-8F56-A143-B359-246A1C24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3CF40-EA78-E844-9451-2667B97F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3A93-5DC5-9E4B-AF8E-4C9FDD25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8CC67-CD7E-6C44-A880-396FC6C1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CFBAF6-056F-A34C-BD21-7B653AA9B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C3425D-24E4-B94A-8FBB-DA4C47A4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26729-F5C2-B044-83AF-9C41A3C6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21C8F-8770-304A-A334-DF9D6051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AE301-311F-AB4B-8656-AF85A08B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A742DF-2ED4-BD4A-9BA1-05BD7CB3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6CEA7-159D-BB48-85E3-34D5D344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7CED-8AA9-754A-880E-06DC7DF4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1642-3A4E-0C44-B597-280A1EA17B73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D5383-8A12-CC4B-BEAA-F6BB20139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87E3C-668B-5046-97A2-00822C9C1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477-8666-584F-8C3B-1F223A7FC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manage-data/data-types?hl=j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manage-data/add-data?hl=ja#add_a_documen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narukun/items/b1b6ec856aee427676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security/get-started?hl=ja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ery-data/queries?hl=j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ery-data/order-limit-data?hl=ja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ery-data/listen?hl=ja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4092084" y="3105834"/>
            <a:ext cx="4007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iOS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授業</a:t>
            </a:r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7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日目資料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4418EB-5EA6-9049-A486-E408856E6C85}"/>
              </a:ext>
            </a:extLst>
          </p:cNvPr>
          <p:cNvSpPr/>
          <p:nvPr/>
        </p:nvSpPr>
        <p:spPr>
          <a:xfrm>
            <a:off x="8435075" y="5972859"/>
            <a:ext cx="3180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Jun Takahashi</a:t>
            </a:r>
            <a:endParaRPr lang="ja-JP" altLang="en-US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4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816617D-D50F-2B46-9251-3548D3E5CB9D}"/>
              </a:ext>
            </a:extLst>
          </p:cNvPr>
          <p:cNvSpPr/>
          <p:nvPr/>
        </p:nvSpPr>
        <p:spPr>
          <a:xfrm>
            <a:off x="-36014" y="-10974"/>
            <a:ext cx="4454034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1AA3CA4-1421-FD43-A28C-68890B737F40}"/>
              </a:ext>
            </a:extLst>
          </p:cNvPr>
          <p:cNvSpPr/>
          <p:nvPr/>
        </p:nvSpPr>
        <p:spPr>
          <a:xfrm>
            <a:off x="7789772" y="-10974"/>
            <a:ext cx="4442932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F824D7D-ED4C-D94C-8033-9D66A11C6C2C}"/>
              </a:ext>
            </a:extLst>
          </p:cNvPr>
          <p:cNvSpPr/>
          <p:nvPr/>
        </p:nvSpPr>
        <p:spPr>
          <a:xfrm>
            <a:off x="4406918" y="-23761"/>
            <a:ext cx="3378164" cy="140827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343D63C-E170-974B-A3F1-5D49D8D9FE77}"/>
              </a:ext>
            </a:extLst>
          </p:cNvPr>
          <p:cNvSpPr/>
          <p:nvPr/>
        </p:nvSpPr>
        <p:spPr>
          <a:xfrm>
            <a:off x="2315900" y="41543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データを「キー」と「値」のペアで扱う</a:t>
            </a:r>
            <a:endParaRPr lang="ja-JP" altLang="en-US" sz="32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B8EE5BA-2E9D-4645-94C0-7A7E8715EA3E}"/>
              </a:ext>
            </a:extLst>
          </p:cNvPr>
          <p:cNvSpPr/>
          <p:nvPr/>
        </p:nvSpPr>
        <p:spPr>
          <a:xfrm>
            <a:off x="4411608" y="6334780"/>
            <a:ext cx="3378164" cy="5232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15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EE61716-0271-5849-9082-AD9CCDD11B93}"/>
              </a:ext>
            </a:extLst>
          </p:cNvPr>
          <p:cNvSpPr/>
          <p:nvPr/>
        </p:nvSpPr>
        <p:spPr>
          <a:xfrm>
            <a:off x="-36014" y="-10974"/>
            <a:ext cx="4454034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8750B0-4E1B-6443-867E-EF9359D43127}"/>
              </a:ext>
            </a:extLst>
          </p:cNvPr>
          <p:cNvSpPr/>
          <p:nvPr/>
        </p:nvSpPr>
        <p:spPr>
          <a:xfrm>
            <a:off x="7789772" y="-10974"/>
            <a:ext cx="4442932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7E793A7-5746-144C-8CD5-448CF89265F6}"/>
              </a:ext>
            </a:extLst>
          </p:cNvPr>
          <p:cNvSpPr/>
          <p:nvPr/>
        </p:nvSpPr>
        <p:spPr>
          <a:xfrm>
            <a:off x="4406918" y="-23761"/>
            <a:ext cx="3378164" cy="140827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C494FD4-EBB0-E443-AE74-B83F1AFF164A}"/>
              </a:ext>
            </a:extLst>
          </p:cNvPr>
          <p:cNvSpPr/>
          <p:nvPr/>
        </p:nvSpPr>
        <p:spPr>
          <a:xfrm>
            <a:off x="949774" y="184391"/>
            <a:ext cx="104438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「キー」と「値」のデータの束は、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「ドキュメント」というノート的なものに格納される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49CDBE0-EC19-EB4F-B071-F995468772FB}"/>
              </a:ext>
            </a:extLst>
          </p:cNvPr>
          <p:cNvSpPr/>
          <p:nvPr/>
        </p:nvSpPr>
        <p:spPr>
          <a:xfrm>
            <a:off x="4411608" y="6334780"/>
            <a:ext cx="3378164" cy="5232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4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56B51B1-E103-6B48-BDE0-D26986A93FDC}"/>
              </a:ext>
            </a:extLst>
          </p:cNvPr>
          <p:cNvSpPr/>
          <p:nvPr/>
        </p:nvSpPr>
        <p:spPr>
          <a:xfrm>
            <a:off x="-36014" y="-10974"/>
            <a:ext cx="4454034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662F063-9CE6-1A48-AA40-DB34E5841C97}"/>
              </a:ext>
            </a:extLst>
          </p:cNvPr>
          <p:cNvSpPr/>
          <p:nvPr/>
        </p:nvSpPr>
        <p:spPr>
          <a:xfrm>
            <a:off x="7789772" y="-10974"/>
            <a:ext cx="4442932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437661A-40CA-9D44-A5F9-D7F3D407BB65}"/>
              </a:ext>
            </a:extLst>
          </p:cNvPr>
          <p:cNvSpPr/>
          <p:nvPr/>
        </p:nvSpPr>
        <p:spPr>
          <a:xfrm>
            <a:off x="4411608" y="6334780"/>
            <a:ext cx="3378164" cy="5232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8BDF9C8-5986-2B44-8D6B-F69C7DA12F21}"/>
              </a:ext>
            </a:extLst>
          </p:cNvPr>
          <p:cNvSpPr/>
          <p:nvPr/>
        </p:nvSpPr>
        <p:spPr>
          <a:xfrm>
            <a:off x="4406918" y="-23761"/>
            <a:ext cx="3378164" cy="140827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5E60E5C-6340-944A-8D24-B19FF6EDF469}"/>
              </a:ext>
            </a:extLst>
          </p:cNvPr>
          <p:cNvSpPr/>
          <p:nvPr/>
        </p:nvSpPr>
        <p:spPr>
          <a:xfrm>
            <a:off x="657946" y="184391"/>
            <a:ext cx="108542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「ドキュメント」には数値・文字列・参照・コレクション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 </a:t>
            </a:r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など様々な値が保存できる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60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84E68D8-E05A-CB4A-8ECF-423381661E7F}"/>
              </a:ext>
            </a:extLst>
          </p:cNvPr>
          <p:cNvSpPr/>
          <p:nvPr/>
        </p:nvSpPr>
        <p:spPr>
          <a:xfrm>
            <a:off x="-36014" y="-10974"/>
            <a:ext cx="639768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F02F2E-9D47-664C-9508-E1B2144F3A88}"/>
              </a:ext>
            </a:extLst>
          </p:cNvPr>
          <p:cNvSpPr/>
          <p:nvPr/>
        </p:nvSpPr>
        <p:spPr>
          <a:xfrm>
            <a:off x="3740332" y="-10974"/>
            <a:ext cx="8492372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DA26A13-6B54-3545-8DA3-6B719137DB1D}"/>
              </a:ext>
            </a:extLst>
          </p:cNvPr>
          <p:cNvSpPr/>
          <p:nvPr/>
        </p:nvSpPr>
        <p:spPr>
          <a:xfrm>
            <a:off x="603754" y="6147759"/>
            <a:ext cx="3125870" cy="71024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AA3D24-9F94-5F44-895E-3B81428CFDA7}"/>
              </a:ext>
            </a:extLst>
          </p:cNvPr>
          <p:cNvSpPr/>
          <p:nvPr/>
        </p:nvSpPr>
        <p:spPr>
          <a:xfrm>
            <a:off x="603754" y="-23762"/>
            <a:ext cx="3136578" cy="231423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9A99C79-5A2F-904F-B3DD-D0D0EC58BE6E}"/>
              </a:ext>
            </a:extLst>
          </p:cNvPr>
          <p:cNvSpPr/>
          <p:nvPr/>
        </p:nvSpPr>
        <p:spPr>
          <a:xfrm>
            <a:off x="2384917" y="204945"/>
            <a:ext cx="727795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「ドキュメント」 は「コレクション」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というフォルダ的なものに格納される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981140D-3006-5A47-A28E-4C77E7B48CE1}"/>
              </a:ext>
            </a:extLst>
          </p:cNvPr>
          <p:cNvSpPr/>
          <p:nvPr/>
        </p:nvSpPr>
        <p:spPr>
          <a:xfrm>
            <a:off x="603691" y="3504567"/>
            <a:ext cx="3125870" cy="192538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592C240-E7AC-1F4D-B43A-AE8256A83221}"/>
              </a:ext>
            </a:extLst>
          </p:cNvPr>
          <p:cNvSpPr/>
          <p:nvPr/>
        </p:nvSpPr>
        <p:spPr>
          <a:xfrm>
            <a:off x="-36015" y="-10974"/>
            <a:ext cx="4451375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96BA3AA-0AC0-D245-90FD-2C732635A718}"/>
              </a:ext>
            </a:extLst>
          </p:cNvPr>
          <p:cNvSpPr/>
          <p:nvPr/>
        </p:nvSpPr>
        <p:spPr>
          <a:xfrm>
            <a:off x="11913564" y="-10974"/>
            <a:ext cx="319139" cy="686897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03B3CBD-EE58-D84C-A291-AF73EBBBBBD4}"/>
              </a:ext>
            </a:extLst>
          </p:cNvPr>
          <p:cNvSpPr/>
          <p:nvPr/>
        </p:nvSpPr>
        <p:spPr>
          <a:xfrm>
            <a:off x="4415360" y="6147759"/>
            <a:ext cx="7498204" cy="71024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ECE226F-FAC7-014C-8518-03BA731E2C71}"/>
              </a:ext>
            </a:extLst>
          </p:cNvPr>
          <p:cNvSpPr/>
          <p:nvPr/>
        </p:nvSpPr>
        <p:spPr>
          <a:xfrm>
            <a:off x="4415360" y="-23761"/>
            <a:ext cx="7498204" cy="131210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E95486F-02CB-4E4F-A2FA-DBE52A7880EB}"/>
              </a:ext>
            </a:extLst>
          </p:cNvPr>
          <p:cNvSpPr/>
          <p:nvPr/>
        </p:nvSpPr>
        <p:spPr>
          <a:xfrm>
            <a:off x="1747439" y="184391"/>
            <a:ext cx="88024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「ドキュメント」に入った「コレクション」は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solidFill>
                  <a:schemeClr val="bg1"/>
                </a:solidFill>
                <a:highlight>
                  <a:srgbClr val="000000"/>
                </a:highlight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「サブコレクション」と呼ぶ</a:t>
            </a:r>
            <a:endParaRPr lang="en-US" altLang="ja-JP" sz="3200" b="1">
              <a:solidFill>
                <a:schemeClr val="bg1"/>
              </a:solidFill>
              <a:highlight>
                <a:srgbClr val="000000"/>
              </a:highlight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06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補足：サポートしているデータ型</a:t>
            </a: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D038E0-D932-E645-8D66-03B31D1FCCAE}"/>
              </a:ext>
            </a:extLst>
          </p:cNvPr>
          <p:cNvSpPr/>
          <p:nvPr/>
        </p:nvSpPr>
        <p:spPr>
          <a:xfrm>
            <a:off x="573742" y="2448321"/>
            <a:ext cx="10252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>
                <a:hlinkClick r:id="rId2"/>
              </a:rPr>
              <a:t>https://firebase.google.com/docs/firestore/manage-data/data-types?hl=ja</a:t>
            </a:r>
            <a:endParaRPr lang="ja-JP" altLang="en-US" sz="20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826004A-0B11-894B-A117-81599713E2A7}"/>
              </a:ext>
            </a:extLst>
          </p:cNvPr>
          <p:cNvSpPr/>
          <p:nvPr/>
        </p:nvSpPr>
        <p:spPr>
          <a:xfrm>
            <a:off x="573742" y="1280887"/>
            <a:ext cx="1104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Realtime Database(String/Int&amp;Double/Dictionary/Array)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よりも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多くのデータ型をサポートしている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88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CCFFFCB-1291-9145-A4C1-6FD89369270E}"/>
              </a:ext>
            </a:extLst>
          </p:cNvPr>
          <p:cNvSpPr/>
          <p:nvPr/>
        </p:nvSpPr>
        <p:spPr>
          <a:xfrm>
            <a:off x="682761" y="1347698"/>
            <a:ext cx="10826477" cy="2283008"/>
          </a:xfrm>
          <a:prstGeom prst="roundRect">
            <a:avLst>
              <a:gd name="adj" fmla="val 30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A89ADC-7102-174F-A486-F5B246D644A1}"/>
              </a:ext>
            </a:extLst>
          </p:cNvPr>
          <p:cNvSpPr/>
          <p:nvPr/>
        </p:nvSpPr>
        <p:spPr>
          <a:xfrm>
            <a:off x="554635" y="297255"/>
            <a:ext cx="720017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ここまでのおさらい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DFDAB49-53CD-FA4A-842A-4EB5F59403AF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9848F4-5AB6-D14C-B1D9-2CC70ED44B74}"/>
              </a:ext>
            </a:extLst>
          </p:cNvPr>
          <p:cNvSpPr/>
          <p:nvPr/>
        </p:nvSpPr>
        <p:spPr>
          <a:xfrm>
            <a:off x="1015043" y="1932473"/>
            <a:ext cx="101140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のデータについて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44AB88-BD64-D444-8705-84E68A722691}"/>
              </a:ext>
            </a:extLst>
          </p:cNvPr>
          <p:cNvSpPr/>
          <p:nvPr/>
        </p:nvSpPr>
        <p:spPr>
          <a:xfrm>
            <a:off x="808385" y="1097582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32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こんなことを学びました</a:t>
            </a:r>
            <a:endParaRPr lang="en-US" altLang="ja-JP" sz="32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48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360341" y="3105834"/>
            <a:ext cx="7471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の導入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25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452215" y="2320062"/>
            <a:ext cx="7287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一緒にやってみよう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  <a:p>
            <a:pPr algn="ctr"/>
            <a:endParaRPr lang="en-US" altLang="ja-JP" sz="3600" b="1" dirty="0">
              <a:solidFill>
                <a:schemeClr val="bg1"/>
              </a:solidFill>
              <a:effectLst/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のセットアップをしよう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919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1D94CC-0FFF-044C-9438-80C22CF6ABEE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準備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2061B9-04B2-AE44-A3B1-5FC791BAA513}"/>
              </a:ext>
            </a:extLst>
          </p:cNvPr>
          <p:cNvSpPr/>
          <p:nvPr/>
        </p:nvSpPr>
        <p:spPr>
          <a:xfrm>
            <a:off x="1035935" y="1435509"/>
            <a:ext cx="103133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本日配布している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todo_with_auth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」のプロジェクトを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手元に準備してください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GoogleService-Info.plist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先週使用した自分のものに置き換えてください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5E7C0-D07D-E143-A8DD-A45EDD574C33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77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5080341" y="31058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課題発表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95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セットアップ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16DB55-8BEF-A047-A9F2-DF402A3B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00" y="2004695"/>
            <a:ext cx="7968599" cy="41529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EABFDA-B0DD-E54C-838E-A948DBD48B9A}"/>
              </a:ext>
            </a:extLst>
          </p:cNvPr>
          <p:cNvSpPr/>
          <p:nvPr/>
        </p:nvSpPr>
        <p:spPr>
          <a:xfrm>
            <a:off x="2111700" y="1139674"/>
            <a:ext cx="8867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コンソールで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Database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を選択してデータベースを作成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A8837-FFAD-4142-A681-D4A075C05A00}"/>
              </a:ext>
            </a:extLst>
          </p:cNvPr>
          <p:cNvSpPr/>
          <p:nvPr/>
        </p:nvSpPr>
        <p:spPr>
          <a:xfrm>
            <a:off x="2111700" y="3705687"/>
            <a:ext cx="1371600" cy="375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C22ADF-8E7C-894F-9372-A2EA4C18E969}"/>
              </a:ext>
            </a:extLst>
          </p:cNvPr>
          <p:cNvSpPr/>
          <p:nvPr/>
        </p:nvSpPr>
        <p:spPr>
          <a:xfrm>
            <a:off x="4436116" y="4650566"/>
            <a:ext cx="1934204" cy="713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セットアップ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EABFDA-B0DD-E54C-838E-A948DBD48B9A}"/>
              </a:ext>
            </a:extLst>
          </p:cNvPr>
          <p:cNvSpPr/>
          <p:nvPr/>
        </p:nvSpPr>
        <p:spPr>
          <a:xfrm>
            <a:off x="1588508" y="1139673"/>
            <a:ext cx="8867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テストモードで開始（セキュリティルールはあとでやります）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B9FB66-9788-4A4F-9173-B5185388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34" y="1975419"/>
            <a:ext cx="6524113" cy="404495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C7312-5E70-FD41-92E2-0AD3D688321A}"/>
              </a:ext>
            </a:extLst>
          </p:cNvPr>
          <p:cNvSpPr/>
          <p:nvPr/>
        </p:nvSpPr>
        <p:spPr>
          <a:xfrm>
            <a:off x="2894652" y="3869537"/>
            <a:ext cx="2378387" cy="976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5FF7B0-0CF2-2F4D-98C7-CD4D6A800DAD}"/>
              </a:ext>
            </a:extLst>
          </p:cNvPr>
          <p:cNvSpPr/>
          <p:nvPr/>
        </p:nvSpPr>
        <p:spPr>
          <a:xfrm>
            <a:off x="7710492" y="5201582"/>
            <a:ext cx="1586855" cy="818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8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セットアップ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EABFDA-B0DD-E54C-838E-A948DBD48B9A}"/>
              </a:ext>
            </a:extLst>
          </p:cNvPr>
          <p:cNvSpPr/>
          <p:nvPr/>
        </p:nvSpPr>
        <p:spPr>
          <a:xfrm>
            <a:off x="1588508" y="1139673"/>
            <a:ext cx="8867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いつもの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pod install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2994D9C-B87C-C74E-837E-B09736F523A4}"/>
              </a:ext>
            </a:extLst>
          </p:cNvPr>
          <p:cNvSpPr/>
          <p:nvPr/>
        </p:nvSpPr>
        <p:spPr>
          <a:xfrm>
            <a:off x="4856605" y="2496188"/>
            <a:ext cx="35317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pod 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'Firebase/Firestore'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3E7698-F5AD-E948-A6CB-53F626E0E311}"/>
              </a:ext>
            </a:extLst>
          </p:cNvPr>
          <p:cNvSpPr/>
          <p:nvPr/>
        </p:nvSpPr>
        <p:spPr>
          <a:xfrm>
            <a:off x="1324870" y="2479963"/>
            <a:ext cx="353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PodFile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に追加して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1329-3590-DE41-9303-BE426394F0C4}"/>
              </a:ext>
            </a:extLst>
          </p:cNvPr>
          <p:cNvSpPr/>
          <p:nvPr/>
        </p:nvSpPr>
        <p:spPr>
          <a:xfrm>
            <a:off x="1060460" y="3184439"/>
            <a:ext cx="2937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Pod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コマンド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49AE8F-4A9B-954F-940B-08AC00D7EBB2}"/>
              </a:ext>
            </a:extLst>
          </p:cNvPr>
          <p:cNvSpPr/>
          <p:nvPr/>
        </p:nvSpPr>
        <p:spPr>
          <a:xfrm>
            <a:off x="4856605" y="3200399"/>
            <a:ext cx="149111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$ pod install</a:t>
            </a:r>
          </a:p>
        </p:txBody>
      </p:sp>
    </p:spTree>
    <p:extLst>
      <p:ext uri="{BB962C8B-B14F-4D97-AF65-F5344CB8AC3E}">
        <p14:creationId xmlns:p14="http://schemas.microsoft.com/office/powerpoint/2010/main" val="2642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CCFFFCB-1291-9145-A4C1-6FD89369270E}"/>
              </a:ext>
            </a:extLst>
          </p:cNvPr>
          <p:cNvSpPr/>
          <p:nvPr/>
        </p:nvSpPr>
        <p:spPr>
          <a:xfrm>
            <a:off x="682761" y="1347698"/>
            <a:ext cx="10826477" cy="2081302"/>
          </a:xfrm>
          <a:prstGeom prst="roundRect">
            <a:avLst>
              <a:gd name="adj" fmla="val 30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A89ADC-7102-174F-A486-F5B246D644A1}"/>
              </a:ext>
            </a:extLst>
          </p:cNvPr>
          <p:cNvSpPr/>
          <p:nvPr/>
        </p:nvSpPr>
        <p:spPr>
          <a:xfrm>
            <a:off x="554635" y="297255"/>
            <a:ext cx="720017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ここまでのおさらい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DFDAB49-53CD-FA4A-842A-4EB5F59403AF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9848F4-5AB6-D14C-B1D9-2CC70ED44B74}"/>
              </a:ext>
            </a:extLst>
          </p:cNvPr>
          <p:cNvSpPr/>
          <p:nvPr/>
        </p:nvSpPr>
        <p:spPr>
          <a:xfrm>
            <a:off x="1015043" y="1932473"/>
            <a:ext cx="10114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のセットアップ方法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※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セキュリティルールは除く</a:t>
            </a:r>
            <a:endParaRPr lang="en-US" altLang="ja-JP" sz="24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44AB88-BD64-D444-8705-84E68A722691}"/>
              </a:ext>
            </a:extLst>
          </p:cNvPr>
          <p:cNvSpPr/>
          <p:nvPr/>
        </p:nvSpPr>
        <p:spPr>
          <a:xfrm>
            <a:off x="808385" y="1097582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32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こんなことを学びました</a:t>
            </a:r>
            <a:endParaRPr lang="en-US" altLang="ja-JP" sz="32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47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360341" y="3105834"/>
            <a:ext cx="7471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</a:t>
            </a:r>
            <a:r>
              <a:rPr lang="en-US" altLang="ja-JP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CRUD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する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104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683044" y="1470023"/>
            <a:ext cx="68259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一緒にやってみよう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  <a:p>
            <a:pPr algn="ctr"/>
            <a:endParaRPr lang="en-US" altLang="ja-JP" sz="3600" b="1" dirty="0">
              <a:solidFill>
                <a:schemeClr val="bg1"/>
              </a:solidFill>
              <a:effectLst/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のデータを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に「追加」してみよう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4D68C5-7C41-0E49-8D60-B9AE64EB9894}"/>
              </a:ext>
            </a:extLst>
          </p:cNvPr>
          <p:cNvSpPr/>
          <p:nvPr/>
        </p:nvSpPr>
        <p:spPr>
          <a:xfrm>
            <a:off x="3047997" y="43323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完成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PJ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は配布するので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ついてこれなくなったら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手を止めて見ることに集中！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070695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5B22BCC-CBAC-D54F-BD3C-DD837BC2BD7F}"/>
              </a:ext>
            </a:extLst>
          </p:cNvPr>
          <p:cNvSpPr/>
          <p:nvPr/>
        </p:nvSpPr>
        <p:spPr>
          <a:xfrm>
            <a:off x="9098142" y="1518753"/>
            <a:ext cx="2727481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2D01B0-BED1-354D-9BE8-3C13DD0A4013}"/>
              </a:ext>
            </a:extLst>
          </p:cNvPr>
          <p:cNvSpPr/>
          <p:nvPr/>
        </p:nvSpPr>
        <p:spPr>
          <a:xfrm>
            <a:off x="6200569" y="1510928"/>
            <a:ext cx="2754694" cy="3234448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A9183FB-0732-B647-B2F9-A8EBF102526B}"/>
              </a:ext>
            </a:extLst>
          </p:cNvPr>
          <p:cNvSpPr/>
          <p:nvPr/>
        </p:nvSpPr>
        <p:spPr>
          <a:xfrm>
            <a:off x="3324532" y="1499543"/>
            <a:ext cx="2754694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A903DDA-34DC-CF47-82DB-DC0AE21C44A1}"/>
              </a:ext>
            </a:extLst>
          </p:cNvPr>
          <p:cNvSpPr/>
          <p:nvPr/>
        </p:nvSpPr>
        <p:spPr>
          <a:xfrm>
            <a:off x="483158" y="1499542"/>
            <a:ext cx="2679117" cy="3226330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4D4C8E-54FC-6948-97F0-02123901DDEE}"/>
              </a:ext>
            </a:extLst>
          </p:cNvPr>
          <p:cNvSpPr/>
          <p:nvPr/>
        </p:nvSpPr>
        <p:spPr>
          <a:xfrm>
            <a:off x="605048" y="1592882"/>
            <a:ext cx="2473085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4082EA-1891-184E-83D7-1BA49527EA54}"/>
              </a:ext>
            </a:extLst>
          </p:cNvPr>
          <p:cNvSpPr/>
          <p:nvPr/>
        </p:nvSpPr>
        <p:spPr>
          <a:xfrm>
            <a:off x="3471350" y="1603319"/>
            <a:ext cx="2473085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C47DE5-241D-A64D-95A7-CDC57106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7" y="1013381"/>
            <a:ext cx="1087078" cy="10870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4E92AB-809F-4640-AAF2-FFA0C854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06" y="1257351"/>
            <a:ext cx="671063" cy="6710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B2ABAE-DDEE-164E-84E3-6D745801ED37}"/>
              </a:ext>
            </a:extLst>
          </p:cNvPr>
          <p:cNvSpPr txBox="1"/>
          <p:nvPr/>
        </p:nvSpPr>
        <p:spPr>
          <a:xfrm>
            <a:off x="605048" y="4756016"/>
            <a:ext cx="2473085" cy="52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AA69D7-8253-A543-BF9E-C0D13647548F}"/>
              </a:ext>
            </a:extLst>
          </p:cNvPr>
          <p:cNvSpPr txBox="1"/>
          <p:nvPr/>
        </p:nvSpPr>
        <p:spPr>
          <a:xfrm>
            <a:off x="3569137" y="4752761"/>
            <a:ext cx="237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DF2968-1BD1-CF41-967C-F96AB9755477}"/>
              </a:ext>
            </a:extLst>
          </p:cNvPr>
          <p:cNvSpPr/>
          <p:nvPr/>
        </p:nvSpPr>
        <p:spPr>
          <a:xfrm>
            <a:off x="1535863" y="1187588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74DCE2C-4265-454E-B62F-4499CC3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5" y="2139159"/>
            <a:ext cx="671063" cy="671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F9D2119-AC28-164D-A862-F24EDC2A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4" y="2777729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713DDD8-8A3B-B34D-A3FB-DB3A235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3" y="3389405"/>
            <a:ext cx="671063" cy="67106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D7DFC7-B881-2D4C-9F0B-93BE33E79C6B}"/>
              </a:ext>
            </a:extLst>
          </p:cNvPr>
          <p:cNvSpPr/>
          <p:nvPr/>
        </p:nvSpPr>
        <p:spPr>
          <a:xfrm>
            <a:off x="1502432" y="23364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userId1</a:t>
            </a:r>
            <a:endParaRPr lang="ja-JP" altLang="en-US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1FCF07-5BA9-6A43-9256-621A34F32178}"/>
              </a:ext>
            </a:extLst>
          </p:cNvPr>
          <p:cNvSpPr/>
          <p:nvPr/>
        </p:nvSpPr>
        <p:spPr>
          <a:xfrm>
            <a:off x="1487706" y="29339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userId2</a:t>
            </a:r>
            <a:endParaRPr lang="ja-JP" altLang="en-US" b="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73F2A3-FDD2-4D4B-ABF6-6319FF43B6C9}"/>
              </a:ext>
            </a:extLst>
          </p:cNvPr>
          <p:cNvSpPr/>
          <p:nvPr/>
        </p:nvSpPr>
        <p:spPr>
          <a:xfrm>
            <a:off x="1478509" y="356992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userId3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646268-CA3E-DA47-85BE-ECAA41C7636D}"/>
              </a:ext>
            </a:extLst>
          </p:cNvPr>
          <p:cNvSpPr/>
          <p:nvPr/>
        </p:nvSpPr>
        <p:spPr>
          <a:xfrm>
            <a:off x="4115652" y="1190843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“userId2”</a:t>
            </a:r>
            <a:endParaRPr lang="ja-JP" altLang="en-US" b="1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2A357EF-4958-C346-BFB3-F6E5DA23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34" y="1967061"/>
            <a:ext cx="747596" cy="74759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1DA57-5F8E-544D-A6A6-087F395D166F}"/>
              </a:ext>
            </a:extLst>
          </p:cNvPr>
          <p:cNvSpPr/>
          <p:nvPr/>
        </p:nvSpPr>
        <p:spPr>
          <a:xfrm>
            <a:off x="4277632" y="217841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 tasks</a:t>
            </a:r>
            <a:endParaRPr lang="ja-JP" altLang="en-US" b="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F0B08F4-8EC4-4943-82BC-323A95EA362E}"/>
              </a:ext>
            </a:extLst>
          </p:cNvPr>
          <p:cNvSpPr/>
          <p:nvPr/>
        </p:nvSpPr>
        <p:spPr>
          <a:xfrm>
            <a:off x="6345363" y="1603319"/>
            <a:ext cx="2473085" cy="299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CD3A0F1-2381-3D4D-A5C6-4BCBA2D5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92" y="977419"/>
            <a:ext cx="1087078" cy="1087078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1BC96D-CEA8-5A41-B9A2-2053C5083A80}"/>
              </a:ext>
            </a:extLst>
          </p:cNvPr>
          <p:cNvSpPr/>
          <p:nvPr/>
        </p:nvSpPr>
        <p:spPr>
          <a:xfrm>
            <a:off x="7046465" y="1151626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“tasks”</a:t>
            </a:r>
            <a:endParaRPr lang="ja-JP" altLang="en-US" b="1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6637492-8717-6146-90F2-8A66BA7B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1" y="2077379"/>
            <a:ext cx="671063" cy="67106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9D9FC8-D736-4248-BB4B-E2EA7E88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0" y="2715949"/>
            <a:ext cx="671063" cy="6710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BFDFE50-9235-324C-ADF2-CC6C6D91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9" y="3327625"/>
            <a:ext cx="671063" cy="67106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92EAE5D-6C8A-6D48-A790-C6602F4C6F2C}"/>
              </a:ext>
            </a:extLst>
          </p:cNvPr>
          <p:cNvSpPr/>
          <p:nvPr/>
        </p:nvSpPr>
        <p:spPr>
          <a:xfrm>
            <a:off x="7266328" y="227466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taskId1</a:t>
            </a:r>
            <a:endParaRPr lang="ja-JP" altLang="en-US" b="1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087A58-2873-BA47-A9D3-AF29A3249ABC}"/>
              </a:ext>
            </a:extLst>
          </p:cNvPr>
          <p:cNvSpPr/>
          <p:nvPr/>
        </p:nvSpPr>
        <p:spPr>
          <a:xfrm>
            <a:off x="7251602" y="287215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taskId2</a:t>
            </a:r>
            <a:endParaRPr lang="ja-JP" altLang="en-US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3BE61-FB42-4D4F-860D-4DCED9E29D91}"/>
              </a:ext>
            </a:extLst>
          </p:cNvPr>
          <p:cNvSpPr/>
          <p:nvPr/>
        </p:nvSpPr>
        <p:spPr>
          <a:xfrm>
            <a:off x="7242405" y="350814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taskId3</a:t>
            </a:r>
            <a:endParaRPr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0C309B-A9F3-834F-9136-0356B2D8EB05}"/>
              </a:ext>
            </a:extLst>
          </p:cNvPr>
          <p:cNvSpPr txBox="1"/>
          <p:nvPr/>
        </p:nvSpPr>
        <p:spPr>
          <a:xfrm>
            <a:off x="6239764" y="4794550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06EA85A-B6CE-984F-8826-5D6370A49E50}"/>
              </a:ext>
            </a:extLst>
          </p:cNvPr>
          <p:cNvSpPr/>
          <p:nvPr/>
        </p:nvSpPr>
        <p:spPr>
          <a:xfrm>
            <a:off x="750239" y="2756174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5222487-2391-6848-961E-910E835E2C4A}"/>
              </a:ext>
            </a:extLst>
          </p:cNvPr>
          <p:cNvSpPr/>
          <p:nvPr/>
        </p:nvSpPr>
        <p:spPr>
          <a:xfrm>
            <a:off x="3620037" y="2014476"/>
            <a:ext cx="1925504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DF5B3409-4DDA-2C4C-906C-68EE1799A08E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46141" y="3091706"/>
            <a:ext cx="578391" cy="21002"/>
          </a:xfrm>
          <a:prstGeom prst="bentConnector3">
            <a:avLst>
              <a:gd name="adj1" fmla="val 50000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3CA48ABE-FAED-CF42-AF58-18CF92977CA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45541" y="2350008"/>
            <a:ext cx="655028" cy="778144"/>
          </a:xfrm>
          <a:prstGeom prst="bentConnector3">
            <a:avLst>
              <a:gd name="adj1" fmla="val 50000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BE77F6-5021-F24C-96E4-F7CD489D4913}"/>
              </a:ext>
            </a:extLst>
          </p:cNvPr>
          <p:cNvSpPr/>
          <p:nvPr/>
        </p:nvSpPr>
        <p:spPr>
          <a:xfrm>
            <a:off x="9235757" y="1623368"/>
            <a:ext cx="2473085" cy="2967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97F255F-DEEB-6548-9D5D-4FB49B8E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13" y="1196718"/>
            <a:ext cx="671063" cy="6710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BF0428-C4B8-1147-B50D-DB53EEF56D61}"/>
              </a:ext>
            </a:extLst>
          </p:cNvPr>
          <p:cNvSpPr txBox="1"/>
          <p:nvPr/>
        </p:nvSpPr>
        <p:spPr>
          <a:xfrm>
            <a:off x="9130158" y="4756016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95993D-7C7F-1444-B7B4-B86D5AA7380C}"/>
              </a:ext>
            </a:extLst>
          </p:cNvPr>
          <p:cNvSpPr/>
          <p:nvPr/>
        </p:nvSpPr>
        <p:spPr>
          <a:xfrm>
            <a:off x="9853165" y="1130210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“taskId3”</a:t>
            </a:r>
            <a:endParaRPr lang="ja-JP" altLang="en-US" b="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1B5379-9D0E-BC44-96B5-29968288FB22}"/>
              </a:ext>
            </a:extLst>
          </p:cNvPr>
          <p:cNvSpPr/>
          <p:nvPr/>
        </p:nvSpPr>
        <p:spPr>
          <a:xfrm>
            <a:off x="6579965" y="3338335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3C1ABB94-9191-8D49-A02F-C9834E731D7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8578916" y="3168538"/>
            <a:ext cx="555845" cy="482607"/>
          </a:xfrm>
          <a:prstGeom prst="bentConnector2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着手する前に今回作成予定のデータ構造をチェック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C17726D-43C1-4E44-B5C2-BBBCE9485412}"/>
              </a:ext>
            </a:extLst>
          </p:cNvPr>
          <p:cNvSpPr/>
          <p:nvPr/>
        </p:nvSpPr>
        <p:spPr>
          <a:xfrm>
            <a:off x="1344907" y="5600210"/>
            <a:ext cx="9490266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今のデータだと対応できない部分があります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どこを対応しないといけないか洗い出してみましょう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51BFA8E-F668-3148-9758-F877A8D755BB}"/>
              </a:ext>
            </a:extLst>
          </p:cNvPr>
          <p:cNvSpPr/>
          <p:nvPr/>
        </p:nvSpPr>
        <p:spPr>
          <a:xfrm>
            <a:off x="9403185" y="1870856"/>
            <a:ext cx="218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titile:  “</a:t>
            </a:r>
            <a:r>
              <a:rPr lang="ja-JP" altLang="en-US" b="1" dirty="0"/>
              <a:t>撮影</a:t>
            </a:r>
            <a:r>
              <a:rPr lang="en-US" altLang="ja-JP" b="1" dirty="0"/>
              <a:t>”</a:t>
            </a:r>
            <a:endParaRPr lang="en-US" altLang="ja-JP" b="1"/>
          </a:p>
          <a:p>
            <a:r>
              <a:rPr lang="en-US" altLang="ja-JP" b="1"/>
              <a:t>memo: “</a:t>
            </a:r>
            <a:r>
              <a:rPr lang="ja-JP" altLang="en-US" b="1"/>
              <a:t>雨天中止</a:t>
            </a:r>
            <a:r>
              <a:rPr lang="en-US" altLang="ja-JP" b="1"/>
              <a:t>”</a:t>
            </a:r>
          </a:p>
          <a:p>
            <a:r>
              <a:rPr lang="en-US" altLang="ja-JP" b="1"/>
              <a:t>coordinate: </a:t>
            </a:r>
          </a:p>
          <a:p>
            <a:r>
              <a:rPr lang="en-US" altLang="ja-JP" b="1"/>
              <a:t> [37.3…°N,</a:t>
            </a:r>
          </a:p>
          <a:p>
            <a:r>
              <a:rPr lang="en-US" altLang="ja-JP" b="1"/>
              <a:t>   122.3 …°W]</a:t>
            </a:r>
          </a:p>
          <a:p>
            <a:r>
              <a:rPr lang="en-US" altLang="ja-JP" b="1"/>
              <a:t>create_at: 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  <a:endParaRPr lang="en-US" altLang="ja-JP" b="1"/>
          </a:p>
          <a:p>
            <a:r>
              <a:rPr lang="en-US" altLang="ja-JP" b="1"/>
              <a:t>update_at: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6B8E0CAE-5BD5-0249-BA54-F3888ED51F9F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299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5B22BCC-CBAC-D54F-BD3C-DD837BC2BD7F}"/>
              </a:ext>
            </a:extLst>
          </p:cNvPr>
          <p:cNvSpPr/>
          <p:nvPr/>
        </p:nvSpPr>
        <p:spPr>
          <a:xfrm>
            <a:off x="9098142" y="1518753"/>
            <a:ext cx="2727481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2D01B0-BED1-354D-9BE8-3C13DD0A4013}"/>
              </a:ext>
            </a:extLst>
          </p:cNvPr>
          <p:cNvSpPr/>
          <p:nvPr/>
        </p:nvSpPr>
        <p:spPr>
          <a:xfrm>
            <a:off x="6200569" y="1510928"/>
            <a:ext cx="2754694" cy="3234448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A9183FB-0732-B647-B2F9-A8EBF102526B}"/>
              </a:ext>
            </a:extLst>
          </p:cNvPr>
          <p:cNvSpPr/>
          <p:nvPr/>
        </p:nvSpPr>
        <p:spPr>
          <a:xfrm>
            <a:off x="3324532" y="1499543"/>
            <a:ext cx="2754694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A903DDA-34DC-CF47-82DB-DC0AE21C44A1}"/>
              </a:ext>
            </a:extLst>
          </p:cNvPr>
          <p:cNvSpPr/>
          <p:nvPr/>
        </p:nvSpPr>
        <p:spPr>
          <a:xfrm>
            <a:off x="483158" y="1499542"/>
            <a:ext cx="2679117" cy="3226330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4D4C8E-54FC-6948-97F0-02123901DDEE}"/>
              </a:ext>
            </a:extLst>
          </p:cNvPr>
          <p:cNvSpPr/>
          <p:nvPr/>
        </p:nvSpPr>
        <p:spPr>
          <a:xfrm>
            <a:off x="605048" y="1592882"/>
            <a:ext cx="2473085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4082EA-1891-184E-83D7-1BA49527EA54}"/>
              </a:ext>
            </a:extLst>
          </p:cNvPr>
          <p:cNvSpPr/>
          <p:nvPr/>
        </p:nvSpPr>
        <p:spPr>
          <a:xfrm>
            <a:off x="3471350" y="1603319"/>
            <a:ext cx="2473085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C47DE5-241D-A64D-95A7-CDC57106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7" y="1013381"/>
            <a:ext cx="1087078" cy="10870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4E92AB-809F-4640-AAF2-FFA0C854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06" y="1257351"/>
            <a:ext cx="671063" cy="6710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B2ABAE-DDEE-164E-84E3-6D745801ED37}"/>
              </a:ext>
            </a:extLst>
          </p:cNvPr>
          <p:cNvSpPr txBox="1"/>
          <p:nvPr/>
        </p:nvSpPr>
        <p:spPr>
          <a:xfrm>
            <a:off x="605048" y="4756016"/>
            <a:ext cx="2473085" cy="52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AA69D7-8253-A543-BF9E-C0D13647548F}"/>
              </a:ext>
            </a:extLst>
          </p:cNvPr>
          <p:cNvSpPr txBox="1"/>
          <p:nvPr/>
        </p:nvSpPr>
        <p:spPr>
          <a:xfrm>
            <a:off x="3569137" y="4752761"/>
            <a:ext cx="237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DF2968-1BD1-CF41-967C-F96AB9755477}"/>
              </a:ext>
            </a:extLst>
          </p:cNvPr>
          <p:cNvSpPr/>
          <p:nvPr/>
        </p:nvSpPr>
        <p:spPr>
          <a:xfrm>
            <a:off x="1535863" y="1187588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74DCE2C-4265-454E-B62F-4499CC3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5" y="2139159"/>
            <a:ext cx="671063" cy="671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F9D2119-AC28-164D-A862-F24EDC2A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4" y="2777729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713DDD8-8A3B-B34D-A3FB-DB3A235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3" y="3389405"/>
            <a:ext cx="671063" cy="67106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D7DFC7-B881-2D4C-9F0B-93BE33E79C6B}"/>
              </a:ext>
            </a:extLst>
          </p:cNvPr>
          <p:cNvSpPr/>
          <p:nvPr/>
        </p:nvSpPr>
        <p:spPr>
          <a:xfrm>
            <a:off x="1502432" y="23364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userId1</a:t>
            </a:r>
            <a:endParaRPr lang="ja-JP" altLang="en-US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1FCF07-5BA9-6A43-9256-621A34F32178}"/>
              </a:ext>
            </a:extLst>
          </p:cNvPr>
          <p:cNvSpPr/>
          <p:nvPr/>
        </p:nvSpPr>
        <p:spPr>
          <a:xfrm>
            <a:off x="1487706" y="29339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userId2</a:t>
            </a:r>
            <a:endParaRPr lang="ja-JP" altLang="en-US" b="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73F2A3-FDD2-4D4B-ABF6-6319FF43B6C9}"/>
              </a:ext>
            </a:extLst>
          </p:cNvPr>
          <p:cNvSpPr/>
          <p:nvPr/>
        </p:nvSpPr>
        <p:spPr>
          <a:xfrm>
            <a:off x="1478509" y="356992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userId3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646268-CA3E-DA47-85BE-ECAA41C7636D}"/>
              </a:ext>
            </a:extLst>
          </p:cNvPr>
          <p:cNvSpPr/>
          <p:nvPr/>
        </p:nvSpPr>
        <p:spPr>
          <a:xfrm>
            <a:off x="4115652" y="1190843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“userId2”</a:t>
            </a:r>
            <a:endParaRPr lang="ja-JP" altLang="en-US" b="1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2A357EF-4958-C346-BFB3-F6E5DA23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34" y="1967061"/>
            <a:ext cx="747596" cy="74759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1DA57-5F8E-544D-A6A6-087F395D166F}"/>
              </a:ext>
            </a:extLst>
          </p:cNvPr>
          <p:cNvSpPr/>
          <p:nvPr/>
        </p:nvSpPr>
        <p:spPr>
          <a:xfrm>
            <a:off x="4277632" y="217841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 tasks</a:t>
            </a:r>
            <a:endParaRPr lang="ja-JP" altLang="en-US" b="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F0B08F4-8EC4-4943-82BC-323A95EA362E}"/>
              </a:ext>
            </a:extLst>
          </p:cNvPr>
          <p:cNvSpPr/>
          <p:nvPr/>
        </p:nvSpPr>
        <p:spPr>
          <a:xfrm>
            <a:off x="6345363" y="1603319"/>
            <a:ext cx="2473085" cy="299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CD3A0F1-2381-3D4D-A5C6-4BCBA2D5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92" y="977419"/>
            <a:ext cx="1087078" cy="1087078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1BC96D-CEA8-5A41-B9A2-2053C5083A80}"/>
              </a:ext>
            </a:extLst>
          </p:cNvPr>
          <p:cNvSpPr/>
          <p:nvPr/>
        </p:nvSpPr>
        <p:spPr>
          <a:xfrm>
            <a:off x="7046465" y="1151626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“tasks”</a:t>
            </a:r>
            <a:endParaRPr lang="ja-JP" altLang="en-US" b="1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6637492-8717-6146-90F2-8A66BA7B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1" y="2077379"/>
            <a:ext cx="671063" cy="67106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9D9FC8-D736-4248-BB4B-E2EA7E88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0" y="2715949"/>
            <a:ext cx="671063" cy="6710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BFDFE50-9235-324C-ADF2-CC6C6D91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9" y="3327625"/>
            <a:ext cx="671063" cy="67106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92EAE5D-6C8A-6D48-A790-C6602F4C6F2C}"/>
              </a:ext>
            </a:extLst>
          </p:cNvPr>
          <p:cNvSpPr/>
          <p:nvPr/>
        </p:nvSpPr>
        <p:spPr>
          <a:xfrm>
            <a:off x="7266328" y="227466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taskId1</a:t>
            </a:r>
            <a:endParaRPr lang="ja-JP" altLang="en-US" b="1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087A58-2873-BA47-A9D3-AF29A3249ABC}"/>
              </a:ext>
            </a:extLst>
          </p:cNvPr>
          <p:cNvSpPr/>
          <p:nvPr/>
        </p:nvSpPr>
        <p:spPr>
          <a:xfrm>
            <a:off x="7251602" y="287215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taskId2</a:t>
            </a:r>
            <a:endParaRPr lang="ja-JP" altLang="en-US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3BE61-FB42-4D4F-860D-4DCED9E29D91}"/>
              </a:ext>
            </a:extLst>
          </p:cNvPr>
          <p:cNvSpPr/>
          <p:nvPr/>
        </p:nvSpPr>
        <p:spPr>
          <a:xfrm>
            <a:off x="7242405" y="350814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taskId3</a:t>
            </a:r>
            <a:endParaRPr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0C309B-A9F3-834F-9136-0356B2D8EB05}"/>
              </a:ext>
            </a:extLst>
          </p:cNvPr>
          <p:cNvSpPr txBox="1"/>
          <p:nvPr/>
        </p:nvSpPr>
        <p:spPr>
          <a:xfrm>
            <a:off x="6239764" y="4794550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06EA85A-B6CE-984F-8826-5D6370A49E50}"/>
              </a:ext>
            </a:extLst>
          </p:cNvPr>
          <p:cNvSpPr/>
          <p:nvPr/>
        </p:nvSpPr>
        <p:spPr>
          <a:xfrm>
            <a:off x="750239" y="2756174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5222487-2391-6848-961E-910E835E2C4A}"/>
              </a:ext>
            </a:extLst>
          </p:cNvPr>
          <p:cNvSpPr/>
          <p:nvPr/>
        </p:nvSpPr>
        <p:spPr>
          <a:xfrm>
            <a:off x="3620037" y="2014476"/>
            <a:ext cx="1925504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DF5B3409-4DDA-2C4C-906C-68EE1799A08E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46141" y="3091706"/>
            <a:ext cx="578391" cy="21002"/>
          </a:xfrm>
          <a:prstGeom prst="bentConnector3">
            <a:avLst>
              <a:gd name="adj1" fmla="val 50000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3CA48ABE-FAED-CF42-AF58-18CF92977CA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45541" y="2350008"/>
            <a:ext cx="655028" cy="778144"/>
          </a:xfrm>
          <a:prstGeom prst="bentConnector3">
            <a:avLst>
              <a:gd name="adj1" fmla="val 50000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BE77F6-5021-F24C-96E4-F7CD489D4913}"/>
              </a:ext>
            </a:extLst>
          </p:cNvPr>
          <p:cNvSpPr/>
          <p:nvPr/>
        </p:nvSpPr>
        <p:spPr>
          <a:xfrm>
            <a:off x="9235757" y="1623368"/>
            <a:ext cx="2473085" cy="2967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97F255F-DEEB-6548-9D5D-4FB49B8E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13" y="1196718"/>
            <a:ext cx="671063" cy="6710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BF0428-C4B8-1147-B50D-DB53EEF56D61}"/>
              </a:ext>
            </a:extLst>
          </p:cNvPr>
          <p:cNvSpPr txBox="1"/>
          <p:nvPr/>
        </p:nvSpPr>
        <p:spPr>
          <a:xfrm>
            <a:off x="9130158" y="4756016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95993D-7C7F-1444-B7B4-B86D5AA7380C}"/>
              </a:ext>
            </a:extLst>
          </p:cNvPr>
          <p:cNvSpPr/>
          <p:nvPr/>
        </p:nvSpPr>
        <p:spPr>
          <a:xfrm>
            <a:off x="9853165" y="1130210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“taskId3”</a:t>
            </a:r>
            <a:endParaRPr lang="ja-JP" altLang="en-US" b="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1B5379-9D0E-BC44-96B5-29968288FB22}"/>
              </a:ext>
            </a:extLst>
          </p:cNvPr>
          <p:cNvSpPr/>
          <p:nvPr/>
        </p:nvSpPr>
        <p:spPr>
          <a:xfrm>
            <a:off x="6579965" y="3338335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3C1ABB94-9191-8D49-A02F-C9834E731D7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8578916" y="3168538"/>
            <a:ext cx="555845" cy="482607"/>
          </a:xfrm>
          <a:prstGeom prst="bentConnector2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B15D1AF-9122-BC45-8D28-CC636862A4D1}"/>
              </a:ext>
            </a:extLst>
          </p:cNvPr>
          <p:cNvSpPr/>
          <p:nvPr/>
        </p:nvSpPr>
        <p:spPr>
          <a:xfrm>
            <a:off x="6424924" y="2002433"/>
            <a:ext cx="2430356" cy="2251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CD80E0-5315-ED4F-BD2D-82FC5469B795}"/>
              </a:ext>
            </a:extLst>
          </p:cNvPr>
          <p:cNvSpPr/>
          <p:nvPr/>
        </p:nvSpPr>
        <p:spPr>
          <a:xfrm>
            <a:off x="244549" y="977419"/>
            <a:ext cx="5840647" cy="4166144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4079776-EE2F-DF47-A6C2-0E7C0CE5E844}"/>
              </a:ext>
            </a:extLst>
          </p:cNvPr>
          <p:cNvSpPr/>
          <p:nvPr/>
        </p:nvSpPr>
        <p:spPr>
          <a:xfrm>
            <a:off x="1344907" y="5600210"/>
            <a:ext cx="9490266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この</a:t>
            </a:r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TaskID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というのは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現在存在しないので用意する必要がありそう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23BA092-D20E-0E4E-9886-FB0EC1E9440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データの変更箇所をチェックしてみよう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C800533-AB41-704A-80F9-DC71394DB080}"/>
              </a:ext>
            </a:extLst>
          </p:cNvPr>
          <p:cNvSpPr/>
          <p:nvPr/>
        </p:nvSpPr>
        <p:spPr>
          <a:xfrm>
            <a:off x="9403185" y="1870856"/>
            <a:ext cx="218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titile:  “</a:t>
            </a:r>
            <a:r>
              <a:rPr lang="ja-JP" altLang="en-US" b="1" dirty="0"/>
              <a:t>撮影</a:t>
            </a:r>
            <a:r>
              <a:rPr lang="en-US" altLang="ja-JP" b="1" dirty="0"/>
              <a:t>”</a:t>
            </a:r>
            <a:endParaRPr lang="en-US" altLang="ja-JP" b="1"/>
          </a:p>
          <a:p>
            <a:r>
              <a:rPr lang="en-US" altLang="ja-JP" b="1"/>
              <a:t>memo: “</a:t>
            </a:r>
            <a:r>
              <a:rPr lang="ja-JP" altLang="en-US" b="1"/>
              <a:t>雨天中止</a:t>
            </a:r>
            <a:r>
              <a:rPr lang="en-US" altLang="ja-JP" b="1"/>
              <a:t>”</a:t>
            </a:r>
          </a:p>
          <a:p>
            <a:r>
              <a:rPr lang="en-US" altLang="ja-JP" b="1"/>
              <a:t>coordinate: </a:t>
            </a:r>
          </a:p>
          <a:p>
            <a:r>
              <a:rPr lang="en-US" altLang="ja-JP" b="1"/>
              <a:t> [37.3…°N,</a:t>
            </a:r>
          </a:p>
          <a:p>
            <a:r>
              <a:rPr lang="en-US" altLang="ja-JP" b="1"/>
              <a:t>   122.3 …°W]</a:t>
            </a:r>
          </a:p>
          <a:p>
            <a:r>
              <a:rPr lang="en-US" altLang="ja-JP" b="1"/>
              <a:t>create_at: 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  <a:endParaRPr lang="en-US" altLang="ja-JP" b="1"/>
          </a:p>
          <a:p>
            <a:r>
              <a:rPr lang="en-US" altLang="ja-JP" b="1"/>
              <a:t>update_at: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57161D0-D6F0-5544-8B71-56A85B6D57C5}"/>
              </a:ext>
            </a:extLst>
          </p:cNvPr>
          <p:cNvSpPr/>
          <p:nvPr/>
        </p:nvSpPr>
        <p:spPr>
          <a:xfrm>
            <a:off x="9025804" y="1068488"/>
            <a:ext cx="2872156" cy="4166144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7E1DA924-495A-C944-B2BA-4C44193FB5B2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107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5B22BCC-CBAC-D54F-BD3C-DD837BC2BD7F}"/>
              </a:ext>
            </a:extLst>
          </p:cNvPr>
          <p:cNvSpPr/>
          <p:nvPr/>
        </p:nvSpPr>
        <p:spPr>
          <a:xfrm>
            <a:off x="9098142" y="1518753"/>
            <a:ext cx="2727481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2D01B0-BED1-354D-9BE8-3C13DD0A4013}"/>
              </a:ext>
            </a:extLst>
          </p:cNvPr>
          <p:cNvSpPr/>
          <p:nvPr/>
        </p:nvSpPr>
        <p:spPr>
          <a:xfrm>
            <a:off x="6200569" y="1510928"/>
            <a:ext cx="2754694" cy="3234448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A9183FB-0732-B647-B2F9-A8EBF102526B}"/>
              </a:ext>
            </a:extLst>
          </p:cNvPr>
          <p:cNvSpPr/>
          <p:nvPr/>
        </p:nvSpPr>
        <p:spPr>
          <a:xfrm>
            <a:off x="3324532" y="1499543"/>
            <a:ext cx="2754694" cy="3226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A903DDA-34DC-CF47-82DB-DC0AE21C44A1}"/>
              </a:ext>
            </a:extLst>
          </p:cNvPr>
          <p:cNvSpPr/>
          <p:nvPr/>
        </p:nvSpPr>
        <p:spPr>
          <a:xfrm>
            <a:off x="483158" y="1499542"/>
            <a:ext cx="2679117" cy="3226330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4D4C8E-54FC-6948-97F0-02123901DDEE}"/>
              </a:ext>
            </a:extLst>
          </p:cNvPr>
          <p:cNvSpPr/>
          <p:nvPr/>
        </p:nvSpPr>
        <p:spPr>
          <a:xfrm>
            <a:off x="605048" y="1592882"/>
            <a:ext cx="2473085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4082EA-1891-184E-83D7-1BA49527EA54}"/>
              </a:ext>
            </a:extLst>
          </p:cNvPr>
          <p:cNvSpPr/>
          <p:nvPr/>
        </p:nvSpPr>
        <p:spPr>
          <a:xfrm>
            <a:off x="3471350" y="1603319"/>
            <a:ext cx="2473085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C47DE5-241D-A64D-95A7-CDC57106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7" y="1013381"/>
            <a:ext cx="1087078" cy="10870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4E92AB-809F-4640-AAF2-FFA0C854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06" y="1257351"/>
            <a:ext cx="671063" cy="6710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B2ABAE-DDEE-164E-84E3-6D745801ED37}"/>
              </a:ext>
            </a:extLst>
          </p:cNvPr>
          <p:cNvSpPr txBox="1"/>
          <p:nvPr/>
        </p:nvSpPr>
        <p:spPr>
          <a:xfrm>
            <a:off x="605048" y="4756016"/>
            <a:ext cx="2473085" cy="52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AA69D7-8253-A543-BF9E-C0D13647548F}"/>
              </a:ext>
            </a:extLst>
          </p:cNvPr>
          <p:cNvSpPr txBox="1"/>
          <p:nvPr/>
        </p:nvSpPr>
        <p:spPr>
          <a:xfrm>
            <a:off x="3569137" y="4752761"/>
            <a:ext cx="237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DF2968-1BD1-CF41-967C-F96AB9755477}"/>
              </a:ext>
            </a:extLst>
          </p:cNvPr>
          <p:cNvSpPr/>
          <p:nvPr/>
        </p:nvSpPr>
        <p:spPr>
          <a:xfrm>
            <a:off x="1535863" y="1187588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74DCE2C-4265-454E-B62F-4499CC3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5" y="2139159"/>
            <a:ext cx="671063" cy="671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F9D2119-AC28-164D-A862-F24EDC2A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4" y="2777729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713DDD8-8A3B-B34D-A3FB-DB3A235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43" y="3389405"/>
            <a:ext cx="671063" cy="67106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D7DFC7-B881-2D4C-9F0B-93BE33E79C6B}"/>
              </a:ext>
            </a:extLst>
          </p:cNvPr>
          <p:cNvSpPr/>
          <p:nvPr/>
        </p:nvSpPr>
        <p:spPr>
          <a:xfrm>
            <a:off x="1502432" y="23364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userId1</a:t>
            </a:r>
            <a:endParaRPr lang="ja-JP" altLang="en-US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1FCF07-5BA9-6A43-9256-621A34F32178}"/>
              </a:ext>
            </a:extLst>
          </p:cNvPr>
          <p:cNvSpPr/>
          <p:nvPr/>
        </p:nvSpPr>
        <p:spPr>
          <a:xfrm>
            <a:off x="1487706" y="29339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userId2</a:t>
            </a:r>
            <a:endParaRPr lang="ja-JP" altLang="en-US" b="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73F2A3-FDD2-4D4B-ABF6-6319FF43B6C9}"/>
              </a:ext>
            </a:extLst>
          </p:cNvPr>
          <p:cNvSpPr/>
          <p:nvPr/>
        </p:nvSpPr>
        <p:spPr>
          <a:xfrm>
            <a:off x="1478509" y="356992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userId3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646268-CA3E-DA47-85BE-ECAA41C7636D}"/>
              </a:ext>
            </a:extLst>
          </p:cNvPr>
          <p:cNvSpPr/>
          <p:nvPr/>
        </p:nvSpPr>
        <p:spPr>
          <a:xfrm>
            <a:off x="4115652" y="1190843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“userId2”</a:t>
            </a:r>
            <a:endParaRPr lang="ja-JP" altLang="en-US" b="1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2A357EF-4958-C346-BFB3-F6E5DA23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34" y="1967061"/>
            <a:ext cx="747596" cy="74759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1DA57-5F8E-544D-A6A6-087F395D166F}"/>
              </a:ext>
            </a:extLst>
          </p:cNvPr>
          <p:cNvSpPr/>
          <p:nvPr/>
        </p:nvSpPr>
        <p:spPr>
          <a:xfrm>
            <a:off x="4277632" y="217841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 tasks</a:t>
            </a:r>
            <a:endParaRPr lang="ja-JP" altLang="en-US" b="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F0B08F4-8EC4-4943-82BC-323A95EA362E}"/>
              </a:ext>
            </a:extLst>
          </p:cNvPr>
          <p:cNvSpPr/>
          <p:nvPr/>
        </p:nvSpPr>
        <p:spPr>
          <a:xfrm>
            <a:off x="6345363" y="1603319"/>
            <a:ext cx="2473085" cy="299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CD3A0F1-2381-3D4D-A5C6-4BCBA2D5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92" y="977419"/>
            <a:ext cx="1087078" cy="1087078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1BC96D-CEA8-5A41-B9A2-2053C5083A80}"/>
              </a:ext>
            </a:extLst>
          </p:cNvPr>
          <p:cNvSpPr/>
          <p:nvPr/>
        </p:nvSpPr>
        <p:spPr>
          <a:xfrm>
            <a:off x="7046465" y="1151626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“tasks”</a:t>
            </a:r>
            <a:endParaRPr lang="ja-JP" altLang="en-US" b="1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6637492-8717-6146-90F2-8A66BA7B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1" y="2077379"/>
            <a:ext cx="671063" cy="67106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9D9FC8-D736-4248-BB4B-E2EA7E88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40" y="2715949"/>
            <a:ext cx="671063" cy="6710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BFDFE50-9235-324C-ADF2-CC6C6D91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9" y="3327625"/>
            <a:ext cx="671063" cy="67106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92EAE5D-6C8A-6D48-A790-C6602F4C6F2C}"/>
              </a:ext>
            </a:extLst>
          </p:cNvPr>
          <p:cNvSpPr/>
          <p:nvPr/>
        </p:nvSpPr>
        <p:spPr>
          <a:xfrm>
            <a:off x="7266328" y="227466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taskId1</a:t>
            </a:r>
            <a:endParaRPr lang="ja-JP" altLang="en-US" b="1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087A58-2873-BA47-A9D3-AF29A3249ABC}"/>
              </a:ext>
            </a:extLst>
          </p:cNvPr>
          <p:cNvSpPr/>
          <p:nvPr/>
        </p:nvSpPr>
        <p:spPr>
          <a:xfrm>
            <a:off x="7251602" y="287215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taskId2</a:t>
            </a:r>
            <a:endParaRPr lang="ja-JP" altLang="en-US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3BE61-FB42-4D4F-860D-4DCED9E29D91}"/>
              </a:ext>
            </a:extLst>
          </p:cNvPr>
          <p:cNvSpPr/>
          <p:nvPr/>
        </p:nvSpPr>
        <p:spPr>
          <a:xfrm>
            <a:off x="7242405" y="3508142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taskId3</a:t>
            </a:r>
            <a:endParaRPr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0C309B-A9F3-834F-9136-0356B2D8EB05}"/>
              </a:ext>
            </a:extLst>
          </p:cNvPr>
          <p:cNvSpPr txBox="1"/>
          <p:nvPr/>
        </p:nvSpPr>
        <p:spPr>
          <a:xfrm>
            <a:off x="6239764" y="4794550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06EA85A-B6CE-984F-8826-5D6370A49E50}"/>
              </a:ext>
            </a:extLst>
          </p:cNvPr>
          <p:cNvSpPr/>
          <p:nvPr/>
        </p:nvSpPr>
        <p:spPr>
          <a:xfrm>
            <a:off x="750239" y="2756174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5222487-2391-6848-961E-910E835E2C4A}"/>
              </a:ext>
            </a:extLst>
          </p:cNvPr>
          <p:cNvSpPr/>
          <p:nvPr/>
        </p:nvSpPr>
        <p:spPr>
          <a:xfrm>
            <a:off x="3620037" y="2014476"/>
            <a:ext cx="1925504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DF5B3409-4DDA-2C4C-906C-68EE1799A08E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46141" y="3091706"/>
            <a:ext cx="578391" cy="21002"/>
          </a:xfrm>
          <a:prstGeom prst="bentConnector3">
            <a:avLst>
              <a:gd name="adj1" fmla="val 50000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3CA48ABE-FAED-CF42-AF58-18CF92977CA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45541" y="2350008"/>
            <a:ext cx="655028" cy="778144"/>
          </a:xfrm>
          <a:prstGeom prst="bentConnector3">
            <a:avLst>
              <a:gd name="adj1" fmla="val 50000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BE77F6-5021-F24C-96E4-F7CD489D4913}"/>
              </a:ext>
            </a:extLst>
          </p:cNvPr>
          <p:cNvSpPr/>
          <p:nvPr/>
        </p:nvSpPr>
        <p:spPr>
          <a:xfrm>
            <a:off x="9235757" y="1623368"/>
            <a:ext cx="2473085" cy="2967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97F255F-DEEB-6548-9D5D-4FB49B8E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13" y="1196718"/>
            <a:ext cx="671063" cy="6710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BF0428-C4B8-1147-B50D-DB53EEF56D61}"/>
              </a:ext>
            </a:extLst>
          </p:cNvPr>
          <p:cNvSpPr txBox="1"/>
          <p:nvPr/>
        </p:nvSpPr>
        <p:spPr>
          <a:xfrm>
            <a:off x="9130158" y="4756016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95993D-7C7F-1444-B7B4-B86D5AA7380C}"/>
              </a:ext>
            </a:extLst>
          </p:cNvPr>
          <p:cNvSpPr/>
          <p:nvPr/>
        </p:nvSpPr>
        <p:spPr>
          <a:xfrm>
            <a:off x="9853165" y="1130210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“taskId3”</a:t>
            </a:r>
            <a:endParaRPr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E18ACB4-0E97-FB41-983A-898AC10D4DAD}"/>
              </a:ext>
            </a:extLst>
          </p:cNvPr>
          <p:cNvSpPr/>
          <p:nvPr/>
        </p:nvSpPr>
        <p:spPr>
          <a:xfrm>
            <a:off x="9403185" y="1870856"/>
            <a:ext cx="218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titile:  “</a:t>
            </a:r>
            <a:r>
              <a:rPr lang="ja-JP" altLang="en-US" b="1" dirty="0"/>
              <a:t>撮影</a:t>
            </a:r>
            <a:r>
              <a:rPr lang="en-US" altLang="ja-JP" b="1" dirty="0"/>
              <a:t>”</a:t>
            </a:r>
            <a:endParaRPr lang="en-US" altLang="ja-JP" b="1"/>
          </a:p>
          <a:p>
            <a:r>
              <a:rPr lang="en-US" altLang="ja-JP" b="1"/>
              <a:t>memo: “</a:t>
            </a:r>
            <a:r>
              <a:rPr lang="ja-JP" altLang="en-US" b="1"/>
              <a:t>雨天中止</a:t>
            </a:r>
            <a:r>
              <a:rPr lang="en-US" altLang="ja-JP" b="1"/>
              <a:t>”</a:t>
            </a:r>
          </a:p>
          <a:p>
            <a:r>
              <a:rPr lang="en-US" altLang="ja-JP" b="1"/>
              <a:t>coordinate: </a:t>
            </a:r>
          </a:p>
          <a:p>
            <a:r>
              <a:rPr lang="en-US" altLang="ja-JP" b="1"/>
              <a:t> [37.3…°N,</a:t>
            </a:r>
          </a:p>
          <a:p>
            <a:r>
              <a:rPr lang="en-US" altLang="ja-JP" b="1"/>
              <a:t>   122.3 …°W]</a:t>
            </a:r>
          </a:p>
          <a:p>
            <a:r>
              <a:rPr lang="en-US" altLang="ja-JP" b="1"/>
              <a:t>create_at: 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  <a:endParaRPr lang="en-US" altLang="ja-JP" b="1"/>
          </a:p>
          <a:p>
            <a:r>
              <a:rPr lang="en-US" altLang="ja-JP" b="1"/>
              <a:t>update_at:</a:t>
            </a:r>
          </a:p>
          <a:p>
            <a:r>
              <a:rPr lang="ja-JP" altLang="en-US" b="1"/>
              <a:t>　</a:t>
            </a:r>
            <a:r>
              <a:rPr lang="en-US" altLang="ja-JP" b="1"/>
              <a:t>2019</a:t>
            </a:r>
            <a:r>
              <a:rPr lang="ja-JP" altLang="en-US" b="1"/>
              <a:t>年</a:t>
            </a:r>
            <a:r>
              <a:rPr lang="en-US" altLang="ja-JP" b="1"/>
              <a:t>6</a:t>
            </a:r>
            <a:r>
              <a:rPr lang="ja-JP" altLang="en-US" b="1"/>
              <a:t>月</a:t>
            </a:r>
            <a:r>
              <a:rPr lang="en-US" altLang="ja-JP" b="1"/>
              <a:t>15</a:t>
            </a:r>
            <a:r>
              <a:rPr lang="ja-JP" altLang="en-US" b="1"/>
              <a:t>日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1B5379-9D0E-BC44-96B5-29968288FB22}"/>
              </a:ext>
            </a:extLst>
          </p:cNvPr>
          <p:cNvSpPr/>
          <p:nvPr/>
        </p:nvSpPr>
        <p:spPr>
          <a:xfrm>
            <a:off x="6579965" y="3338335"/>
            <a:ext cx="1995902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3C1ABB94-9191-8D49-A02F-C9834E731D7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8578916" y="3168538"/>
            <a:ext cx="555845" cy="482607"/>
          </a:xfrm>
          <a:prstGeom prst="bentConnector2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B15D1AF-9122-BC45-8D28-CC636862A4D1}"/>
              </a:ext>
            </a:extLst>
          </p:cNvPr>
          <p:cNvSpPr/>
          <p:nvPr/>
        </p:nvSpPr>
        <p:spPr>
          <a:xfrm>
            <a:off x="9276029" y="1820516"/>
            <a:ext cx="2430356" cy="2635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CD80E0-5315-ED4F-BD2D-82FC5469B795}"/>
              </a:ext>
            </a:extLst>
          </p:cNvPr>
          <p:cNvSpPr/>
          <p:nvPr/>
        </p:nvSpPr>
        <p:spPr>
          <a:xfrm>
            <a:off x="244549" y="977418"/>
            <a:ext cx="8766176" cy="4355169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4079776-EE2F-DF47-A6C2-0E7C0CE5E844}"/>
              </a:ext>
            </a:extLst>
          </p:cNvPr>
          <p:cNvSpPr/>
          <p:nvPr/>
        </p:nvSpPr>
        <p:spPr>
          <a:xfrm>
            <a:off x="1344907" y="5600210"/>
            <a:ext cx="9490266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の他に項目増えてるし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データの形式も変える必要がありそう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7B5DC22-703E-EC4B-B083-3470CEE4892D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データの変更箇所をチェックしてみよう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9" name="スライド番号プレースホルダー 5">
            <a:extLst>
              <a:ext uri="{FF2B5EF4-FFF2-40B4-BE49-F238E27FC236}">
                <a16:creationId xmlns:a16="http://schemas.microsoft.com/office/drawing/2014/main" id="{41F4F3C0-CBA3-334C-B83C-B0A3AA9EED0C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232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やること＜前半：</a:t>
            </a:r>
            <a:r>
              <a:rPr kumimoji="1"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モデルに最低限の変更をかける＞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4" y="1280061"/>
            <a:ext cx="10875365" cy="490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UserDefaults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関連の箇所を削除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②タスクに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を追加して、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で初期化するように変更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③タスクの位置情報を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④タスクに作成日・更新日を追加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8062BBCC-CD44-B247-BB32-378A134CBDB8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413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5080339" y="3105834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はじめに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24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①UserDefaults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関連の箇所を削除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1204311" y="1168062"/>
            <a:ext cx="9976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UserDefaults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関連のコードはもう使わないので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削除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or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コメントアウト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7139FF5-0D5D-7748-97E4-F34688E2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50" y="2651174"/>
            <a:ext cx="3340100" cy="32131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3A56A1-A060-154D-896A-EBD5D0CC2175}"/>
              </a:ext>
            </a:extLst>
          </p:cNvPr>
          <p:cNvSpPr txBox="1"/>
          <p:nvPr/>
        </p:nvSpPr>
        <p:spPr>
          <a:xfrm>
            <a:off x="5494924" y="2584319"/>
            <a:ext cx="5685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err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1-1. TaskCollection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内の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…</a:t>
            </a:r>
          </a:p>
          <a:p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800" b="1" err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UserDefaults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の宣言を削除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save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reload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以外を削除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load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関数の中身全部削除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7706F4-D53F-314B-BB1D-27BB4AA1FBCE}"/>
              </a:ext>
            </a:extLst>
          </p:cNvPr>
          <p:cNvSpPr txBox="1"/>
          <p:nvPr/>
        </p:nvSpPr>
        <p:spPr>
          <a:xfrm>
            <a:off x="5494924" y="4926135"/>
            <a:ext cx="56854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err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1-2. 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内の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…</a:t>
            </a:r>
          </a:p>
          <a:p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800" b="1" err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Codable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を削除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70DA72-0290-DE4A-B21A-2B55BEE39019}"/>
              </a:ext>
            </a:extLst>
          </p:cNvPr>
          <p:cNvSpPr/>
          <p:nvPr/>
        </p:nvSpPr>
        <p:spPr>
          <a:xfrm>
            <a:off x="6848820" y="367454"/>
            <a:ext cx="1830950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F7924F-F61F-9947-BE58-38AEC58B3474}"/>
              </a:ext>
            </a:extLst>
          </p:cNvPr>
          <p:cNvSpPr/>
          <p:nvPr/>
        </p:nvSpPr>
        <p:spPr>
          <a:xfrm>
            <a:off x="8837997" y="362759"/>
            <a:ext cx="7264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45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②タスクに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を追加して、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で初期化するように変更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496019" y="2090007"/>
            <a:ext cx="6149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2-1.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タスクに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2-2. title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をオプショナルに変更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2-3.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初期化処理を修正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A32B65-227A-954E-BD7F-FCCCBC402D1E}"/>
              </a:ext>
            </a:extLst>
          </p:cNvPr>
          <p:cNvSpPr/>
          <p:nvPr/>
        </p:nvSpPr>
        <p:spPr>
          <a:xfrm>
            <a:off x="977152" y="2090007"/>
            <a:ext cx="429409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title: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memo: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latitude: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longitude: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id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3A4417-0144-CE4F-A7ED-444D278D07E5}"/>
              </a:ext>
            </a:extLst>
          </p:cNvPr>
          <p:cNvSpPr txBox="1"/>
          <p:nvPr/>
        </p:nvSpPr>
        <p:spPr>
          <a:xfrm>
            <a:off x="762001" y="1168062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保存するタスクを一意に識別するために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が必要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DD1E4C-8FCE-C04C-B92A-42A2E6C522A5}"/>
              </a:ext>
            </a:extLst>
          </p:cNvPr>
          <p:cNvSpPr/>
          <p:nvPr/>
        </p:nvSpPr>
        <p:spPr>
          <a:xfrm>
            <a:off x="10209597" y="380088"/>
            <a:ext cx="7264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4064E9-DC61-9B4F-81D0-59D4E8CA7C06}"/>
              </a:ext>
            </a:extLst>
          </p:cNvPr>
          <p:cNvSpPr/>
          <p:nvPr/>
        </p:nvSpPr>
        <p:spPr>
          <a:xfrm>
            <a:off x="1523053" y="2386445"/>
            <a:ext cx="2761130" cy="583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3950223-CFAD-7741-80C6-C2811C2346F7}"/>
              </a:ext>
            </a:extLst>
          </p:cNvPr>
          <p:cNvSpPr/>
          <p:nvPr/>
        </p:nvSpPr>
        <p:spPr>
          <a:xfrm>
            <a:off x="1523052" y="3976764"/>
            <a:ext cx="2761131" cy="917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33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②タスクに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を追加して、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で初期化するように変更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3A4417-0144-CE4F-A7ED-444D278D07E5}"/>
              </a:ext>
            </a:extLst>
          </p:cNvPr>
          <p:cNvSpPr txBox="1"/>
          <p:nvPr/>
        </p:nvSpPr>
        <p:spPr>
          <a:xfrm>
            <a:off x="762001" y="1168062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2-4. AddVC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でエラーをででいる箇所を暫定的に修正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7E7387-DBA7-C349-931D-A2E59A924B6F}"/>
              </a:ext>
            </a:extLst>
          </p:cNvPr>
          <p:cNvSpPr/>
          <p:nvPr/>
        </p:nvSpPr>
        <p:spPr>
          <a:xfrm>
            <a:off x="10194297" y="397513"/>
            <a:ext cx="94929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A5BAB1-1B9D-A24B-B602-75760CBA9A2B}"/>
              </a:ext>
            </a:extLst>
          </p:cNvPr>
          <p:cNvSpPr/>
          <p:nvPr/>
        </p:nvSpPr>
        <p:spPr>
          <a:xfrm>
            <a:off x="2827282" y="202403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新規のフロー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newTask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あとで修正する</a:t>
            </a:r>
            <a:endParaRPr lang="en-US" altLang="ja-JP" i="1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newTask.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title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= title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BFF61D-82D2-3A46-8721-EB858A21E170}"/>
              </a:ext>
            </a:extLst>
          </p:cNvPr>
          <p:cNvSpPr txBox="1"/>
          <p:nvPr/>
        </p:nvSpPr>
        <p:spPr>
          <a:xfrm>
            <a:off x="2412120" y="3288813"/>
            <a:ext cx="756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一旦エラーが出ないようにしてるだけ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866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③タスクの位置情報を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657383" y="2574099"/>
            <a:ext cx="6149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3-1. GeoPoint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型を使うために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Firestore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をインポート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3-2.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座標の項目を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GeoPoint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5081D6-647F-784B-9A4C-4FD5B4726916}"/>
              </a:ext>
            </a:extLst>
          </p:cNvPr>
          <p:cNvSpPr/>
          <p:nvPr/>
        </p:nvSpPr>
        <p:spPr>
          <a:xfrm>
            <a:off x="931151" y="2435599"/>
            <a:ext cx="445545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FirebaseFirestore</a:t>
            </a:r>
            <a:b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title: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memo: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coordinate: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id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31B3F5-CF0D-F24D-95C6-4402541AC4A7}"/>
              </a:ext>
            </a:extLst>
          </p:cNvPr>
          <p:cNvSpPr txBox="1"/>
          <p:nvPr/>
        </p:nvSpPr>
        <p:spPr>
          <a:xfrm>
            <a:off x="762001" y="1168062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のままでも問題ないが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が対応している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で保存してみる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BA58A0-43A8-5D4C-972E-D1E6419717A7}"/>
              </a:ext>
            </a:extLst>
          </p:cNvPr>
          <p:cNvSpPr/>
          <p:nvPr/>
        </p:nvSpPr>
        <p:spPr>
          <a:xfrm>
            <a:off x="10021339" y="380088"/>
            <a:ext cx="7264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2F3E00-7109-364E-9459-D0221CC735DA}"/>
              </a:ext>
            </a:extLst>
          </p:cNvPr>
          <p:cNvSpPr/>
          <p:nvPr/>
        </p:nvSpPr>
        <p:spPr>
          <a:xfrm>
            <a:off x="931151" y="2435600"/>
            <a:ext cx="3640849" cy="458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1CF2E5-7462-7342-8750-873DC3AC53A1}"/>
              </a:ext>
            </a:extLst>
          </p:cNvPr>
          <p:cNvSpPr/>
          <p:nvPr/>
        </p:nvSpPr>
        <p:spPr>
          <a:xfrm>
            <a:off x="1338455" y="4143759"/>
            <a:ext cx="3843145" cy="306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89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③タスクの位置情報を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900691" y="1065511"/>
            <a:ext cx="10583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3-3. AddVC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をインポート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CE4C3-162D-244D-B547-810E058E7DD8}"/>
              </a:ext>
            </a:extLst>
          </p:cNvPr>
          <p:cNvSpPr/>
          <p:nvPr/>
        </p:nvSpPr>
        <p:spPr>
          <a:xfrm>
            <a:off x="900691" y="1647024"/>
            <a:ext cx="35317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FirebaseFirestore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7CD963-34A7-034D-AF7A-A0224DBABFFA}"/>
              </a:ext>
            </a:extLst>
          </p:cNvPr>
          <p:cNvSpPr/>
          <p:nvPr/>
        </p:nvSpPr>
        <p:spPr>
          <a:xfrm>
            <a:off x="900691" y="2973923"/>
            <a:ext cx="888876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viewDidLoad()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super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viewDidLoad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 sz="1600">
              <a:solidFill>
                <a:srgbClr val="99E8D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selectedTask =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selectedTask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coordinate = selectedTask.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編集</a:t>
            </a:r>
            <a:r>
              <a:rPr lang="en-US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endParaRPr lang="ja-JP" altLang="en-US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titleTextField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selectedTask.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memoTextView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selectedTask.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navigationItem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rightBarButtonItem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上書き</a:t>
            </a:r>
            <a:r>
              <a:rPr lang="en-US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endParaRPr lang="ja-JP" altLang="en-US" sz="1600">
              <a:solidFill>
                <a:srgbClr val="7AC8B6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coordinate.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latitude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longitude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coordinate.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longitude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configureLocationManager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 sz="1600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configureGoogleMap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 sz="1600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55C9F0-8A28-814A-A861-1D1A911385F5}"/>
              </a:ext>
            </a:extLst>
          </p:cNvPr>
          <p:cNvSpPr txBox="1"/>
          <p:nvPr/>
        </p:nvSpPr>
        <p:spPr>
          <a:xfrm>
            <a:off x="900691" y="2168107"/>
            <a:ext cx="10583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3-4. AddVC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DidLoad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のエラー箇所を修正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CFB7CC-B757-A041-BF97-E8D75D635567}"/>
              </a:ext>
            </a:extLst>
          </p:cNvPr>
          <p:cNvSpPr/>
          <p:nvPr/>
        </p:nvSpPr>
        <p:spPr>
          <a:xfrm>
            <a:off x="1704226" y="3743431"/>
            <a:ext cx="5831691" cy="307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3A5C8CA-19A0-EA47-806A-9246EB60783A}"/>
              </a:ext>
            </a:extLst>
          </p:cNvPr>
          <p:cNvSpPr/>
          <p:nvPr/>
        </p:nvSpPr>
        <p:spPr>
          <a:xfrm>
            <a:off x="1889190" y="4943792"/>
            <a:ext cx="5016107" cy="542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F2A523-00B6-504A-8235-C875B3BDC33D}"/>
              </a:ext>
            </a:extLst>
          </p:cNvPr>
          <p:cNvSpPr/>
          <p:nvPr/>
        </p:nvSpPr>
        <p:spPr>
          <a:xfrm>
            <a:off x="10194297" y="397513"/>
            <a:ext cx="94929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326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③タスクの位置情報を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900691" y="1065511"/>
            <a:ext cx="105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3-5. AddVC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のタップイベントのエラー箇所を修正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7C1167-2F47-7E4D-9758-8378D03FD800}"/>
              </a:ext>
            </a:extLst>
          </p:cNvPr>
          <p:cNvSpPr/>
          <p:nvPr/>
        </p:nvSpPr>
        <p:spPr>
          <a:xfrm>
            <a:off x="900691" y="2025483"/>
            <a:ext cx="1039061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selectedTask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selectedTask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編集のフロー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title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memoTextView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(latitude: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                        longitude: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longitude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editTask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>
              <a:solidFill>
                <a:srgbClr val="91D46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新規のフロー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newTask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あとで修正する</a:t>
            </a:r>
            <a:endParaRPr lang="en-US" altLang="ja-JP" i="1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   newTask.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title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= title</a:t>
            </a:r>
            <a:endParaRPr lang="ja-JP" altLang="en-US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newTask.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memoTextView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newTask.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(latitude: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                  longitude: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longitude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addTask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(newTask)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4B7EA1-2C22-6042-888E-858D7D127EF3}"/>
              </a:ext>
            </a:extLst>
          </p:cNvPr>
          <p:cNvSpPr/>
          <p:nvPr/>
        </p:nvSpPr>
        <p:spPr>
          <a:xfrm>
            <a:off x="1515040" y="3184090"/>
            <a:ext cx="9552353" cy="536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A78EFB6-E94E-F047-85FA-348C541A037F}"/>
              </a:ext>
            </a:extLst>
          </p:cNvPr>
          <p:cNvSpPr/>
          <p:nvPr/>
        </p:nvSpPr>
        <p:spPr>
          <a:xfrm>
            <a:off x="1515039" y="5372740"/>
            <a:ext cx="9552353" cy="536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3E6C06-BBC6-FA4A-8357-B308EF4A005E}"/>
              </a:ext>
            </a:extLst>
          </p:cNvPr>
          <p:cNvSpPr/>
          <p:nvPr/>
        </p:nvSpPr>
        <p:spPr>
          <a:xfrm>
            <a:off x="10194297" y="397513"/>
            <a:ext cx="94929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515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④タスクに作成日・更新日を追加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6733148" y="2614604"/>
            <a:ext cx="5307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4-1.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プロパティを追加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4-2. 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初期化時に今の日時で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Timestamp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を作成する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処理を追加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31B3F5-CF0D-F24D-95C6-4402541AC4A7}"/>
              </a:ext>
            </a:extLst>
          </p:cNvPr>
          <p:cNvSpPr txBox="1"/>
          <p:nvPr/>
        </p:nvSpPr>
        <p:spPr>
          <a:xfrm>
            <a:off x="762000" y="1168062"/>
            <a:ext cx="10721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DB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保存時の定石なので作成・更新日時を保存する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今回は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で取扱いやすい</a:t>
            </a:r>
            <a:r>
              <a:rPr lang="en-US" altLang="ja-JP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Timestamp</a:t>
            </a:r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型にしてみる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2FA81A-205F-C344-B8E5-D52CD3E6EAD8}"/>
              </a:ext>
            </a:extLst>
          </p:cNvPr>
          <p:cNvSpPr/>
          <p:nvPr/>
        </p:nvSpPr>
        <p:spPr>
          <a:xfrm>
            <a:off x="385484" y="2516480"/>
            <a:ext cx="6149134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FirebaseFirestore</a:t>
            </a:r>
          </a:p>
          <a:p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title: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memo: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coordinate: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createAt: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updateAt: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id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createAt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(date: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(date: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4EE1A6-6082-144C-849A-FA062E89F775}"/>
              </a:ext>
            </a:extLst>
          </p:cNvPr>
          <p:cNvSpPr/>
          <p:nvPr/>
        </p:nvSpPr>
        <p:spPr>
          <a:xfrm>
            <a:off x="6686468" y="380088"/>
            <a:ext cx="7264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0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やること＜前半：</a:t>
            </a:r>
            <a:r>
              <a:rPr kumimoji="1"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モデルに最低限の変更をかける＞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4" y="1280061"/>
            <a:ext cx="10875365" cy="490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UserDefaults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関連の箇所を削除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②タスクに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を追加して、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で初期化するように変更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③タスクの位置情報を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Double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GeoPoint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型に変更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④タスクに作成日・更新日を追加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BA9C9B-3C91-5349-BC75-075280A3FE60}"/>
              </a:ext>
            </a:extLst>
          </p:cNvPr>
          <p:cNvSpPr/>
          <p:nvPr/>
        </p:nvSpPr>
        <p:spPr>
          <a:xfrm>
            <a:off x="322729" y="1667435"/>
            <a:ext cx="11507321" cy="4518211"/>
          </a:xfrm>
          <a:prstGeom prst="rect">
            <a:avLst/>
          </a:prstGeom>
          <a:solidFill>
            <a:srgbClr val="FFFFFF">
              <a:alpha val="7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AEA36-F9D1-4E43-9FE3-8C1256F71C56}"/>
              </a:ext>
            </a:extLst>
          </p:cNvPr>
          <p:cNvSpPr txBox="1"/>
          <p:nvPr/>
        </p:nvSpPr>
        <p:spPr>
          <a:xfrm>
            <a:off x="2302794" y="2624857"/>
            <a:ext cx="75864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完了</a:t>
            </a:r>
            <a:endParaRPr lang="en-US" altLang="ja-JP" sz="13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87C12-CF86-964E-B258-CF50242947B3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913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やること＜後半：処理の流れを作成する＞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5" y="1414531"/>
            <a:ext cx="10875365" cy="490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とやりとりするファイルを作成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②ユーザーごとにタスクを保存する先の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Ref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（参照）を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作ってくれる関数を作成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6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を作る処理を作成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で初期化した空のタスクを作る処理を作成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6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⑤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に追加する関数を作る＆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の追加修正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⑥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の新規のフローを修正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⑦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内の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append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関数の処理を修正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4D7FA081-B8DF-7C4F-91E2-4F7B940E267C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4638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Firestore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2" name="雲形吹き出し 1">
            <a:extLst>
              <a:ext uri="{FF2B5EF4-FFF2-40B4-BE49-F238E27FC236}">
                <a16:creationId xmlns:a16="http://schemas.microsoft.com/office/drawing/2014/main" id="{E6060279-C2AF-AF46-88B4-1305EDFBEE76}"/>
              </a:ext>
            </a:extLst>
          </p:cNvPr>
          <p:cNvSpPr/>
          <p:nvPr/>
        </p:nvSpPr>
        <p:spPr>
          <a:xfrm>
            <a:off x="4629151" y="1744530"/>
            <a:ext cx="3600449" cy="1623238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タスク作る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(</a:t>
            </a:r>
            <a:r>
              <a:rPr lang="ja-JP" altLang="en-US">
                <a:solidFill>
                  <a:schemeClr val="tx1"/>
                </a:solidFill>
              </a:rPr>
              <a:t>初期化する</a:t>
            </a:r>
            <a:r>
              <a:rPr lang="en-US" altLang="ja-JP">
                <a:solidFill>
                  <a:schemeClr val="tx1"/>
                </a:solidFill>
              </a:rPr>
              <a:t>)</a:t>
            </a:r>
            <a:r>
              <a:rPr lang="ja-JP" altLang="en-US">
                <a:solidFill>
                  <a:schemeClr val="tx1"/>
                </a:solidFill>
              </a:rPr>
              <a:t>ためにはタスクの</a:t>
            </a:r>
            <a:r>
              <a:rPr lang="en-US" altLang="ja-JP">
                <a:solidFill>
                  <a:schemeClr val="tx1"/>
                </a:solidFill>
              </a:rPr>
              <a:t>ID</a:t>
            </a:r>
            <a:r>
              <a:rPr lang="ja-JP" altLang="en-US">
                <a:solidFill>
                  <a:schemeClr val="tx1"/>
                </a:solidFill>
              </a:rPr>
              <a:t>が必要だな</a:t>
            </a:r>
            <a:r>
              <a:rPr lang="en-US" altLang="ja-JP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E4795AC-4E65-FE41-95C8-4175B2771F16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続きに着手する前に新規登録の流れをチェック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66CD5E3F-0A1E-494B-AC36-8C9B2DDBBEF6}"/>
              </a:ext>
            </a:extLst>
          </p:cNvPr>
          <p:cNvSpPr/>
          <p:nvPr/>
        </p:nvSpPr>
        <p:spPr>
          <a:xfrm>
            <a:off x="1458695" y="1744530"/>
            <a:ext cx="2857231" cy="1208314"/>
          </a:xfrm>
          <a:prstGeom prst="wedgeEllipseCallout">
            <a:avLst>
              <a:gd name="adj1" fmla="val 12170"/>
              <a:gd name="adj2" fmla="val 956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タスク作るから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タスクの箱くれ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044DEE67-44FC-E545-AD4A-3C0A85A53F2A}"/>
              </a:ext>
            </a:extLst>
          </p:cNvPr>
          <p:cNvSpPr/>
          <p:nvPr/>
        </p:nvSpPr>
        <p:spPr>
          <a:xfrm>
            <a:off x="3850697" y="3555583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A49935-1B43-A644-A07E-11AA1D8E33FB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初期化したタスクデータを返す処理が必要そう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3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67B65F-5B6E-294C-8723-13A64D7D2418}"/>
              </a:ext>
            </a:extLst>
          </p:cNvPr>
          <p:cNvSpPr/>
          <p:nvPr/>
        </p:nvSpPr>
        <p:spPr>
          <a:xfrm>
            <a:off x="554635" y="297255"/>
            <a:ext cx="509312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はじめに：今日以降の授業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44564951-69F9-1848-882F-659A32AC7A4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3BBD65F-84C4-B147-A15A-E8BFF18EB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8101"/>
              </p:ext>
            </p:extLst>
          </p:nvPr>
        </p:nvGraphicFramePr>
        <p:xfrm>
          <a:off x="814038" y="1522551"/>
          <a:ext cx="10563923" cy="283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596">
                  <a:extLst>
                    <a:ext uri="{9D8B030D-6E8A-4147-A177-3AD203B41FA5}">
                      <a16:colId xmlns:a16="http://schemas.microsoft.com/office/drawing/2014/main" val="3572748882"/>
                    </a:ext>
                  </a:extLst>
                </a:gridCol>
                <a:gridCol w="3144644">
                  <a:extLst>
                    <a:ext uri="{9D8B030D-6E8A-4147-A177-3AD203B41FA5}">
                      <a16:colId xmlns:a16="http://schemas.microsoft.com/office/drawing/2014/main" val="145751717"/>
                    </a:ext>
                  </a:extLst>
                </a:gridCol>
                <a:gridCol w="6244683">
                  <a:extLst>
                    <a:ext uri="{9D8B030D-6E8A-4147-A177-3AD203B41FA5}">
                      <a16:colId xmlns:a16="http://schemas.microsoft.com/office/drawing/2014/main" val="2846874885"/>
                    </a:ext>
                  </a:extLst>
                </a:gridCol>
              </a:tblGrid>
              <a:tr h="5069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日付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タイトル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内容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20882820"/>
                  </a:ext>
                </a:extLst>
              </a:tr>
              <a:tr h="775871">
                <a:tc>
                  <a:txBody>
                    <a:bodyPr/>
                    <a:lstStyle/>
                    <a:p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10/12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Cloud </a:t>
                      </a:r>
                      <a:r>
                        <a:rPr kumimoji="1" lang="en-US" altLang="ja-JP" sz="2000" b="1" i="0" dirty="0" err="1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Firestore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・</a:t>
                      </a:r>
                      <a:r>
                        <a:rPr kumimoji="1" lang="en-US" altLang="ja-JP" sz="2000" b="1" i="0" dirty="0" err="1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Firestore</a:t>
                      </a:r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でデータを保存・取得する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2059905"/>
                  </a:ext>
                </a:extLst>
              </a:tr>
              <a:tr h="775871">
                <a:tc>
                  <a:txBody>
                    <a:bodyPr/>
                    <a:lstStyle/>
                    <a:p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11/2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Firebase Storage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・</a:t>
                      </a:r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Firebase Storage</a:t>
                      </a:r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に画像を保存する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27938510"/>
                  </a:ext>
                </a:extLst>
              </a:tr>
              <a:tr h="775871">
                <a:tc>
                  <a:txBody>
                    <a:bodyPr/>
                    <a:lstStyle/>
                    <a:p>
                      <a:r>
                        <a:rPr kumimoji="1" lang="en-US" altLang="ja-JP" sz="2000" b="1" i="0" dirty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11/9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i="0" dirty="0" err="1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Cloud Functions</a:t>
                      </a:r>
                      <a:endParaRPr kumimoji="1" lang="ja-JP" altLang="en-US" sz="2000" b="1" i="0">
                        <a:latin typeface="Tsukushi A Round Gothic" panose="02020400000000000000" pitchFamily="18" charset="-128"/>
                        <a:ea typeface="Tsukushi A Round Gothic" panose="02020400000000000000" pitchFamily="18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i="0">
                          <a:latin typeface="Tsukushi A Round Gothic" panose="02020400000000000000" pitchFamily="18" charset="-128"/>
                          <a:ea typeface="Tsukushi A Round Gothic" panose="02020400000000000000" pitchFamily="18" charset="-128"/>
                        </a:rPr>
                        <a:t>・サーバー側から処理を実施する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8354470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FC3FC6-E4CA-BA4D-B73C-D29986DA2958}"/>
              </a:ext>
            </a:extLst>
          </p:cNvPr>
          <p:cNvSpPr/>
          <p:nvPr/>
        </p:nvSpPr>
        <p:spPr>
          <a:xfrm>
            <a:off x="814038" y="2002988"/>
            <a:ext cx="10563923" cy="82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4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53C571-34C6-B646-A97D-9821C01258BF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Firestore</a:t>
            </a:r>
            <a:endParaRPr kumimoji="1" lang="ja-JP" altLang="en-US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AA7C8B21-6C81-444A-87C3-4FEDE40C5BA4}"/>
              </a:ext>
            </a:extLst>
          </p:cNvPr>
          <p:cNvSpPr/>
          <p:nvPr/>
        </p:nvSpPr>
        <p:spPr>
          <a:xfrm>
            <a:off x="8068755" y="1705768"/>
            <a:ext cx="2857231" cy="1208314"/>
          </a:xfrm>
          <a:prstGeom prst="wedgeEllipseCallout">
            <a:avLst>
              <a:gd name="adj1" fmla="val -10832"/>
              <a:gd name="adj2" fmla="val 107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ほれ、やるよ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AB050E3-D002-4443-9D49-98BA5265F91E}"/>
              </a:ext>
            </a:extLst>
          </p:cNvPr>
          <p:cNvSpPr/>
          <p:nvPr/>
        </p:nvSpPr>
        <p:spPr>
          <a:xfrm>
            <a:off x="4753235" y="1805762"/>
            <a:ext cx="2857231" cy="1208314"/>
          </a:xfrm>
          <a:prstGeom prst="wedgeEllipseCallout">
            <a:avLst>
              <a:gd name="adj1" fmla="val 12170"/>
              <a:gd name="adj2" fmla="val 956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タスク</a:t>
            </a:r>
            <a:r>
              <a:rPr kumimoji="1" lang="en-US" altLang="ja-JP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つくってお</a:t>
            </a:r>
            <a:r>
              <a:rPr kumimoji="1" lang="ja-JP" altLang="en-US">
                <a:solidFill>
                  <a:schemeClr val="tx1"/>
                </a:solidFill>
              </a:rPr>
              <a:t>くれ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B982AB42-EDCF-AC44-9DAE-FD3970BBADB0}"/>
              </a:ext>
            </a:extLst>
          </p:cNvPr>
          <p:cNvSpPr/>
          <p:nvPr/>
        </p:nvSpPr>
        <p:spPr>
          <a:xfrm>
            <a:off x="7155727" y="3474279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7B4AAF8-AB21-1540-A0AB-0BA472F2B2FF}"/>
              </a:ext>
            </a:extLst>
          </p:cNvPr>
          <p:cNvSpPr/>
          <p:nvPr/>
        </p:nvSpPr>
        <p:spPr>
          <a:xfrm flipH="1">
            <a:off x="7155727" y="4042283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84906-1E81-5C4F-9715-6F4DE1EEB94B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TaskID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を保存できるようにはなっているが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生成したりする仕組みを作ってないので用意する必要がありそう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1DA24CE-0F2A-3644-A28F-63889BB48937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続きに着手する前に新規登録の流れをチェック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221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10" name="雲形吹き出し 9">
            <a:extLst>
              <a:ext uri="{FF2B5EF4-FFF2-40B4-BE49-F238E27FC236}">
                <a16:creationId xmlns:a16="http://schemas.microsoft.com/office/drawing/2014/main" id="{695C4CEA-B619-9146-BBB5-7BFAD1E581F7}"/>
              </a:ext>
            </a:extLst>
          </p:cNvPr>
          <p:cNvSpPr/>
          <p:nvPr/>
        </p:nvSpPr>
        <p:spPr>
          <a:xfrm>
            <a:off x="1857790" y="1744530"/>
            <a:ext cx="3028535" cy="1623238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このタスクに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Title</a:t>
            </a:r>
            <a:r>
              <a:rPr lang="ja-JP" altLang="en-US">
                <a:solidFill>
                  <a:schemeClr val="tx1"/>
                </a:solidFill>
              </a:rPr>
              <a:t>とか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色々セットして</a:t>
            </a:r>
            <a:r>
              <a:rPr lang="en-US" altLang="ja-JP">
                <a:solidFill>
                  <a:schemeClr val="tx1"/>
                </a:solidFill>
              </a:rPr>
              <a:t>…</a:t>
            </a:r>
            <a:r>
              <a:rPr lang="ja-JP" altLang="en-US">
                <a:solidFill>
                  <a:schemeClr val="tx1"/>
                </a:solidFill>
              </a:rPr>
              <a:t>っと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89D62E-49C9-FA45-AAA5-B9DBD6B6DC3F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Firestore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000B2D-65F2-0B47-BE65-24B413E4623A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さきほど</a:t>
            </a:r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の項目を色々変えてしまったので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でタスクのプロパティをセットしている箇所に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色々と変更が必要そうな予感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228D19-4094-754B-A197-BAD5DE7396C3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続きに着手する前に新規登録の流れをチェック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879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4207D0C8-80CC-034E-8C56-F7C4B7A7EE51}"/>
              </a:ext>
            </a:extLst>
          </p:cNvPr>
          <p:cNvSpPr/>
          <p:nvPr/>
        </p:nvSpPr>
        <p:spPr>
          <a:xfrm>
            <a:off x="5269508" y="1833185"/>
            <a:ext cx="2857231" cy="1208314"/>
          </a:xfrm>
          <a:prstGeom prst="wedgeEllipseCallout">
            <a:avLst>
              <a:gd name="adj1" fmla="val -16833"/>
              <a:gd name="adj2" fmla="val 956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りょーかい！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1AD24D2-5601-F14E-A711-839345963C5A}"/>
              </a:ext>
            </a:extLst>
          </p:cNvPr>
          <p:cNvSpPr/>
          <p:nvPr/>
        </p:nvSpPr>
        <p:spPr>
          <a:xfrm>
            <a:off x="993466" y="1881263"/>
            <a:ext cx="2857231" cy="1208314"/>
          </a:xfrm>
          <a:prstGeom prst="wedgeEllipseCallout">
            <a:avLst>
              <a:gd name="adj1" fmla="val 14170"/>
              <a:gd name="adj2" fmla="val 9324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タスクに値をセットできたから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これ保存してー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1BC6C941-6DD7-6348-AF85-1AE4C2E6AD81}"/>
              </a:ext>
            </a:extLst>
          </p:cNvPr>
          <p:cNvSpPr/>
          <p:nvPr/>
        </p:nvSpPr>
        <p:spPr>
          <a:xfrm>
            <a:off x="3850697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8589FD-E102-B740-83CE-62FD1AA26B41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Firestore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719400-8365-C340-B76B-979D3747C89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続きに着手する前に新規登録の流れをチェック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903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10" name="雲形吹き出し 9">
            <a:extLst>
              <a:ext uri="{FF2B5EF4-FFF2-40B4-BE49-F238E27FC236}">
                <a16:creationId xmlns:a16="http://schemas.microsoft.com/office/drawing/2014/main" id="{E4357196-1BCD-B447-A3C0-8FCB0DAA9E42}"/>
              </a:ext>
            </a:extLst>
          </p:cNvPr>
          <p:cNvSpPr/>
          <p:nvPr/>
        </p:nvSpPr>
        <p:spPr>
          <a:xfrm>
            <a:off x="801336" y="1187124"/>
            <a:ext cx="4171950" cy="1623238"/>
          </a:xfrm>
          <a:prstGeom prst="cloudCallout">
            <a:avLst>
              <a:gd name="adj1" fmla="val 57370"/>
              <a:gd name="adj2" fmla="val 92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自分の</a:t>
            </a:r>
            <a:r>
              <a:rPr lang="en-US" altLang="ja-JP">
                <a:solidFill>
                  <a:schemeClr val="tx1"/>
                </a:solidFill>
              </a:rPr>
              <a:t>Tasks</a:t>
            </a:r>
            <a:r>
              <a:rPr lang="ja-JP" altLang="en-US">
                <a:solidFill>
                  <a:schemeClr val="tx1"/>
                </a:solidFill>
              </a:rPr>
              <a:t>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更新するだけじゃなくて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Firestore</a:t>
            </a:r>
            <a:r>
              <a:rPr lang="ja-JP" altLang="en-US">
                <a:solidFill>
                  <a:schemeClr val="tx1"/>
                </a:solidFill>
              </a:rPr>
              <a:t>も更新しなきゃ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02455C-224B-8543-A10C-6BC8AB53E729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Firestore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8AD784-D14D-CE46-BCFD-DA2C4E354E52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今のままだと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ローカルの</a:t>
            </a:r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が更新されるだけなので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に保存する処理を追加しないとまずそうだ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3" name="円形吹き出し 12">
            <a:extLst>
              <a:ext uri="{FF2B5EF4-FFF2-40B4-BE49-F238E27FC236}">
                <a16:creationId xmlns:a16="http://schemas.microsoft.com/office/drawing/2014/main" id="{1BF2EF14-49A8-924D-A24C-EFAE01BE0E3B}"/>
              </a:ext>
            </a:extLst>
          </p:cNvPr>
          <p:cNvSpPr/>
          <p:nvPr/>
        </p:nvSpPr>
        <p:spPr>
          <a:xfrm>
            <a:off x="8068755" y="1705768"/>
            <a:ext cx="2857231" cy="1208314"/>
          </a:xfrm>
          <a:prstGeom prst="wedgeEllipseCallout">
            <a:avLst>
              <a:gd name="adj1" fmla="val -10832"/>
              <a:gd name="adj2" fmla="val 107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りょーかい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保存しまっせ</a:t>
            </a:r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4AD46DBC-CE71-224E-BB40-90B455EC6B9A}"/>
              </a:ext>
            </a:extLst>
          </p:cNvPr>
          <p:cNvSpPr/>
          <p:nvPr/>
        </p:nvSpPr>
        <p:spPr>
          <a:xfrm>
            <a:off x="4753235" y="1805762"/>
            <a:ext cx="2857231" cy="1208314"/>
          </a:xfrm>
          <a:prstGeom prst="wedgeEllipseCallout">
            <a:avLst>
              <a:gd name="adj1" fmla="val 12170"/>
              <a:gd name="adj2" fmla="val 956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Firestore</a:t>
            </a:r>
            <a:r>
              <a:rPr kumimoji="1" lang="ja-JP" altLang="en-US">
                <a:solidFill>
                  <a:schemeClr val="tx1"/>
                </a:solidFill>
              </a:rPr>
              <a:t>に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このタスク新しく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追加しとくれ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F4294965-0D19-F844-A4E5-54EE1F4E259A}"/>
              </a:ext>
            </a:extLst>
          </p:cNvPr>
          <p:cNvSpPr/>
          <p:nvPr/>
        </p:nvSpPr>
        <p:spPr>
          <a:xfrm>
            <a:off x="7155727" y="3822982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CD7A83-7BE4-0F40-B6C8-9B2ACD44FA04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続きに着手する前に新規登録の流れをチェック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401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とやりとりするファイルを作成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928840-ABA4-A345-B3FC-2C025EFFA567}"/>
              </a:ext>
            </a:extLst>
          </p:cNvPr>
          <p:cNvSpPr txBox="1"/>
          <p:nvPr/>
        </p:nvSpPr>
        <p:spPr>
          <a:xfrm>
            <a:off x="1204311" y="1131558"/>
            <a:ext cx="99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サーバーサイドとのやりとりを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」というファイルで行うことにする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F935F0-A6EC-3E44-8431-9085FF7FD479}"/>
              </a:ext>
            </a:extLst>
          </p:cNvPr>
          <p:cNvSpPr/>
          <p:nvPr/>
        </p:nvSpPr>
        <p:spPr>
          <a:xfrm>
            <a:off x="1300653" y="3609115"/>
            <a:ext cx="3952875" cy="36933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FirebaseFirestore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536759-0427-0D4B-A17C-DC55366D5563}"/>
              </a:ext>
            </a:extLst>
          </p:cNvPr>
          <p:cNvSpPr txBox="1"/>
          <p:nvPr/>
        </p:nvSpPr>
        <p:spPr>
          <a:xfrm>
            <a:off x="1204311" y="2789644"/>
            <a:ext cx="99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1-1.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作成したらとりあえず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をインポート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1AA5C9-37C9-E940-8E9D-C4418B85BCB9}"/>
              </a:ext>
            </a:extLst>
          </p:cNvPr>
          <p:cNvSpPr txBox="1"/>
          <p:nvPr/>
        </p:nvSpPr>
        <p:spPr>
          <a:xfrm>
            <a:off x="1204310" y="4510726"/>
            <a:ext cx="99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1-2.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データベースを用意する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25DBEB-8220-2845-8342-9BD634FE69DA}"/>
              </a:ext>
            </a:extLst>
          </p:cNvPr>
          <p:cNvSpPr/>
          <p:nvPr/>
        </p:nvSpPr>
        <p:spPr>
          <a:xfrm>
            <a:off x="1300653" y="5196893"/>
            <a:ext cx="4368504" cy="3693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db =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Firestore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firestore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  <a:endParaRPr lang="en" altLang="ja-JP">
              <a:solidFill>
                <a:srgbClr val="91D46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6F4921-8930-4248-BB96-12A715BC4300}"/>
              </a:ext>
            </a:extLst>
          </p:cNvPr>
          <p:cNvSpPr/>
          <p:nvPr/>
        </p:nvSpPr>
        <p:spPr>
          <a:xfrm>
            <a:off x="8435572" y="364802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92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7B4EB-9EC6-714A-BC75-2E1B748935A7}"/>
              </a:ext>
            </a:extLst>
          </p:cNvPr>
          <p:cNvSpPr/>
          <p:nvPr/>
        </p:nvSpPr>
        <p:spPr>
          <a:xfrm>
            <a:off x="1243503" y="2466619"/>
            <a:ext cx="2834430" cy="3693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FirebaseAuth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11D5E7-861F-EB4D-9206-7DFDE12495F9}"/>
              </a:ext>
            </a:extLst>
          </p:cNvPr>
          <p:cNvSpPr/>
          <p:nvPr/>
        </p:nvSpPr>
        <p:spPr>
          <a:xfrm>
            <a:off x="554635" y="619847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②ユーザーごとにタスクを保存する先の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Ref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（参照）を</a:t>
            </a:r>
          </a:p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作ってくれる関数を作成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BD271E-BCD3-F14B-A6EB-AE4A527127E5}"/>
              </a:ext>
            </a:extLst>
          </p:cNvPr>
          <p:cNvSpPr/>
          <p:nvPr/>
        </p:nvSpPr>
        <p:spPr>
          <a:xfrm>
            <a:off x="9706451" y="919817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DD40E6-3040-CE44-B016-CA810EB390D7}"/>
              </a:ext>
            </a:extLst>
          </p:cNvPr>
          <p:cNvSpPr/>
          <p:nvPr/>
        </p:nvSpPr>
        <p:spPr>
          <a:xfrm>
            <a:off x="1243503" y="2915899"/>
            <a:ext cx="10186497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getCollectionRef () -&gt;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CollectionReference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guard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uid =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currentUser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uid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altLang="ja-JP">
                <a:solidFill>
                  <a:srgbClr val="99E8D5"/>
                </a:solidFill>
                <a:latin typeface="Menlo" panose="020B0609030804020204" pitchFamily="49" charset="0"/>
              </a:rPr>
              <a:t>fatalError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"Uid</a:t>
            </a:r>
            <a:r>
              <a:rPr lang="ja-JP" altLang="en-US">
                <a:solidFill>
                  <a:srgbClr val="FC6A5D"/>
                </a:solidFill>
                <a:latin typeface="Menlo" panose="020B0609030804020204" pitchFamily="49" charset="0"/>
              </a:rPr>
              <a:t>を取得出来ませんでした。</a:t>
            </a:r>
            <a:r>
              <a:rPr lang="en-US" altLang="ja-JP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ja-JP" altLang="en-US">
              <a:solidFill>
                <a:srgbClr val="FC6A5D"/>
              </a:solidFill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db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collection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"users"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).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(uid).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collection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"tasks"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" altLang="ja-JP">
              <a:solidFill>
                <a:srgbClr val="AEF37D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8E0B25-0F02-7346-AAB7-859A0ECA37F2}"/>
              </a:ext>
            </a:extLst>
          </p:cNvPr>
          <p:cNvSpPr txBox="1"/>
          <p:nvPr/>
        </p:nvSpPr>
        <p:spPr>
          <a:xfrm>
            <a:off x="1147160" y="1778675"/>
            <a:ext cx="1068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ユーザーごとの保存先の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Ref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を取得する関数を作成</a:t>
            </a:r>
          </a:p>
        </p:txBody>
      </p:sp>
    </p:spTree>
    <p:extLst>
      <p:ext uri="{BB962C8B-B14F-4D97-AF65-F5344CB8AC3E}">
        <p14:creationId xmlns:p14="http://schemas.microsoft.com/office/powerpoint/2010/main" val="137513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536759-0427-0D4B-A17C-DC55366D5563}"/>
              </a:ext>
            </a:extLst>
          </p:cNvPr>
          <p:cNvSpPr txBox="1"/>
          <p:nvPr/>
        </p:nvSpPr>
        <p:spPr>
          <a:xfrm>
            <a:off x="1147160" y="1778675"/>
            <a:ext cx="1068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ユーザーごとの保存先の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Ref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を取得する関数を作成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7B4EB-9EC6-714A-BC75-2E1B748935A7}"/>
              </a:ext>
            </a:extLst>
          </p:cNvPr>
          <p:cNvSpPr/>
          <p:nvPr/>
        </p:nvSpPr>
        <p:spPr>
          <a:xfrm>
            <a:off x="1243503" y="2466619"/>
            <a:ext cx="2834430" cy="3693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FirebaseAuth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4B2EC3-F31F-A84E-BD2C-EEC26775EF7C}"/>
              </a:ext>
            </a:extLst>
          </p:cNvPr>
          <p:cNvSpPr/>
          <p:nvPr/>
        </p:nvSpPr>
        <p:spPr>
          <a:xfrm>
            <a:off x="1243503" y="2915899"/>
            <a:ext cx="10186497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getCollectionRef () -&gt;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CollectionReference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guard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uid =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currentUser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uid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altLang="ja-JP">
                <a:solidFill>
                  <a:srgbClr val="99E8D5"/>
                </a:solidFill>
                <a:latin typeface="Menlo" panose="020B0609030804020204" pitchFamily="49" charset="0"/>
              </a:rPr>
              <a:t>fatalError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"Uid</a:t>
            </a:r>
            <a:r>
              <a:rPr lang="ja-JP" altLang="en-US">
                <a:solidFill>
                  <a:srgbClr val="FC6A5D"/>
                </a:solidFill>
                <a:latin typeface="Menlo" panose="020B0609030804020204" pitchFamily="49" charset="0"/>
              </a:rPr>
              <a:t>を取得出来ませんでした。</a:t>
            </a:r>
            <a:r>
              <a:rPr lang="en-US" altLang="ja-JP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ja-JP" altLang="en-US">
              <a:solidFill>
                <a:srgbClr val="FC6A5D"/>
              </a:solidFill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db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collection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"users"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).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(uid).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collection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"tasks"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" altLang="ja-JP">
              <a:solidFill>
                <a:srgbClr val="AEF37D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11D5E7-861F-EB4D-9206-7DFDE12495F9}"/>
              </a:ext>
            </a:extLst>
          </p:cNvPr>
          <p:cNvSpPr/>
          <p:nvPr/>
        </p:nvSpPr>
        <p:spPr>
          <a:xfrm>
            <a:off x="554635" y="619847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②ユーザーごとにタスクを保存する先の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Ref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（参照）を</a:t>
            </a:r>
          </a:p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作ってくれる関数を作成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BD271E-BCD3-F14B-A6EB-AE4A527127E5}"/>
              </a:ext>
            </a:extLst>
          </p:cNvPr>
          <p:cNvSpPr/>
          <p:nvPr/>
        </p:nvSpPr>
        <p:spPr>
          <a:xfrm>
            <a:off x="9706451" y="919817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908EB0D-F7DF-484D-A8F4-4DE51374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73" y="4597765"/>
            <a:ext cx="5844891" cy="216180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69A2D77-69F0-F845-BDBB-C6556C053F63}"/>
              </a:ext>
            </a:extLst>
          </p:cNvPr>
          <p:cNvSpPr/>
          <p:nvPr/>
        </p:nvSpPr>
        <p:spPr>
          <a:xfrm>
            <a:off x="4987373" y="4670224"/>
            <a:ext cx="1487407" cy="2089349"/>
          </a:xfrm>
          <a:prstGeom prst="rect">
            <a:avLst/>
          </a:prstGeom>
          <a:solidFill>
            <a:srgbClr val="FF2600">
              <a:alpha val="47059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4FCA5E-77BD-144C-BA51-B8A06BCFC37F}"/>
              </a:ext>
            </a:extLst>
          </p:cNvPr>
          <p:cNvSpPr/>
          <p:nvPr/>
        </p:nvSpPr>
        <p:spPr>
          <a:xfrm>
            <a:off x="7729713" y="3885164"/>
            <a:ext cx="836967" cy="566816"/>
          </a:xfrm>
          <a:prstGeom prst="rect">
            <a:avLst/>
          </a:prstGeom>
          <a:solidFill>
            <a:srgbClr val="00B050">
              <a:alpha val="47059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EA7CD8-2B91-A64D-8EF4-208964B105A1}"/>
              </a:ext>
            </a:extLst>
          </p:cNvPr>
          <p:cNvSpPr/>
          <p:nvPr/>
        </p:nvSpPr>
        <p:spPr>
          <a:xfrm>
            <a:off x="5358347" y="3857954"/>
            <a:ext cx="1173821" cy="566816"/>
          </a:xfrm>
          <a:prstGeom prst="rect">
            <a:avLst/>
          </a:prstGeom>
          <a:solidFill>
            <a:srgbClr val="FF2600">
              <a:alpha val="47059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A6D388-FA6A-E548-83AA-5BD6264FD6F7}"/>
              </a:ext>
            </a:extLst>
          </p:cNvPr>
          <p:cNvSpPr/>
          <p:nvPr/>
        </p:nvSpPr>
        <p:spPr>
          <a:xfrm>
            <a:off x="6587487" y="4682113"/>
            <a:ext cx="1237911" cy="2089348"/>
          </a:xfrm>
          <a:prstGeom prst="rect">
            <a:avLst/>
          </a:prstGeom>
          <a:solidFill>
            <a:srgbClr val="00B050">
              <a:alpha val="47059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4FD91A-F1EB-5347-9B6C-DD470EE61279}"/>
              </a:ext>
            </a:extLst>
          </p:cNvPr>
          <p:cNvSpPr/>
          <p:nvPr/>
        </p:nvSpPr>
        <p:spPr>
          <a:xfrm>
            <a:off x="10082880" y="3885164"/>
            <a:ext cx="1144380" cy="566816"/>
          </a:xfrm>
          <a:prstGeom prst="rect">
            <a:avLst/>
          </a:prstGeom>
          <a:solidFill>
            <a:srgbClr val="7030A0">
              <a:alpha val="47059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2B8576-E973-4945-815E-EDA49038E8B7}"/>
              </a:ext>
            </a:extLst>
          </p:cNvPr>
          <p:cNvSpPr/>
          <p:nvPr/>
        </p:nvSpPr>
        <p:spPr>
          <a:xfrm>
            <a:off x="7926918" y="4648575"/>
            <a:ext cx="1362762" cy="2089347"/>
          </a:xfrm>
          <a:prstGeom prst="rect">
            <a:avLst/>
          </a:prstGeom>
          <a:solidFill>
            <a:srgbClr val="7030A0">
              <a:alpha val="47059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75A68E2-5204-F54F-BA8D-B54B2894CBF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731077" y="4424770"/>
            <a:ext cx="214181" cy="2454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C4C8580-F3CF-5E4E-A46E-A0CBBA8BED20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7206443" y="4168572"/>
            <a:ext cx="523270" cy="51354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C93CF44-BD7C-0045-8A10-395036242139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8608299" y="4168572"/>
            <a:ext cx="1474581" cy="48000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F100C0-0A4E-3E43-9BD9-2E7E4BAE3CAF}"/>
              </a:ext>
            </a:extLst>
          </p:cNvPr>
          <p:cNvSpPr txBox="1"/>
          <p:nvPr/>
        </p:nvSpPr>
        <p:spPr>
          <a:xfrm>
            <a:off x="352720" y="5376273"/>
            <a:ext cx="41291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残りは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TaskID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を指定して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データを保存するとこだ😳</a:t>
            </a:r>
          </a:p>
        </p:txBody>
      </p:sp>
    </p:spTree>
    <p:extLst>
      <p:ext uri="{BB962C8B-B14F-4D97-AF65-F5344CB8AC3E}">
        <p14:creationId xmlns:p14="http://schemas.microsoft.com/office/powerpoint/2010/main" val="178532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参考：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を取る処理を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モデル等で実装する場合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536759-0427-0D4B-A17C-DC55366D5563}"/>
              </a:ext>
            </a:extLst>
          </p:cNvPr>
          <p:cNvSpPr txBox="1"/>
          <p:nvPr/>
        </p:nvSpPr>
        <p:spPr>
          <a:xfrm>
            <a:off x="1147160" y="1173743"/>
            <a:ext cx="1068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ユーザーのモデルを用意する場合はそこにロジックをもたせてもよい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（こちらの方が責務は分かりやすい）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7B4EB-9EC6-714A-BC75-2E1B748935A7}"/>
              </a:ext>
            </a:extLst>
          </p:cNvPr>
          <p:cNvSpPr/>
          <p:nvPr/>
        </p:nvSpPr>
        <p:spPr>
          <a:xfrm>
            <a:off x="1147160" y="2392608"/>
            <a:ext cx="2834430" cy="3693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import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FirebaseAuth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3DBFD4-B93C-994E-B30E-93627888C28B}"/>
              </a:ext>
            </a:extLst>
          </p:cNvPr>
          <p:cNvSpPr/>
          <p:nvPr/>
        </p:nvSpPr>
        <p:spPr>
          <a:xfrm>
            <a:off x="1147160" y="3089218"/>
            <a:ext cx="6539515" cy="34163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class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User {</a:t>
            </a:r>
          </a:p>
          <a:p>
            <a:endParaRPr lang="en-US" altLang="ja-JP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shared =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User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en" altLang="ja-JP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init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(){}</a:t>
            </a:r>
            <a:b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</a:br>
            <a:endParaRPr lang="en" altLang="ja-JP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user: </a:t>
            </a:r>
            <a:r>
              <a:rPr lang="en" altLang="ja-JP">
                <a:solidFill>
                  <a:srgbClr val="7AC8B6"/>
                </a:solidFill>
                <a:latin typeface="Menlo" panose="020B0609030804020204" pitchFamily="49" charset="0"/>
              </a:rPr>
              <a:t>FirebaseAuth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User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?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get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auth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currentUser</a:t>
            </a:r>
            <a:endParaRPr lang="en" altLang="ja-JP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D4CEF6-2777-C34B-9C0D-CDF4B3196831}"/>
              </a:ext>
            </a:extLst>
          </p:cNvPr>
          <p:cNvSpPr/>
          <p:nvPr/>
        </p:nvSpPr>
        <p:spPr>
          <a:xfrm>
            <a:off x="10106501" y="390173"/>
            <a:ext cx="71205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4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③タスク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を作る処理を作成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61680"/>
            <a:ext cx="99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を作ってくれる処理を作成する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A7A57-F736-6147-A842-B27281603200}"/>
              </a:ext>
            </a:extLst>
          </p:cNvPr>
          <p:cNvSpPr/>
          <p:nvPr/>
        </p:nvSpPr>
        <p:spPr>
          <a:xfrm>
            <a:off x="1400174" y="2003768"/>
            <a:ext cx="9130521" cy="147732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createTaskId() -&gt; </a:t>
            </a:r>
            <a:r>
              <a:rPr lang="en" altLang="ja-JP">
                <a:solidFill>
                  <a:srgbClr val="7AC8B6"/>
                </a:solidFill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id =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documentID</a:t>
            </a:r>
            <a:endParaRPr lang="en" altLang="ja-JP">
              <a:solidFill>
                <a:srgbClr val="AEF37D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99E8D5"/>
                </a:solidFill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latin typeface="Menlo" panose="020B0609030804020204" pitchFamily="49" charset="0"/>
              </a:rPr>
              <a:t>"taskId</a:t>
            </a:r>
            <a:r>
              <a:rPr lang="ja-JP" altLang="en-US">
                <a:solidFill>
                  <a:srgbClr val="FC6A5D"/>
                </a:solidFill>
                <a:latin typeface="Menlo" panose="020B0609030804020204" pitchFamily="49" charset="0"/>
              </a:rPr>
              <a:t>は</a:t>
            </a:r>
            <a:r>
              <a:rPr lang="en-US" altLang="ja-JP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id)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id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6096000" y="411087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73101B-74D8-4342-99A4-D89FB18F1115}"/>
              </a:ext>
            </a:extLst>
          </p:cNvPr>
          <p:cNvSpPr txBox="1"/>
          <p:nvPr/>
        </p:nvSpPr>
        <p:spPr>
          <a:xfrm>
            <a:off x="1685924" y="3810216"/>
            <a:ext cx="884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今回、データベースっぽく、先にユニーク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を作っていますが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の「</a:t>
            </a:r>
            <a:r>
              <a:rPr lang="en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addDocument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」などを利用して、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先に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を作らずに保存時に自動で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を採番させる方法もあります</a:t>
            </a:r>
            <a:endParaRPr lang="en-US" altLang="ja-JP" sz="20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8781A1-5573-6341-B773-271782A3F298}"/>
              </a:ext>
            </a:extLst>
          </p:cNvPr>
          <p:cNvSpPr/>
          <p:nvPr/>
        </p:nvSpPr>
        <p:spPr>
          <a:xfrm>
            <a:off x="1204311" y="4865001"/>
            <a:ext cx="997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https://firebase.google.com/docs/firestore/manage-data/add-data?hl=ja#add_a_document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4881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で初期化した空のタスクを作る処理を作成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289061"/>
            <a:ext cx="1056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4-1. TaskCollection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を呼び出せるようにする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4-2.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既に作ってある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createTaskId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関数で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を生成し、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  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その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を初期化して生成する関数を作成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9260680" y="420927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CE87D0-0A4B-884E-BA1E-B8CC424586E8}"/>
              </a:ext>
            </a:extLst>
          </p:cNvPr>
          <p:cNvSpPr/>
          <p:nvPr/>
        </p:nvSpPr>
        <p:spPr>
          <a:xfrm>
            <a:off x="2164080" y="2789257"/>
            <a:ext cx="70966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taskUseCase: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 {</a:t>
            </a:r>
            <a:endParaRPr lang="en" altLang="ja-JP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>
              <a:solidFill>
                <a:srgbClr val="91D46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createTask() -&gt;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createTaskId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id)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448543-90D3-5846-9649-E2A17C0060EF}"/>
              </a:ext>
            </a:extLst>
          </p:cNvPr>
          <p:cNvSpPr/>
          <p:nvPr/>
        </p:nvSpPr>
        <p:spPr>
          <a:xfrm>
            <a:off x="2164080" y="2789257"/>
            <a:ext cx="4206240" cy="276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6A595C-9DD8-BA48-AF0A-32EC236D7A58}"/>
              </a:ext>
            </a:extLst>
          </p:cNvPr>
          <p:cNvSpPr/>
          <p:nvPr/>
        </p:nvSpPr>
        <p:spPr>
          <a:xfrm>
            <a:off x="2682240" y="3954494"/>
            <a:ext cx="4663440" cy="276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11F792-7FB1-EE4C-B2B1-EAACCD23A252}"/>
              </a:ext>
            </a:extLst>
          </p:cNvPr>
          <p:cNvSpPr/>
          <p:nvPr/>
        </p:nvSpPr>
        <p:spPr>
          <a:xfrm>
            <a:off x="2127412" y="5218534"/>
            <a:ext cx="6498427" cy="12640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0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F017B8-7FEE-B74B-B86F-4D361703BACB}"/>
              </a:ext>
            </a:extLst>
          </p:cNvPr>
          <p:cNvSpPr/>
          <p:nvPr/>
        </p:nvSpPr>
        <p:spPr>
          <a:xfrm>
            <a:off x="554635" y="297255"/>
            <a:ext cx="509312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はじめに：今日やること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A57CF9-C2A2-F042-B62C-AFD2C6885ED5}"/>
              </a:ext>
            </a:extLst>
          </p:cNvPr>
          <p:cNvSpPr/>
          <p:nvPr/>
        </p:nvSpPr>
        <p:spPr>
          <a:xfrm>
            <a:off x="943351" y="1283255"/>
            <a:ext cx="107877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◆</a:t>
            </a:r>
            <a:r>
              <a:rPr lang="en-US" altLang="ja-JP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1.Firestore</a:t>
            </a:r>
            <a:r>
              <a:rPr lang="ja-JP" altLang="en-US" sz="36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lang="en-US" altLang="ja-JP" sz="3600" b="1" dirty="0">
              <a:solidFill>
                <a:srgbClr val="000000"/>
              </a:solidFill>
              <a:effectLst/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36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600" b="1">
                <a:solidFill>
                  <a:srgbClr val="000000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◆</a:t>
            </a:r>
            <a:r>
              <a:rPr lang="en-US" altLang="ja-JP" sz="3600" b="1" dirty="0">
                <a:solidFill>
                  <a:srgbClr val="000000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2.Firestore</a:t>
            </a:r>
            <a:r>
              <a:rPr lang="ja-JP" altLang="en-US" sz="3600" b="1">
                <a:solidFill>
                  <a:srgbClr val="000000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セットアップ</a:t>
            </a:r>
            <a:endParaRPr lang="en-US" altLang="ja-JP" sz="14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marL="800100" lvl="1" indent="-342900">
              <a:buFontTx/>
              <a:buChar char="-"/>
            </a:pPr>
            <a:endParaRPr lang="en-US" altLang="ja-JP" sz="14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dirty="0">
              <a:solidFill>
                <a:srgbClr val="000000"/>
              </a:solidFill>
              <a:effectLst/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600" b="1">
                <a:solidFill>
                  <a:srgbClr val="000000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◆</a:t>
            </a:r>
            <a:r>
              <a:rPr lang="en-US" altLang="ja-JP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</a:t>
            </a:r>
            <a:r>
              <a:rPr lang="en-US" altLang="ja-JP" sz="3600" b="1" dirty="0">
                <a:solidFill>
                  <a:srgbClr val="000000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.Firestore</a:t>
            </a:r>
            <a:r>
              <a:rPr lang="ja-JP" altLang="en-US" sz="36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で保存・読み込みをする</a:t>
            </a:r>
            <a:endParaRPr lang="en-US" altLang="ja-JP" sz="16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lvl="1"/>
            <a:endParaRPr lang="en-US" altLang="ja-JP" sz="16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marL="628650" lvl="1" indent="-171450">
              <a:buFontTx/>
              <a:buChar char="-"/>
            </a:pPr>
            <a:endParaRPr lang="ja-JP" altLang="en-US" sz="1600" b="1">
              <a:solidFill>
                <a:srgbClr val="000000"/>
              </a:solidFill>
              <a:effectLst/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6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◆</a:t>
            </a:r>
            <a:r>
              <a:rPr lang="en-US" altLang="ja-JP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4.(</a:t>
            </a:r>
            <a:r>
              <a:rPr lang="ja-JP" altLang="en-US" sz="36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時間があれば</a:t>
            </a:r>
            <a:r>
              <a:rPr lang="en-US" altLang="ja-JP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)</a:t>
            </a:r>
            <a:r>
              <a:rPr lang="ja-JP" altLang="en-US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その他</a:t>
            </a:r>
            <a:r>
              <a:rPr lang="en-US" altLang="ja-JP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 dirty="0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主要機能</a:t>
            </a:r>
            <a:endParaRPr lang="en-US" altLang="ja-JP" sz="3600" b="1" dirty="0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23F31-CAEC-AF4F-8E53-610424BA944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9312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⑤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に追加する関数を作る＆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の追加修正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9913816" y="406864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BD0D40-C2BF-684B-BE43-B9596166861B}"/>
              </a:ext>
            </a:extLst>
          </p:cNvPr>
          <p:cNvSpPr txBox="1"/>
          <p:nvPr/>
        </p:nvSpPr>
        <p:spPr>
          <a:xfrm>
            <a:off x="554635" y="1311031"/>
            <a:ext cx="105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5-1. Firestore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に新規登録する関数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addTask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を作る（不完全）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EA198-00E1-0642-9E82-3C14420C1C91}"/>
              </a:ext>
            </a:extLst>
          </p:cNvPr>
          <p:cNvSpPr/>
          <p:nvPr/>
        </p:nvSpPr>
        <p:spPr>
          <a:xfrm>
            <a:off x="554634" y="1901564"/>
            <a:ext cx="1108273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addTask(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documentRef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taskData: [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= [:]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仮に入れてみているだけ</a:t>
            </a:r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あとで消す</a:t>
            </a:r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documentRef.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(taskData) { (err)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_err = err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データ追加失敗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データ追加成功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881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79E826-6118-5F4F-80A4-50440809E61F}"/>
              </a:ext>
            </a:extLst>
          </p:cNvPr>
          <p:cNvSpPr/>
          <p:nvPr/>
        </p:nvSpPr>
        <p:spPr>
          <a:xfrm>
            <a:off x="554634" y="1901564"/>
            <a:ext cx="1108273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addTask(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documentRef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taskData: [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= [:]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仮に入れてみているだけ</a:t>
            </a:r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あとで消す</a:t>
            </a:r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documentRef.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(taskData) { (err)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_err = err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データ追加失敗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データ追加成功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⑤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に追加する関数を作る＆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の追加修正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9913816" y="406864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BD0D40-C2BF-684B-BE43-B9596166861B}"/>
              </a:ext>
            </a:extLst>
          </p:cNvPr>
          <p:cNvSpPr txBox="1"/>
          <p:nvPr/>
        </p:nvSpPr>
        <p:spPr>
          <a:xfrm>
            <a:off x="554635" y="1311031"/>
            <a:ext cx="105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5-1. Firestore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に新規登録する関数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addTask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を作る（不完全）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8AA295-C5FE-A447-8CA6-2C9846B36055}"/>
              </a:ext>
            </a:extLst>
          </p:cNvPr>
          <p:cNvSpPr/>
          <p:nvPr/>
        </p:nvSpPr>
        <p:spPr>
          <a:xfrm>
            <a:off x="8287681" y="2216502"/>
            <a:ext cx="1105613" cy="334182"/>
          </a:xfrm>
          <a:prstGeom prst="rect">
            <a:avLst/>
          </a:prstGeom>
          <a:solidFill>
            <a:srgbClr val="00B050">
              <a:alpha val="47059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5B8F95-CF2B-0D4C-A0DD-28CC8D2324C8}"/>
              </a:ext>
            </a:extLst>
          </p:cNvPr>
          <p:cNvSpPr/>
          <p:nvPr/>
        </p:nvSpPr>
        <p:spPr>
          <a:xfrm>
            <a:off x="4401262" y="2193114"/>
            <a:ext cx="2510525" cy="284332"/>
          </a:xfrm>
          <a:prstGeom prst="rect">
            <a:avLst/>
          </a:prstGeom>
          <a:solidFill>
            <a:srgbClr val="FF2600">
              <a:alpha val="47059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7DDA86-E94E-354D-8DDA-EB2F79B32B08}"/>
              </a:ext>
            </a:extLst>
          </p:cNvPr>
          <p:cNvSpPr/>
          <p:nvPr/>
        </p:nvSpPr>
        <p:spPr>
          <a:xfrm>
            <a:off x="3899104" y="2745004"/>
            <a:ext cx="1213956" cy="284332"/>
          </a:xfrm>
          <a:prstGeom prst="rect">
            <a:avLst/>
          </a:prstGeom>
          <a:solidFill>
            <a:srgbClr val="7030A0">
              <a:alpha val="47059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BE18503-0A26-8A48-AEBB-57F3EDED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73" y="4597765"/>
            <a:ext cx="5844891" cy="216180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3525B49-4018-3941-B821-27AE4DF6239E}"/>
              </a:ext>
            </a:extLst>
          </p:cNvPr>
          <p:cNvSpPr/>
          <p:nvPr/>
        </p:nvSpPr>
        <p:spPr>
          <a:xfrm>
            <a:off x="5113059" y="4564978"/>
            <a:ext cx="4184288" cy="2194595"/>
          </a:xfrm>
          <a:prstGeom prst="rect">
            <a:avLst/>
          </a:prstGeom>
          <a:solidFill>
            <a:srgbClr val="FF2600">
              <a:alpha val="47059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6C5B21-8888-3F47-9177-4453D4C85822}"/>
              </a:ext>
            </a:extLst>
          </p:cNvPr>
          <p:cNvSpPr/>
          <p:nvPr/>
        </p:nvSpPr>
        <p:spPr>
          <a:xfrm>
            <a:off x="9393294" y="4564977"/>
            <a:ext cx="1438970" cy="2161809"/>
          </a:xfrm>
          <a:prstGeom prst="rect">
            <a:avLst/>
          </a:prstGeom>
          <a:solidFill>
            <a:srgbClr val="00B050">
              <a:alpha val="47059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F56E91-B123-5940-8473-1CEC038B26C1}"/>
              </a:ext>
            </a:extLst>
          </p:cNvPr>
          <p:cNvSpPr/>
          <p:nvPr/>
        </p:nvSpPr>
        <p:spPr>
          <a:xfrm>
            <a:off x="9565493" y="4979810"/>
            <a:ext cx="1028166" cy="1381851"/>
          </a:xfrm>
          <a:prstGeom prst="rect">
            <a:avLst/>
          </a:prstGeom>
          <a:solidFill>
            <a:srgbClr val="7030A0">
              <a:alpha val="47059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A9F452-B1D7-144A-97A2-62C7B988464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5656525" y="2477446"/>
            <a:ext cx="1548678" cy="20875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8B171AB-AD34-CB42-8F6A-26412F00B9E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840488" y="2550684"/>
            <a:ext cx="1272291" cy="20142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20EE275-D165-3D4E-9934-D43F15751A5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06082" y="3029336"/>
            <a:ext cx="5573494" cy="195047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D78882-FCCE-A74F-B086-FE26DADDAB79}"/>
              </a:ext>
            </a:extLst>
          </p:cNvPr>
          <p:cNvSpPr txBox="1"/>
          <p:nvPr/>
        </p:nvSpPr>
        <p:spPr>
          <a:xfrm>
            <a:off x="554634" y="5186166"/>
            <a:ext cx="4129162" cy="1540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紫に入れるタスクデータを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Dictionary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で作れれば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保存できそう😳</a:t>
            </a:r>
          </a:p>
        </p:txBody>
      </p:sp>
    </p:spTree>
    <p:extLst>
      <p:ext uri="{BB962C8B-B14F-4D97-AF65-F5344CB8AC3E}">
        <p14:creationId xmlns:p14="http://schemas.microsoft.com/office/powerpoint/2010/main" val="3842479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⑤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に追加する関数を作る＆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の追加修正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9913816" y="406864"/>
            <a:ext cx="7264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24F12-AEBD-EB47-9CE7-936CC9E89E15}"/>
              </a:ext>
            </a:extLst>
          </p:cNvPr>
          <p:cNvSpPr txBox="1"/>
          <p:nvPr/>
        </p:nvSpPr>
        <p:spPr>
          <a:xfrm>
            <a:off x="869430" y="1305107"/>
            <a:ext cx="99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5-2. Firestore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へ保存するタスクの値を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      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辞書型で生成する関数を作成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94522F6-2081-DF4C-806D-E87E66DF93FD}"/>
              </a:ext>
            </a:extLst>
          </p:cNvPr>
          <p:cNvSpPr/>
          <p:nvPr/>
        </p:nvSpPr>
        <p:spPr>
          <a:xfrm>
            <a:off x="2425342" y="2690571"/>
            <a:ext cx="734131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toValueDict() -&gt; [</a:t>
            </a:r>
            <a:r>
              <a:rPr lang="en" altLang="ja-JP" sz="20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{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[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20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20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"memo"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20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"coordinate"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20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"create_at"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createAt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20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"update_at"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sz="2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]</a:t>
            </a:r>
          </a:p>
          <a:p>
            <a:r>
              <a:rPr lang="en" altLang="ja-JP" sz="2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562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⑤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に追加する関数を作る＆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の追加修正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24F12-AEBD-EB47-9CE7-936CC9E89E15}"/>
              </a:ext>
            </a:extLst>
          </p:cNvPr>
          <p:cNvSpPr txBox="1"/>
          <p:nvPr/>
        </p:nvSpPr>
        <p:spPr>
          <a:xfrm>
            <a:off x="869430" y="1305107"/>
            <a:ext cx="99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5-3. addTask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関数内で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タスクのデータをセットするように修正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A25E73-432C-CB46-9FDC-1CE0FACFE046}"/>
              </a:ext>
            </a:extLst>
          </p:cNvPr>
          <p:cNvSpPr/>
          <p:nvPr/>
        </p:nvSpPr>
        <p:spPr>
          <a:xfrm>
            <a:off x="869430" y="2667459"/>
            <a:ext cx="1045313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addTask(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documentRef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documentRef.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toValueDict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 { (err)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_err = err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データ追加失敗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データ追加成功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593BC3-228E-B448-82FE-3FB7AC3C6605}"/>
              </a:ext>
            </a:extLst>
          </p:cNvPr>
          <p:cNvSpPr/>
          <p:nvPr/>
        </p:nvSpPr>
        <p:spPr>
          <a:xfrm>
            <a:off x="9913816" y="406864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F378FF0-C3FB-3142-B2D6-C498D607D97E}"/>
              </a:ext>
            </a:extLst>
          </p:cNvPr>
          <p:cNvSpPr/>
          <p:nvPr/>
        </p:nvSpPr>
        <p:spPr>
          <a:xfrm>
            <a:off x="4082126" y="3269183"/>
            <a:ext cx="2886234" cy="315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481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⑥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の新規のフローを修正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815480" y="1212037"/>
            <a:ext cx="105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新規のときに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で初期化したタスクを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からもらうように修正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6475471" y="376112"/>
            <a:ext cx="229421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AddViewController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4A0243-5932-FA46-9B2E-774A00164A0F}"/>
              </a:ext>
            </a:extLst>
          </p:cNvPr>
          <p:cNvSpPr/>
          <p:nvPr/>
        </p:nvSpPr>
        <p:spPr>
          <a:xfrm>
            <a:off x="1646355" y="2417800"/>
            <a:ext cx="878205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newTask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createTask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newTask.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memoTextView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ja-JP">
              <a:solidFill>
                <a:srgbClr val="91D46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newTask.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(latitude: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              longitude: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longitude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addTask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(newTask)</a:t>
            </a:r>
            <a:endParaRPr lang="en" altLang="ja-JP">
              <a:solidFill>
                <a:srgbClr val="91D46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BD39B3-C23F-5B46-B0D0-600D7F9A4661}"/>
              </a:ext>
            </a:extLst>
          </p:cNvPr>
          <p:cNvSpPr/>
          <p:nvPr/>
        </p:nvSpPr>
        <p:spPr>
          <a:xfrm>
            <a:off x="3663906" y="2480870"/>
            <a:ext cx="3879892" cy="252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483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EC3599-B1CB-924B-8248-6AD394A5030B}"/>
              </a:ext>
            </a:extLst>
          </p:cNvPr>
          <p:cNvSpPr/>
          <p:nvPr/>
        </p:nvSpPr>
        <p:spPr>
          <a:xfrm>
            <a:off x="3048000" y="2480870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タスクの追加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addTask 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addTask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⑦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内の</a:t>
            </a:r>
            <a:r>
              <a:rPr lang="en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append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関数の処理を修正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815480" y="1212037"/>
            <a:ext cx="105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ローカルのタスクを追加するだけでなくて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も更新するように修正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73B702-599F-804F-834A-EA1829BE36E2}"/>
              </a:ext>
            </a:extLst>
          </p:cNvPr>
          <p:cNvSpPr/>
          <p:nvPr/>
        </p:nvSpPr>
        <p:spPr>
          <a:xfrm>
            <a:off x="9297347" y="377252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BD39B3-C23F-5B46-B0D0-600D7F9A4661}"/>
              </a:ext>
            </a:extLst>
          </p:cNvPr>
          <p:cNvSpPr/>
          <p:nvPr/>
        </p:nvSpPr>
        <p:spPr>
          <a:xfrm>
            <a:off x="3500620" y="3363264"/>
            <a:ext cx="4500380" cy="247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F4AF84-4E77-514E-BFBC-0CDB3FC3E5F2}"/>
              </a:ext>
            </a:extLst>
          </p:cNvPr>
          <p:cNvSpPr txBox="1"/>
          <p:nvPr/>
        </p:nvSpPr>
        <p:spPr>
          <a:xfrm>
            <a:off x="1340223" y="4632546"/>
            <a:ext cx="932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ここまでできたら、タスクを登録したときに</a:t>
            </a:r>
            <a:endParaRPr lang="en-US" altLang="ja-JP" sz="36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へ反映されるかを確認してみよう</a:t>
            </a:r>
            <a:endParaRPr lang="en-US" altLang="ja-JP" sz="36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90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923496" y="1470023"/>
            <a:ext cx="634500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一緒にやってみよう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  <a:p>
            <a:pPr algn="ctr"/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r>
              <a:rPr lang="en-US" altLang="ja-JP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のデータを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「更新」してみよう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4D68C5-7C41-0E49-8D60-B9AE64EB9894}"/>
              </a:ext>
            </a:extLst>
          </p:cNvPr>
          <p:cNvSpPr/>
          <p:nvPr/>
        </p:nvSpPr>
        <p:spPr>
          <a:xfrm>
            <a:off x="3047997" y="43323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完成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PJ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は配布するので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ついてこれなくなったら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手を止めて見ることに集中！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615638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5" y="1414531"/>
            <a:ext cx="10875365" cy="1614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に更新処理を作成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から更新処理を呼び出す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AF8078E2-D602-A840-A518-FBFD8BB55770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6910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編集保存の流れをチェック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1231851" y="1298989"/>
            <a:ext cx="3168699" cy="1741337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selectedTask</a:t>
            </a:r>
            <a:r>
              <a:rPr lang="ja-JP" altLang="en-US">
                <a:solidFill>
                  <a:schemeClr val="tx1"/>
                </a:solidFill>
              </a:rPr>
              <a:t>に諸々セットしたから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これ保存してー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36" name="円形吹き出し 35">
            <a:extLst>
              <a:ext uri="{FF2B5EF4-FFF2-40B4-BE49-F238E27FC236}">
                <a16:creationId xmlns:a16="http://schemas.microsoft.com/office/drawing/2014/main" id="{4963AECC-CF76-4F45-A0B7-E77C02C07669}"/>
              </a:ext>
            </a:extLst>
          </p:cNvPr>
          <p:cNvSpPr/>
          <p:nvPr/>
        </p:nvSpPr>
        <p:spPr>
          <a:xfrm>
            <a:off x="4539826" y="1354234"/>
            <a:ext cx="2857231" cy="1208314"/>
          </a:xfrm>
          <a:prstGeom prst="wedgeEllipseCallout">
            <a:avLst>
              <a:gd name="adj1" fmla="val 2235"/>
              <a:gd name="adj2" fmla="val 1307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おっけー</a:t>
            </a:r>
            <a:r>
              <a:rPr kumimoji="1" lang="ja-JP" altLang="en-US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C8AB393-0BDA-9445-8ECF-127B42914F38}"/>
              </a:ext>
            </a:extLst>
          </p:cNvPr>
          <p:cNvSpPr/>
          <p:nvPr/>
        </p:nvSpPr>
        <p:spPr>
          <a:xfrm>
            <a:off x="3850697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形吹き出し 9">
            <a:extLst>
              <a:ext uri="{FF2B5EF4-FFF2-40B4-BE49-F238E27FC236}">
                <a16:creationId xmlns:a16="http://schemas.microsoft.com/office/drawing/2014/main" id="{E774BB51-1726-FC48-B958-060E550461E1}"/>
              </a:ext>
            </a:extLst>
          </p:cNvPr>
          <p:cNvSpPr/>
          <p:nvPr/>
        </p:nvSpPr>
        <p:spPr>
          <a:xfrm>
            <a:off x="6788199" y="1542984"/>
            <a:ext cx="4171950" cy="1623238"/>
          </a:xfrm>
          <a:prstGeom prst="cloudCallout">
            <a:avLst>
              <a:gd name="adj1" fmla="val -53208"/>
              <a:gd name="adj2" fmla="val 675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自分の</a:t>
            </a:r>
            <a:r>
              <a:rPr lang="en-US" altLang="ja-JP">
                <a:solidFill>
                  <a:schemeClr val="tx1"/>
                </a:solidFill>
              </a:rPr>
              <a:t>Tasks</a:t>
            </a:r>
            <a:r>
              <a:rPr lang="ja-JP" altLang="en-US">
                <a:solidFill>
                  <a:schemeClr val="tx1"/>
                </a:solidFill>
              </a:rPr>
              <a:t>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更新するだけじゃなくて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Firestore</a:t>
            </a:r>
            <a:r>
              <a:rPr lang="ja-JP" altLang="en-US">
                <a:solidFill>
                  <a:schemeClr val="tx1"/>
                </a:solidFill>
              </a:rPr>
              <a:t>も更新しなきゃ</a:t>
            </a:r>
            <a:endParaRPr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00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AddVC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AA7C8B21-6C81-444A-87C3-4FEDE40C5BA4}"/>
              </a:ext>
            </a:extLst>
          </p:cNvPr>
          <p:cNvSpPr/>
          <p:nvPr/>
        </p:nvSpPr>
        <p:spPr>
          <a:xfrm>
            <a:off x="8068755" y="1705768"/>
            <a:ext cx="2857231" cy="1208314"/>
          </a:xfrm>
          <a:prstGeom prst="wedgeEllipseCallout">
            <a:avLst>
              <a:gd name="adj1" fmla="val -10832"/>
              <a:gd name="adj2" fmla="val 107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りょーかい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更新</a:t>
            </a:r>
            <a:r>
              <a:rPr kumimoji="1" lang="ja-JP" altLang="en-US">
                <a:solidFill>
                  <a:schemeClr val="tx1"/>
                </a:solidFill>
              </a:rPr>
              <a:t>しまっせ</a:t>
            </a: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AB050E3-D002-4443-9D49-98BA5265F91E}"/>
              </a:ext>
            </a:extLst>
          </p:cNvPr>
          <p:cNvSpPr/>
          <p:nvPr/>
        </p:nvSpPr>
        <p:spPr>
          <a:xfrm>
            <a:off x="4753235" y="1805762"/>
            <a:ext cx="2857231" cy="1208314"/>
          </a:xfrm>
          <a:prstGeom prst="wedgeEllipseCallout">
            <a:avLst>
              <a:gd name="adj1" fmla="val 12170"/>
              <a:gd name="adj2" fmla="val 956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Firestore</a:t>
            </a:r>
            <a:r>
              <a:rPr lang="ja-JP" altLang="en-US">
                <a:solidFill>
                  <a:schemeClr val="tx1"/>
                </a:solidFill>
              </a:rPr>
              <a:t>の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このタスクを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更新</a:t>
            </a:r>
            <a:r>
              <a:rPr kumimoji="1" lang="ja-JP" altLang="en-US">
                <a:solidFill>
                  <a:schemeClr val="tx1"/>
                </a:solidFill>
              </a:rPr>
              <a:t>しとくれ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B982AB42-EDCF-AC44-9DAE-FD3970BBADB0}"/>
              </a:ext>
            </a:extLst>
          </p:cNvPr>
          <p:cNvSpPr/>
          <p:nvPr/>
        </p:nvSpPr>
        <p:spPr>
          <a:xfrm>
            <a:off x="7155727" y="3822982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48DBEA-F8A1-0740-90D4-FA9C279D2633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今のままだと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ローカルの</a:t>
            </a:r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が更新されるだけなので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も更新する処理を追加しないとまずそうだ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F96BC1C-7E57-7F48-8EB4-23740E12264B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編集保存の流れをチェック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588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360341" y="3105834"/>
            <a:ext cx="7471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776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A9AC6E-51AE-5345-A7F9-F16000F9E793}"/>
              </a:ext>
            </a:extLst>
          </p:cNvPr>
          <p:cNvSpPr/>
          <p:nvPr/>
        </p:nvSpPr>
        <p:spPr>
          <a:xfrm>
            <a:off x="1654628" y="1328955"/>
            <a:ext cx="888274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editTask(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documentRef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documentRef.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updateData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toValueDict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 { (err)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_err = err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データ修正失敗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データ修正成功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D12735B3-643D-3D44-B925-2BA9AD6D9B1C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45624F-F784-C84A-9833-2C88C8A8B5D9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に更新処理を作成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76A7F5-7593-7841-AC76-7978A481E1ED}"/>
              </a:ext>
            </a:extLst>
          </p:cNvPr>
          <p:cNvSpPr/>
          <p:nvPr/>
        </p:nvSpPr>
        <p:spPr>
          <a:xfrm>
            <a:off x="6799141" y="420927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79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D12735B3-643D-3D44-B925-2BA9AD6D9B1C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45624F-F784-C84A-9833-2C88C8A8B5D9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から更新処理を呼び出す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A9095C-D5F5-F64A-AA63-FE4362CDE7E9}"/>
              </a:ext>
            </a:extLst>
          </p:cNvPr>
          <p:cNvSpPr/>
          <p:nvPr/>
        </p:nvSpPr>
        <p:spPr>
          <a:xfrm>
            <a:off x="2684689" y="323555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editTask (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task: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editTask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43533E-92E1-AB42-A868-4002D1ACDF07}"/>
              </a:ext>
            </a:extLst>
          </p:cNvPr>
          <p:cNvSpPr/>
          <p:nvPr/>
        </p:nvSpPr>
        <p:spPr>
          <a:xfrm>
            <a:off x="3238340" y="3570106"/>
            <a:ext cx="4432005" cy="298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BA8C67-D46D-DB45-8AFA-45C21EB64FC0}"/>
              </a:ext>
            </a:extLst>
          </p:cNvPr>
          <p:cNvSpPr/>
          <p:nvPr/>
        </p:nvSpPr>
        <p:spPr>
          <a:xfrm>
            <a:off x="4893917" y="3271838"/>
            <a:ext cx="1792633" cy="298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5F30D7-6A5D-E346-8ACF-1CDE0F3F53FF}"/>
              </a:ext>
            </a:extLst>
          </p:cNvPr>
          <p:cNvSpPr txBox="1"/>
          <p:nvPr/>
        </p:nvSpPr>
        <p:spPr>
          <a:xfrm>
            <a:off x="1269010" y="1470433"/>
            <a:ext cx="1056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2-1.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関数にタスクの引数を作る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2-2. TaskUseCase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editTask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関数を呼び出して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　引数に編集対象のタスクを入れる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BACADA-AA86-704D-85A5-B74CB262B2A6}"/>
              </a:ext>
            </a:extLst>
          </p:cNvPr>
          <p:cNvSpPr/>
          <p:nvPr/>
        </p:nvSpPr>
        <p:spPr>
          <a:xfrm>
            <a:off x="8125772" y="393470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80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9A15DF-F7F9-DC4E-BEBD-6760E90B45FB}"/>
              </a:ext>
            </a:extLst>
          </p:cNvPr>
          <p:cNvSpPr/>
          <p:nvPr/>
        </p:nvSpPr>
        <p:spPr>
          <a:xfrm>
            <a:off x="695325" y="2346382"/>
            <a:ext cx="1080135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selectedTask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selectedTask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編集のフロー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title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memoTextView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(latitude: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                        longitude: coordinate.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longitude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selectedTask.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(date: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editTask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(selectedTask)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D12735B3-643D-3D44-B925-2BA9AD6D9B1C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45624F-F784-C84A-9833-2C88C8A8B5D9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AddVC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edit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関数の引数をセット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540D54-33A5-D84C-934A-0C0BE67EDF44}"/>
              </a:ext>
            </a:extLst>
          </p:cNvPr>
          <p:cNvSpPr txBox="1"/>
          <p:nvPr/>
        </p:nvSpPr>
        <p:spPr>
          <a:xfrm>
            <a:off x="1340223" y="5069062"/>
            <a:ext cx="932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ここまでできたら、タスクを登録後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タスクを修正したときに修正が反映されるか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ダッシュボードで確認してみよう</a:t>
            </a:r>
            <a:endParaRPr lang="en-US" altLang="ja-JP" sz="32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8835BC-13CA-2D48-AA31-C7982B8B9722}"/>
              </a:ext>
            </a:extLst>
          </p:cNvPr>
          <p:cNvSpPr/>
          <p:nvPr/>
        </p:nvSpPr>
        <p:spPr>
          <a:xfrm>
            <a:off x="1028700" y="3976474"/>
            <a:ext cx="7372350" cy="600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1B45A9-210B-2443-828C-89AAD7A4766E}"/>
              </a:ext>
            </a:extLst>
          </p:cNvPr>
          <p:cNvSpPr/>
          <p:nvPr/>
        </p:nvSpPr>
        <p:spPr>
          <a:xfrm>
            <a:off x="7003129" y="390173"/>
            <a:ext cx="229421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AddViewController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D7FEA7-1CBC-E14B-811F-D72A9CEECE8C}"/>
              </a:ext>
            </a:extLst>
          </p:cNvPr>
          <p:cNvSpPr txBox="1"/>
          <p:nvPr/>
        </p:nvSpPr>
        <p:spPr>
          <a:xfrm>
            <a:off x="1269010" y="1034219"/>
            <a:ext cx="105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3-1. editTask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の引数をセット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3-2.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タスクの更新日時をセットするように修正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615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1893567" y="1470023"/>
            <a:ext cx="840486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【(</a:t>
            </a:r>
            <a:r>
              <a:rPr lang="ja-JP" altLang="en-US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時間があれば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)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一緒にやってみよう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  <a:p>
            <a:pPr algn="ctr"/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のデータを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「削除」してみよう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4D68C5-7C41-0E49-8D60-B9AE64EB9894}"/>
              </a:ext>
            </a:extLst>
          </p:cNvPr>
          <p:cNvSpPr/>
          <p:nvPr/>
        </p:nvSpPr>
        <p:spPr>
          <a:xfrm>
            <a:off x="3047997" y="43323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完成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PJ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は配布するので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ついてこれなくなったら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手を止めて見ることに集中！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10502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5" y="1414531"/>
            <a:ext cx="10875365" cy="1614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に削除処理を作成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から削除処理を呼び出す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AF8078E2-D602-A840-A518-FBFD8BB55770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2972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削除の流れをチェック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681998" y="1915952"/>
            <a:ext cx="3168699" cy="1132595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このタスクいらね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36" name="円形吹き出し 35">
            <a:extLst>
              <a:ext uri="{FF2B5EF4-FFF2-40B4-BE49-F238E27FC236}">
                <a16:creationId xmlns:a16="http://schemas.microsoft.com/office/drawing/2014/main" id="{4963AECC-CF76-4F45-A0B7-E77C02C07669}"/>
              </a:ext>
            </a:extLst>
          </p:cNvPr>
          <p:cNvSpPr/>
          <p:nvPr/>
        </p:nvSpPr>
        <p:spPr>
          <a:xfrm>
            <a:off x="4298496" y="1550137"/>
            <a:ext cx="2857231" cy="1208314"/>
          </a:xfrm>
          <a:prstGeom prst="wedgeEllipseCallout">
            <a:avLst>
              <a:gd name="adj1" fmla="val 10769"/>
              <a:gd name="adj2" fmla="val 1055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おっけー</a:t>
            </a:r>
            <a:r>
              <a:rPr kumimoji="1" lang="ja-JP" altLang="en-US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C8AB393-0BDA-9445-8ECF-127B42914F38}"/>
              </a:ext>
            </a:extLst>
          </p:cNvPr>
          <p:cNvSpPr/>
          <p:nvPr/>
        </p:nvSpPr>
        <p:spPr>
          <a:xfrm>
            <a:off x="3850697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形吹き出し 9">
            <a:extLst>
              <a:ext uri="{FF2B5EF4-FFF2-40B4-BE49-F238E27FC236}">
                <a16:creationId xmlns:a16="http://schemas.microsoft.com/office/drawing/2014/main" id="{67B7D120-3409-8148-8ACF-11024D4BB606}"/>
              </a:ext>
            </a:extLst>
          </p:cNvPr>
          <p:cNvSpPr/>
          <p:nvPr/>
        </p:nvSpPr>
        <p:spPr>
          <a:xfrm>
            <a:off x="6788198" y="1542984"/>
            <a:ext cx="4489401" cy="1623238"/>
          </a:xfrm>
          <a:prstGeom prst="cloudCallout">
            <a:avLst>
              <a:gd name="adj1" fmla="val -53208"/>
              <a:gd name="adj2" fmla="val 675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自分の</a:t>
            </a:r>
            <a:r>
              <a:rPr lang="en-US" altLang="ja-JP">
                <a:solidFill>
                  <a:schemeClr val="tx1"/>
                </a:solidFill>
              </a:rPr>
              <a:t>Tasks</a:t>
            </a:r>
            <a:r>
              <a:rPr lang="ja-JP" altLang="en-US">
                <a:solidFill>
                  <a:schemeClr val="tx1"/>
                </a:solidFill>
              </a:rPr>
              <a:t>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削除するだけじゃなくて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Firestore</a:t>
            </a:r>
            <a:r>
              <a:rPr lang="ja-JP" altLang="en-US">
                <a:solidFill>
                  <a:schemeClr val="tx1"/>
                </a:solidFill>
              </a:rPr>
              <a:t>も削除しなきゃ</a:t>
            </a:r>
            <a:endParaRPr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0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続きに着手する前に削除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の流れをチェック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C8AB393-0BDA-9445-8ECF-127B42914F38}"/>
              </a:ext>
            </a:extLst>
          </p:cNvPr>
          <p:cNvSpPr/>
          <p:nvPr/>
        </p:nvSpPr>
        <p:spPr>
          <a:xfrm>
            <a:off x="7168995" y="3730743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E20DA7E-2327-4D44-BA59-7FB62E8C7E2C}"/>
              </a:ext>
            </a:extLst>
          </p:cNvPr>
          <p:cNvSpPr/>
          <p:nvPr/>
        </p:nvSpPr>
        <p:spPr>
          <a:xfrm>
            <a:off x="4511650" y="1261646"/>
            <a:ext cx="3168699" cy="1741337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このデータ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削除してください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FF8379A4-1A1B-4D48-BF51-AC6FBF28988A}"/>
              </a:ext>
            </a:extLst>
          </p:cNvPr>
          <p:cNvSpPr/>
          <p:nvPr/>
        </p:nvSpPr>
        <p:spPr>
          <a:xfrm>
            <a:off x="9115414" y="1711159"/>
            <a:ext cx="2322195" cy="1208314"/>
          </a:xfrm>
          <a:prstGeom prst="wedgeEllipseCallout">
            <a:avLst>
              <a:gd name="adj1" fmla="val -14833"/>
              <a:gd name="adj2" fmla="val 979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おっけー</a:t>
            </a:r>
            <a:r>
              <a:rPr kumimoji="1" lang="ja-JP" altLang="en-US">
                <a:solidFill>
                  <a:schemeClr val="tx1"/>
                </a:solidFill>
              </a:rPr>
              <a:t>！</a:t>
            </a:r>
            <a:endParaRPr kumimoji="1"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81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に削除処理を作成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23341"/>
            <a:ext cx="112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タスクを削除する処理を作成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6829121" y="418297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D3FFEA-730D-6F47-80B2-8483EE900C0F}"/>
              </a:ext>
            </a:extLst>
          </p:cNvPr>
          <p:cNvSpPr/>
          <p:nvPr/>
        </p:nvSpPr>
        <p:spPr>
          <a:xfrm>
            <a:off x="1585907" y="1997839"/>
            <a:ext cx="90830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removeTask(taskId: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documentRef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(taskId)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documentRef.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(err)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_err = err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データ取得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,_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データ削除成功</a:t>
            </a:r>
            <a:r>
              <a:rPr lang="en-US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724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②TaskCollection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から削除処理を呼び出す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23341"/>
            <a:ext cx="112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の処理を呼び出す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8068865" y="408241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D5830D-5684-F749-B3FE-BAA3FD3FF2FF}"/>
              </a:ext>
            </a:extLst>
          </p:cNvPr>
          <p:cNvSpPr/>
          <p:nvPr/>
        </p:nvSpPr>
        <p:spPr>
          <a:xfrm>
            <a:off x="2438400" y="1873040"/>
            <a:ext cx="649224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removeTask (at: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 id =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[at].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id</a:t>
            </a:r>
            <a:endParaRPr lang="en" altLang="ja-JP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latin typeface="Menlo" panose="020B0609030804020204" pitchFamily="49" charset="0"/>
              </a:rPr>
              <a:t>removeTask</a:t>
            </a:r>
            <a:r>
              <a:rPr lang="en" altLang="ja-JP">
                <a:solidFill>
                  <a:srgbClr val="FFFFFF"/>
                </a:solidFill>
                <a:latin typeface="Menlo" panose="020B0609030804020204" pitchFamily="49" charset="0"/>
              </a:rPr>
              <a:t>(taskId: id)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(at: at)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DC32BE-25E3-7548-8594-0D67EC2125E6}"/>
              </a:ext>
            </a:extLst>
          </p:cNvPr>
          <p:cNvSpPr/>
          <p:nvPr/>
        </p:nvSpPr>
        <p:spPr>
          <a:xfrm>
            <a:off x="3083054" y="2181254"/>
            <a:ext cx="5735330" cy="60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458644-F0CF-054D-B30D-199DDDC34DB8}"/>
              </a:ext>
            </a:extLst>
          </p:cNvPr>
          <p:cNvSpPr txBox="1"/>
          <p:nvPr/>
        </p:nvSpPr>
        <p:spPr>
          <a:xfrm>
            <a:off x="1286357" y="4164999"/>
            <a:ext cx="932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ここまでできたら、タスクを登録後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タスクを削除したときに削除が反映されるか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ダッシュボードで確認してみよう</a:t>
            </a:r>
            <a:endParaRPr lang="en-US" altLang="ja-JP" sz="32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873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2692663" y="1470023"/>
            <a:ext cx="68066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一緒にやってみよう</a:t>
            </a:r>
            <a:r>
              <a:rPr lang="en-US" altLang="ja-JP" sz="3600" b="1" dirty="0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  <a:p>
            <a:pPr algn="ctr"/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</a:t>
            </a:r>
            <a:r>
              <a:rPr lang="en-US" altLang="ja-JP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のデータを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「読み込み」してみよう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4D68C5-7C41-0E49-8D60-B9AE64EB9894}"/>
              </a:ext>
            </a:extLst>
          </p:cNvPr>
          <p:cNvSpPr/>
          <p:nvPr/>
        </p:nvSpPr>
        <p:spPr>
          <a:xfrm>
            <a:off x="3047997" y="43323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完成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PJ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は配布するので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ついてこれなくなったら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手を止めて見ることに集中！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0997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3B530D-3C6C-A14F-9A33-065A2E5A72EB}"/>
              </a:ext>
            </a:extLst>
          </p:cNvPr>
          <p:cNvSpPr/>
          <p:nvPr/>
        </p:nvSpPr>
        <p:spPr>
          <a:xfrm>
            <a:off x="788896" y="1307781"/>
            <a:ext cx="1104451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Firebase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の主要サービスの１つ、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NoSQL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データベースサービス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6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・正式版リリース以降は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Realtime Database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よりこちらがメイン</a:t>
            </a: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（実際、機能もどんどん増えている）</a:t>
            </a:r>
            <a:endParaRPr lang="en-US" altLang="ja-JP" sz="16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6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・バックエンドのインターフェースを開発しなくても、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クライアントアプリに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SDK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を組み込むだけで、簡単に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DB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とのやりとりができてしまう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・クエリは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Realtime Database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よりマシではあるが高度なものは苦手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ではユーザーが増えて負荷があがっていっても勝手にスケーリングしてくれる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24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時間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365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日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Google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さんが監視してくれてるので安心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・認証含めサービスの根幹部分を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Firebase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に全て預けることにはなるので移行は大変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8800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929F04-8F93-E74F-8E26-4C5BA0A030E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やること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93CF1C-48A5-6545-B47C-60B03B04288D}"/>
              </a:ext>
            </a:extLst>
          </p:cNvPr>
          <p:cNvSpPr/>
          <p:nvPr/>
        </p:nvSpPr>
        <p:spPr>
          <a:xfrm>
            <a:off x="554635" y="2031236"/>
            <a:ext cx="10875365" cy="1614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の初期化処理を修正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に読み込み処理を作成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14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</a:t>
            </a:r>
            <a:r>
              <a:rPr lang="en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から更新処理を呼び出す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</a:t>
            </a:r>
            <a:r>
              <a:rPr lang="en-US" altLang="ja-JP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の並び替えをする</a:t>
            </a:r>
            <a:endParaRPr lang="en-US" altLang="ja-JP" sz="32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AF8078E2-D602-A840-A518-FBFD8BB55770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75313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4EA7B-661A-AE4E-8212-B0B3BDC6464C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読み込みの流れをチェック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1371127" y="1072866"/>
            <a:ext cx="3168699" cy="1741337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読み込みたいです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36" name="円形吹き出し 35">
            <a:extLst>
              <a:ext uri="{FF2B5EF4-FFF2-40B4-BE49-F238E27FC236}">
                <a16:creationId xmlns:a16="http://schemas.microsoft.com/office/drawing/2014/main" id="{4963AECC-CF76-4F45-A0B7-E77C02C07669}"/>
              </a:ext>
            </a:extLst>
          </p:cNvPr>
          <p:cNvSpPr/>
          <p:nvPr/>
        </p:nvSpPr>
        <p:spPr>
          <a:xfrm>
            <a:off x="4872235" y="1681608"/>
            <a:ext cx="2857231" cy="1208314"/>
          </a:xfrm>
          <a:prstGeom prst="wedgeEllipseCallout">
            <a:avLst>
              <a:gd name="adj1" fmla="val -14833"/>
              <a:gd name="adj2" fmla="val 979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おっけー</a:t>
            </a:r>
            <a:r>
              <a:rPr kumimoji="1" lang="ja-JP" altLang="en-US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C8AB393-0BDA-9445-8ECF-127B42914F38}"/>
              </a:ext>
            </a:extLst>
          </p:cNvPr>
          <p:cNvSpPr/>
          <p:nvPr/>
        </p:nvSpPr>
        <p:spPr>
          <a:xfrm>
            <a:off x="3850697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900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72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3958069" y="1236586"/>
            <a:ext cx="3168699" cy="1741337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Firestore</a:t>
            </a:r>
            <a:r>
              <a:rPr lang="ja-JP" altLang="en-US">
                <a:solidFill>
                  <a:schemeClr val="tx1"/>
                </a:solidFill>
              </a:rPr>
              <a:t>のデータ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ください！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C8AB393-0BDA-9445-8ECF-127B42914F38}"/>
              </a:ext>
            </a:extLst>
          </p:cNvPr>
          <p:cNvSpPr/>
          <p:nvPr/>
        </p:nvSpPr>
        <p:spPr>
          <a:xfrm>
            <a:off x="7126768" y="3757612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8F41C4B0-9319-2848-BFD2-9EEB242AB8B9}"/>
              </a:ext>
            </a:extLst>
          </p:cNvPr>
          <p:cNvSpPr/>
          <p:nvPr/>
        </p:nvSpPr>
        <p:spPr>
          <a:xfrm>
            <a:off x="7858125" y="1236586"/>
            <a:ext cx="4182421" cy="1656217"/>
          </a:xfrm>
          <a:prstGeom prst="wedgeEllipseCallout">
            <a:avLst>
              <a:gd name="adj1" fmla="val -14833"/>
              <a:gd name="adj2" fmla="val 979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おっけー</a:t>
            </a:r>
            <a:r>
              <a:rPr kumimoji="1" lang="ja-JP" altLang="en-US">
                <a:solidFill>
                  <a:schemeClr val="tx1"/>
                </a:solidFill>
              </a:rPr>
              <a:t>！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そのままのデータ渡すと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使いづらいだろうから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Task</a:t>
            </a:r>
            <a:r>
              <a:rPr kumimoji="1" lang="ja-JP" altLang="en-US">
                <a:solidFill>
                  <a:schemeClr val="tx1"/>
                </a:solidFill>
              </a:rPr>
              <a:t>にして渡すわ！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BA52A69-7C7E-294E-9B5E-A5C2553A2C1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読み込みの流れをチェック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101AC47-C0FE-8D4E-85AC-BDD8D2385A30}"/>
              </a:ext>
            </a:extLst>
          </p:cNvPr>
          <p:cNvSpPr/>
          <p:nvPr/>
        </p:nvSpPr>
        <p:spPr>
          <a:xfrm>
            <a:off x="1093694" y="5345374"/>
            <a:ext cx="10004612" cy="94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から読み込む処理に加えて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それを扱いやすくするために</a:t>
            </a:r>
            <a:r>
              <a:rPr lang="en-US" altLang="ja-JP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2800" b="1" spc="-150">
                <a:solidFill>
                  <a:schemeClr val="tx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に変換する処理が必要そう</a:t>
            </a:r>
            <a:endParaRPr lang="en-US" altLang="ja-JP" sz="2800" b="1" spc="-150">
              <a:solidFill>
                <a:schemeClr val="tx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22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4600575" y="1769609"/>
            <a:ext cx="2526193" cy="1208314"/>
          </a:xfrm>
          <a:prstGeom prst="wedgeEllipseCallout">
            <a:avLst>
              <a:gd name="adj1" fmla="val 12170"/>
              <a:gd name="adj2" fmla="val 853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あざーす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8F41C4B0-9319-2848-BFD2-9EEB242AB8B9}"/>
              </a:ext>
            </a:extLst>
          </p:cNvPr>
          <p:cNvSpPr/>
          <p:nvPr/>
        </p:nvSpPr>
        <p:spPr>
          <a:xfrm>
            <a:off x="8533986" y="1236586"/>
            <a:ext cx="2857231" cy="1656217"/>
          </a:xfrm>
          <a:prstGeom prst="wedgeEllipseCallout">
            <a:avLst>
              <a:gd name="adj1" fmla="val -14833"/>
              <a:gd name="adj2" fmla="val 979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とれたよー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Task</a:t>
            </a:r>
            <a:r>
              <a:rPr lang="ja-JP" altLang="en-US">
                <a:solidFill>
                  <a:schemeClr val="tx1"/>
                </a:solidFill>
              </a:rPr>
              <a:t>渡すよー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1F3AD381-C3A6-0743-9263-56C0AE23971F}"/>
              </a:ext>
            </a:extLst>
          </p:cNvPr>
          <p:cNvSpPr/>
          <p:nvPr/>
        </p:nvSpPr>
        <p:spPr>
          <a:xfrm flipH="1">
            <a:off x="7126768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A2A6145-45B8-E649-8A39-F13D13C4387B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読み込みの流れをチェック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12134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53616B-1C8B-4546-8596-E17373F3A83D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74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DF7075-9A67-6741-96C4-BE2001C6680E}"/>
              </a:ext>
            </a:extLst>
          </p:cNvPr>
          <p:cNvSpPr/>
          <p:nvPr/>
        </p:nvSpPr>
        <p:spPr>
          <a:xfrm>
            <a:off x="1923926" y="3380051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TaskList</a:t>
            </a:r>
          </a:p>
          <a:p>
            <a:pPr algn="ctr"/>
            <a:r>
              <a:rPr lang="en-US" altLang="ja-JP"/>
              <a:t>Table</a:t>
            </a:r>
          </a:p>
          <a:p>
            <a:pPr algn="ctr"/>
            <a:r>
              <a:rPr lang="en-US" altLang="ja-JP"/>
              <a:t>ViewController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47D178-6745-BD47-9C42-33478360ABD6}"/>
              </a:ext>
            </a:extLst>
          </p:cNvPr>
          <p:cNvSpPr/>
          <p:nvPr/>
        </p:nvSpPr>
        <p:spPr>
          <a:xfrm>
            <a:off x="853398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TaskUseCase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045818-C6CF-CC4C-A839-44FF247E2308}"/>
              </a:ext>
            </a:extLst>
          </p:cNvPr>
          <p:cNvSpPr/>
          <p:nvPr/>
        </p:nvSpPr>
        <p:spPr>
          <a:xfrm>
            <a:off x="5228956" y="3367768"/>
            <a:ext cx="1926771" cy="1208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TaskCollection</a:t>
            </a:r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613325A9-7FE4-C645-AEBC-07C9E3358129}"/>
              </a:ext>
            </a:extLst>
          </p:cNvPr>
          <p:cNvSpPr/>
          <p:nvPr/>
        </p:nvSpPr>
        <p:spPr>
          <a:xfrm>
            <a:off x="5892630" y="1833185"/>
            <a:ext cx="2526193" cy="1208314"/>
          </a:xfrm>
          <a:prstGeom prst="wedgeEllipseCallout">
            <a:avLst>
              <a:gd name="adj1" fmla="val -39863"/>
              <a:gd name="adj2" fmla="val 9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これ使ってちょ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1F3AD381-C3A6-0743-9263-56C0AE23971F}"/>
              </a:ext>
            </a:extLst>
          </p:cNvPr>
          <p:cNvSpPr/>
          <p:nvPr/>
        </p:nvSpPr>
        <p:spPr>
          <a:xfrm flipH="1">
            <a:off x="3850697" y="3769895"/>
            <a:ext cx="1378259" cy="428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2940BDF3-40F5-A945-A277-44579C6DD8F9}"/>
              </a:ext>
            </a:extLst>
          </p:cNvPr>
          <p:cNvSpPr/>
          <p:nvPr/>
        </p:nvSpPr>
        <p:spPr>
          <a:xfrm>
            <a:off x="958680" y="1833185"/>
            <a:ext cx="2526193" cy="1208314"/>
          </a:xfrm>
          <a:prstGeom prst="wedgeEllipseCallout">
            <a:avLst>
              <a:gd name="adj1" fmla="val 25744"/>
              <a:gd name="adj2" fmla="val 830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あざーす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13B5F7-50FD-5A47-9106-541AD9B5EF2A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続きに着手する前に</a:t>
            </a:r>
            <a:r>
              <a:rPr kumimoji="1"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読み込みの流れをチェック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2976276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の初期化処理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23341"/>
            <a:ext cx="112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からとってきたデータでタスクを初期化できるように修正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5518481" y="392352"/>
            <a:ext cx="702436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AFA042-A246-064F-B02B-EF60A1D06BD1}"/>
              </a:ext>
            </a:extLst>
          </p:cNvPr>
          <p:cNvSpPr/>
          <p:nvPr/>
        </p:nvSpPr>
        <p:spPr>
          <a:xfrm>
            <a:off x="554634" y="3193572"/>
            <a:ext cx="1127541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value: [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?])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id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value[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memo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value[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"memo"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value[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"coordinate"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GeoPoint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createAt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value[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"create_at"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(date: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value[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"update_at"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Timestamp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(date: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91E194-153D-8747-930B-37213195EA23}"/>
              </a:ext>
            </a:extLst>
          </p:cNvPr>
          <p:cNvSpPr/>
          <p:nvPr/>
        </p:nvSpPr>
        <p:spPr>
          <a:xfrm>
            <a:off x="1143626" y="3770608"/>
            <a:ext cx="10608040" cy="1446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A16F2C-8C17-A449-ACCD-9B0723F409F9}"/>
              </a:ext>
            </a:extLst>
          </p:cNvPr>
          <p:cNvSpPr/>
          <p:nvPr/>
        </p:nvSpPr>
        <p:spPr>
          <a:xfrm>
            <a:off x="2953376" y="3193572"/>
            <a:ext cx="2961649" cy="3885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842DD5-FD49-CE4B-AFCE-796E9CB09C87}"/>
              </a:ext>
            </a:extLst>
          </p:cNvPr>
          <p:cNvSpPr txBox="1"/>
          <p:nvPr/>
        </p:nvSpPr>
        <p:spPr>
          <a:xfrm>
            <a:off x="1143627" y="1943013"/>
            <a:ext cx="105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1-1.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引数に「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value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」（辞書型）を追加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1-2. value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のキーを指定して、値にセットする処理を記載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151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補足：初期化コード部分について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36F7A2-49BE-D445-8630-D501E3DC6472}"/>
              </a:ext>
            </a:extLst>
          </p:cNvPr>
          <p:cNvSpPr txBox="1"/>
          <p:nvPr/>
        </p:nvSpPr>
        <p:spPr>
          <a:xfrm>
            <a:off x="734959" y="1215006"/>
            <a:ext cx="11305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value(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辞書型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)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memo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というキー名の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String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なかったら　→メモに</a:t>
            </a:r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nil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をセット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あったら　　→メモに辞書の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”memo”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というキーの値をセット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いうようなことをしている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2FFB2E-D248-964E-AA2A-C3460E3685C2}"/>
              </a:ext>
            </a:extLst>
          </p:cNvPr>
          <p:cNvSpPr/>
          <p:nvPr/>
        </p:nvSpPr>
        <p:spPr>
          <a:xfrm>
            <a:off x="1620136" y="3198167"/>
            <a:ext cx="814855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1" dirty="0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" altLang="ja-JP" sz="2400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2400" dirty="0">
                <a:solidFill>
                  <a:srgbClr val="91D462"/>
                </a:solidFill>
                <a:latin typeface="Menlo" panose="020B0609030804020204" pitchFamily="49" charset="0"/>
              </a:rPr>
              <a:t>memo</a:t>
            </a:r>
            <a:r>
              <a:rPr lang="en" altLang="ja-JP" sz="2400" dirty="0">
                <a:solidFill>
                  <a:srgbClr val="FFFFFF"/>
                </a:solidFill>
                <a:latin typeface="Menlo" panose="020B0609030804020204" pitchFamily="49" charset="0"/>
              </a:rPr>
              <a:t> = value[</a:t>
            </a:r>
            <a:r>
              <a:rPr lang="en" altLang="ja-JP" sz="2400" dirty="0">
                <a:solidFill>
                  <a:srgbClr val="FC6A5D"/>
                </a:solidFill>
                <a:latin typeface="Menlo" panose="020B0609030804020204" pitchFamily="49" charset="0"/>
              </a:rPr>
              <a:t>"memo"</a:t>
            </a:r>
            <a:r>
              <a:rPr lang="en" altLang="ja-JP" sz="2400" dirty="0">
                <a:solidFill>
                  <a:srgbClr val="FFFFFF"/>
                </a:solidFill>
                <a:latin typeface="Menlo" panose="020B0609030804020204" pitchFamily="49" charset="0"/>
              </a:rPr>
              <a:t>] </a:t>
            </a:r>
            <a:r>
              <a:rPr lang="en" altLang="ja-JP" sz="2400" b="1" dirty="0">
                <a:solidFill>
                  <a:srgbClr val="FC5FA3"/>
                </a:solidFill>
                <a:latin typeface="Menlo" panose="020B0609030804020204" pitchFamily="49" charset="0"/>
              </a:rPr>
              <a:t>as</a:t>
            </a:r>
            <a:r>
              <a:rPr lang="en" altLang="ja-JP" sz="2400" dirty="0">
                <a:solidFill>
                  <a:srgbClr val="FFFFFF"/>
                </a:solidFill>
                <a:latin typeface="Menlo" panose="020B0609030804020204" pitchFamily="49" charset="0"/>
              </a:rPr>
              <a:t>? </a:t>
            </a:r>
            <a:r>
              <a:rPr lang="en" altLang="ja-JP" sz="2400" dirty="0">
                <a:solidFill>
                  <a:srgbClr val="7AC8B6"/>
                </a:solidFill>
                <a:latin typeface="Menlo" panose="020B0609030804020204" pitchFamily="49" charset="0"/>
              </a:rPr>
              <a:t>String</a:t>
            </a:r>
            <a:r>
              <a:rPr lang="en" altLang="ja-JP" sz="2400" dirty="0">
                <a:solidFill>
                  <a:srgbClr val="FFFFFF"/>
                </a:solidFill>
                <a:latin typeface="Menlo" panose="020B0609030804020204" pitchFamily="49" charset="0"/>
              </a:rPr>
              <a:t> ?? </a:t>
            </a:r>
            <a:r>
              <a:rPr lang="en" altLang="ja-JP" sz="2400" b="1" dirty="0">
                <a:solidFill>
                  <a:srgbClr val="FC5FA3"/>
                </a:solidFill>
                <a:latin typeface="Menlo" panose="020B0609030804020204" pitchFamily="49" charset="0"/>
              </a:rPr>
              <a:t>nil</a:t>
            </a:r>
            <a:endParaRPr lang="en" altLang="ja-JP" sz="2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ADCDAB-8CB5-B14F-B8A0-BAA4E45DACBE}"/>
              </a:ext>
            </a:extLst>
          </p:cNvPr>
          <p:cNvSpPr/>
          <p:nvPr/>
        </p:nvSpPr>
        <p:spPr>
          <a:xfrm>
            <a:off x="734959" y="4167364"/>
            <a:ext cx="6686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「</a:t>
            </a:r>
            <a:r>
              <a:rPr lang="en" altLang="ja-JP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??</a:t>
            </a:r>
            <a:r>
              <a:rPr lang="ja-JP" altLang="en-US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」</a:t>
            </a:r>
            <a:r>
              <a:rPr lang="en" altLang="ja-JP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 </a:t>
            </a:r>
            <a:r>
              <a:rPr lang="ja-JP" altLang="en-US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→　</a:t>
            </a:r>
            <a:r>
              <a:rPr lang="en" altLang="ja-JP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Nil-Coalescing Operator</a:t>
            </a:r>
            <a:r>
              <a:rPr lang="ja-JP" altLang="en-US" sz="2400" b="1" i="0">
                <a:solidFill>
                  <a:srgbClr val="333333"/>
                </a:solidFill>
                <a:effectLst/>
                <a:latin typeface="SF Pro Display" pitchFamily="2" charset="0"/>
              </a:rPr>
              <a:t>という</a:t>
            </a:r>
            <a:endParaRPr lang="en-US" altLang="ja-JP" sz="2400" b="1" i="0">
              <a:solidFill>
                <a:srgbClr val="333333"/>
              </a:solidFill>
              <a:effectLst/>
              <a:latin typeface="SF Pro Display" pitchFamily="2" charset="0"/>
            </a:endParaRPr>
          </a:p>
          <a:p>
            <a:r>
              <a:rPr lang="ja-JP" altLang="en-US" sz="2400" b="1">
                <a:solidFill>
                  <a:srgbClr val="333333"/>
                </a:solidFill>
                <a:latin typeface="SF Pro Display" pitchFamily="2" charset="0"/>
              </a:rPr>
              <a:t>　　　　　</a:t>
            </a:r>
            <a:r>
              <a:rPr lang="en-US" altLang="ja-JP" sz="2400" b="1">
                <a:solidFill>
                  <a:srgbClr val="333333"/>
                </a:solidFill>
                <a:latin typeface="SF Pro Display" pitchFamily="2" charset="0"/>
              </a:rPr>
              <a:t>??</a:t>
            </a:r>
            <a:r>
              <a:rPr lang="ja-JP" altLang="en-US" sz="2400" b="1">
                <a:solidFill>
                  <a:srgbClr val="333333"/>
                </a:solidFill>
                <a:latin typeface="SF Pro Display" pitchFamily="2" charset="0"/>
              </a:rPr>
              <a:t>の前が</a:t>
            </a:r>
            <a:r>
              <a:rPr lang="en-US" altLang="ja-JP" sz="2400" b="1">
                <a:solidFill>
                  <a:srgbClr val="333333"/>
                </a:solidFill>
                <a:latin typeface="SF Pro Display" pitchFamily="2" charset="0"/>
              </a:rPr>
              <a:t>nil</a:t>
            </a:r>
            <a:r>
              <a:rPr lang="ja-JP" altLang="en-US" sz="2400" b="1">
                <a:solidFill>
                  <a:srgbClr val="333333"/>
                </a:solidFill>
                <a:latin typeface="SF Pro Display" pitchFamily="2" charset="0"/>
              </a:rPr>
              <a:t>だったら後ろの値を返す</a:t>
            </a:r>
            <a:endParaRPr lang="en" altLang="ja-JP" sz="2400" b="1" i="0">
              <a:solidFill>
                <a:srgbClr val="333333"/>
              </a:solidFill>
              <a:effectLst/>
              <a:latin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52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45C1EE-62A0-B64A-84E1-9C4AF0A66050}"/>
              </a:ext>
            </a:extLst>
          </p:cNvPr>
          <p:cNvSpPr/>
          <p:nvPr/>
        </p:nvSpPr>
        <p:spPr>
          <a:xfrm>
            <a:off x="1637674" y="3293439"/>
            <a:ext cx="76009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createTask() -&gt;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createTaskId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(id: id, value: [:])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の初期化処理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を修正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23341"/>
            <a:ext cx="112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でエラーになる箇所を修正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5518481" y="392352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A16F2C-8C17-A449-ACCD-9B0723F409F9}"/>
              </a:ext>
            </a:extLst>
          </p:cNvPr>
          <p:cNvSpPr/>
          <p:nvPr/>
        </p:nvSpPr>
        <p:spPr>
          <a:xfrm>
            <a:off x="3134351" y="3882683"/>
            <a:ext cx="3580774" cy="353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842DD5-FD49-CE4B-AFCE-796E9CB09C87}"/>
              </a:ext>
            </a:extLst>
          </p:cNvPr>
          <p:cNvSpPr txBox="1"/>
          <p:nvPr/>
        </p:nvSpPr>
        <p:spPr>
          <a:xfrm>
            <a:off x="1143627" y="1943013"/>
            <a:ext cx="105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1-2. 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引数に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value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を追加して空の辞書をセット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382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に読み込み処理を作成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5B9B9C-F6D6-7040-8015-5CA4DCB6740A}"/>
              </a:ext>
            </a:extLst>
          </p:cNvPr>
          <p:cNvSpPr txBox="1"/>
          <p:nvPr/>
        </p:nvSpPr>
        <p:spPr>
          <a:xfrm>
            <a:off x="554635" y="1123341"/>
            <a:ext cx="112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から全タスクをフェッチする処理を作成</a:t>
            </a:r>
            <a:endParaRPr lang="en-US" altLang="ja-JP" sz="2800" b="1" dirty="0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7743521" y="384655"/>
            <a:ext cx="17235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TaskUseCase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2C4969D-9A35-C34D-B175-7D051A5E7301}"/>
              </a:ext>
            </a:extLst>
          </p:cNvPr>
          <p:cNvSpPr/>
          <p:nvPr/>
        </p:nvSpPr>
        <p:spPr>
          <a:xfrm>
            <a:off x="781189" y="1932628"/>
            <a:ext cx="10629621" cy="44319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fetchTaskDocuments(callback: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@escaping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([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]?) -&gt;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collectionRef = 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collectionRef.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getDocuments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(source: 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 (snapshot, err)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err ==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_snapshot = snapshot,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!_snapshot.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callback(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taskCollection: [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= _snapshot.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compactMap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{ (snapshot)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 = snapshot.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documentID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value = snapshot.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 : id ,value: value)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 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callback(taskCollection)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780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79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補足：クロージャーについて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E10532-FC10-1B42-941A-72B7FEB8C6B5}"/>
              </a:ext>
            </a:extLst>
          </p:cNvPr>
          <p:cNvSpPr/>
          <p:nvPr/>
        </p:nvSpPr>
        <p:spPr>
          <a:xfrm>
            <a:off x="458292" y="1293102"/>
            <a:ext cx="1127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>
                <a:latin typeface="Helvetica Neue" panose="02000503000000020004" pitchFamily="2" charset="0"/>
              </a:rPr>
              <a:t>関数機能をもった自己完結型の変数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みたいなもの</a:t>
            </a:r>
            <a:endParaRPr lang="ja-JP" altLang="en-US" sz="2400" b="1">
              <a:effectLst/>
              <a:latin typeface=".Hiragino Kaku Gothic Interface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2BFBD8-2C83-F747-BA9B-AA1076B58B33}"/>
              </a:ext>
            </a:extLst>
          </p:cNvPr>
          <p:cNvSpPr/>
          <p:nvPr/>
        </p:nvSpPr>
        <p:spPr>
          <a:xfrm>
            <a:off x="554635" y="2011524"/>
            <a:ext cx="4794143" cy="289310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ja-JP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関数</a:t>
            </a:r>
            <a:endParaRPr lang="ja-JP" altLang="en-US" sz="1600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functionSample()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こんにちは</a:t>
            </a:r>
            <a:r>
              <a:rPr lang="en-US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160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functionSample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" altLang="ja-JP" sz="1600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クロージャ</a:t>
            </a:r>
            <a:endParaRPr lang="ja-JP" altLang="en-US" sz="1600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closureSample: () -&gt; () =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こんにちは</a:t>
            </a:r>
            <a:r>
              <a:rPr lang="en-US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160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closureSample()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1EA54-F3FA-654B-897E-52BE9402E5E6}"/>
              </a:ext>
            </a:extLst>
          </p:cNvPr>
          <p:cNvSpPr/>
          <p:nvPr/>
        </p:nvSpPr>
        <p:spPr>
          <a:xfrm>
            <a:off x="5734050" y="2073075"/>
            <a:ext cx="6096000" cy="3323987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r>
              <a:rPr lang="en-US" altLang="ja-JP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関数</a:t>
            </a:r>
            <a:endParaRPr lang="ja-JP" altLang="en-US" sz="1600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functionSample(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p1: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p2: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)-&gt;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p1 + p2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functionSample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6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16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</a:t>
            </a:r>
            <a:endParaRPr lang="en" altLang="ja-JP" sz="1600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ja-JP" altLang="en-US" sz="1600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クロージャー</a:t>
            </a:r>
            <a:endParaRPr lang="ja-JP" altLang="en-US" sz="1600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closureSample: (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-&gt;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p1,p2 -&gt; </a:t>
            </a:r>
            <a:r>
              <a:rPr lang="en" altLang="ja-JP" sz="16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 sz="16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p1 + p2</a:t>
            </a:r>
          </a:p>
          <a:p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ja-JP" sz="16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(closureSample(</a:t>
            </a:r>
            <a:r>
              <a:rPr lang="en" altLang="ja-JP" sz="16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16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C876D5-3758-B44F-9005-92757EC50970}"/>
              </a:ext>
            </a:extLst>
          </p:cNvPr>
          <p:cNvSpPr/>
          <p:nvPr/>
        </p:nvSpPr>
        <p:spPr>
          <a:xfrm>
            <a:off x="2761281" y="6203943"/>
            <a:ext cx="6669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https://qiita.com/narukun/items/b1b6ec856aee42767694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51F9C2-2D59-2040-8105-BE5EED684F42}"/>
              </a:ext>
            </a:extLst>
          </p:cNvPr>
          <p:cNvSpPr/>
          <p:nvPr/>
        </p:nvSpPr>
        <p:spPr>
          <a:xfrm>
            <a:off x="2892604" y="5834611"/>
            <a:ext cx="598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1" i="0">
                <a:solidFill>
                  <a:srgbClr val="333333"/>
                </a:solidFill>
                <a:effectLst/>
                <a:latin typeface="-apple-system"/>
              </a:rPr>
              <a:t>【swift】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イラストで分かる！具体的な</a:t>
            </a:r>
            <a:r>
              <a:rPr lang="en" altLang="ja-JP" b="1" i="0">
                <a:solidFill>
                  <a:srgbClr val="333333"/>
                </a:solidFill>
                <a:effectLst/>
                <a:latin typeface="-apple-system"/>
              </a:rPr>
              <a:t>Closure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の使い方。</a:t>
            </a:r>
          </a:p>
        </p:txBody>
      </p:sp>
    </p:spTree>
    <p:extLst>
      <p:ext uri="{BB962C8B-B14F-4D97-AF65-F5344CB8AC3E}">
        <p14:creationId xmlns:p14="http://schemas.microsoft.com/office/powerpoint/2010/main" val="335616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3B530D-3C6C-A14F-9A33-065A2E5A72EB}"/>
              </a:ext>
            </a:extLst>
          </p:cNvPr>
          <p:cNvSpPr/>
          <p:nvPr/>
        </p:nvSpPr>
        <p:spPr>
          <a:xfrm>
            <a:off x="573742" y="1280887"/>
            <a:ext cx="11044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・表でデータを扱う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SQL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データベースと違って、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データ自体を「キー」と「値」のペアで扱う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・「キー」と「値」のデータの束は、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「ドキュメント」というノート的なものに格納される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・「ドキュメント」には、数値・文字列・参照・コレクション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といった様々な値が保存できる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・「ドキュメント」 は「コレクション」というフォルダ的なものに格納される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「ドキュメント」に入った「コレクション」は「サブコレクション」と呼ぶ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</a:t>
            </a:r>
            <a:r>
              <a:rPr lang="en-US" altLang="ja-JP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 </a:t>
            </a:r>
            <a:r>
              <a:rPr lang="ja-JP" altLang="en-US" sz="24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＝「コレクション」はただの「ドキュメント」の入れ物</a:t>
            </a:r>
            <a:endParaRPr lang="en-US" altLang="ja-JP" sz="24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2A0E38-DACF-0E44-AE5C-A2B10C69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12" y="297255"/>
            <a:ext cx="3710135" cy="28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73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補足：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@escaping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E10532-FC10-1B42-941A-72B7FEB8C6B5}"/>
              </a:ext>
            </a:extLst>
          </p:cNvPr>
          <p:cNvSpPr/>
          <p:nvPr/>
        </p:nvSpPr>
        <p:spPr>
          <a:xfrm>
            <a:off x="458292" y="1008359"/>
            <a:ext cx="112754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・クロージャがスコープから抜けても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latin typeface="Helvetica Neue" panose="02000503000000020004" pitchFamily="2" charset="0"/>
              </a:rPr>
              <a:t>　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存在し続けるときに「</a:t>
            </a:r>
            <a:r>
              <a:rPr lang="en-US" altLang="ja-JP" sz="2400" b="1">
                <a:effectLst/>
                <a:latin typeface="Helvetica Neue" panose="02000503000000020004" pitchFamily="2" charset="0"/>
              </a:rPr>
              <a:t>@</a:t>
            </a:r>
            <a:r>
              <a:rPr lang="en" altLang="ja-JP" sz="2400" b="1">
                <a:effectLst/>
                <a:latin typeface="Helvetica Neue" panose="02000503000000020004" pitchFamily="2" charset="0"/>
              </a:rPr>
              <a:t>escaping</a:t>
            </a:r>
            <a:r>
              <a:rPr lang="ja-JP" altLang="en" sz="2400" b="1">
                <a:effectLst/>
                <a:latin typeface="Helvetica Neue" panose="02000503000000020004" pitchFamily="2" charset="0"/>
              </a:rPr>
              <a:t>」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が必要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・存在し続けるときとは</a:t>
            </a: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　　①クロージャーがプロパティとして保存される</a:t>
            </a: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　　②クロージャーが非同期的に実行される</a:t>
            </a:r>
            <a:r>
              <a:rPr lang="en-US" altLang="ja-JP" sz="2400" b="1">
                <a:effectLst/>
                <a:latin typeface="Helvetica Neue" panose="02000503000000020004" pitchFamily="2" charset="0"/>
              </a:rPr>
              <a:t>(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メソッド内ですぐに実行されない</a:t>
            </a:r>
            <a:r>
              <a:rPr lang="en-US" altLang="ja-JP" sz="2400" b="1">
                <a:effectLst/>
                <a:latin typeface="Helvetica Neue" panose="02000503000000020004" pitchFamily="2" charset="0"/>
              </a:rPr>
              <a:t>)</a:t>
            </a:r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.Hiragino Kaku Gothic Interface"/>
              </a:rPr>
              <a:t>　のいずれか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09CFA-4E61-4344-9749-9BC5BBF1C1E4}"/>
              </a:ext>
            </a:extLst>
          </p:cNvPr>
          <p:cNvSpPr/>
          <p:nvPr/>
        </p:nvSpPr>
        <p:spPr>
          <a:xfrm>
            <a:off x="781189" y="4017252"/>
            <a:ext cx="661150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fetchTaskDocuments(callback: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@escaping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([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]?) -&gt; </a:t>
            </a:r>
            <a:r>
              <a:rPr lang="en" altLang="ja-JP" sz="1000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collectionRef = </a:t>
            </a:r>
            <a:r>
              <a:rPr lang="en" altLang="ja-JP" sz="10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getCollectionRef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collectionRef.</a:t>
            </a:r>
            <a:r>
              <a:rPr lang="en" altLang="ja-JP" sz="10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getDocuments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(source: .</a:t>
            </a:r>
            <a:r>
              <a:rPr lang="en" altLang="ja-JP" sz="10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 (snapshot, err)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 sz="10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err ==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_snapshot = snapshot,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!_snapshot.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callback(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 sz="10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taskCollection: [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 = _snapshot.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00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compactMap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{ (snapshot)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 sz="10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id = snapshot.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documentID</a:t>
            </a:r>
            <a:endParaRPr lang="en" altLang="ja-JP" sz="10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value = snapshot.</a:t>
            </a:r>
            <a:r>
              <a:rPr lang="en" altLang="ja-JP" sz="10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sz="10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(id : id ,value: value)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 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callback(taskCollection)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 sz="10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39AB24-247C-E843-9ED9-F0686651E183}"/>
              </a:ext>
            </a:extLst>
          </p:cNvPr>
          <p:cNvSpPr/>
          <p:nvPr/>
        </p:nvSpPr>
        <p:spPr>
          <a:xfrm>
            <a:off x="2611568" y="4017253"/>
            <a:ext cx="2998818" cy="229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3CAB30-8BC4-EC43-8754-90ACF1662467}"/>
              </a:ext>
            </a:extLst>
          </p:cNvPr>
          <p:cNvSpPr/>
          <p:nvPr/>
        </p:nvSpPr>
        <p:spPr>
          <a:xfrm>
            <a:off x="2082043" y="4981048"/>
            <a:ext cx="1017618" cy="155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61DED4-23E9-C84F-93B8-B64813B5581B}"/>
              </a:ext>
            </a:extLst>
          </p:cNvPr>
          <p:cNvSpPr/>
          <p:nvPr/>
        </p:nvSpPr>
        <p:spPr>
          <a:xfrm>
            <a:off x="1448631" y="6183578"/>
            <a:ext cx="1887500" cy="210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724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補足：</a:t>
            </a:r>
            <a:r>
              <a:rPr lang="en-US" altLang="ja-JP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CompactMap</a:t>
            </a:r>
            <a:r>
              <a:rPr lang="ja-JP" altLang="en-US" sz="3200" b="1" spc="-15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4FB76-D0CE-AA4C-BD77-C5ED631FAE1D}"/>
              </a:ext>
            </a:extLst>
          </p:cNvPr>
          <p:cNvSpPr/>
          <p:nvPr/>
        </p:nvSpPr>
        <p:spPr>
          <a:xfrm>
            <a:off x="1554480" y="177861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numbers = [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mapped = numbers.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$0 * </a:t>
            </a:r>
            <a:r>
              <a:rPr lang="en" altLang="ja-JP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[5, 10, 15, 20]  </a:t>
            </a:r>
            <a:endParaRPr lang="en" altLang="ja-JP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63A796-A6DE-AF4E-AC57-ABC6FD9C53C3}"/>
              </a:ext>
            </a:extLst>
          </p:cNvPr>
          <p:cNvSpPr txBox="1"/>
          <p:nvPr/>
        </p:nvSpPr>
        <p:spPr>
          <a:xfrm>
            <a:off x="1431638" y="1045351"/>
            <a:ext cx="932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[map]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では配列の全てに○○できる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65B3F0-2EA6-4542-AE6B-74332C02F319}"/>
              </a:ext>
            </a:extLst>
          </p:cNvPr>
          <p:cNvSpPr/>
          <p:nvPr/>
        </p:nvSpPr>
        <p:spPr>
          <a:xfrm>
            <a:off x="1554480" y="3809127"/>
            <a:ext cx="920588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i="1">
                <a:solidFill>
                  <a:srgbClr val="6C7986"/>
                </a:solidFill>
                <a:latin typeface="Menlo" panose="020B0609030804020204" pitchFamily="49" charset="0"/>
              </a:rPr>
              <a:t>// </a:t>
            </a:r>
            <a:r>
              <a:rPr lang="ja-JP" altLang="en-US" i="1">
                <a:solidFill>
                  <a:srgbClr val="6C7986"/>
                </a:solidFill>
                <a:latin typeface="Menlo" panose="020B0609030804020204" pitchFamily="49" charset="0"/>
              </a:rPr>
              <a:t>★</a:t>
            </a:r>
            <a:r>
              <a:rPr lang="en-US" altLang="ja-JP" i="1">
                <a:solidFill>
                  <a:srgbClr val="6C7986"/>
                </a:solidFill>
                <a:latin typeface="Menlo" panose="020B0609030804020204" pitchFamily="49" charset="0"/>
              </a:rPr>
              <a:t>MAP</a:t>
            </a:r>
            <a:r>
              <a:rPr lang="ja-JP" altLang="en-US" i="1">
                <a:solidFill>
                  <a:srgbClr val="6C7986"/>
                </a:solidFill>
                <a:latin typeface="Menlo" panose="020B0609030804020204" pitchFamily="49" charset="0"/>
              </a:rPr>
              <a:t>の場合</a:t>
            </a:r>
            <a:endParaRPr lang="en-US" altLang="ja-JP" i="1">
              <a:solidFill>
                <a:srgbClr val="6C7986"/>
              </a:solidFill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mapValues = 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"3"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"more"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mapped = mapValues.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($0) }</a:t>
            </a:r>
          </a:p>
          <a:p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[Optional(1), Optional(2), Optional(3), nil]</a:t>
            </a:r>
            <a:endParaRPr lang="en" altLang="ja-JP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endParaRPr lang="en-US" altLang="ja-JP" i="1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i="1">
                <a:solidFill>
                  <a:srgbClr val="6C7986"/>
                </a:solidFill>
                <a:latin typeface="Menlo" panose="020B0609030804020204" pitchFamily="49" charset="0"/>
              </a:rPr>
              <a:t>// </a:t>
            </a:r>
            <a:r>
              <a:rPr lang="ja-JP" altLang="en-US" i="1">
                <a:solidFill>
                  <a:srgbClr val="6C7986"/>
                </a:solidFill>
                <a:latin typeface="Menlo" panose="020B0609030804020204" pitchFamily="49" charset="0"/>
              </a:rPr>
              <a:t>★</a:t>
            </a:r>
            <a:r>
              <a:rPr lang="en-US" altLang="ja-JP" i="1">
                <a:solidFill>
                  <a:srgbClr val="6C7986"/>
                </a:solidFill>
                <a:latin typeface="Menlo" panose="020B0609030804020204" pitchFamily="49" charset="0"/>
              </a:rPr>
              <a:t>COMPACTMAP</a:t>
            </a:r>
            <a:r>
              <a:rPr lang="ja-JP" altLang="en-US" i="1">
                <a:solidFill>
                  <a:srgbClr val="6C7986"/>
                </a:solidFill>
                <a:latin typeface="Menlo" panose="020B0609030804020204" pitchFamily="49" charset="0"/>
              </a:rPr>
              <a:t>の場合</a:t>
            </a:r>
            <a:endParaRPr lang="en-US" altLang="ja-JP" i="1">
              <a:solidFill>
                <a:srgbClr val="6C7986"/>
              </a:solidFill>
              <a:latin typeface="Menlo" panose="020B0609030804020204" pitchFamily="49" charset="0"/>
            </a:endParaRP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compactValues = [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"2"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"3"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"more"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compactMapped = compactValues.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compactMap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ja-JP">
                <a:solidFill>
                  <a:srgbClr val="7AC8B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($0) }</a:t>
            </a:r>
          </a:p>
          <a:p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[1, 2, 3]</a:t>
            </a:r>
            <a:endParaRPr lang="en" altLang="ja-JP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3FC12A-5FBA-734F-A662-5F99BD2B1FE9}"/>
              </a:ext>
            </a:extLst>
          </p:cNvPr>
          <p:cNvSpPr txBox="1"/>
          <p:nvPr/>
        </p:nvSpPr>
        <p:spPr>
          <a:xfrm>
            <a:off x="1431638" y="3086638"/>
            <a:ext cx="1076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[compactMap]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では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nil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のものを排除しつつ</a:t>
            </a:r>
            <a:r>
              <a:rPr lang="en-US" altLang="ja-JP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map</a:t>
            </a:r>
            <a:r>
              <a:rPr lang="ja-JP" altLang="en-US" sz="28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してくれる</a:t>
            </a:r>
            <a:endParaRPr lang="en-US" altLang="ja-JP" sz="28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D9F5F3C-8995-2A47-87EE-89EEE2FB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477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から更新処理を呼び出す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8078801" y="421117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8295E05-523C-8544-9D99-7C0AA74FBAB4}"/>
              </a:ext>
            </a:extLst>
          </p:cNvPr>
          <p:cNvSpPr/>
          <p:nvPr/>
        </p:nvSpPr>
        <p:spPr>
          <a:xfrm>
            <a:off x="1406419" y="1385560"/>
            <a:ext cx="937916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load() {</a:t>
            </a:r>
            <a:endParaRPr lang="en" altLang="ja-JP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taskUseCase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fetchTaskDocuments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(tasks)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_tasks = tasks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ja-JP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//Console</a:t>
            </a:r>
            <a:r>
              <a:rPr lang="ja-JP" altLang="en-US" i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側とかで空にされたら</a:t>
            </a:r>
            <a:endParaRPr lang="ja-JP" altLang="en-US">
              <a:solidFill>
                <a:srgbClr val="6C7986"/>
              </a:solidFill>
              <a:effectLst/>
              <a:latin typeface="Menlo" panose="020B0609030804020204" pitchFamily="49" charset="0"/>
            </a:endParaRPr>
          </a:p>
          <a:p>
            <a:r>
              <a:rPr lang="ja-JP" altLang="en-US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_tasks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1A991D-E15B-B54F-A347-340246E42C9D}"/>
              </a:ext>
            </a:extLst>
          </p:cNvPr>
          <p:cNvSpPr/>
          <p:nvPr/>
        </p:nvSpPr>
        <p:spPr>
          <a:xfrm>
            <a:off x="1793230" y="1682704"/>
            <a:ext cx="7289809" cy="2310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84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C0E20EC4-FDB6-C34B-9C0B-CD2BD2FEBBB5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9C283-D16D-9644-893F-3DA0CD4902B1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</a:t>
            </a:r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の並び替えをする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10F735-47D6-EE41-8609-18F9B64ED20A}"/>
              </a:ext>
            </a:extLst>
          </p:cNvPr>
          <p:cNvSpPr/>
          <p:nvPr/>
        </p:nvSpPr>
        <p:spPr>
          <a:xfrm>
            <a:off x="5168501" y="382672"/>
            <a:ext cx="185499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TaskCollection</a:t>
            </a:r>
            <a:endParaRPr lang="ja-JP" altLang="en-US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C788D4-905C-6E44-82FD-38873A551C61}"/>
              </a:ext>
            </a:extLst>
          </p:cNvPr>
          <p:cNvSpPr txBox="1"/>
          <p:nvPr/>
        </p:nvSpPr>
        <p:spPr>
          <a:xfrm>
            <a:off x="1340223" y="3429000"/>
            <a:ext cx="932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ここまでできたら、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起動してダッシュボードに登録されている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データが表示されるか確認してみよう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9F8286-2729-6045-878E-679C0C611949}"/>
              </a:ext>
            </a:extLst>
          </p:cNvPr>
          <p:cNvSpPr/>
          <p:nvPr/>
        </p:nvSpPr>
        <p:spPr>
          <a:xfrm>
            <a:off x="927496" y="1444501"/>
            <a:ext cx="109025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save ()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tasks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sorted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(by: {$0.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dateValue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 &gt; $1.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updateAt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dateValue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()})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delegate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reload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164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CCFFFCB-1291-9145-A4C1-6FD89369270E}"/>
              </a:ext>
            </a:extLst>
          </p:cNvPr>
          <p:cNvSpPr/>
          <p:nvPr/>
        </p:nvSpPr>
        <p:spPr>
          <a:xfrm>
            <a:off x="682761" y="1347698"/>
            <a:ext cx="10826477" cy="4002224"/>
          </a:xfrm>
          <a:prstGeom prst="roundRect">
            <a:avLst>
              <a:gd name="adj" fmla="val 30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A89ADC-7102-174F-A486-F5B246D644A1}"/>
              </a:ext>
            </a:extLst>
          </p:cNvPr>
          <p:cNvSpPr/>
          <p:nvPr/>
        </p:nvSpPr>
        <p:spPr>
          <a:xfrm>
            <a:off x="554635" y="297255"/>
            <a:ext cx="720017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ここまでのおさらい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DFDAB49-53CD-FA4A-842A-4EB5F59403AF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84</a:t>
            </a:fld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9848F4-5AB6-D14C-B1D9-2CC70ED44B74}"/>
              </a:ext>
            </a:extLst>
          </p:cNvPr>
          <p:cNvSpPr/>
          <p:nvPr/>
        </p:nvSpPr>
        <p:spPr>
          <a:xfrm>
            <a:off x="1015043" y="1932473"/>
            <a:ext cx="101140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へのデータ追加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のデータ更新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のデータ削除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のデータ読み込み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44AB88-BD64-D444-8705-84E68A722691}"/>
              </a:ext>
            </a:extLst>
          </p:cNvPr>
          <p:cNvSpPr/>
          <p:nvPr/>
        </p:nvSpPr>
        <p:spPr>
          <a:xfrm>
            <a:off x="808385" y="1097582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32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こんなことを学びました</a:t>
            </a:r>
            <a:endParaRPr lang="en-US" altLang="ja-JP" sz="32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5162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1972650" y="2828835"/>
            <a:ext cx="8246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セキュリティルールについて知る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958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44E8D-D054-4140-988B-F90FE0E1B346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86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071517-BF18-6B4B-B9AB-C2178FF034F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のセキュリティルールとは？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03D38-BD55-B84A-9C86-0CFC6718DEDD}"/>
              </a:ext>
            </a:extLst>
          </p:cNvPr>
          <p:cNvSpPr txBox="1"/>
          <p:nvPr/>
        </p:nvSpPr>
        <p:spPr>
          <a:xfrm>
            <a:off x="1340223" y="1519766"/>
            <a:ext cx="932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誰がどこのデータを読み書きできるか？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というルールを設定することで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堅牢なデータベースを構築することができる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48AD30-A053-C349-9228-44DE564DBCF8}"/>
              </a:ext>
            </a:extLst>
          </p:cNvPr>
          <p:cNvSpPr txBox="1"/>
          <p:nvPr/>
        </p:nvSpPr>
        <p:spPr>
          <a:xfrm>
            <a:off x="1340223" y="3566160"/>
            <a:ext cx="9328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ダッシュボード内で簡単なコードを書くことで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セキュリティルールを構築することができる</a:t>
            </a:r>
            <a:endParaRPr lang="en-US" altLang="ja-JP" sz="32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6D91982-F4CA-8146-9A8C-CA8C8E8ADDC1}"/>
              </a:ext>
            </a:extLst>
          </p:cNvPr>
          <p:cNvSpPr/>
          <p:nvPr/>
        </p:nvSpPr>
        <p:spPr>
          <a:xfrm>
            <a:off x="2407920" y="6018768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https://firebase.google.com/docs/firestore/security/get-started?hl=ja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1A52B8-B7ED-6F46-877A-3EF163BECB6F}"/>
              </a:ext>
            </a:extLst>
          </p:cNvPr>
          <p:cNvSpPr/>
          <p:nvPr/>
        </p:nvSpPr>
        <p:spPr>
          <a:xfrm>
            <a:off x="3508400" y="5578088"/>
            <a:ext cx="517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202124"/>
                </a:solidFill>
                <a:effectLst/>
                <a:latin typeface="Google Sans"/>
              </a:rPr>
              <a:t>Cloud Firestore </a:t>
            </a:r>
            <a:r>
              <a:rPr lang="ja-JP" altLang="en-US" b="0">
                <a:solidFill>
                  <a:srgbClr val="202124"/>
                </a:solidFill>
                <a:effectLst/>
                <a:latin typeface="Google Sans"/>
              </a:rPr>
              <a:t>セキュリティ ルールを使ってみる</a:t>
            </a:r>
          </a:p>
        </p:txBody>
      </p:sp>
    </p:spTree>
    <p:extLst>
      <p:ext uri="{BB962C8B-B14F-4D97-AF65-F5344CB8AC3E}">
        <p14:creationId xmlns:p14="http://schemas.microsoft.com/office/powerpoint/2010/main" val="19264404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44E8D-D054-4140-988B-F90FE0E1B346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87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071517-BF18-6B4B-B9AB-C2178FF034F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セキュリティルールはどんなことができる？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E9C3CF-0439-D74C-A2AE-F7B654E1DE03}"/>
              </a:ext>
            </a:extLst>
          </p:cNvPr>
          <p:cNvSpPr/>
          <p:nvPr/>
        </p:nvSpPr>
        <p:spPr>
          <a:xfrm>
            <a:off x="554635" y="1166842"/>
            <a:ext cx="11275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" sz="2400" b="1">
                <a:effectLst/>
                <a:latin typeface="Helvetica Neue" panose="02000503000000020004" pitchFamily="2" charset="0"/>
              </a:rPr>
              <a:t>・</a:t>
            </a:r>
            <a:r>
              <a:rPr lang="en" altLang="ja-JP" sz="2400" b="1">
                <a:effectLst/>
                <a:latin typeface="Helvetica Neue" panose="02000503000000020004" pitchFamily="2" charset="0"/>
              </a:rPr>
              <a:t>Write(Create/Update/Delete)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および</a:t>
            </a:r>
            <a:r>
              <a:rPr lang="en" altLang="ja-JP" sz="2400" b="1">
                <a:effectLst/>
                <a:latin typeface="Helvetica Neue" panose="02000503000000020004" pitchFamily="2" charset="0"/>
              </a:rPr>
              <a:t>Read(Get/List)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を設定できる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・対象のドキュメントを</a:t>
            </a:r>
            <a:r>
              <a:rPr lang="en" altLang="ja-JP" sz="2400" b="1">
                <a:effectLst/>
                <a:latin typeface="Helvetica Neue" panose="02000503000000020004" pitchFamily="2" charset="0"/>
              </a:rPr>
              <a:t>URL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のような形で指定することができる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・もし●●だったら、○権限を付与といったようなことができる</a:t>
            </a: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　（</a:t>
            </a:r>
            <a:r>
              <a:rPr lang="en" altLang="ja-JP" sz="2400" b="1">
                <a:effectLst/>
                <a:latin typeface="Helvetica Neue" panose="02000503000000020004" pitchFamily="2" charset="0"/>
              </a:rPr>
              <a:t>ex: </a:t>
            </a:r>
            <a:r>
              <a:rPr lang="ja-JP" altLang="en-US" sz="2400" b="1">
                <a:effectLst/>
                <a:latin typeface="Helvetica Neue" panose="02000503000000020004" pitchFamily="2" charset="0"/>
              </a:rPr>
              <a:t>もし登録ユーザーだったら読み込み権限を付与）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・基本は全て拒否して、許可する箇所だけ許可するというのが正しいやり方</a:t>
            </a: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　（拒否するところだけ定義していくとルールに漏れがでやすい）</a:t>
            </a:r>
            <a:endParaRPr lang="en-US" altLang="ja-JP" sz="2400" b="1">
              <a:effectLst/>
              <a:latin typeface="Helvetica Neue" panose="02000503000000020004" pitchFamily="2" charset="0"/>
            </a:endParaRPr>
          </a:p>
          <a:p>
            <a:endParaRPr lang="ja-JP" altLang="en-US" sz="2400" b="1">
              <a:effectLst/>
              <a:latin typeface="Helvetica Neue" panose="02000503000000020004" pitchFamily="2" charset="0"/>
            </a:endParaRPr>
          </a:p>
          <a:p>
            <a:r>
              <a:rPr lang="ja-JP" altLang="en-US" sz="2400" b="1">
                <a:effectLst/>
                <a:latin typeface="Helvetica Neue" panose="02000503000000020004" pitchFamily="2" charset="0"/>
              </a:rPr>
              <a:t>・他のドキュメントからデータを取ってきて、それをルールに組み込んだり、</a:t>
            </a:r>
          </a:p>
          <a:p>
            <a:r>
              <a:rPr lang="ja-JP" altLang="en-US" sz="2400" b="1">
                <a:effectLst/>
                <a:latin typeface=".Hiragino Kaku Gothic Interface"/>
              </a:rPr>
              <a:t>　内部で関数を作ることなども可能</a:t>
            </a:r>
          </a:p>
        </p:txBody>
      </p:sp>
    </p:spTree>
    <p:extLst>
      <p:ext uri="{BB962C8B-B14F-4D97-AF65-F5344CB8AC3E}">
        <p14:creationId xmlns:p14="http://schemas.microsoft.com/office/powerpoint/2010/main" val="4203017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44E8D-D054-4140-988B-F90FE0E1B346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88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071517-BF18-6B4B-B9AB-C2178FF034F5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テストモードのデフォルトのルールを見てみる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0E999D-FD59-1247-A96A-15FEB2F6249F}"/>
              </a:ext>
            </a:extLst>
          </p:cNvPr>
          <p:cNvSpPr/>
          <p:nvPr/>
        </p:nvSpPr>
        <p:spPr>
          <a:xfrm>
            <a:off x="1433507" y="1047936"/>
            <a:ext cx="9235440" cy="30469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002060"/>
                </a:solidFill>
              </a:rPr>
              <a:t>service</a:t>
            </a:r>
            <a:r>
              <a:rPr lang="ja-JP" altLang="en-US" sz="2400"/>
              <a:t> cloud.firestore {</a:t>
            </a:r>
          </a:p>
          <a:p>
            <a:r>
              <a:rPr lang="ja-JP" altLang="en-US" sz="2400"/>
              <a:t> </a:t>
            </a:r>
            <a:r>
              <a:rPr lang="ja-JP" altLang="en-US" sz="2400">
                <a:solidFill>
                  <a:srgbClr val="002060"/>
                </a:solidFill>
              </a:rPr>
              <a:t> match </a:t>
            </a:r>
            <a:r>
              <a:rPr lang="ja-JP" altLang="en-US" sz="2400"/>
              <a:t>/databases/{database}/documents {</a:t>
            </a:r>
          </a:p>
          <a:p>
            <a:r>
              <a:rPr lang="ja-JP" altLang="en-US" sz="2400"/>
              <a:t>    </a:t>
            </a:r>
            <a:r>
              <a:rPr lang="ja-JP" altLang="en-US" sz="2400">
                <a:solidFill>
                  <a:srgbClr val="002060"/>
                </a:solidFill>
              </a:rPr>
              <a:t>match</a:t>
            </a:r>
            <a:r>
              <a:rPr lang="ja-JP" altLang="en-US" sz="2400"/>
              <a:t> /{document=**} {</a:t>
            </a:r>
            <a:endParaRPr lang="en-US" altLang="ja-JP" sz="2400"/>
          </a:p>
          <a:p>
            <a:r>
              <a:rPr lang="ja-JP" altLang="en-US" sz="2400">
                <a:solidFill>
                  <a:srgbClr val="C00000"/>
                </a:solidFill>
              </a:rPr>
              <a:t> </a:t>
            </a:r>
            <a:r>
              <a:rPr lang="en-US" altLang="ja-JP" sz="2400">
                <a:solidFill>
                  <a:srgbClr val="C00000"/>
                </a:solidFill>
              </a:rPr>
              <a:t>     </a:t>
            </a:r>
            <a:r>
              <a:rPr lang="ja-JP" altLang="en-US" sz="2400">
                <a:solidFill>
                  <a:srgbClr val="C00000"/>
                </a:solidFill>
              </a:rPr>
              <a:t>//ルート以下の全てのドキュメントは誰でも読み書き</a:t>
            </a:r>
            <a:r>
              <a:rPr lang="en-US" altLang="ja-JP" sz="2400">
                <a:solidFill>
                  <a:srgbClr val="C00000"/>
                </a:solidFill>
              </a:rPr>
              <a:t>OK</a:t>
            </a:r>
            <a:endParaRPr lang="ja-JP" altLang="en-US" sz="2400">
              <a:solidFill>
                <a:srgbClr val="C00000"/>
              </a:solidFill>
            </a:endParaRPr>
          </a:p>
          <a:p>
            <a:r>
              <a:rPr lang="ja-JP" altLang="en-US" sz="2400"/>
              <a:t>      </a:t>
            </a:r>
            <a:r>
              <a:rPr lang="ja-JP" altLang="en-US" sz="2400">
                <a:solidFill>
                  <a:srgbClr val="002060"/>
                </a:solidFill>
              </a:rPr>
              <a:t>allow</a:t>
            </a:r>
            <a:r>
              <a:rPr lang="ja-JP" altLang="en-US" sz="2400"/>
              <a:t> </a:t>
            </a:r>
            <a:r>
              <a:rPr lang="ja-JP" altLang="en-US" sz="240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ja-JP" altLang="en-US" sz="2400"/>
              <a:t>, </a:t>
            </a:r>
            <a:r>
              <a:rPr lang="ja-JP" altLang="en-US" sz="240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ja-JP" altLang="en-US" sz="2400"/>
              <a:t>;</a:t>
            </a:r>
          </a:p>
          <a:p>
            <a:r>
              <a:rPr lang="ja-JP" altLang="en-US" sz="2400"/>
              <a:t>    }</a:t>
            </a:r>
          </a:p>
          <a:p>
            <a:r>
              <a:rPr lang="ja-JP" altLang="en-US" sz="2400"/>
              <a:t>  }</a:t>
            </a:r>
          </a:p>
          <a:p>
            <a:r>
              <a:rPr lang="ja-JP" altLang="en-US" sz="2400"/>
              <a:t>}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8CB05E-92FA-B84A-9817-BCFC4BAEB1E2}"/>
              </a:ext>
            </a:extLst>
          </p:cNvPr>
          <p:cNvSpPr/>
          <p:nvPr/>
        </p:nvSpPr>
        <p:spPr>
          <a:xfrm>
            <a:off x="975361" y="1078932"/>
            <a:ext cx="4053840" cy="3500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214445-2813-8C43-9DDB-15E5900F7C8C}"/>
              </a:ext>
            </a:extLst>
          </p:cNvPr>
          <p:cNvSpPr/>
          <p:nvPr/>
        </p:nvSpPr>
        <p:spPr>
          <a:xfrm>
            <a:off x="1298242" y="1484165"/>
            <a:ext cx="6404416" cy="3500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rgbClr val="00B050"/>
                </a:solidFill>
              </a:rPr>
              <a:t>②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7805CC-24BC-2148-8F3B-6AAF61F6FC80}"/>
              </a:ext>
            </a:extLst>
          </p:cNvPr>
          <p:cNvSpPr/>
          <p:nvPr/>
        </p:nvSpPr>
        <p:spPr>
          <a:xfrm>
            <a:off x="1523053" y="1858986"/>
            <a:ext cx="3622384" cy="343498"/>
          </a:xfrm>
          <a:prstGeom prst="rect">
            <a:avLst/>
          </a:prstGeom>
          <a:noFill/>
          <a:ln w="5715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rgbClr val="FF40FF"/>
                </a:solidFill>
              </a:rPr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553247E-5857-C145-B0B2-135159987841}"/>
              </a:ext>
            </a:extLst>
          </p:cNvPr>
          <p:cNvSpPr/>
          <p:nvPr/>
        </p:nvSpPr>
        <p:spPr>
          <a:xfrm>
            <a:off x="1690952" y="2571430"/>
            <a:ext cx="2927543" cy="34349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rgbClr val="7030A0"/>
                </a:solidFill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A78E5B-B6B7-E54B-B099-A9BAB3094EE9}"/>
              </a:ext>
            </a:extLst>
          </p:cNvPr>
          <p:cNvSpPr txBox="1"/>
          <p:nvPr/>
        </p:nvSpPr>
        <p:spPr>
          <a:xfrm>
            <a:off x="1298242" y="4404339"/>
            <a:ext cx="9612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rgbClr val="FF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①サービスを識別している</a:t>
            </a:r>
            <a:endParaRPr lang="en-US" altLang="ja-JP" sz="2000" b="1">
              <a:solidFill>
                <a:srgbClr val="FF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solidFill>
                  <a:srgbClr val="00B05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②データベースのルートを指定している（この辺までは決まったおまじない）</a:t>
            </a:r>
            <a:endParaRPr lang="en-US" altLang="ja-JP" sz="2000" b="1">
              <a:solidFill>
                <a:srgbClr val="00B05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solidFill>
                  <a:srgbClr val="FF40FF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③ワイルドカードを使っていて「全てのドキュメントで</a:t>
            </a:r>
            <a:r>
              <a:rPr lang="en-US" altLang="ja-JP" sz="2000" b="1">
                <a:solidFill>
                  <a:srgbClr val="FF40FF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…</a:t>
            </a:r>
            <a:r>
              <a:rPr lang="ja-JP" altLang="en-US" sz="2000" b="1">
                <a:solidFill>
                  <a:srgbClr val="FF40FF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」という意味</a:t>
            </a:r>
            <a:endParaRPr lang="en-US" altLang="ja-JP" sz="2000" b="1">
              <a:solidFill>
                <a:srgbClr val="FF40FF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solidFill>
                  <a:srgbClr val="7030A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④読み込み、書き込みを許可している</a:t>
            </a:r>
            <a:endParaRPr lang="en-US" altLang="ja-JP" sz="2000" b="1">
              <a:solidFill>
                <a:srgbClr val="7030A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→この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PJ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では全てのユーザーがどこでも読み書きできる　という意味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　</a:t>
            </a:r>
            <a:r>
              <a:rPr lang="en-US" altLang="ja-JP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…</a:t>
            </a:r>
            <a:r>
              <a:rPr lang="ja-JP" altLang="en-US" sz="2000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こりゃ危険ですよね😳</a:t>
            </a:r>
            <a:endParaRPr lang="en-US" altLang="ja-JP" sz="2000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1859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B83BE-2DE9-F24A-A1A3-2775002D1F7E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89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5F39E2-75EE-0B4A-A4E1-237ADB8FC810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ToDo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アプリ用にルールを設定してみる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0DB988-2937-F642-B59A-9C8D75984FE8}"/>
              </a:ext>
            </a:extLst>
          </p:cNvPr>
          <p:cNvSpPr/>
          <p:nvPr/>
        </p:nvSpPr>
        <p:spPr>
          <a:xfrm>
            <a:off x="554635" y="1244999"/>
            <a:ext cx="7614834" cy="53553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service cloud.firestore {</a:t>
            </a:r>
          </a:p>
          <a:p>
            <a:r>
              <a:rPr lang="ja-JP" altLang="en-US"/>
              <a:t>  match /databases/{database}/documents {</a:t>
            </a:r>
          </a:p>
          <a:p>
            <a:r>
              <a:rPr lang="ja-JP" altLang="en-US"/>
              <a:t>  </a:t>
            </a:r>
          </a:p>
          <a:p>
            <a:r>
              <a:rPr lang="ja-JP" altLang="en-US"/>
              <a:t>    allow read, write: if false;</a:t>
            </a:r>
          </a:p>
          <a:p>
            <a:r>
              <a:rPr lang="ja-JP" altLang="en-US"/>
              <a:t>  </a:t>
            </a:r>
          </a:p>
          <a:p>
            <a:r>
              <a:rPr lang="ja-JP" altLang="en-US"/>
              <a:t>    function isAuthenticated() {</a:t>
            </a:r>
          </a:p>
          <a:p>
            <a:r>
              <a:rPr lang="ja-JP" altLang="en-US"/>
              <a:t>      return request.auth != null;</a:t>
            </a:r>
          </a:p>
          <a:p>
            <a:r>
              <a:rPr lang="ja-JP" altLang="en-US"/>
              <a:t>    }</a:t>
            </a:r>
          </a:p>
          <a:p>
            <a:r>
              <a:rPr lang="ja-JP" altLang="en-US"/>
              <a:t>  </a:t>
            </a:r>
          </a:p>
          <a:p>
            <a:r>
              <a:rPr lang="ja-JP" altLang="en-US"/>
              <a:t>    match /users/{userId}/tasks/{taskId} {</a:t>
            </a:r>
            <a:endParaRPr lang="en-US" altLang="ja-JP"/>
          </a:p>
          <a:p>
            <a:endParaRPr lang="ja-JP" altLang="en-US"/>
          </a:p>
          <a:p>
            <a:r>
              <a:rPr lang="ja-JP" altLang="en-US"/>
              <a:t>      function isUserAuthenticated() {</a:t>
            </a:r>
          </a:p>
          <a:p>
            <a:r>
              <a:rPr lang="ja-JP" altLang="en-US"/>
              <a:t>      </a:t>
            </a:r>
            <a:r>
              <a:rPr lang="en-US" altLang="ja-JP"/>
              <a:t>   </a:t>
            </a:r>
            <a:r>
              <a:rPr lang="ja-JP" altLang="en-US"/>
              <a:t>return request.auth.uid == userId;</a:t>
            </a:r>
          </a:p>
          <a:p>
            <a:r>
              <a:rPr lang="ja-JP" altLang="en-US"/>
              <a:t>    </a:t>
            </a:r>
            <a:r>
              <a:rPr lang="en-US" altLang="ja-JP"/>
              <a:t>  </a:t>
            </a:r>
            <a:r>
              <a:rPr lang="ja-JP" altLang="en-US"/>
              <a:t>}</a:t>
            </a:r>
            <a:endParaRPr lang="en-US" altLang="ja-JP"/>
          </a:p>
          <a:p>
            <a:endParaRPr lang="ja-JP" altLang="en-US"/>
          </a:p>
          <a:p>
            <a:r>
              <a:rPr lang="ja-JP" altLang="en-US"/>
              <a:t>      allow read, write: if isAuthenticated() &amp;&amp; isUserAuthenticated();</a:t>
            </a:r>
          </a:p>
          <a:p>
            <a:r>
              <a:rPr lang="ja-JP" altLang="en-US"/>
              <a:t>    }</a:t>
            </a:r>
          </a:p>
          <a:p>
            <a:r>
              <a:rPr lang="ja-JP" altLang="en-US"/>
              <a:t>  }</a:t>
            </a:r>
          </a:p>
          <a:p>
            <a:r>
              <a:rPr lang="ja-JP" altLang="en-US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FDC76C-2066-0E4E-82EF-00F0F9372B5D}"/>
              </a:ext>
            </a:extLst>
          </p:cNvPr>
          <p:cNvSpPr txBox="1"/>
          <p:nvPr/>
        </p:nvSpPr>
        <p:spPr>
          <a:xfrm>
            <a:off x="8597340" y="2048552"/>
            <a:ext cx="19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全て禁止！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141FA74-39E8-0A4F-A4E8-CEB161A156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52068" y="2233218"/>
            <a:ext cx="4645272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BC8E50-7808-2A4F-8F33-8EFC80B09F7C}"/>
              </a:ext>
            </a:extLst>
          </p:cNvPr>
          <p:cNvSpPr txBox="1"/>
          <p:nvPr/>
        </p:nvSpPr>
        <p:spPr>
          <a:xfrm>
            <a:off x="8597339" y="2648717"/>
            <a:ext cx="32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ユーザーが認証されているかチェックする関数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8238B06-8666-D74B-9803-7B8FDF022741}"/>
              </a:ext>
            </a:extLst>
          </p:cNvPr>
          <p:cNvCxnSpPr>
            <a:cxnSpLocks/>
          </p:cNvCxnSpPr>
          <p:nvPr/>
        </p:nvCxnSpPr>
        <p:spPr>
          <a:xfrm>
            <a:off x="3952068" y="2832043"/>
            <a:ext cx="464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ACDC0C-1F30-1B46-9B79-DE223163F33A}"/>
              </a:ext>
            </a:extLst>
          </p:cNvPr>
          <p:cNvSpPr txBox="1"/>
          <p:nvPr/>
        </p:nvSpPr>
        <p:spPr>
          <a:xfrm>
            <a:off x="8597339" y="3660136"/>
            <a:ext cx="344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ドキュメントを指定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D047220-A196-B848-AC5D-7ADF40C3CA10}"/>
              </a:ext>
            </a:extLst>
          </p:cNvPr>
          <p:cNvCxnSpPr>
            <a:cxnSpLocks/>
          </p:cNvCxnSpPr>
          <p:nvPr/>
        </p:nvCxnSpPr>
        <p:spPr>
          <a:xfrm>
            <a:off x="5098942" y="3821352"/>
            <a:ext cx="349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1A71037-7A43-A54D-A32D-BFC16D278C33}"/>
              </a:ext>
            </a:extLst>
          </p:cNvPr>
          <p:cNvCxnSpPr>
            <a:cxnSpLocks/>
          </p:cNvCxnSpPr>
          <p:nvPr/>
        </p:nvCxnSpPr>
        <p:spPr>
          <a:xfrm>
            <a:off x="4538420" y="4454199"/>
            <a:ext cx="4058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DA083A-EA6F-7B4A-97B7-A0CB4758F77E}"/>
              </a:ext>
            </a:extLst>
          </p:cNvPr>
          <p:cNvSpPr txBox="1"/>
          <p:nvPr/>
        </p:nvSpPr>
        <p:spPr>
          <a:xfrm>
            <a:off x="8597339" y="4298913"/>
            <a:ext cx="344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上の</a:t>
            </a:r>
            <a:r>
              <a:rPr lang="en-US" altLang="ja-JP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userId</a:t>
            </a:r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とリクエスト元の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ユーザ</a:t>
            </a:r>
            <a:r>
              <a:rPr lang="en-US" altLang="ja-JP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ID</a:t>
            </a:r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が同一か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チェックする関数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F99D7D-744F-DD43-AC24-75DDA1702B1F}"/>
              </a:ext>
            </a:extLst>
          </p:cNvPr>
          <p:cNvCxnSpPr>
            <a:cxnSpLocks/>
          </p:cNvCxnSpPr>
          <p:nvPr/>
        </p:nvCxnSpPr>
        <p:spPr>
          <a:xfrm>
            <a:off x="7873139" y="5551996"/>
            <a:ext cx="72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A50C30B-2E85-B445-8CCC-EFF0968502C6}"/>
              </a:ext>
            </a:extLst>
          </p:cNvPr>
          <p:cNvSpPr txBox="1"/>
          <p:nvPr/>
        </p:nvSpPr>
        <p:spPr>
          <a:xfrm>
            <a:off x="8597339" y="5346681"/>
            <a:ext cx="344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関数が両方</a:t>
            </a:r>
            <a:r>
              <a:rPr lang="en-US" altLang="ja-JP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true</a:t>
            </a:r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だったら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読み込みと書き込みを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b="1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許可している</a:t>
            </a:r>
            <a:endParaRPr lang="en-US" altLang="ja-JP" b="1"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48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976A4-4C5E-6E4B-9C9F-74DFEB5D9350}"/>
              </a:ext>
            </a:extLst>
          </p:cNvPr>
          <p:cNvSpPr/>
          <p:nvPr/>
        </p:nvSpPr>
        <p:spPr>
          <a:xfrm>
            <a:off x="554635" y="297255"/>
            <a:ext cx="7501963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kumimoji="1" lang="ja-JP" altLang="en-US" sz="3200" b="1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のデータ</a:t>
            </a:r>
            <a:r>
              <a:rPr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について</a:t>
            </a:r>
            <a:endParaRPr kumimoji="1" lang="ja-JP" altLang="en-US" sz="3200" b="1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0411296-68D9-7447-A92B-B00A6ABE21FB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BCEA78-F0A3-D845-ACB1-DE9FA1C07437}"/>
              </a:ext>
            </a:extLst>
          </p:cNvPr>
          <p:cNvSpPr/>
          <p:nvPr/>
        </p:nvSpPr>
        <p:spPr>
          <a:xfrm>
            <a:off x="793306" y="2076974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AE0F0-7571-B247-820A-4BDAA6380EB3}"/>
              </a:ext>
            </a:extLst>
          </p:cNvPr>
          <p:cNvSpPr/>
          <p:nvPr/>
        </p:nvSpPr>
        <p:spPr>
          <a:xfrm>
            <a:off x="4735368" y="2087411"/>
            <a:ext cx="2799508" cy="29976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0FDCC5-2610-024D-AB5C-0876ADA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5" y="1497473"/>
            <a:ext cx="1087078" cy="10870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D42B5B-37C0-684A-AA9E-AB945A0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24" y="1741443"/>
            <a:ext cx="671063" cy="67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F873B-EFCC-D243-A0B9-CDCD88D84A6F}"/>
              </a:ext>
            </a:extLst>
          </p:cNvPr>
          <p:cNvSpPr txBox="1"/>
          <p:nvPr/>
        </p:nvSpPr>
        <p:spPr>
          <a:xfrm>
            <a:off x="793306" y="5567014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collection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B4B49-D8EA-A146-879D-5CC23C223BB7}"/>
              </a:ext>
            </a:extLst>
          </p:cNvPr>
          <p:cNvSpPr txBox="1"/>
          <p:nvPr/>
        </p:nvSpPr>
        <p:spPr>
          <a:xfrm>
            <a:off x="4744989" y="5624538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document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5B57E-1487-794E-845E-A874FF76B4EE}"/>
              </a:ext>
            </a:extLst>
          </p:cNvPr>
          <p:cNvSpPr/>
          <p:nvPr/>
        </p:nvSpPr>
        <p:spPr>
          <a:xfrm>
            <a:off x="1724121" y="167168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“users”</a:t>
            </a:r>
            <a:endParaRPr lang="ja-JP" altLang="en-US" b="1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B23AAC1-75AB-DE4A-A3F9-C1485111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5" y="2623251"/>
            <a:ext cx="671063" cy="6710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A970657-4E18-514F-A3AD-A4141DD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4" y="3261821"/>
            <a:ext cx="671063" cy="6710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F865AC-733D-3A44-B75D-31E2326C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53" y="3873497"/>
            <a:ext cx="671063" cy="67106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933C9C-63E9-794C-B878-F0D32C7D4FE3}"/>
              </a:ext>
            </a:extLst>
          </p:cNvPr>
          <p:cNvSpPr/>
          <p:nvPr/>
        </p:nvSpPr>
        <p:spPr>
          <a:xfrm>
            <a:off x="1905842" y="282053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xxxxxx1</a:t>
            </a:r>
            <a:endParaRPr lang="ja-JP" altLang="en-US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23DDB8-217D-2B49-931A-08DEBF5EA84B}"/>
              </a:ext>
            </a:extLst>
          </p:cNvPr>
          <p:cNvSpPr/>
          <p:nvPr/>
        </p:nvSpPr>
        <p:spPr>
          <a:xfrm>
            <a:off x="1891116" y="341802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xxxxxx2</a:t>
            </a:r>
            <a:endParaRPr lang="ja-JP" altLang="en-US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906AF-B4E8-F441-AD93-5FA527DC9130}"/>
              </a:ext>
            </a:extLst>
          </p:cNvPr>
          <p:cNvSpPr/>
          <p:nvPr/>
        </p:nvSpPr>
        <p:spPr>
          <a:xfrm>
            <a:off x="1881919" y="405401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xxxxxx3</a:t>
            </a:r>
            <a:endParaRPr lang="ja-JP" altLang="en-US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E03697-71A9-CD4F-9E98-AE80ADA4B544}"/>
              </a:ext>
            </a:extLst>
          </p:cNvPr>
          <p:cNvSpPr/>
          <p:nvPr/>
        </p:nvSpPr>
        <p:spPr>
          <a:xfrm>
            <a:off x="5460352" y="1674935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“xxxxxx1”</a:t>
            </a:r>
            <a:endParaRPr lang="ja-JP" altLang="en-US" b="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EC831B-9373-2848-A240-30784884B781}"/>
              </a:ext>
            </a:extLst>
          </p:cNvPr>
          <p:cNvSpPr/>
          <p:nvPr/>
        </p:nvSpPr>
        <p:spPr>
          <a:xfrm>
            <a:off x="5171736" y="2550051"/>
            <a:ext cx="1926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name:  “Jun”</a:t>
            </a:r>
          </a:p>
          <a:p>
            <a:endParaRPr lang="en-US" altLang="ja-JP" b="1"/>
          </a:p>
          <a:p>
            <a:r>
              <a:rPr lang="en-US" altLang="ja-JP" b="1"/>
              <a:t>age: 36</a:t>
            </a:r>
          </a:p>
          <a:p>
            <a:endParaRPr lang="en-US" altLang="ja-JP" b="1"/>
          </a:p>
          <a:p>
            <a:r>
              <a:rPr lang="en-US" altLang="ja-JP" b="1"/>
              <a:t>premium: false</a:t>
            </a:r>
            <a:endParaRPr lang="ja-JP" altLang="en-US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FCC6B22-7C70-A94C-A33E-6FAE1B33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57" y="4116221"/>
            <a:ext cx="747596" cy="74759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6948C5-4156-CA45-BAE2-2D1ACD470EC2}"/>
              </a:ext>
            </a:extLst>
          </p:cNvPr>
          <p:cNvSpPr/>
          <p:nvPr/>
        </p:nvSpPr>
        <p:spPr>
          <a:xfrm>
            <a:off x="5107457" y="4320929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messages</a:t>
            </a:r>
            <a:endParaRPr lang="ja-JP" altLang="en-US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A9BF10-1611-1B40-B5F2-8B4EF4C3D5A5}"/>
              </a:ext>
            </a:extLst>
          </p:cNvPr>
          <p:cNvSpPr/>
          <p:nvPr/>
        </p:nvSpPr>
        <p:spPr>
          <a:xfrm>
            <a:off x="8658253" y="2041012"/>
            <a:ext cx="2799508" cy="2997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BAAC15-8DB1-4347-BB53-8BFC2C3C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2" y="1461511"/>
            <a:ext cx="1087078" cy="108707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52D7B51-253C-5B44-ADC9-3FC88ACC46AF}"/>
              </a:ext>
            </a:extLst>
          </p:cNvPr>
          <p:cNvSpPr/>
          <p:nvPr/>
        </p:nvSpPr>
        <p:spPr>
          <a:xfrm>
            <a:off x="9466931" y="1635718"/>
            <a:ext cx="156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“messages”</a:t>
            </a:r>
            <a:endParaRPr lang="ja-JP" altLang="en-US" b="1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8FFECAF-A5B8-E847-B371-A47060FB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7" y="2561471"/>
            <a:ext cx="671063" cy="6710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07E40CB-43B2-B746-9DE0-174A1CE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6" y="3200041"/>
            <a:ext cx="671063" cy="6710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ACD93AF-B87F-5946-AEAE-95512E9C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5" y="3811717"/>
            <a:ext cx="671063" cy="67106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25369C-70D8-1C4A-8EA0-8BB932B716B6}"/>
              </a:ext>
            </a:extLst>
          </p:cNvPr>
          <p:cNvSpPr/>
          <p:nvPr/>
        </p:nvSpPr>
        <p:spPr>
          <a:xfrm>
            <a:off x="9686794" y="2758758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abcdefg</a:t>
            </a:r>
            <a:endParaRPr lang="ja-JP" altLang="en-US" b="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4EA8CB-B9E7-D840-A773-2AE8DFD8FE49}"/>
              </a:ext>
            </a:extLst>
          </p:cNvPr>
          <p:cNvSpPr/>
          <p:nvPr/>
        </p:nvSpPr>
        <p:spPr>
          <a:xfrm>
            <a:off x="9672068" y="3356246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bcdefgh</a:t>
            </a:r>
            <a:endParaRPr lang="ja-JP" altLang="en-US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A14477-2ABD-9147-9D64-1A11E8188727}"/>
              </a:ext>
            </a:extLst>
          </p:cNvPr>
          <p:cNvSpPr/>
          <p:nvPr/>
        </p:nvSpPr>
        <p:spPr>
          <a:xfrm>
            <a:off x="9662871" y="3992234"/>
            <a:ext cx="142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cdefghi</a:t>
            </a:r>
            <a:endParaRPr lang="ja-JP" altLang="en-US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16EF07-9D59-9C4A-8F79-DF13EA0BCA7F}"/>
              </a:ext>
            </a:extLst>
          </p:cNvPr>
          <p:cNvSpPr txBox="1"/>
          <p:nvPr/>
        </p:nvSpPr>
        <p:spPr>
          <a:xfrm>
            <a:off x="8709377" y="5602092"/>
            <a:ext cx="268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subcollection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0391A4-6707-3441-BE56-3653DEF96EC6}"/>
              </a:ext>
            </a:extLst>
          </p:cNvPr>
          <p:cNvSpPr/>
          <p:nvPr/>
        </p:nvSpPr>
        <p:spPr>
          <a:xfrm>
            <a:off x="1090044" y="2644984"/>
            <a:ext cx="2245688" cy="6710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2B2F5-C96A-254D-89EA-BC3E7A8CBA9E}"/>
              </a:ext>
            </a:extLst>
          </p:cNvPr>
          <p:cNvSpPr/>
          <p:nvPr/>
        </p:nvSpPr>
        <p:spPr>
          <a:xfrm>
            <a:off x="5059191" y="4170535"/>
            <a:ext cx="2245688" cy="67106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664AFC-B5CA-4143-AB87-8ED5C4FA38D2}"/>
              </a:ext>
            </a:extLst>
          </p:cNvPr>
          <p:cNvSpPr/>
          <p:nvPr/>
        </p:nvSpPr>
        <p:spPr>
          <a:xfrm>
            <a:off x="4418020" y="1394776"/>
            <a:ext cx="3408168" cy="394345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5EA3BFB-59D4-904C-9C4B-63EA0BE23CBD}"/>
              </a:ext>
            </a:extLst>
          </p:cNvPr>
          <p:cNvCxnSpPr>
            <a:endCxn id="36" idx="1"/>
          </p:cNvCxnSpPr>
          <p:nvPr/>
        </p:nvCxnSpPr>
        <p:spPr>
          <a:xfrm>
            <a:off x="3335729" y="3128090"/>
            <a:ext cx="1082291" cy="238413"/>
          </a:xfrm>
          <a:prstGeom prst="bentConnector3">
            <a:avLst>
              <a:gd name="adj1" fmla="val 72364"/>
            </a:avLst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4E5B2-9FC1-174A-8F45-6FE1095578E8}"/>
              </a:ext>
            </a:extLst>
          </p:cNvPr>
          <p:cNvSpPr/>
          <p:nvPr/>
        </p:nvSpPr>
        <p:spPr>
          <a:xfrm>
            <a:off x="8338246" y="1412058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658D8F78-EF58-434A-962B-13ED08AFCE0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304879" y="3383785"/>
            <a:ext cx="1033367" cy="1122282"/>
          </a:xfrm>
          <a:prstGeom prst="bentConnector3">
            <a:avLst>
              <a:gd name="adj1" fmla="val 73423"/>
            </a:avLst>
          </a:prstGeom>
          <a:ln w="6350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FA7E41-A7D8-7240-930B-89C8B207D2B4}"/>
              </a:ext>
            </a:extLst>
          </p:cNvPr>
          <p:cNvSpPr/>
          <p:nvPr/>
        </p:nvSpPr>
        <p:spPr>
          <a:xfrm>
            <a:off x="462542" y="1384519"/>
            <a:ext cx="3408168" cy="3943453"/>
          </a:xfrm>
          <a:prstGeom prst="rect">
            <a:avLst/>
          </a:prstGeom>
          <a:noFill/>
          <a:ln w="635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002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50D9D-AB57-DE47-8494-AC8AA3001B70}"/>
              </a:ext>
            </a:extLst>
          </p:cNvPr>
          <p:cNvSpPr/>
          <p:nvPr/>
        </p:nvSpPr>
        <p:spPr>
          <a:xfrm>
            <a:off x="1972650" y="2828835"/>
            <a:ext cx="8246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のその他の主要機能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クエリ・並び替え・監視について知る</a:t>
            </a:r>
            <a:endParaRPr lang="en-US" altLang="ja-JP" sz="3600" b="1" dirty="0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39001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B83BE-2DE9-F24A-A1A3-2775002D1F7E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91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5F39E2-75EE-0B4A-A4E1-237ADB8FC810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のクエリ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3DA422-E011-CA41-8458-43EB319D6D78}"/>
              </a:ext>
            </a:extLst>
          </p:cNvPr>
          <p:cNvSpPr/>
          <p:nvPr/>
        </p:nvSpPr>
        <p:spPr>
          <a:xfrm>
            <a:off x="554635" y="1166842"/>
            <a:ext cx="1127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>
                <a:latin typeface=".Hiragino Kaku Gothic Interface"/>
              </a:rPr>
              <a:t>whereField</a:t>
            </a:r>
            <a:r>
              <a:rPr lang="ja-JP" altLang="en-US" sz="2400" b="1">
                <a:latin typeface=".Hiragino Kaku Gothic Interface"/>
              </a:rPr>
              <a:t>メソッドを利用すると</a:t>
            </a:r>
            <a:r>
              <a:rPr lang="ja-JP" altLang="en-US" sz="2400" b="1">
                <a:effectLst/>
                <a:latin typeface=".Hiragino Kaku Gothic Interface"/>
              </a:rPr>
              <a:t>取得するデータにクエリをかけることができる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38271DD-7DF2-6748-9B87-FAD42FE86E9C}"/>
              </a:ext>
            </a:extLst>
          </p:cNvPr>
          <p:cNvSpPr/>
          <p:nvPr/>
        </p:nvSpPr>
        <p:spPr>
          <a:xfrm>
            <a:off x="1924373" y="5818039"/>
            <a:ext cx="834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https://firebase.google.com/docs/firestore/query-data/queries?hl=ja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217F29-AA8F-F54B-B798-E99760AC6323}"/>
              </a:ext>
            </a:extLst>
          </p:cNvPr>
          <p:cNvSpPr/>
          <p:nvPr/>
        </p:nvSpPr>
        <p:spPr>
          <a:xfrm>
            <a:off x="2708153" y="5321826"/>
            <a:ext cx="581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202124"/>
                </a:solidFill>
                <a:effectLst/>
                <a:latin typeface="Google Sans"/>
              </a:rPr>
              <a:t>Cloud Firestore </a:t>
            </a:r>
            <a:r>
              <a:rPr lang="ja-JP" altLang="en-US" b="0">
                <a:solidFill>
                  <a:srgbClr val="202124"/>
                </a:solidFill>
                <a:effectLst/>
                <a:latin typeface="Google Sans"/>
              </a:rPr>
              <a:t>で単純なクエリと複合クエリを実行する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9270-DFB5-BA45-AD87-018C6B8F1CF0}"/>
              </a:ext>
            </a:extLst>
          </p:cNvPr>
          <p:cNvSpPr/>
          <p:nvPr/>
        </p:nvSpPr>
        <p:spPr>
          <a:xfrm>
            <a:off x="746502" y="1891330"/>
            <a:ext cx="10698996" cy="116955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sz="14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query1 = </a:t>
            </a:r>
            <a:r>
              <a:rPr lang="en" altLang="ja-JP" sz="14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whereField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"state"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isEqualTo: 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"CA"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4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query2 = </a:t>
            </a:r>
            <a:r>
              <a:rPr lang="en" altLang="ja-JP" sz="14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whereField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"population"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isLessThan: </a:t>
            </a:r>
            <a:r>
              <a:rPr lang="en" altLang="ja-JP" sz="14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4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query3 = </a:t>
            </a:r>
            <a:r>
              <a:rPr lang="en" altLang="ja-JP" sz="14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whereField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isGreaterThanOrEqualTo: 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"San Francisco"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4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query4 = </a:t>
            </a:r>
            <a:r>
              <a:rPr lang="en" altLang="ja-JP" sz="14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whereField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"state"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isEqualTo: 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"CO"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.</a:t>
            </a:r>
            <a:r>
              <a:rPr lang="en" altLang="ja-JP" sz="14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whereField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isEqualTo: </a:t>
            </a:r>
            <a:r>
              <a:rPr lang="en" altLang="ja-JP" sz="14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"Denver"</a:t>
            </a:r>
            <a:r>
              <a:rPr lang="en" altLang="ja-JP" sz="14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301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B83BE-2DE9-F24A-A1A3-2775002D1F7E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92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5F39E2-75EE-0B4A-A4E1-237ADB8FC810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の並び替え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95080-792F-724F-97A9-94B03C47E1F4}"/>
              </a:ext>
            </a:extLst>
          </p:cNvPr>
          <p:cNvSpPr/>
          <p:nvPr/>
        </p:nvSpPr>
        <p:spPr>
          <a:xfrm>
            <a:off x="554635" y="1166842"/>
            <a:ext cx="1127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>
                <a:latin typeface=".Hiragino Kaku Gothic Interface"/>
              </a:rPr>
              <a:t>orderby</a:t>
            </a:r>
            <a:r>
              <a:rPr lang="ja-JP" altLang="en-US" sz="2400" b="1">
                <a:latin typeface=".Hiragino Kaku Gothic Interface"/>
              </a:rPr>
              <a:t>で並び替え、</a:t>
            </a:r>
            <a:r>
              <a:rPr lang="en-US" altLang="ja-JP" sz="2400" b="1">
                <a:latin typeface=".Hiragino Kaku Gothic Interface"/>
              </a:rPr>
              <a:t>limit</a:t>
            </a:r>
            <a:r>
              <a:rPr lang="ja-JP" altLang="en-US" sz="2400" b="1">
                <a:latin typeface=".Hiragino Kaku Gothic Interface"/>
              </a:rPr>
              <a:t>でクエリへの制限をかけることができる</a:t>
            </a:r>
            <a:endParaRPr lang="ja-JP" altLang="en-US" sz="2400" b="1">
              <a:effectLst/>
              <a:latin typeface=".Hiragino Kaku Gothic Interface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8B9C10-5C40-4A47-83B3-FE2F1DB4B380}"/>
              </a:ext>
            </a:extLst>
          </p:cNvPr>
          <p:cNvSpPr/>
          <p:nvPr/>
        </p:nvSpPr>
        <p:spPr>
          <a:xfrm>
            <a:off x="554635" y="1898487"/>
            <a:ext cx="10867616" cy="33855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ref = </a:t>
            </a:r>
            <a:r>
              <a:rPr lang="en" altLang="ja-JP" sz="1600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(by: </a:t>
            </a:r>
            <a:r>
              <a:rPr lang="en" altLang="ja-JP" sz="160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descending: </a:t>
            </a:r>
            <a:r>
              <a:rPr lang="en" altLang="ja-JP" sz="16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 sz="1600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(to: </a:t>
            </a:r>
            <a:r>
              <a:rPr lang="en" altLang="ja-JP" sz="1600">
                <a:solidFill>
                  <a:srgbClr val="9686F5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16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8DE9B0-C8B9-524C-AF64-0DB117C91C6E}"/>
              </a:ext>
            </a:extLst>
          </p:cNvPr>
          <p:cNvSpPr/>
          <p:nvPr/>
        </p:nvSpPr>
        <p:spPr>
          <a:xfrm>
            <a:off x="1677331" y="5697082"/>
            <a:ext cx="8622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https://firebase.google.com/docs/firestore/query-data/order-limit-data?hl=ja</a:t>
            </a:r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1333E5-6657-3348-87F4-4889751C97BA}"/>
              </a:ext>
            </a:extLst>
          </p:cNvPr>
          <p:cNvSpPr/>
          <p:nvPr/>
        </p:nvSpPr>
        <p:spPr>
          <a:xfrm>
            <a:off x="3765682" y="5184380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202124"/>
                </a:solidFill>
                <a:effectLst/>
                <a:latin typeface="Google Sans"/>
              </a:rPr>
              <a:t>Cloud Firestore </a:t>
            </a:r>
            <a:r>
              <a:rPr lang="ja-JP" altLang="en-US" b="0">
                <a:solidFill>
                  <a:srgbClr val="202124"/>
                </a:solidFill>
                <a:effectLst/>
                <a:latin typeface="Google Sans"/>
              </a:rPr>
              <a:t>でのデータの並べ替えと制限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42972F-8EFC-754D-BFC1-9D53ACFEE532}"/>
              </a:ext>
            </a:extLst>
          </p:cNvPr>
          <p:cNvSpPr/>
          <p:nvPr/>
        </p:nvSpPr>
        <p:spPr>
          <a:xfrm>
            <a:off x="554634" y="2426827"/>
            <a:ext cx="11275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>
                <a:effectLst/>
                <a:latin typeface=".Hiragino Kaku Gothic Interface"/>
              </a:rPr>
              <a:t>※</a:t>
            </a:r>
            <a:r>
              <a:rPr lang="ja-JP" altLang="en-US" sz="2000" b="1">
                <a:effectLst/>
                <a:latin typeface=".Hiragino Kaku Gothic Interface"/>
              </a:rPr>
              <a:t>ドキュメントを</a:t>
            </a:r>
            <a:r>
              <a:rPr lang="en-US" altLang="ja-JP" sz="2000" b="1">
                <a:effectLst/>
                <a:latin typeface=".Hiragino Kaku Gothic Interface"/>
              </a:rPr>
              <a:t>name</a:t>
            </a:r>
            <a:r>
              <a:rPr lang="ja-JP" altLang="en-US" sz="2000" b="1">
                <a:effectLst/>
                <a:latin typeface=".Hiragino Kaku Gothic Interface"/>
              </a:rPr>
              <a:t>フィールドで降順に並べて最後の３件をとっている</a:t>
            </a:r>
          </a:p>
        </p:txBody>
      </p:sp>
    </p:spTree>
    <p:extLst>
      <p:ext uri="{BB962C8B-B14F-4D97-AF65-F5344CB8AC3E}">
        <p14:creationId xmlns:p14="http://schemas.microsoft.com/office/powerpoint/2010/main" val="8590753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B83BE-2DE9-F24A-A1A3-2775002D1F7E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93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5F39E2-75EE-0B4A-A4E1-237ADB8FC810}"/>
              </a:ext>
            </a:extLst>
          </p:cNvPr>
          <p:cNvSpPr/>
          <p:nvPr/>
        </p:nvSpPr>
        <p:spPr>
          <a:xfrm>
            <a:off x="554635" y="314325"/>
            <a:ext cx="11275415" cy="58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3200" b="1" spc="-150" dirty="0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の監視</a:t>
            </a:r>
            <a:endParaRPr kumimoji="1" lang="ja-JP" altLang="en-US" sz="3200" b="1" spc="-150">
              <a:solidFill>
                <a:srgbClr val="00B0F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7118BE-1E4A-B84A-B77A-204099705310}"/>
              </a:ext>
            </a:extLst>
          </p:cNvPr>
          <p:cNvSpPr/>
          <p:nvPr/>
        </p:nvSpPr>
        <p:spPr>
          <a:xfrm>
            <a:off x="554635" y="1166842"/>
            <a:ext cx="1127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>
                <a:effectLst/>
                <a:latin typeface=".Hiragino Kaku Gothic Interface"/>
              </a:rPr>
              <a:t>addSnapshotListener</a:t>
            </a:r>
            <a:r>
              <a:rPr lang="ja-JP" altLang="en-US" sz="2400" b="1">
                <a:effectLst/>
                <a:latin typeface=".Hiragino Kaku Gothic Interface"/>
              </a:rPr>
              <a:t>メソッドを使うことで変更をリッスンすることができる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782D32-345B-B048-B5F8-01E80B73DE70}"/>
              </a:ext>
            </a:extLst>
          </p:cNvPr>
          <p:cNvSpPr/>
          <p:nvPr/>
        </p:nvSpPr>
        <p:spPr>
          <a:xfrm>
            <a:off x="1632486" y="1827118"/>
            <a:ext cx="8927023" cy="230832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" altLang="ja-JP">
                <a:solidFill>
                  <a:srgbClr val="91D462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collection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"cities"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"SF"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>
              <a:solidFill>
                <a:srgbClr val="AEF37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addSnapshotListener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documentSnapshot, error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document = documentSnapshot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"Error fetching document: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error!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)"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ja-JP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ja-JP">
                <a:solidFill>
                  <a:srgbClr val="99E8D5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"Current data: 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document.</a:t>
            </a:r>
            <a:r>
              <a:rPr lang="en" altLang="ja-JP">
                <a:solidFill>
                  <a:srgbClr val="AEF37D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" altLang="ja-JP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)"</a:t>
            </a:r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2ADE76-D93A-7944-95ED-034829A8EA7D}"/>
              </a:ext>
            </a:extLst>
          </p:cNvPr>
          <p:cNvSpPr/>
          <p:nvPr/>
        </p:nvSpPr>
        <p:spPr>
          <a:xfrm>
            <a:off x="2200759" y="5830359"/>
            <a:ext cx="835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https://firebase.google.com/docs/firestore/query-data/listen?hl=ja</a:t>
            </a:r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7B910F-0ECD-FF49-90AD-076AEF83442D}"/>
              </a:ext>
            </a:extLst>
          </p:cNvPr>
          <p:cNvSpPr/>
          <p:nvPr/>
        </p:nvSpPr>
        <p:spPr>
          <a:xfrm>
            <a:off x="3162150" y="5321826"/>
            <a:ext cx="5867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202124"/>
                </a:solidFill>
                <a:effectLst/>
                <a:latin typeface="Google Sans"/>
              </a:rPr>
              <a:t>Cloud Firestore </a:t>
            </a:r>
            <a:r>
              <a:rPr lang="ja-JP" altLang="en-US" b="0">
                <a:solidFill>
                  <a:srgbClr val="202124"/>
                </a:solidFill>
                <a:effectLst/>
                <a:latin typeface="Google Sans"/>
              </a:rPr>
              <a:t>でリアルタイム アップデートを入手する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D1077B-9C58-4C44-9553-8FFB1A353E1D}"/>
              </a:ext>
            </a:extLst>
          </p:cNvPr>
          <p:cNvSpPr/>
          <p:nvPr/>
        </p:nvSpPr>
        <p:spPr>
          <a:xfrm>
            <a:off x="1632486" y="4290403"/>
            <a:ext cx="10197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>
                <a:effectLst/>
                <a:latin typeface=".Hiragino Kaku Gothic Interface"/>
              </a:rPr>
              <a:t>※documentChanges</a:t>
            </a:r>
            <a:r>
              <a:rPr lang="ja-JP" altLang="en-US" sz="2000" b="1">
                <a:effectLst/>
                <a:latin typeface=".Hiragino Kaku Gothic Interface"/>
              </a:rPr>
              <a:t>を使うと追加</a:t>
            </a:r>
            <a:r>
              <a:rPr lang="en-US" altLang="ja-JP" sz="2000" b="1">
                <a:effectLst/>
                <a:latin typeface=".Hiragino Kaku Gothic Interface"/>
              </a:rPr>
              <a:t>/</a:t>
            </a:r>
            <a:r>
              <a:rPr lang="ja-JP" altLang="en-US" sz="2000" b="1">
                <a:effectLst/>
                <a:latin typeface=".Hiragino Kaku Gothic Interface"/>
              </a:rPr>
              <a:t>変更</a:t>
            </a:r>
            <a:r>
              <a:rPr lang="en-US" altLang="ja-JP" sz="2000" b="1">
                <a:effectLst/>
                <a:latin typeface=".Hiragino Kaku Gothic Interface"/>
              </a:rPr>
              <a:t>/</a:t>
            </a:r>
            <a:r>
              <a:rPr lang="ja-JP" altLang="en-US" sz="2000" b="1">
                <a:effectLst/>
                <a:latin typeface=".Hiragino Kaku Gothic Interface"/>
              </a:rPr>
              <a:t>削除で処理の切り分けも可能</a:t>
            </a:r>
          </a:p>
        </p:txBody>
      </p:sp>
    </p:spTree>
    <p:extLst>
      <p:ext uri="{BB962C8B-B14F-4D97-AF65-F5344CB8AC3E}">
        <p14:creationId xmlns:p14="http://schemas.microsoft.com/office/powerpoint/2010/main" val="34369865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CCFFFCB-1291-9145-A4C1-6FD89369270E}"/>
              </a:ext>
            </a:extLst>
          </p:cNvPr>
          <p:cNvSpPr/>
          <p:nvPr/>
        </p:nvSpPr>
        <p:spPr>
          <a:xfrm>
            <a:off x="682761" y="1347698"/>
            <a:ext cx="10826477" cy="2350845"/>
          </a:xfrm>
          <a:prstGeom prst="roundRect">
            <a:avLst>
              <a:gd name="adj" fmla="val 30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A89ADC-7102-174F-A486-F5B246D644A1}"/>
              </a:ext>
            </a:extLst>
          </p:cNvPr>
          <p:cNvSpPr/>
          <p:nvPr/>
        </p:nvSpPr>
        <p:spPr>
          <a:xfrm>
            <a:off x="554635" y="297255"/>
            <a:ext cx="7200179" cy="599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solidFill>
                  <a:srgbClr val="00B0F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ここまでのおさらい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DFDAB49-53CD-FA4A-842A-4EB5F59403AF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94</a:t>
            </a:fld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9848F4-5AB6-D14C-B1D9-2CC70ED44B74}"/>
              </a:ext>
            </a:extLst>
          </p:cNvPr>
          <p:cNvSpPr/>
          <p:nvPr/>
        </p:nvSpPr>
        <p:spPr>
          <a:xfrm>
            <a:off x="1015043" y="1932473"/>
            <a:ext cx="101140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①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のセキュリティルール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endParaRPr lang="en-US" altLang="ja-JP" sz="24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②</a:t>
            </a:r>
            <a:r>
              <a:rPr lang="en-US" altLang="ja-JP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Firestore</a:t>
            </a:r>
            <a:r>
              <a:rPr lang="ja-JP" altLang="en-US" sz="28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のその他の便利機能</a:t>
            </a:r>
            <a:endParaRPr lang="en-US" altLang="ja-JP" sz="28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44AB88-BD64-D444-8705-84E68A722691}"/>
              </a:ext>
            </a:extLst>
          </p:cNvPr>
          <p:cNvSpPr/>
          <p:nvPr/>
        </p:nvSpPr>
        <p:spPr>
          <a:xfrm>
            <a:off x="808385" y="1097582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3200" b="1">
                <a:solidFill>
                  <a:srgbClr val="000000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こんなことを学びました</a:t>
            </a:r>
            <a:endParaRPr lang="en-US" altLang="ja-JP" sz="3200" b="1">
              <a:solidFill>
                <a:srgbClr val="000000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0020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D615CB7-4759-2146-ABC0-EB249736122D}"/>
              </a:ext>
            </a:extLst>
          </p:cNvPr>
          <p:cNvSpPr/>
          <p:nvPr/>
        </p:nvSpPr>
        <p:spPr>
          <a:xfrm>
            <a:off x="546099" y="2511081"/>
            <a:ext cx="11099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自由</a:t>
            </a:r>
            <a:endParaRPr lang="en-US" altLang="ja-JP" sz="36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endParaRPr lang="en-US" altLang="ja-JP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 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できれば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Firebase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でサーバーも含めたアプリ開発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 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卒業制作のプロトタイプを作り始めてもよいです</a:t>
            </a:r>
            <a:endParaRPr lang="en-US" altLang="ja-JP" sz="28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 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来週</a:t>
            </a:r>
            <a:r>
              <a:rPr lang="en-US" altLang="ja-JP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iOS</a:t>
            </a:r>
            <a:r>
              <a:rPr lang="ja-JP" altLang="en-US" sz="28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授業ないので力作を期待！！</a:t>
            </a:r>
            <a:endParaRPr lang="en-US" altLang="ja-JP" sz="24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95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958F0D-0229-C04E-8B71-2F34F5488E55}"/>
              </a:ext>
            </a:extLst>
          </p:cNvPr>
          <p:cNvSpPr/>
          <p:nvPr/>
        </p:nvSpPr>
        <p:spPr>
          <a:xfrm>
            <a:off x="3926175" y="1378651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次回までの課題</a:t>
            </a:r>
            <a:r>
              <a:rPr lang="en-US" altLang="ja-JP" sz="36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31BABC-6AE4-BE43-A870-331D3C1A927B}"/>
              </a:ext>
            </a:extLst>
          </p:cNvPr>
          <p:cNvSpPr/>
          <p:nvPr/>
        </p:nvSpPr>
        <p:spPr>
          <a:xfrm>
            <a:off x="3040515" y="5063850"/>
            <a:ext cx="6110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※</a:t>
            </a:r>
            <a:r>
              <a:rPr lang="ja-JP" altLang="en-US" sz="24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注意点</a:t>
            </a:r>
            <a:endParaRPr lang="en-US" altLang="ja-JP" sz="24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en-US" altLang="ja-JP" sz="2400" b="1" err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GoogleService-Info.plist</a:t>
            </a:r>
            <a:r>
              <a:rPr lang="ja-JP" altLang="en-US" sz="24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をプッシュしない</a:t>
            </a:r>
            <a:endParaRPr lang="en-US" altLang="ja-JP" sz="24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501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C49A43-53D2-DF44-8C33-FA673442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3F848B9E-4285-FF4A-B801-5A8BE93148F7}"/>
              </a:ext>
            </a:extLst>
          </p:cNvPr>
          <p:cNvSpPr txBox="1">
            <a:spLocks/>
          </p:cNvSpPr>
          <p:nvPr/>
        </p:nvSpPr>
        <p:spPr>
          <a:xfrm>
            <a:off x="9297347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FF477-8666-584F-8C3B-1F223A7FC5EE}" type="slidenum">
              <a:rPr lang="ja-JP" altLang="en-US" smtClean="0"/>
              <a:pPr/>
              <a:t>96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958F0D-0229-C04E-8B71-2F34F5488E55}"/>
              </a:ext>
            </a:extLst>
          </p:cNvPr>
          <p:cNvSpPr/>
          <p:nvPr/>
        </p:nvSpPr>
        <p:spPr>
          <a:xfrm>
            <a:off x="4208303" y="1412639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0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【</a:t>
            </a:r>
            <a:r>
              <a:rPr lang="ja-JP" altLang="en-US" sz="40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次回の予告</a:t>
            </a:r>
            <a:r>
              <a:rPr lang="en-US" altLang="ja-JP" sz="4000" b="1">
                <a:solidFill>
                  <a:schemeClr val="bg1"/>
                </a:solidFill>
                <a:effectLst/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000B5D-78DB-AD42-AF31-17766AFF8DDA}"/>
              </a:ext>
            </a:extLst>
          </p:cNvPr>
          <p:cNvSpPr/>
          <p:nvPr/>
        </p:nvSpPr>
        <p:spPr>
          <a:xfrm>
            <a:off x="913919" y="3429000"/>
            <a:ext cx="10364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Cloud Storage</a:t>
            </a:r>
            <a:r>
              <a:rPr lang="ja-JP" altLang="en-US" sz="32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を使って</a:t>
            </a:r>
            <a:endParaRPr lang="en-US" altLang="ja-JP" sz="32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  <a:p>
            <a:pPr algn="ctr"/>
            <a:r>
              <a:rPr lang="ja-JP" altLang="en-US" sz="3200" b="1">
                <a:solidFill>
                  <a:schemeClr val="bg1"/>
                </a:solidFill>
                <a:latin typeface="Tsukushi A Round Gothic" panose="02020400000000000000" pitchFamily="18" charset="-128"/>
                <a:ea typeface="Tsukushi A Round Gothic" panose="02020400000000000000" pitchFamily="18" charset="-128"/>
              </a:rPr>
              <a:t>画像データを保存します</a:t>
            </a:r>
            <a:endParaRPr lang="en-US" altLang="ja-JP" sz="3200" b="1">
              <a:solidFill>
                <a:schemeClr val="bg1"/>
              </a:solidFill>
              <a:latin typeface="Tsukushi A Round Gothic" panose="02020400000000000000" pitchFamily="18" charset="-128"/>
              <a:ea typeface="Tsukushi A Round Gothi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37915</TotalTime>
  <Words>7598</Words>
  <Application>Microsoft Macintosh PowerPoint</Application>
  <PresentationFormat>ワイド画面</PresentationFormat>
  <Paragraphs>1203</Paragraphs>
  <Slides>96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96</vt:i4>
      </vt:variant>
    </vt:vector>
  </HeadingPairs>
  <TitlesOfParts>
    <vt:vector size="107" baseType="lpstr">
      <vt:lpstr>-apple-system</vt:lpstr>
      <vt:lpstr>.Hiragino Kaku Gothic Interface</vt:lpstr>
      <vt:lpstr>Google Sans</vt:lpstr>
      <vt:lpstr>Tsukushi A Round Gothic</vt:lpstr>
      <vt:lpstr>游ゴシック</vt:lpstr>
      <vt:lpstr>游ゴシック Light</vt:lpstr>
      <vt:lpstr>Arial</vt:lpstr>
      <vt:lpstr>Helvetica Neue</vt:lpstr>
      <vt:lpstr>Menlo</vt:lpstr>
      <vt:lpstr>SF Pro Display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578</cp:revision>
  <cp:lastPrinted>2019-05-29T02:28:24Z</cp:lastPrinted>
  <dcterms:created xsi:type="dcterms:W3CDTF">2019-03-10T23:57:12Z</dcterms:created>
  <dcterms:modified xsi:type="dcterms:W3CDTF">2019-11-02T06:16:35Z</dcterms:modified>
</cp:coreProperties>
</file>