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7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246CE-92A3-42D0-899E-4DEC93E1A2A2}" type="doc">
      <dgm:prSet loTypeId="urn:microsoft.com/office/officeart/2005/8/layout/cycle4" loCatId="matrix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55E50A8F-1221-42C8-A644-1DA9FAAF2992}">
      <dgm:prSet phldrT="[Texto]" custT="1"/>
      <dgm:spPr/>
      <dgm:t>
        <a:bodyPr/>
        <a:lstStyle/>
        <a:p>
          <a:r>
            <a:rPr lang="pt-BR" sz="1400" b="1" dirty="0"/>
            <a:t>Problema</a:t>
          </a:r>
        </a:p>
      </dgm:t>
    </dgm:pt>
    <dgm:pt modelId="{4F0D660A-D629-4DEB-A7DA-113DC8F95EEE}" type="parTrans" cxnId="{9D9E750A-AB08-4CC7-8F20-736FD4603B0E}">
      <dgm:prSet/>
      <dgm:spPr/>
      <dgm:t>
        <a:bodyPr/>
        <a:lstStyle/>
        <a:p>
          <a:endParaRPr lang="pt-BR"/>
        </a:p>
      </dgm:t>
    </dgm:pt>
    <dgm:pt modelId="{EBD2B7A7-0DFD-4DA1-B273-5474D872B7E9}" type="sibTrans" cxnId="{9D9E750A-AB08-4CC7-8F20-736FD4603B0E}">
      <dgm:prSet/>
      <dgm:spPr/>
      <dgm:t>
        <a:bodyPr/>
        <a:lstStyle/>
        <a:p>
          <a:endParaRPr lang="pt-BR"/>
        </a:p>
      </dgm:t>
    </dgm:pt>
    <dgm:pt modelId="{2081FF92-D50A-47BE-A709-733E8DC145A8}">
      <dgm:prSet phldrT="[Texto]" custT="1"/>
      <dgm:spPr/>
      <dgm:t>
        <a:bodyPr/>
        <a:lstStyle/>
        <a:p>
          <a:pPr>
            <a:buNone/>
          </a:pPr>
          <a:r>
            <a:rPr lang="pt-BR" sz="1300" dirty="0"/>
            <a:t>   Necessidade de atualização das  técnicas relacionadas à dados, utilizadas no processo e acompanhamento dos indicadores de perdas de água, pela Unidade de Negócio da empresa de Saneamento Básico na cidade de São Paulo. </a:t>
          </a:r>
        </a:p>
      </dgm:t>
    </dgm:pt>
    <dgm:pt modelId="{39AF53DA-118F-457A-816F-EB46533CE690}" type="parTrans" cxnId="{5851632A-ED58-42C5-9B71-EFD473377539}">
      <dgm:prSet/>
      <dgm:spPr/>
      <dgm:t>
        <a:bodyPr/>
        <a:lstStyle/>
        <a:p>
          <a:endParaRPr lang="pt-BR"/>
        </a:p>
      </dgm:t>
    </dgm:pt>
    <dgm:pt modelId="{E6839B2C-D56B-40A0-BFA0-C5A68EF6FACE}" type="sibTrans" cxnId="{5851632A-ED58-42C5-9B71-EFD473377539}">
      <dgm:prSet/>
      <dgm:spPr/>
      <dgm:t>
        <a:bodyPr/>
        <a:lstStyle/>
        <a:p>
          <a:endParaRPr lang="pt-BR"/>
        </a:p>
      </dgm:t>
    </dgm:pt>
    <dgm:pt modelId="{9EB14BBE-2E2C-4D6E-9E0C-DBDD8D17D11A}">
      <dgm:prSet phldrT="[Texto]" custT="1"/>
      <dgm:spPr/>
      <dgm:t>
        <a:bodyPr/>
        <a:lstStyle/>
        <a:p>
          <a:r>
            <a:rPr lang="pt-BR" sz="1300" dirty="0"/>
            <a:t>    </a:t>
          </a:r>
          <a:r>
            <a:rPr lang="pt-BR" sz="1400" b="1" dirty="0"/>
            <a:t>Objetivo</a:t>
          </a:r>
        </a:p>
      </dgm:t>
    </dgm:pt>
    <dgm:pt modelId="{931C7491-FC03-467A-9956-82A1F2E5BD84}" type="parTrans" cxnId="{0DFD3B94-95D9-4736-A6F6-338F2565C24A}">
      <dgm:prSet/>
      <dgm:spPr/>
      <dgm:t>
        <a:bodyPr/>
        <a:lstStyle/>
        <a:p>
          <a:endParaRPr lang="pt-BR"/>
        </a:p>
      </dgm:t>
    </dgm:pt>
    <dgm:pt modelId="{3592AED2-35CF-49C1-8EFB-A2C55A6721CD}" type="sibTrans" cxnId="{0DFD3B94-95D9-4736-A6F6-338F2565C24A}">
      <dgm:prSet/>
      <dgm:spPr/>
      <dgm:t>
        <a:bodyPr/>
        <a:lstStyle/>
        <a:p>
          <a:endParaRPr lang="pt-BR"/>
        </a:p>
      </dgm:t>
    </dgm:pt>
    <dgm:pt modelId="{465834BA-222D-4A66-9361-AAE914AC8CC8}">
      <dgm:prSet phldrT="[Texto]" custT="1"/>
      <dgm:spPr/>
      <dgm:t>
        <a:bodyPr/>
        <a:lstStyle/>
        <a:p>
          <a:pPr>
            <a:buNone/>
          </a:pPr>
          <a:r>
            <a:rPr lang="pt-BR" sz="1300" dirty="0"/>
            <a:t>   Utilização de técnicas emergentes para predição do consumo médio de água por economia(m³), através da previsão de temperatura (C°),  possibilitando provisionar recursos suficientes para atender a demanda predita, de forma à não sobrecarregar desnecessariamente a infraestrutura de distribuição de água, contribuindo para redução de perdas. </a:t>
          </a:r>
        </a:p>
      </dgm:t>
    </dgm:pt>
    <dgm:pt modelId="{1439380C-766D-4626-849B-F283239CD02E}" type="parTrans" cxnId="{2459408F-B7C1-4F83-B501-49103AE1990B}">
      <dgm:prSet/>
      <dgm:spPr/>
      <dgm:t>
        <a:bodyPr/>
        <a:lstStyle/>
        <a:p>
          <a:endParaRPr lang="pt-BR"/>
        </a:p>
      </dgm:t>
    </dgm:pt>
    <dgm:pt modelId="{051DF3FD-BB2F-4EFE-BA4B-27B69A43684A}" type="sibTrans" cxnId="{2459408F-B7C1-4F83-B501-49103AE1990B}">
      <dgm:prSet/>
      <dgm:spPr/>
      <dgm:t>
        <a:bodyPr/>
        <a:lstStyle/>
        <a:p>
          <a:endParaRPr lang="pt-BR"/>
        </a:p>
      </dgm:t>
    </dgm:pt>
    <dgm:pt modelId="{582D282F-D18B-4383-A085-ECBB76945C51}">
      <dgm:prSet phldrT="[Texto]" custT="1"/>
      <dgm:spPr/>
      <dgm:t>
        <a:bodyPr/>
        <a:lstStyle/>
        <a:p>
          <a:r>
            <a:rPr lang="pt-BR" sz="1300" b="1" dirty="0"/>
            <a:t>Fontes de Dados</a:t>
          </a:r>
        </a:p>
      </dgm:t>
    </dgm:pt>
    <dgm:pt modelId="{43447099-EC77-4C71-97BE-BEC0A29BFA3D}" type="parTrans" cxnId="{9EF3FC0F-057A-4A9F-BC0C-F5B58450126F}">
      <dgm:prSet/>
      <dgm:spPr/>
      <dgm:t>
        <a:bodyPr/>
        <a:lstStyle/>
        <a:p>
          <a:endParaRPr lang="pt-BR"/>
        </a:p>
      </dgm:t>
    </dgm:pt>
    <dgm:pt modelId="{ABC2FE04-DE33-4747-AB88-751FD5832E28}" type="sibTrans" cxnId="{9EF3FC0F-057A-4A9F-BC0C-F5B58450126F}">
      <dgm:prSet/>
      <dgm:spPr/>
      <dgm:t>
        <a:bodyPr/>
        <a:lstStyle/>
        <a:p>
          <a:endParaRPr lang="pt-BR"/>
        </a:p>
      </dgm:t>
    </dgm:pt>
    <dgm:pt modelId="{E7D26642-25A2-4791-96FD-E690DD2FD034}">
      <dgm:prSet phldrT="[Texto]" custT="1"/>
      <dgm:spPr/>
      <dgm:t>
        <a:bodyPr/>
        <a:lstStyle/>
        <a:p>
          <a:pPr>
            <a:buNone/>
          </a:pPr>
          <a:r>
            <a:rPr lang="pt-BR" sz="1300" dirty="0"/>
            <a:t>   Dados de consumo de água e economias de água (empresa de Saneamento Básico do Governo do Estado de São Paulo).</a:t>
          </a:r>
          <a:endParaRPr lang="pt-BR" sz="1300" baseline="0" dirty="0"/>
        </a:p>
      </dgm:t>
    </dgm:pt>
    <dgm:pt modelId="{93376983-8A40-49E6-9738-A1823BE8A8CD}" type="parTrans" cxnId="{A6139B51-7737-40C1-83BA-C510C5E8435C}">
      <dgm:prSet/>
      <dgm:spPr/>
      <dgm:t>
        <a:bodyPr/>
        <a:lstStyle/>
        <a:p>
          <a:endParaRPr lang="pt-BR"/>
        </a:p>
      </dgm:t>
    </dgm:pt>
    <dgm:pt modelId="{0B11C973-CC30-4FFC-903C-F76CDF867FF0}" type="sibTrans" cxnId="{A6139B51-7737-40C1-83BA-C510C5E8435C}">
      <dgm:prSet/>
      <dgm:spPr/>
      <dgm:t>
        <a:bodyPr/>
        <a:lstStyle/>
        <a:p>
          <a:endParaRPr lang="pt-BR"/>
        </a:p>
      </dgm:t>
    </dgm:pt>
    <dgm:pt modelId="{C4975ACD-5E86-4D78-A163-49292A11CBE5}">
      <dgm:prSet phldrT="[Texto]"/>
      <dgm:spPr/>
      <dgm:t>
        <a:bodyPr/>
        <a:lstStyle/>
        <a:p>
          <a:r>
            <a:rPr lang="pt-BR" b="1" dirty="0"/>
            <a:t>Modelagem e Resultado</a:t>
          </a:r>
        </a:p>
      </dgm:t>
    </dgm:pt>
    <dgm:pt modelId="{58E88A91-7BCB-410F-B7BC-4D41CD8A5236}" type="parTrans" cxnId="{1BECA820-CEDC-4D06-84BD-9EDC770DE123}">
      <dgm:prSet/>
      <dgm:spPr/>
      <dgm:t>
        <a:bodyPr/>
        <a:lstStyle/>
        <a:p>
          <a:endParaRPr lang="pt-BR"/>
        </a:p>
      </dgm:t>
    </dgm:pt>
    <dgm:pt modelId="{E0ABF26B-7A2A-45F9-B9A0-078687052ED0}" type="sibTrans" cxnId="{1BECA820-CEDC-4D06-84BD-9EDC770DE123}">
      <dgm:prSet/>
      <dgm:spPr/>
      <dgm:t>
        <a:bodyPr/>
        <a:lstStyle/>
        <a:p>
          <a:endParaRPr lang="pt-BR"/>
        </a:p>
      </dgm:t>
    </dgm:pt>
    <dgm:pt modelId="{3389B16C-7A37-441A-9696-CA10510A8E01}">
      <dgm:prSet phldrT="[Texto]" custT="1"/>
      <dgm:spPr/>
      <dgm:t>
        <a:bodyPr/>
        <a:lstStyle/>
        <a:p>
          <a:endParaRPr lang="pt-BR" sz="1000" dirty="0"/>
        </a:p>
      </dgm:t>
    </dgm:pt>
    <dgm:pt modelId="{4D465B86-58EC-4015-9092-4499CC26E38A}" type="sibTrans" cxnId="{02794E6F-69A3-4E31-B157-DA6A96647BBF}">
      <dgm:prSet/>
      <dgm:spPr/>
      <dgm:t>
        <a:bodyPr/>
        <a:lstStyle/>
        <a:p>
          <a:endParaRPr lang="pt-BR"/>
        </a:p>
      </dgm:t>
    </dgm:pt>
    <dgm:pt modelId="{DE122B16-F541-4624-BC6E-A55B4BED9CDB}" type="parTrans" cxnId="{02794E6F-69A3-4E31-B157-DA6A96647BBF}">
      <dgm:prSet/>
      <dgm:spPr/>
      <dgm:t>
        <a:bodyPr/>
        <a:lstStyle/>
        <a:p>
          <a:endParaRPr lang="pt-BR"/>
        </a:p>
      </dgm:t>
    </dgm:pt>
    <dgm:pt modelId="{601335D1-407B-4ABD-9BD9-23794CB51BE2}">
      <dgm:prSet custT="1"/>
      <dgm:spPr/>
      <dgm:t>
        <a:bodyPr/>
        <a:lstStyle/>
        <a:p>
          <a:pPr>
            <a:buNone/>
          </a:pPr>
          <a:r>
            <a:rPr lang="pt-BR" sz="1300" dirty="0"/>
            <a:t>   Dados de temperatura (site do Instituto Nacional de Meteorologia - Governo Federal)</a:t>
          </a:r>
        </a:p>
      </dgm:t>
    </dgm:pt>
    <dgm:pt modelId="{5977500F-6DD8-4970-B874-60203AFAFE93}" type="parTrans" cxnId="{2F04A125-0D2C-4A10-A2A4-BB6174B6621A}">
      <dgm:prSet/>
      <dgm:spPr/>
      <dgm:t>
        <a:bodyPr/>
        <a:lstStyle/>
        <a:p>
          <a:endParaRPr lang="pt-BR"/>
        </a:p>
      </dgm:t>
    </dgm:pt>
    <dgm:pt modelId="{4E7ACD5E-F4D6-4642-8F22-312EC9C9DE78}" type="sibTrans" cxnId="{2F04A125-0D2C-4A10-A2A4-BB6174B6621A}">
      <dgm:prSet/>
      <dgm:spPr/>
      <dgm:t>
        <a:bodyPr/>
        <a:lstStyle/>
        <a:p>
          <a:endParaRPr lang="pt-BR"/>
        </a:p>
      </dgm:t>
    </dgm:pt>
    <dgm:pt modelId="{2BBB5AC9-831F-488F-88E3-3B30E0A2A781}" type="pres">
      <dgm:prSet presAssocID="{465246CE-92A3-42D0-899E-4DEC93E1A2A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E291F2-7620-43C7-9D83-395D1EE16B55}" type="pres">
      <dgm:prSet presAssocID="{465246CE-92A3-42D0-899E-4DEC93E1A2A2}" presName="children" presStyleCnt="0"/>
      <dgm:spPr/>
    </dgm:pt>
    <dgm:pt modelId="{75A2157F-3398-41F9-A41B-8384DCDCD09F}" type="pres">
      <dgm:prSet presAssocID="{465246CE-92A3-42D0-899E-4DEC93E1A2A2}" presName="child1group" presStyleCnt="0"/>
      <dgm:spPr/>
    </dgm:pt>
    <dgm:pt modelId="{8B14E43E-0F7D-4785-8216-96EF9C145BBB}" type="pres">
      <dgm:prSet presAssocID="{465246CE-92A3-42D0-899E-4DEC93E1A2A2}" presName="child1" presStyleLbl="bgAcc1" presStyleIdx="0" presStyleCnt="4" custScaleX="191094" custScaleY="116174" custLinFactNeighborX="-59012" custLinFactNeighborY="24196"/>
      <dgm:spPr/>
    </dgm:pt>
    <dgm:pt modelId="{8C8010F7-1DAD-44E7-BE6D-BED65FE986DC}" type="pres">
      <dgm:prSet presAssocID="{465246CE-92A3-42D0-899E-4DEC93E1A2A2}" presName="child1Text" presStyleLbl="bgAcc1" presStyleIdx="0" presStyleCnt="4">
        <dgm:presLayoutVars>
          <dgm:bulletEnabled val="1"/>
        </dgm:presLayoutVars>
      </dgm:prSet>
      <dgm:spPr/>
    </dgm:pt>
    <dgm:pt modelId="{0C8A24A9-1E97-4B14-83A5-8D62275DF832}" type="pres">
      <dgm:prSet presAssocID="{465246CE-92A3-42D0-899E-4DEC93E1A2A2}" presName="child2group" presStyleCnt="0"/>
      <dgm:spPr/>
    </dgm:pt>
    <dgm:pt modelId="{EE8014A2-7C04-447B-984D-F47146D0D102}" type="pres">
      <dgm:prSet presAssocID="{465246CE-92A3-42D0-899E-4DEC93E1A2A2}" presName="child2" presStyleLbl="bgAcc1" presStyleIdx="1" presStyleCnt="4" custScaleX="213685" custScaleY="134925" custLinFactNeighborX="59179" custLinFactNeighborY="22980"/>
      <dgm:spPr/>
    </dgm:pt>
    <dgm:pt modelId="{37933B26-F99A-4820-B8EF-C22CDBE1A1EF}" type="pres">
      <dgm:prSet presAssocID="{465246CE-92A3-42D0-899E-4DEC93E1A2A2}" presName="child2Text" presStyleLbl="bgAcc1" presStyleIdx="1" presStyleCnt="4">
        <dgm:presLayoutVars>
          <dgm:bulletEnabled val="1"/>
        </dgm:presLayoutVars>
      </dgm:prSet>
      <dgm:spPr/>
    </dgm:pt>
    <dgm:pt modelId="{1D808DD8-C92F-4C02-9507-4F510FF3A1F1}" type="pres">
      <dgm:prSet presAssocID="{465246CE-92A3-42D0-899E-4DEC93E1A2A2}" presName="child3group" presStyleCnt="0"/>
      <dgm:spPr/>
    </dgm:pt>
    <dgm:pt modelId="{67B1D200-1C90-4D1C-A808-3062A065BCB4}" type="pres">
      <dgm:prSet presAssocID="{465246CE-92A3-42D0-899E-4DEC93E1A2A2}" presName="child3" presStyleLbl="bgAcc1" presStyleIdx="2" presStyleCnt="4" custScaleX="199109" custScaleY="141354" custLinFactNeighborX="62722" custLinFactNeighborY="-17902"/>
      <dgm:spPr/>
    </dgm:pt>
    <dgm:pt modelId="{75E899C4-A2F8-4A51-B0CC-EB947E8DF1A7}" type="pres">
      <dgm:prSet presAssocID="{465246CE-92A3-42D0-899E-4DEC93E1A2A2}" presName="child3Text" presStyleLbl="bgAcc1" presStyleIdx="2" presStyleCnt="4">
        <dgm:presLayoutVars>
          <dgm:bulletEnabled val="1"/>
        </dgm:presLayoutVars>
      </dgm:prSet>
      <dgm:spPr/>
    </dgm:pt>
    <dgm:pt modelId="{DE3D8B73-A3E3-46EB-BCB6-1572FEF8D65A}" type="pres">
      <dgm:prSet presAssocID="{465246CE-92A3-42D0-899E-4DEC93E1A2A2}" presName="child4group" presStyleCnt="0"/>
      <dgm:spPr/>
    </dgm:pt>
    <dgm:pt modelId="{F64AAF97-3CA7-4C95-BD52-3EAF0471D819}" type="pres">
      <dgm:prSet presAssocID="{465246CE-92A3-42D0-899E-4DEC93E1A2A2}" presName="child4" presStyleLbl="bgAcc1" presStyleIdx="3" presStyleCnt="4" custScaleX="182994" custScaleY="145621" custLinFactNeighborX="-60384" custLinFactNeighborY="-29235"/>
      <dgm:spPr/>
    </dgm:pt>
    <dgm:pt modelId="{828124B9-1415-4FE9-A4AC-FB116A5B164B}" type="pres">
      <dgm:prSet presAssocID="{465246CE-92A3-42D0-899E-4DEC93E1A2A2}" presName="child4Text" presStyleLbl="bgAcc1" presStyleIdx="3" presStyleCnt="4">
        <dgm:presLayoutVars>
          <dgm:bulletEnabled val="1"/>
        </dgm:presLayoutVars>
      </dgm:prSet>
      <dgm:spPr/>
    </dgm:pt>
    <dgm:pt modelId="{D67D307E-4C4C-4F33-B380-E02CF3E0AD3D}" type="pres">
      <dgm:prSet presAssocID="{465246CE-92A3-42D0-899E-4DEC93E1A2A2}" presName="childPlaceholder" presStyleCnt="0"/>
      <dgm:spPr/>
    </dgm:pt>
    <dgm:pt modelId="{FB7849E6-B1DE-4B2F-8CD5-627C458353C7}" type="pres">
      <dgm:prSet presAssocID="{465246CE-92A3-42D0-899E-4DEC93E1A2A2}" presName="circle" presStyleCnt="0"/>
      <dgm:spPr/>
    </dgm:pt>
    <dgm:pt modelId="{A858A58F-6F12-4D22-AAF5-A70C05EF6D56}" type="pres">
      <dgm:prSet presAssocID="{465246CE-92A3-42D0-899E-4DEC93E1A2A2}" presName="quadrant1" presStyleLbl="node1" presStyleIdx="0" presStyleCnt="4" custScaleX="68424" custScaleY="59337" custLinFactNeighborX="12266" custLinFactNeighborY="27948">
        <dgm:presLayoutVars>
          <dgm:chMax val="1"/>
          <dgm:bulletEnabled val="1"/>
        </dgm:presLayoutVars>
      </dgm:prSet>
      <dgm:spPr/>
    </dgm:pt>
    <dgm:pt modelId="{2252601E-5F9C-4852-8FFB-1D17DDCC7DEE}" type="pres">
      <dgm:prSet presAssocID="{465246CE-92A3-42D0-899E-4DEC93E1A2A2}" presName="quadrant2" presStyleLbl="node1" presStyleIdx="1" presStyleCnt="4" custScaleX="68205" custScaleY="60905" custLinFactNeighborX="-18379" custLinFactNeighborY="28207">
        <dgm:presLayoutVars>
          <dgm:chMax val="1"/>
          <dgm:bulletEnabled val="1"/>
        </dgm:presLayoutVars>
      </dgm:prSet>
      <dgm:spPr/>
    </dgm:pt>
    <dgm:pt modelId="{A0EDD380-C1EE-4079-AC0D-11F54C47E40E}" type="pres">
      <dgm:prSet presAssocID="{465246CE-92A3-42D0-899E-4DEC93E1A2A2}" presName="quadrant3" presStyleLbl="node1" presStyleIdx="2" presStyleCnt="4" custScaleX="68674" custScaleY="60375" custLinFactNeighborX="-17502" custLinFactNeighborY="-8928">
        <dgm:presLayoutVars>
          <dgm:chMax val="1"/>
          <dgm:bulletEnabled val="1"/>
        </dgm:presLayoutVars>
      </dgm:prSet>
      <dgm:spPr/>
    </dgm:pt>
    <dgm:pt modelId="{EE4DDB80-D07E-4DD6-856F-9E90678F76D1}" type="pres">
      <dgm:prSet presAssocID="{465246CE-92A3-42D0-899E-4DEC93E1A2A2}" presName="quadrant4" presStyleLbl="node1" presStyleIdx="3" presStyleCnt="4" custScaleX="70203" custScaleY="62078" custLinFactNeighborX="11742" custLinFactNeighborY="-10015">
        <dgm:presLayoutVars>
          <dgm:chMax val="1"/>
          <dgm:bulletEnabled val="1"/>
        </dgm:presLayoutVars>
      </dgm:prSet>
      <dgm:spPr/>
    </dgm:pt>
    <dgm:pt modelId="{0C8F206A-3D44-46FE-93A2-FEE7302B757D}" type="pres">
      <dgm:prSet presAssocID="{465246CE-92A3-42D0-899E-4DEC93E1A2A2}" presName="quadrantPlaceholder" presStyleCnt="0"/>
      <dgm:spPr/>
    </dgm:pt>
    <dgm:pt modelId="{7BD76B5F-0538-453B-B8D4-99A99E864A3F}" type="pres">
      <dgm:prSet presAssocID="{465246CE-92A3-42D0-899E-4DEC93E1A2A2}" presName="center1" presStyleLbl="fgShp" presStyleIdx="0" presStyleCnt="2" custLinFactNeighborX="-5736" custLinFactNeighborY="36905"/>
      <dgm:spPr/>
    </dgm:pt>
    <dgm:pt modelId="{CD55346D-A5D2-42A1-9920-D6F6A18534E6}" type="pres">
      <dgm:prSet presAssocID="{465246CE-92A3-42D0-899E-4DEC93E1A2A2}" presName="center2" presStyleLbl="fgShp" presStyleIdx="1" presStyleCnt="2" custLinFactNeighborX="-5736" custLinFactNeighborY="12243"/>
      <dgm:spPr/>
    </dgm:pt>
  </dgm:ptLst>
  <dgm:cxnLst>
    <dgm:cxn modelId="{9D9E750A-AB08-4CC7-8F20-736FD4603B0E}" srcId="{465246CE-92A3-42D0-899E-4DEC93E1A2A2}" destId="{55E50A8F-1221-42C8-A644-1DA9FAAF2992}" srcOrd="0" destOrd="0" parTransId="{4F0D660A-D629-4DEB-A7DA-113DC8F95EEE}" sibTransId="{EBD2B7A7-0DFD-4DA1-B273-5474D872B7E9}"/>
    <dgm:cxn modelId="{9EF3FC0F-057A-4A9F-BC0C-F5B58450126F}" srcId="{465246CE-92A3-42D0-899E-4DEC93E1A2A2}" destId="{582D282F-D18B-4383-A085-ECBB76945C51}" srcOrd="2" destOrd="0" parTransId="{43447099-EC77-4C71-97BE-BEC0A29BFA3D}" sibTransId="{ABC2FE04-DE33-4747-AB88-751FD5832E28}"/>
    <dgm:cxn modelId="{1BECA820-CEDC-4D06-84BD-9EDC770DE123}" srcId="{465246CE-92A3-42D0-899E-4DEC93E1A2A2}" destId="{C4975ACD-5E86-4D78-A163-49292A11CBE5}" srcOrd="3" destOrd="0" parTransId="{58E88A91-7BCB-410F-B7BC-4D41CD8A5236}" sibTransId="{E0ABF26B-7A2A-45F9-B9A0-078687052ED0}"/>
    <dgm:cxn modelId="{2F04A125-0D2C-4A10-A2A4-BB6174B6621A}" srcId="{582D282F-D18B-4383-A085-ECBB76945C51}" destId="{601335D1-407B-4ABD-9BD9-23794CB51BE2}" srcOrd="1" destOrd="0" parTransId="{5977500F-6DD8-4970-B874-60203AFAFE93}" sibTransId="{4E7ACD5E-F4D6-4642-8F22-312EC9C9DE78}"/>
    <dgm:cxn modelId="{237B9029-5FDF-45A0-828F-A7CFE2C86BF4}" type="presOf" srcId="{582D282F-D18B-4383-A085-ECBB76945C51}" destId="{A0EDD380-C1EE-4079-AC0D-11F54C47E40E}" srcOrd="0" destOrd="0" presId="urn:microsoft.com/office/officeart/2005/8/layout/cycle4"/>
    <dgm:cxn modelId="{5851632A-ED58-42C5-9B71-EFD473377539}" srcId="{55E50A8F-1221-42C8-A644-1DA9FAAF2992}" destId="{2081FF92-D50A-47BE-A709-733E8DC145A8}" srcOrd="0" destOrd="0" parTransId="{39AF53DA-118F-457A-816F-EB46533CE690}" sibTransId="{E6839B2C-D56B-40A0-BFA0-C5A68EF6FACE}"/>
    <dgm:cxn modelId="{69BFB52E-DC46-44FD-99CF-5FACDBD5028E}" type="presOf" srcId="{2081FF92-D50A-47BE-A709-733E8DC145A8}" destId="{8C8010F7-1DAD-44E7-BE6D-BED65FE986DC}" srcOrd="1" destOrd="0" presId="urn:microsoft.com/office/officeart/2005/8/layout/cycle4"/>
    <dgm:cxn modelId="{B1FE615F-F38C-412B-AB1D-A01C358613E0}" type="presOf" srcId="{E7D26642-25A2-4791-96FD-E690DD2FD034}" destId="{75E899C4-A2F8-4A51-B0CC-EB947E8DF1A7}" srcOrd="1" destOrd="0" presId="urn:microsoft.com/office/officeart/2005/8/layout/cycle4"/>
    <dgm:cxn modelId="{12F94A4F-A223-4AC7-8F31-17D1A630FF49}" type="presOf" srcId="{3389B16C-7A37-441A-9696-CA10510A8E01}" destId="{F64AAF97-3CA7-4C95-BD52-3EAF0471D819}" srcOrd="0" destOrd="0" presId="urn:microsoft.com/office/officeart/2005/8/layout/cycle4"/>
    <dgm:cxn modelId="{02794E6F-69A3-4E31-B157-DA6A96647BBF}" srcId="{C4975ACD-5E86-4D78-A163-49292A11CBE5}" destId="{3389B16C-7A37-441A-9696-CA10510A8E01}" srcOrd="0" destOrd="0" parTransId="{DE122B16-F541-4624-BC6E-A55B4BED9CDB}" sibTransId="{4D465B86-58EC-4015-9092-4499CC26E38A}"/>
    <dgm:cxn modelId="{A6139B51-7737-40C1-83BA-C510C5E8435C}" srcId="{582D282F-D18B-4383-A085-ECBB76945C51}" destId="{E7D26642-25A2-4791-96FD-E690DD2FD034}" srcOrd="0" destOrd="0" parTransId="{93376983-8A40-49E6-9738-A1823BE8A8CD}" sibTransId="{0B11C973-CC30-4FFC-903C-F76CDF867FF0}"/>
    <dgm:cxn modelId="{E536B275-60EE-4F13-BB6C-79A40A57CE09}" type="presOf" srcId="{465834BA-222D-4A66-9361-AAE914AC8CC8}" destId="{37933B26-F99A-4820-B8EF-C22CDBE1A1EF}" srcOrd="1" destOrd="0" presId="urn:microsoft.com/office/officeart/2005/8/layout/cycle4"/>
    <dgm:cxn modelId="{5B3D6E77-B6EB-4B34-8C59-10A5FF1AFFD9}" type="presOf" srcId="{601335D1-407B-4ABD-9BD9-23794CB51BE2}" destId="{75E899C4-A2F8-4A51-B0CC-EB947E8DF1A7}" srcOrd="1" destOrd="1" presId="urn:microsoft.com/office/officeart/2005/8/layout/cycle4"/>
    <dgm:cxn modelId="{088AD67B-4F17-40C0-A8B0-26E82ACB02EB}" type="presOf" srcId="{9EB14BBE-2E2C-4D6E-9E0C-DBDD8D17D11A}" destId="{2252601E-5F9C-4852-8FFB-1D17DDCC7DEE}" srcOrd="0" destOrd="0" presId="urn:microsoft.com/office/officeart/2005/8/layout/cycle4"/>
    <dgm:cxn modelId="{37808282-AA20-4C1F-BC03-DBFD765CB197}" type="presOf" srcId="{465834BA-222D-4A66-9361-AAE914AC8CC8}" destId="{EE8014A2-7C04-447B-984D-F47146D0D102}" srcOrd="0" destOrd="0" presId="urn:microsoft.com/office/officeart/2005/8/layout/cycle4"/>
    <dgm:cxn modelId="{E7C65786-3773-4BD3-BFFA-D8A8F09D30DD}" type="presOf" srcId="{2081FF92-D50A-47BE-A709-733E8DC145A8}" destId="{8B14E43E-0F7D-4785-8216-96EF9C145BBB}" srcOrd="0" destOrd="0" presId="urn:microsoft.com/office/officeart/2005/8/layout/cycle4"/>
    <dgm:cxn modelId="{1088948E-1743-4C37-B257-2663FB497870}" type="presOf" srcId="{55E50A8F-1221-42C8-A644-1DA9FAAF2992}" destId="{A858A58F-6F12-4D22-AAF5-A70C05EF6D56}" srcOrd="0" destOrd="0" presId="urn:microsoft.com/office/officeart/2005/8/layout/cycle4"/>
    <dgm:cxn modelId="{2459408F-B7C1-4F83-B501-49103AE1990B}" srcId="{9EB14BBE-2E2C-4D6E-9E0C-DBDD8D17D11A}" destId="{465834BA-222D-4A66-9361-AAE914AC8CC8}" srcOrd="0" destOrd="0" parTransId="{1439380C-766D-4626-849B-F283239CD02E}" sibTransId="{051DF3FD-BB2F-4EFE-BA4B-27B69A43684A}"/>
    <dgm:cxn modelId="{0DFD3B94-95D9-4736-A6F6-338F2565C24A}" srcId="{465246CE-92A3-42D0-899E-4DEC93E1A2A2}" destId="{9EB14BBE-2E2C-4D6E-9E0C-DBDD8D17D11A}" srcOrd="1" destOrd="0" parTransId="{931C7491-FC03-467A-9956-82A1F2E5BD84}" sibTransId="{3592AED2-35CF-49C1-8EFB-A2C55A6721CD}"/>
    <dgm:cxn modelId="{16D6879C-C89E-47F6-A2D4-33E3FD54D088}" type="presOf" srcId="{601335D1-407B-4ABD-9BD9-23794CB51BE2}" destId="{67B1D200-1C90-4D1C-A808-3062A065BCB4}" srcOrd="0" destOrd="1" presId="urn:microsoft.com/office/officeart/2005/8/layout/cycle4"/>
    <dgm:cxn modelId="{6A900DBC-D569-467C-988F-0FC4B16EBA7B}" type="presOf" srcId="{3389B16C-7A37-441A-9696-CA10510A8E01}" destId="{828124B9-1415-4FE9-A4AC-FB116A5B164B}" srcOrd="1" destOrd="0" presId="urn:microsoft.com/office/officeart/2005/8/layout/cycle4"/>
    <dgm:cxn modelId="{E84265C3-D55B-4384-B80C-BB812BB9907E}" type="presOf" srcId="{465246CE-92A3-42D0-899E-4DEC93E1A2A2}" destId="{2BBB5AC9-831F-488F-88E3-3B30E0A2A781}" srcOrd="0" destOrd="0" presId="urn:microsoft.com/office/officeart/2005/8/layout/cycle4"/>
    <dgm:cxn modelId="{CB065CC6-119C-4076-848B-509EA9C5534F}" type="presOf" srcId="{E7D26642-25A2-4791-96FD-E690DD2FD034}" destId="{67B1D200-1C90-4D1C-A808-3062A065BCB4}" srcOrd="0" destOrd="0" presId="urn:microsoft.com/office/officeart/2005/8/layout/cycle4"/>
    <dgm:cxn modelId="{6BC0E9F4-1764-49AB-807B-C19F32BE5D0D}" type="presOf" srcId="{C4975ACD-5E86-4D78-A163-49292A11CBE5}" destId="{EE4DDB80-D07E-4DD6-856F-9E90678F76D1}" srcOrd="0" destOrd="0" presId="urn:microsoft.com/office/officeart/2005/8/layout/cycle4"/>
    <dgm:cxn modelId="{9009B59D-D054-4FD5-89D3-ECF647B09BE1}" type="presParOf" srcId="{2BBB5AC9-831F-488F-88E3-3B30E0A2A781}" destId="{AEE291F2-7620-43C7-9D83-395D1EE16B55}" srcOrd="0" destOrd="0" presId="urn:microsoft.com/office/officeart/2005/8/layout/cycle4"/>
    <dgm:cxn modelId="{CABA92BE-0011-415C-92A7-EADFF89E7CE3}" type="presParOf" srcId="{AEE291F2-7620-43C7-9D83-395D1EE16B55}" destId="{75A2157F-3398-41F9-A41B-8384DCDCD09F}" srcOrd="0" destOrd="0" presId="urn:microsoft.com/office/officeart/2005/8/layout/cycle4"/>
    <dgm:cxn modelId="{8D55C7D9-EE90-4637-8F10-9C7D8187A04A}" type="presParOf" srcId="{75A2157F-3398-41F9-A41B-8384DCDCD09F}" destId="{8B14E43E-0F7D-4785-8216-96EF9C145BBB}" srcOrd="0" destOrd="0" presId="urn:microsoft.com/office/officeart/2005/8/layout/cycle4"/>
    <dgm:cxn modelId="{EE2CD724-3A06-4FB3-8A1B-84B249EEA481}" type="presParOf" srcId="{75A2157F-3398-41F9-A41B-8384DCDCD09F}" destId="{8C8010F7-1DAD-44E7-BE6D-BED65FE986DC}" srcOrd="1" destOrd="0" presId="urn:microsoft.com/office/officeart/2005/8/layout/cycle4"/>
    <dgm:cxn modelId="{6FEE728C-1D52-4B5C-9F37-ACE97E00759B}" type="presParOf" srcId="{AEE291F2-7620-43C7-9D83-395D1EE16B55}" destId="{0C8A24A9-1E97-4B14-83A5-8D62275DF832}" srcOrd="1" destOrd="0" presId="urn:microsoft.com/office/officeart/2005/8/layout/cycle4"/>
    <dgm:cxn modelId="{FB33C329-48B0-49F0-9C55-725918CD11BA}" type="presParOf" srcId="{0C8A24A9-1E97-4B14-83A5-8D62275DF832}" destId="{EE8014A2-7C04-447B-984D-F47146D0D102}" srcOrd="0" destOrd="0" presId="urn:microsoft.com/office/officeart/2005/8/layout/cycle4"/>
    <dgm:cxn modelId="{476C50BD-55AD-4676-82E9-A2ECC8EE1DA8}" type="presParOf" srcId="{0C8A24A9-1E97-4B14-83A5-8D62275DF832}" destId="{37933B26-F99A-4820-B8EF-C22CDBE1A1EF}" srcOrd="1" destOrd="0" presId="urn:microsoft.com/office/officeart/2005/8/layout/cycle4"/>
    <dgm:cxn modelId="{9D47B499-E858-423C-B33E-4AD25DA71391}" type="presParOf" srcId="{AEE291F2-7620-43C7-9D83-395D1EE16B55}" destId="{1D808DD8-C92F-4C02-9507-4F510FF3A1F1}" srcOrd="2" destOrd="0" presId="urn:microsoft.com/office/officeart/2005/8/layout/cycle4"/>
    <dgm:cxn modelId="{954EC7F4-D206-4F9C-8058-17CBF4C866AE}" type="presParOf" srcId="{1D808DD8-C92F-4C02-9507-4F510FF3A1F1}" destId="{67B1D200-1C90-4D1C-A808-3062A065BCB4}" srcOrd="0" destOrd="0" presId="urn:microsoft.com/office/officeart/2005/8/layout/cycle4"/>
    <dgm:cxn modelId="{6F7BA535-8741-42CE-BAEC-2EAD7D828133}" type="presParOf" srcId="{1D808DD8-C92F-4C02-9507-4F510FF3A1F1}" destId="{75E899C4-A2F8-4A51-B0CC-EB947E8DF1A7}" srcOrd="1" destOrd="0" presId="urn:microsoft.com/office/officeart/2005/8/layout/cycle4"/>
    <dgm:cxn modelId="{91EC3876-5B08-4B78-8971-88760CA1FEDD}" type="presParOf" srcId="{AEE291F2-7620-43C7-9D83-395D1EE16B55}" destId="{DE3D8B73-A3E3-46EB-BCB6-1572FEF8D65A}" srcOrd="3" destOrd="0" presId="urn:microsoft.com/office/officeart/2005/8/layout/cycle4"/>
    <dgm:cxn modelId="{4FB1A71D-039A-48A8-A508-AE2A28C090A5}" type="presParOf" srcId="{DE3D8B73-A3E3-46EB-BCB6-1572FEF8D65A}" destId="{F64AAF97-3CA7-4C95-BD52-3EAF0471D819}" srcOrd="0" destOrd="0" presId="urn:microsoft.com/office/officeart/2005/8/layout/cycle4"/>
    <dgm:cxn modelId="{D9D572BD-20C9-4409-BBC3-E176F3C98A88}" type="presParOf" srcId="{DE3D8B73-A3E3-46EB-BCB6-1572FEF8D65A}" destId="{828124B9-1415-4FE9-A4AC-FB116A5B164B}" srcOrd="1" destOrd="0" presId="urn:microsoft.com/office/officeart/2005/8/layout/cycle4"/>
    <dgm:cxn modelId="{F942BC32-0E08-4C66-9334-50CC46A22FDA}" type="presParOf" srcId="{AEE291F2-7620-43C7-9D83-395D1EE16B55}" destId="{D67D307E-4C4C-4F33-B380-E02CF3E0AD3D}" srcOrd="4" destOrd="0" presId="urn:microsoft.com/office/officeart/2005/8/layout/cycle4"/>
    <dgm:cxn modelId="{EA3CD157-75B2-4E72-BDEB-9A8EA1B05A7C}" type="presParOf" srcId="{2BBB5AC9-831F-488F-88E3-3B30E0A2A781}" destId="{FB7849E6-B1DE-4B2F-8CD5-627C458353C7}" srcOrd="1" destOrd="0" presId="urn:microsoft.com/office/officeart/2005/8/layout/cycle4"/>
    <dgm:cxn modelId="{06C326B1-CB74-4235-A132-E761F7E7E7E2}" type="presParOf" srcId="{FB7849E6-B1DE-4B2F-8CD5-627C458353C7}" destId="{A858A58F-6F12-4D22-AAF5-A70C05EF6D56}" srcOrd="0" destOrd="0" presId="urn:microsoft.com/office/officeart/2005/8/layout/cycle4"/>
    <dgm:cxn modelId="{54112D68-AC3F-4AA0-934A-1E31F5A9040E}" type="presParOf" srcId="{FB7849E6-B1DE-4B2F-8CD5-627C458353C7}" destId="{2252601E-5F9C-4852-8FFB-1D17DDCC7DEE}" srcOrd="1" destOrd="0" presId="urn:microsoft.com/office/officeart/2005/8/layout/cycle4"/>
    <dgm:cxn modelId="{7FA0AF3C-2D5D-47BB-9172-6ABC4B02F35C}" type="presParOf" srcId="{FB7849E6-B1DE-4B2F-8CD5-627C458353C7}" destId="{A0EDD380-C1EE-4079-AC0D-11F54C47E40E}" srcOrd="2" destOrd="0" presId="urn:microsoft.com/office/officeart/2005/8/layout/cycle4"/>
    <dgm:cxn modelId="{7C8E0DC4-0D94-476F-81A6-FCEBE020851D}" type="presParOf" srcId="{FB7849E6-B1DE-4B2F-8CD5-627C458353C7}" destId="{EE4DDB80-D07E-4DD6-856F-9E90678F76D1}" srcOrd="3" destOrd="0" presId="urn:microsoft.com/office/officeart/2005/8/layout/cycle4"/>
    <dgm:cxn modelId="{E664BE61-D35F-481B-ACFB-C99F3BA35FC5}" type="presParOf" srcId="{FB7849E6-B1DE-4B2F-8CD5-627C458353C7}" destId="{0C8F206A-3D44-46FE-93A2-FEE7302B757D}" srcOrd="4" destOrd="0" presId="urn:microsoft.com/office/officeart/2005/8/layout/cycle4"/>
    <dgm:cxn modelId="{AA83EB2B-6E57-4082-927C-263735A5D422}" type="presParOf" srcId="{2BBB5AC9-831F-488F-88E3-3B30E0A2A781}" destId="{7BD76B5F-0538-453B-B8D4-99A99E864A3F}" srcOrd="2" destOrd="0" presId="urn:microsoft.com/office/officeart/2005/8/layout/cycle4"/>
    <dgm:cxn modelId="{A925981F-CAFB-4EB9-9615-B5C415AC6CB4}" type="presParOf" srcId="{2BBB5AC9-831F-488F-88E3-3B30E0A2A781}" destId="{CD55346D-A5D2-42A1-9920-D6F6A18534E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1D200-1C90-4D1C-A808-3062A065BCB4}">
      <dsp:nvSpPr>
        <dsp:cNvPr id="0" name=""/>
        <dsp:cNvSpPr/>
      </dsp:nvSpPr>
      <dsp:spPr>
        <a:xfrm>
          <a:off x="6449786" y="2582610"/>
          <a:ext cx="4599664" cy="2115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300" kern="1200" dirty="0"/>
            <a:t>   Dados de consumo de água e economias de água (empresa de Saneamento Básico do Governo do Estado de São Paulo).</a:t>
          </a:r>
          <a:endParaRPr lang="pt-BR" sz="1300" kern="1200" baseline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300" kern="1200" dirty="0"/>
            <a:t>   Dados de temperatura (site do Instituto Nacional de Meteorologia - Governo Federal)</a:t>
          </a:r>
        </a:p>
      </dsp:txBody>
      <dsp:txXfrm>
        <a:off x="7876151" y="3157894"/>
        <a:ext cx="3126833" cy="1493522"/>
      </dsp:txXfrm>
    </dsp:sp>
    <dsp:sp modelId="{F64AAF97-3CA7-4C95-BD52-3EAF0471D819}">
      <dsp:nvSpPr>
        <dsp:cNvPr id="0" name=""/>
        <dsp:cNvSpPr/>
      </dsp:nvSpPr>
      <dsp:spPr>
        <a:xfrm>
          <a:off x="22873" y="2381092"/>
          <a:ext cx="4227388" cy="2179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 dirty="0"/>
        </a:p>
      </dsp:txBody>
      <dsp:txXfrm>
        <a:off x="70741" y="2973741"/>
        <a:ext cx="2863435" cy="1538608"/>
      </dsp:txXfrm>
    </dsp:sp>
    <dsp:sp modelId="{EE8014A2-7C04-447B-984D-F47146D0D102}">
      <dsp:nvSpPr>
        <dsp:cNvPr id="0" name=""/>
        <dsp:cNvSpPr/>
      </dsp:nvSpPr>
      <dsp:spPr>
        <a:xfrm>
          <a:off x="6156727" y="62558"/>
          <a:ext cx="4936388" cy="2019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300" kern="1200" dirty="0"/>
            <a:t>   Utilização de técnicas emergentes para predição do consumo médio de água por economia(m³), através da previsão de temperatura (C°),  possibilitando provisionar recursos suficientes para atender a demanda predita, de forma à não sobrecarregar desnecessariamente a infraestrutura de distribuição de água, contribuindo para redução de perdas. </a:t>
          </a:r>
        </a:p>
      </dsp:txBody>
      <dsp:txXfrm>
        <a:off x="7681996" y="106910"/>
        <a:ext cx="3366767" cy="1425596"/>
      </dsp:txXfrm>
    </dsp:sp>
    <dsp:sp modelId="{8B14E43E-0F7D-4785-8216-96EF9C145BBB}">
      <dsp:nvSpPr>
        <dsp:cNvPr id="0" name=""/>
        <dsp:cNvSpPr/>
      </dsp:nvSpPr>
      <dsp:spPr>
        <a:xfrm>
          <a:off x="0" y="221053"/>
          <a:ext cx="4414508" cy="1738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300" kern="1200" dirty="0"/>
            <a:t>   Necessidade de atualização das  técnicas relacionadas à dados, utilizadas no processo e acompanhamento dos indicadores de perdas de água, pela Unidade de Negócio da empresa de Saneamento Básico na cidade de São Paulo. </a:t>
          </a:r>
        </a:p>
      </dsp:txBody>
      <dsp:txXfrm>
        <a:off x="38189" y="259242"/>
        <a:ext cx="3013777" cy="1227474"/>
      </dsp:txXfrm>
    </dsp:sp>
    <dsp:sp modelId="{A858A58F-6F12-4D22-AAF5-A70C05EF6D56}">
      <dsp:nvSpPr>
        <dsp:cNvPr id="0" name=""/>
        <dsp:cNvSpPr/>
      </dsp:nvSpPr>
      <dsp:spPr>
        <a:xfrm>
          <a:off x="4042984" y="1264155"/>
          <a:ext cx="1385494" cy="1201494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Problema</a:t>
          </a:r>
        </a:p>
      </dsp:txBody>
      <dsp:txXfrm>
        <a:off x="4448786" y="1616064"/>
        <a:ext cx="979692" cy="849585"/>
      </dsp:txXfrm>
    </dsp:sp>
    <dsp:sp modelId="{2252601E-5F9C-4852-8FFB-1D17DDCC7DEE}">
      <dsp:nvSpPr>
        <dsp:cNvPr id="0" name=""/>
        <dsp:cNvSpPr/>
      </dsp:nvSpPr>
      <dsp:spPr>
        <a:xfrm rot="5400000">
          <a:off x="5616982" y="1179617"/>
          <a:ext cx="1233244" cy="1381059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    </a:t>
          </a:r>
          <a:r>
            <a:rPr lang="pt-BR" sz="1400" b="1" kern="1200" dirty="0"/>
            <a:t>Objetivo</a:t>
          </a:r>
        </a:p>
      </dsp:txBody>
      <dsp:txXfrm rot="-5400000">
        <a:off x="5543075" y="1614733"/>
        <a:ext cx="976556" cy="872035"/>
      </dsp:txXfrm>
    </dsp:sp>
    <dsp:sp modelId="{A0EDD380-C1EE-4079-AC0D-11F54C47E40E}">
      <dsp:nvSpPr>
        <dsp:cNvPr id="0" name=""/>
        <dsp:cNvSpPr/>
      </dsp:nvSpPr>
      <dsp:spPr>
        <a:xfrm rot="10800000">
          <a:off x="5556084" y="2625349"/>
          <a:ext cx="1390556" cy="1222512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Fontes de Dados</a:t>
          </a:r>
        </a:p>
      </dsp:txBody>
      <dsp:txXfrm rot="10800000">
        <a:off x="5556084" y="2625349"/>
        <a:ext cx="983272" cy="864447"/>
      </dsp:txXfrm>
    </dsp:sp>
    <dsp:sp modelId="{EE4DDB80-D07E-4DD6-856F-9E90678F76D1}">
      <dsp:nvSpPr>
        <dsp:cNvPr id="0" name=""/>
        <dsp:cNvSpPr/>
      </dsp:nvSpPr>
      <dsp:spPr>
        <a:xfrm rot="16200000">
          <a:off x="4096623" y="2503837"/>
          <a:ext cx="1256996" cy="1421516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Modelagem e Resultado</a:t>
          </a:r>
        </a:p>
      </dsp:txBody>
      <dsp:txXfrm rot="5400000">
        <a:off x="4430715" y="2586097"/>
        <a:ext cx="1005164" cy="888830"/>
      </dsp:txXfrm>
    </dsp:sp>
    <dsp:sp modelId="{7BD76B5F-0538-453B-B8D4-99A99E864A3F}">
      <dsp:nvSpPr>
        <dsp:cNvPr id="0" name=""/>
        <dsp:cNvSpPr/>
      </dsp:nvSpPr>
      <dsp:spPr>
        <a:xfrm>
          <a:off x="5156898" y="2161672"/>
          <a:ext cx="699116" cy="607927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55346D-A5D2-42A1-9920-D6F6A18534E6}">
      <dsp:nvSpPr>
        <dsp:cNvPr id="0" name=""/>
        <dsp:cNvSpPr/>
      </dsp:nvSpPr>
      <dsp:spPr>
        <a:xfrm rot="10800000">
          <a:off x="5156898" y="2245563"/>
          <a:ext cx="699116" cy="607927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6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50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90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6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44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27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174E-CE9E-49DE-B0E5-F879AAFB354D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429F-3475-4DBA-A6C9-E27E82B5C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4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28194"/>
              </p:ext>
            </p:extLst>
          </p:nvPr>
        </p:nvGraphicFramePr>
        <p:xfrm>
          <a:off x="364066" y="301415"/>
          <a:ext cx="11523134" cy="635008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242734">
                  <a:extLst>
                    <a:ext uri="{9D8B030D-6E8A-4147-A177-3AD203B41FA5}">
                      <a16:colId xmlns:a16="http://schemas.microsoft.com/office/drawing/2014/main" val="792057706"/>
                    </a:ext>
                  </a:extLst>
                </a:gridCol>
                <a:gridCol w="3369733">
                  <a:extLst>
                    <a:ext uri="{9D8B030D-6E8A-4147-A177-3AD203B41FA5}">
                      <a16:colId xmlns:a16="http://schemas.microsoft.com/office/drawing/2014/main" val="184192223"/>
                    </a:ext>
                  </a:extLst>
                </a:gridCol>
                <a:gridCol w="4910667">
                  <a:extLst>
                    <a:ext uri="{9D8B030D-6E8A-4147-A177-3AD203B41FA5}">
                      <a16:colId xmlns:a16="http://schemas.microsoft.com/office/drawing/2014/main" val="263412448"/>
                    </a:ext>
                  </a:extLst>
                </a:gridCol>
              </a:tblGrid>
              <a:tr h="421080">
                <a:tc gridSpan="3"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Machine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Learning contribuindo</a:t>
                      </a: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 para redução de perdas de água na cidade de São Paulo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88119"/>
                  </a:ext>
                </a:extLst>
              </a:tr>
              <a:tr h="2728602">
                <a:tc>
                  <a:txBody>
                    <a:bodyPr/>
                    <a:lstStyle/>
                    <a:p>
                      <a:r>
                        <a:rPr lang="pt-BR" sz="1200" b="1" u="none" dirty="0"/>
                        <a:t>Identifique o problema:</a:t>
                      </a:r>
                    </a:p>
                    <a:p>
                      <a:endParaRPr lang="pt-BR" sz="1200" u="sng" dirty="0"/>
                    </a:p>
                    <a:p>
                      <a:pPr algn="just"/>
                      <a:r>
                        <a:rPr lang="pt-BR" sz="1200" u="none" dirty="0"/>
                        <a:t>O processo interno de coleta e tratamento dos dados relacionados a perdas de água para tomada de decisão na Unidade de Negócio da empresa de saneamento básico que atende a cidade de São Paulo, é realizado atualmente, por meio de diversas planilhas e fórmulas desenvolvidas manualmente, que dificultam a tomada de decisões ágeis e precisas baseadas em dados, impactando na apuração dos indicadores de perdas de água acompanhados pela Unidade de Negócio da empresa. </a:t>
                      </a:r>
                      <a:endParaRPr lang="pt-BR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u="none" kern="1200" dirty="0"/>
                        <a:t>Resultados/Predições:</a:t>
                      </a:r>
                    </a:p>
                    <a:p>
                      <a:endParaRPr lang="pt-BR" sz="1200" u="none" kern="1200" dirty="0"/>
                    </a:p>
                    <a:p>
                      <a:pPr algn="just"/>
                      <a:r>
                        <a:rPr lang="pt-BR" sz="1200" u="none" kern="1200" dirty="0"/>
                        <a:t>Desenvolvimento de um modelo de </a:t>
                      </a:r>
                      <a:r>
                        <a:rPr lang="pt-BR" sz="1200" u="none" kern="1200" dirty="0" err="1"/>
                        <a:t>Machine</a:t>
                      </a:r>
                      <a:r>
                        <a:rPr lang="pt-BR" sz="1200" u="none" kern="1200" baseline="0" dirty="0"/>
                        <a:t> Learning </a:t>
                      </a:r>
                      <a:r>
                        <a:rPr lang="pt-BR" sz="1200" u="none" kern="1200" dirty="0"/>
                        <a:t>capaz de predizer o consumo médio de água por economia, de acordo com a previsão da temperatura, permitindo melhorar a parametrização e otimização dos equipamentos e infraestrutura dos processos de tratamento e distribuição de água de acordo com a demanda, na área de atuação da Unidade de Negócio analisada, diminuindo sobrecargas desnecessárias no sistema e contribuindo para diminuição dos índices de perdas de água</a:t>
                      </a:r>
                      <a:endParaRPr lang="pt-B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/>
                        <a:t>Fontes de Dados:</a:t>
                      </a:r>
                    </a:p>
                    <a:p>
                      <a:endParaRPr lang="pt-BR" sz="1200" u="none" kern="1200" dirty="0"/>
                    </a:p>
                    <a:p>
                      <a:r>
                        <a:rPr lang="pt-BR" sz="1200" u="none" kern="1200" dirty="0"/>
                        <a:t>Os dados de volume de água consumidos (m³) e economias (</a:t>
                      </a:r>
                      <a:r>
                        <a:rPr lang="pt-BR" sz="1200" u="none" kern="1200" dirty="0" err="1"/>
                        <a:t>un</a:t>
                      </a:r>
                      <a:r>
                        <a:rPr lang="pt-BR" sz="1200" u="none" kern="1200" dirty="0"/>
                        <a:t>), no período de (</a:t>
                      </a:r>
                      <a:r>
                        <a:rPr lang="pt-BR" sz="1200" u="none" kern="1200" dirty="0" err="1"/>
                        <a:t>jan</a:t>
                      </a:r>
                      <a:r>
                        <a:rPr lang="pt-BR" sz="1200" u="none" kern="1200" dirty="0"/>
                        <a:t>/2017 a dez/2019), foram fornecidos pela área comercial da empresa de saneamento básico que atende a cidade de São Paulo.</a:t>
                      </a:r>
                    </a:p>
                    <a:p>
                      <a:r>
                        <a:rPr lang="pt-BR" sz="1200" u="none" kern="1200" dirty="0"/>
                        <a:t>E os dados de temperatura “</a:t>
                      </a:r>
                      <a:r>
                        <a:rPr lang="pt-BR" sz="1200" u="none" kern="1200" dirty="0" err="1"/>
                        <a:t>C°</a:t>
                      </a:r>
                      <a:r>
                        <a:rPr lang="pt-BR" sz="1200" u="none" kern="1200" dirty="0"/>
                        <a:t>”, no período de (</a:t>
                      </a:r>
                      <a:r>
                        <a:rPr lang="pt-BR" sz="1200" u="none" kern="1200" dirty="0" err="1"/>
                        <a:t>jan</a:t>
                      </a:r>
                      <a:r>
                        <a:rPr lang="pt-BR" sz="1200" u="none" kern="1200" dirty="0"/>
                        <a:t>/2017 a dez/2019), foram coletados no site “https://portal.inmet.gov.br/dadoshistoricos” – Instituto Nacional de Meteorologia.</a:t>
                      </a:r>
                    </a:p>
                    <a:p>
                      <a:endParaRPr lang="pt-B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06686"/>
                  </a:ext>
                </a:extLst>
              </a:tr>
              <a:tr h="2728602">
                <a:tc>
                  <a:txBody>
                    <a:bodyPr/>
                    <a:lstStyle/>
                    <a:p>
                      <a:r>
                        <a:rPr lang="pt-BR" sz="1200" b="1" u="none" kern="1200" dirty="0"/>
                        <a:t>Modelagem:</a:t>
                      </a:r>
                    </a:p>
                    <a:p>
                      <a:endParaRPr lang="pt-BR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Correlação, para avaliar</a:t>
                      </a:r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grau de correlação entre as variáveis analisadas;</a:t>
                      </a:r>
                    </a:p>
                    <a:p>
                      <a:endParaRPr lang="pt-B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Regressão Linear Simples, para desenvolvimento</a:t>
                      </a:r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modelo de predição;</a:t>
                      </a:r>
                    </a:p>
                    <a:p>
                      <a:endParaRPr lang="pt-B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R2, para avaliar a qualidade do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u="none" kern="1200" dirty="0"/>
                        <a:t>Avaliação do Modelo:</a:t>
                      </a:r>
                    </a:p>
                    <a:p>
                      <a:pPr marL="0" algn="l" defTabSz="914400" rtl="0" eaLnBrk="1" latinLnBrk="0" hangingPunct="1"/>
                      <a:endParaRPr lang="pt-BR" sz="12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Utilizando a técnica do R2,</a:t>
                      </a:r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avaliação do modelo de Regressão Linear aplicado, </a:t>
                      </a:r>
                      <a:r>
                        <a:rPr lang="pt-BR" sz="1200" b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obten-se</a:t>
                      </a:r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resultado de 0,74.</a:t>
                      </a:r>
                    </a:p>
                    <a:p>
                      <a:pPr marL="0" algn="just" defTabSz="914400" rtl="0" eaLnBrk="1" latinLnBrk="0" hangingPunct="1"/>
                      <a:endParaRPr lang="pt-BR" sz="1200" b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Portanto, o modelo consegue satisfazer em 74% em relação a simples média dos valores, justificando assim, a utilização do modelo para predição do consumo de água com base na temperatura.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u="none" kern="1200" dirty="0"/>
                        <a:t>Preparação de Dados:</a:t>
                      </a:r>
                    </a:p>
                    <a:p>
                      <a:endParaRPr lang="pt-BR" sz="1200" u="none" kern="1200" dirty="0"/>
                    </a:p>
                    <a:p>
                      <a:pPr algn="just"/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dados de volume de água e economias foram obtidos da área comercial da empresa de saneamento que atende a cidade de São Paulo</a:t>
                      </a:r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 formato </a:t>
                      </a:r>
                      <a:r>
                        <a:rPr lang="pt-B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o cálculo de volume médio consumido por economia, tomou-se os dados de volume de água dividindo pelas economias correspondentes,</a:t>
                      </a:r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formatando com duas casas decimais.</a:t>
                      </a:r>
                      <a:endParaRPr lang="pt-B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B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os dados de temperatura (C°),</a:t>
                      </a:r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foram coletados no site “https://portal.inmet.gov.br/dadoshistoricos” – Instituto Nacional de Meteorologia, em formato </a:t>
                      </a:r>
                      <a:r>
                        <a:rPr lang="pt-B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convertidos para </a:t>
                      </a:r>
                      <a:r>
                        <a:rPr lang="pt-B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pt-B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calculando-se a média mensal com base nas medições horárias, também com duas casas decimais.</a:t>
                      </a:r>
                    </a:p>
                    <a:p>
                      <a:pPr algn="just"/>
                      <a:endParaRPr lang="pt-BR" sz="1200" b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pt-BR" sz="12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Após isso, utilizou-se o campo “data” como chave para compilação das duas bases de dados em uma única base.</a:t>
                      </a:r>
                      <a:endParaRPr lang="pt-B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8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22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E5092DB-5C8F-4FF7-8995-664BDA9665CE}"/>
              </a:ext>
            </a:extLst>
          </p:cNvPr>
          <p:cNvGrpSpPr/>
          <p:nvPr/>
        </p:nvGrpSpPr>
        <p:grpSpPr>
          <a:xfrm>
            <a:off x="0" y="1554489"/>
            <a:ext cx="12192000" cy="3253722"/>
            <a:chOff x="0" y="1554489"/>
            <a:chExt cx="12192000" cy="3253722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7A4EA7A-19F4-403C-8E43-67D219BF6FE8}"/>
                </a:ext>
              </a:extLst>
            </p:cNvPr>
            <p:cNvGrpSpPr/>
            <p:nvPr/>
          </p:nvGrpSpPr>
          <p:grpSpPr>
            <a:xfrm>
              <a:off x="0" y="1554489"/>
              <a:ext cx="12192000" cy="3253722"/>
              <a:chOff x="0" y="1554489"/>
              <a:chExt cx="12192000" cy="3253722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E1ACF2FC-63C9-484F-9D57-8B1ECCB23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4489"/>
                <a:ext cx="12192000" cy="3253722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81A09F2-657A-4B9D-A5FE-65FB2DF9982A}"/>
                  </a:ext>
                </a:extLst>
              </p:cNvPr>
              <p:cNvSpPr txBox="1"/>
              <p:nvPr/>
            </p:nvSpPr>
            <p:spPr>
              <a:xfrm>
                <a:off x="390525" y="2571749"/>
                <a:ext cx="1314450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700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Identificação do problema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6C5160C-E1EF-4114-BDD9-7C61F227D43F}"/>
                  </a:ext>
                </a:extLst>
              </p:cNvPr>
              <p:cNvSpPr txBox="1"/>
              <p:nvPr/>
            </p:nvSpPr>
            <p:spPr>
              <a:xfrm>
                <a:off x="2095500" y="3283148"/>
                <a:ext cx="1314450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700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Resultados e Predições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7D3F3DB-C876-4889-9FE3-F3EE5FB6D778}"/>
                  </a:ext>
                </a:extLst>
              </p:cNvPr>
              <p:cNvSpPr txBox="1"/>
              <p:nvPr/>
            </p:nvSpPr>
            <p:spPr>
              <a:xfrm>
                <a:off x="3738561" y="2513285"/>
                <a:ext cx="1314450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700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Fontes de Dados</a:t>
                </a:r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347A44F-71CA-4A72-A5B5-19162231AB5A}"/>
                </a:ext>
              </a:extLst>
            </p:cNvPr>
            <p:cNvSpPr txBox="1"/>
            <p:nvPr/>
          </p:nvSpPr>
          <p:spPr>
            <a:xfrm>
              <a:off x="5438775" y="3224177"/>
              <a:ext cx="131445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Tratamento dos Dados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924950-CF9A-4935-90AE-777A4A3E5F4B}"/>
              </a:ext>
            </a:extLst>
          </p:cNvPr>
          <p:cNvSpPr txBox="1"/>
          <p:nvPr/>
        </p:nvSpPr>
        <p:spPr>
          <a:xfrm>
            <a:off x="1666874" y="59480"/>
            <a:ext cx="2124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Desenvolvimento de um modelo de </a:t>
            </a:r>
            <a:r>
              <a:rPr lang="pt-BR" sz="1200" dirty="0" err="1"/>
              <a:t>Machine</a:t>
            </a:r>
            <a:r>
              <a:rPr lang="pt-BR" sz="1200" dirty="0"/>
              <a:t> Learning capaz de predizer o consumo médio de água por economia, de acordo com a previsão da temperatura, permitindo se antecipar às necessidades de infraestrutura de distribuição de água,  contribuindo com o não desperdício e reduzindo, impactando positivamente nos indicadores de perdas de água.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C71726-BF6C-4C04-856B-833D3114F5BC}"/>
              </a:ext>
            </a:extLst>
          </p:cNvPr>
          <p:cNvSpPr txBox="1"/>
          <p:nvPr/>
        </p:nvSpPr>
        <p:spPr>
          <a:xfrm>
            <a:off x="142875" y="4383529"/>
            <a:ext cx="18097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Utilização de técnicas desatualizadas no acompanhamento dos indicadores de perdas de água na Unidade de Negócio que atende a cidade de São Paulo, dificultando a agilidade e assertividade nas tomadas de decisões baseadas em dados.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FB9B60-918E-4FB0-A0E0-C402321A9C44}"/>
              </a:ext>
            </a:extLst>
          </p:cNvPr>
          <p:cNvSpPr txBox="1"/>
          <p:nvPr/>
        </p:nvSpPr>
        <p:spPr>
          <a:xfrm>
            <a:off x="3248024" y="4198863"/>
            <a:ext cx="2376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Os dados de volume de água consumidos (m³) e economias (</a:t>
            </a:r>
            <a:r>
              <a:rPr lang="pt-BR" sz="1200" dirty="0" err="1"/>
              <a:t>un</a:t>
            </a:r>
            <a:r>
              <a:rPr lang="pt-BR" sz="1200" dirty="0"/>
              <a:t>), no período de (</a:t>
            </a:r>
            <a:r>
              <a:rPr lang="pt-BR" sz="1200" dirty="0" err="1"/>
              <a:t>jan</a:t>
            </a:r>
            <a:r>
              <a:rPr lang="pt-BR" sz="1200" dirty="0"/>
              <a:t>/2017 a dez/2019), foram fornecidos pela área comercial da empresa de saneamento básico que atende a cidade de São Paulo.</a:t>
            </a:r>
          </a:p>
          <a:p>
            <a:pPr algn="just"/>
            <a:r>
              <a:rPr lang="pt-BR" sz="1200" dirty="0"/>
              <a:t>E os dados de temperatura (C°), no período de (</a:t>
            </a:r>
            <a:r>
              <a:rPr lang="pt-BR" sz="1200" dirty="0" err="1"/>
              <a:t>jan</a:t>
            </a:r>
            <a:r>
              <a:rPr lang="pt-BR" sz="1200" dirty="0"/>
              <a:t>/2017 a dez/2019), foram coletados no site “https://portal.inmet.gov.br/</a:t>
            </a:r>
            <a:r>
              <a:rPr lang="pt-BR" sz="1200" dirty="0" err="1"/>
              <a:t>dadoshistoricos</a:t>
            </a:r>
            <a:r>
              <a:rPr lang="pt-BR" sz="1200" dirty="0"/>
              <a:t>” – Instituto Nacional de Meteorologia.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591B7F-BB59-4FFD-B912-C96620F73BD4}"/>
              </a:ext>
            </a:extLst>
          </p:cNvPr>
          <p:cNvSpPr txBox="1"/>
          <p:nvPr/>
        </p:nvSpPr>
        <p:spPr>
          <a:xfrm>
            <a:off x="4159878" y="129458"/>
            <a:ext cx="4261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chemeClr val="dk1"/>
                </a:solidFill>
              </a:rPr>
              <a:t>Para o cálculo de volume médio consumido por economia, tomou-se os dados de volume de água dividindo pelas economias correspondentes, formatando com duas casas decimais.</a:t>
            </a:r>
          </a:p>
          <a:p>
            <a:pPr algn="just"/>
            <a:r>
              <a:rPr lang="pt-BR" sz="1200" dirty="0">
                <a:solidFill>
                  <a:schemeClr val="dk1"/>
                </a:solidFill>
              </a:rPr>
              <a:t>E os dados de temperatura (C°), que estavam em formato “*.</a:t>
            </a:r>
            <a:r>
              <a:rPr lang="pt-BR" sz="1200" dirty="0" err="1">
                <a:solidFill>
                  <a:schemeClr val="dk1"/>
                </a:solidFill>
              </a:rPr>
              <a:t>csv</a:t>
            </a:r>
            <a:r>
              <a:rPr lang="pt-BR" sz="1200" dirty="0">
                <a:solidFill>
                  <a:schemeClr val="dk1"/>
                </a:solidFill>
              </a:rPr>
              <a:t>”, foram convertidos para </a:t>
            </a:r>
            <a:r>
              <a:rPr lang="pt-BR" sz="1200" dirty="0" err="1">
                <a:solidFill>
                  <a:schemeClr val="dk1"/>
                </a:solidFill>
              </a:rPr>
              <a:t>excel</a:t>
            </a:r>
            <a:r>
              <a:rPr lang="pt-BR" sz="1200" dirty="0">
                <a:solidFill>
                  <a:schemeClr val="dk1"/>
                </a:solidFill>
              </a:rPr>
              <a:t>, calculando-se a média mensal com base nas medições horárias, também com duas casas decimais.</a:t>
            </a:r>
          </a:p>
          <a:p>
            <a:pPr algn="just"/>
            <a:r>
              <a:rPr lang="pt-BR" sz="1200" dirty="0">
                <a:solidFill>
                  <a:schemeClr val="dk1"/>
                </a:solidFill>
              </a:rPr>
              <a:t>Após isso, utilizou-se o campo “data” como chave para compilação das duas bases de dados em uma única base.</a:t>
            </a:r>
          </a:p>
          <a:p>
            <a:pPr algn="just"/>
            <a:r>
              <a:rPr lang="pt-BR" sz="1200" dirty="0"/>
              <a:t>.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1A3BDCE-3376-49BD-BC8E-0FF7CEBA5AE0}"/>
              </a:ext>
            </a:extLst>
          </p:cNvPr>
          <p:cNvCxnSpPr>
            <a:cxnSpLocks/>
          </p:cNvCxnSpPr>
          <p:nvPr/>
        </p:nvCxnSpPr>
        <p:spPr>
          <a:xfrm>
            <a:off x="1047750" y="3790246"/>
            <a:ext cx="0" cy="59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809E1C6-1B4F-486B-8E6A-95333719470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36323" y="3790246"/>
            <a:ext cx="1" cy="408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E3FD75D-A144-4B71-A8C0-31502DE94808}"/>
              </a:ext>
            </a:extLst>
          </p:cNvPr>
          <p:cNvCxnSpPr>
            <a:cxnSpLocks/>
          </p:cNvCxnSpPr>
          <p:nvPr/>
        </p:nvCxnSpPr>
        <p:spPr>
          <a:xfrm flipV="1">
            <a:off x="6096000" y="1820167"/>
            <a:ext cx="0" cy="751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EF616AB-4977-4094-9342-D7B555AE308D}"/>
              </a:ext>
            </a:extLst>
          </p:cNvPr>
          <p:cNvCxnSpPr>
            <a:cxnSpLocks/>
          </p:cNvCxnSpPr>
          <p:nvPr/>
        </p:nvCxnSpPr>
        <p:spPr>
          <a:xfrm flipV="1">
            <a:off x="2741981" y="2339872"/>
            <a:ext cx="0" cy="346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ECAEF05-6BA9-43BB-9E8A-22270B780390}"/>
              </a:ext>
            </a:extLst>
          </p:cNvPr>
          <p:cNvSpPr txBox="1"/>
          <p:nvPr/>
        </p:nvSpPr>
        <p:spPr>
          <a:xfrm>
            <a:off x="7138990" y="2600857"/>
            <a:ext cx="131445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</a:t>
            </a:r>
          </a:p>
          <a:p>
            <a:pPr algn="ctr"/>
            <a:endParaRPr lang="pt-BR" sz="17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81F9BC5-E697-4199-8A95-41BFFF85DBB7}"/>
              </a:ext>
            </a:extLst>
          </p:cNvPr>
          <p:cNvSpPr txBox="1"/>
          <p:nvPr/>
        </p:nvSpPr>
        <p:spPr>
          <a:xfrm>
            <a:off x="6607915" y="4198863"/>
            <a:ext cx="2376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chemeClr val="dk1"/>
                </a:solidFill>
              </a:rPr>
              <a:t>Para avaliar a correlação  entre consumo de água e temperatura, foi utilizado o </a:t>
            </a:r>
            <a:r>
              <a:rPr lang="pt-BR" sz="1200" dirty="0" err="1">
                <a:solidFill>
                  <a:schemeClr val="dk1"/>
                </a:solidFill>
              </a:rPr>
              <a:t>Seaborn</a:t>
            </a:r>
            <a:r>
              <a:rPr lang="pt-BR" sz="1200" dirty="0">
                <a:solidFill>
                  <a:schemeClr val="dk1"/>
                </a:solidFill>
              </a:rPr>
              <a:t> para plotagem do gráfico e cálculo de correlação.</a:t>
            </a:r>
          </a:p>
          <a:p>
            <a:pPr algn="just"/>
            <a:endParaRPr lang="pt-BR" sz="1200" dirty="0">
              <a:solidFill>
                <a:schemeClr val="dk1"/>
              </a:solidFill>
            </a:endParaRPr>
          </a:p>
          <a:p>
            <a:pPr algn="just"/>
            <a:r>
              <a:rPr lang="pt-BR" sz="1200" dirty="0">
                <a:solidFill>
                  <a:schemeClr val="dk1"/>
                </a:solidFill>
              </a:rPr>
              <a:t>Para desenvolvimento do modelo de predição, foi utilizada a técnica de Regressão Linear Simples.</a:t>
            </a:r>
          </a:p>
          <a:p>
            <a:pPr algn="just"/>
            <a:endParaRPr lang="pt-BR" sz="1200" dirty="0">
              <a:solidFill>
                <a:schemeClr val="dk1"/>
              </a:solidFill>
            </a:endParaRPr>
          </a:p>
          <a:p>
            <a:pPr algn="just"/>
            <a:r>
              <a:rPr lang="pt-BR" sz="1200" dirty="0">
                <a:solidFill>
                  <a:schemeClr val="dk1"/>
                </a:solidFill>
              </a:rPr>
              <a:t>E para avaliar a qualidade do modelo, foi utilizada a técnica do R2.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14A3736-C4FB-442A-B09E-99D972CD48A3}"/>
              </a:ext>
            </a:extLst>
          </p:cNvPr>
          <p:cNvCxnSpPr>
            <a:cxnSpLocks/>
          </p:cNvCxnSpPr>
          <p:nvPr/>
        </p:nvCxnSpPr>
        <p:spPr>
          <a:xfrm>
            <a:off x="7827442" y="3804978"/>
            <a:ext cx="1" cy="408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1B17218C-EBE3-4C2F-8821-D8DB9BF450E6}"/>
              </a:ext>
            </a:extLst>
          </p:cNvPr>
          <p:cNvCxnSpPr>
            <a:cxnSpLocks/>
          </p:cNvCxnSpPr>
          <p:nvPr/>
        </p:nvCxnSpPr>
        <p:spPr>
          <a:xfrm flipV="1">
            <a:off x="9592771" y="2339871"/>
            <a:ext cx="0" cy="346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840B390-EEF1-4B7F-B63B-5EA09BCA2EE1}"/>
              </a:ext>
            </a:extLst>
          </p:cNvPr>
          <p:cNvSpPr txBox="1"/>
          <p:nvPr/>
        </p:nvSpPr>
        <p:spPr>
          <a:xfrm>
            <a:off x="8453441" y="19271"/>
            <a:ext cx="3738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O teste realizado através da biblioteca </a:t>
            </a:r>
            <a:r>
              <a:rPr lang="pt-BR" sz="1100" dirty="0" err="1"/>
              <a:t>Seaborn</a:t>
            </a:r>
            <a:r>
              <a:rPr lang="pt-BR" sz="1100" dirty="0"/>
              <a:t>, apresentou coeficiente de correlação de 0,84, i</a:t>
            </a:r>
            <a:r>
              <a:rPr lang="x-none" sz="1100" dirty="0"/>
              <a:t>ndicando </a:t>
            </a:r>
            <a:r>
              <a:rPr lang="pt-BR" sz="1100" dirty="0"/>
              <a:t>possibilidade de </a:t>
            </a:r>
            <a:r>
              <a:rPr lang="x-none" sz="1100" dirty="0"/>
              <a:t>utiliza</a:t>
            </a:r>
            <a:r>
              <a:rPr lang="pt-BR" sz="1100" dirty="0" err="1"/>
              <a:t>ção</a:t>
            </a:r>
            <a:r>
              <a:rPr lang="pt-BR" sz="1100" dirty="0"/>
              <a:t> d</a:t>
            </a:r>
            <a:r>
              <a:rPr lang="x-none" sz="1100" dirty="0"/>
              <a:t>a temperatura média (C°), para predi</a:t>
            </a:r>
            <a:r>
              <a:rPr lang="pt-BR" sz="1100" dirty="0" err="1"/>
              <a:t>ção</a:t>
            </a:r>
            <a:r>
              <a:rPr lang="pt-BR" sz="1100" dirty="0"/>
              <a:t> d</a:t>
            </a:r>
            <a:r>
              <a:rPr lang="x-none" sz="1100" dirty="0"/>
              <a:t>o consumo de água</a:t>
            </a:r>
            <a:r>
              <a:rPr lang="pt-BR" sz="1100" dirty="0"/>
              <a:t> (m³).</a:t>
            </a:r>
            <a:endParaRPr lang="pt-BR" sz="1100" b="1" dirty="0"/>
          </a:p>
          <a:p>
            <a:r>
              <a:rPr lang="pt-BR" sz="1100" dirty="0"/>
              <a:t>Diante disso, foi desenvolvido o modelo de Regressão Linear Simples,  utilizando 70% dos dados para treino e 30% para teste.</a:t>
            </a:r>
          </a:p>
          <a:p>
            <a:r>
              <a:rPr lang="pt-BR" sz="1100" dirty="0"/>
              <a:t>Com o resultado do modelo, aplicou-se a técnica do “R2”, para determinar a qualidade do ajuste do modelo linear, obtendo um coeficiente de determinação de 0,74. Indicando que a variável independente e a variável dependente foram corretamente escolhidas.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5C14CD3C-EA8C-4788-AD3A-B14BB8583870}"/>
              </a:ext>
            </a:extLst>
          </p:cNvPr>
          <p:cNvCxnSpPr>
            <a:cxnSpLocks/>
          </p:cNvCxnSpPr>
          <p:nvPr/>
        </p:nvCxnSpPr>
        <p:spPr>
          <a:xfrm>
            <a:off x="11218561" y="3839730"/>
            <a:ext cx="1" cy="408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B7EB4FA-271F-4AB9-9B44-65035583D05E}"/>
              </a:ext>
            </a:extLst>
          </p:cNvPr>
          <p:cNvSpPr txBox="1"/>
          <p:nvPr/>
        </p:nvSpPr>
        <p:spPr>
          <a:xfrm>
            <a:off x="9271594" y="4569844"/>
            <a:ext cx="2698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O modelo validado está pronto para consumo.</a:t>
            </a:r>
          </a:p>
          <a:p>
            <a:pPr algn="just"/>
            <a:r>
              <a:rPr lang="pt-BR" sz="1200" dirty="0"/>
              <a:t>À medida que incluirmos  as previsões de temperatura, o modelo tem condições de predizer o consumo médio por economia, contribuindo para maior assertividade e agilidade na tomada de decisões, além de melhorar a acurácia  na parametrização da infraestrutura do sistema de tratamento e distribuição de água,  impactando positivamente nos indicadores de perdas de água.</a:t>
            </a:r>
          </a:p>
        </p:txBody>
      </p:sp>
    </p:spTree>
    <p:extLst>
      <p:ext uri="{BB962C8B-B14F-4D97-AF65-F5344CB8AC3E}">
        <p14:creationId xmlns:p14="http://schemas.microsoft.com/office/powerpoint/2010/main" val="18872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022DFB2-3129-4AE7-A1C5-E21825A82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752290"/>
              </p:ext>
            </p:extLst>
          </p:nvPr>
        </p:nvGraphicFramePr>
        <p:xfrm>
          <a:off x="589547" y="1564104"/>
          <a:ext cx="11093116" cy="471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0C87FE2-1ECB-4CB1-A679-B63B14DD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/>
              <a:t>Machine</a:t>
            </a:r>
            <a:r>
              <a:rPr lang="pt-BR" dirty="0"/>
              <a:t> Learning contribuindo para redução de perdas de água na cidade de São Paulo</a:t>
            </a:r>
            <a:br>
              <a:rPr lang="pt-BR" dirty="0"/>
            </a:b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B4A565-235A-468A-A883-163DE12375E4}"/>
              </a:ext>
            </a:extLst>
          </p:cNvPr>
          <p:cNvSpPr txBox="1"/>
          <p:nvPr/>
        </p:nvSpPr>
        <p:spPr>
          <a:xfrm>
            <a:off x="509338" y="4029740"/>
            <a:ext cx="41689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100" dirty="0"/>
              <a:t>Aplicando –se a técnica  estatística  de correlação,  foi possível identificar um alto nível de dependência entre consumo de água e temperatura, atingindo o valor de 0,84 , onde o máximo é 1.</a:t>
            </a:r>
          </a:p>
          <a:p>
            <a:pPr lvl="0"/>
            <a:r>
              <a:rPr lang="pt-BR" sz="1100" dirty="0"/>
              <a:t>O próximo passo foi desenvolver o algoritmo de predição, utilizando a técnica que mais se adaptou à necessidade da proposta, que nesse caso foi a Regressão Linear Simples, utilizando-se 70% dos dados para aprendizado e 30% para testar o modelo.</a:t>
            </a:r>
          </a:p>
          <a:p>
            <a:pPr lvl="0"/>
            <a:r>
              <a:rPr lang="pt-BR" sz="1100" dirty="0"/>
              <a:t>Após o treino e o teste, aplicou-se a técnica  do R2 para se verificar a qualidade do algoritmo, ou seja, o quanto o algoritmo tinha se adaptado aos dados e o resultado foi de 0,74 , no máximo de 1, indicando que o modelo tem condições de ser utilizado.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322049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1299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Machine Learning contribuindo para redução de perdas de água na cidade de São Paulo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Alves Machado</dc:creator>
  <cp:lastModifiedBy>Marcelo Machado</cp:lastModifiedBy>
  <cp:revision>158</cp:revision>
  <dcterms:created xsi:type="dcterms:W3CDTF">2022-04-12T10:46:43Z</dcterms:created>
  <dcterms:modified xsi:type="dcterms:W3CDTF">2022-04-14T13:20:02Z</dcterms:modified>
</cp:coreProperties>
</file>