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2"/>
    <p:sldMasterId id="2147483652" r:id="rId3"/>
  </p:sldMasterIdLst>
  <p:notesMasterIdLst>
    <p:notesMasterId r:id="rId7"/>
  </p:notesMasterIdLst>
  <p:handoutMasterIdLst>
    <p:handoutMasterId r:id="rId8"/>
  </p:handoutMasterIdLst>
  <p:sldIdLst>
    <p:sldId id="257" r:id="rId4"/>
    <p:sldId id="259" r:id="rId5"/>
    <p:sldId id="260" r:id="rId6"/>
  </p:sldIdLst>
  <p:sldSz cx="15119350" cy="10691813"/>
  <p:notesSz cx="7285038" cy="104187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3735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4747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21204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94939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686749" algn="l" defTabSz="14747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424099" algn="l" defTabSz="14747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161448" algn="l" defTabSz="14747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898798" algn="l" defTabSz="14747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82" userDrawn="1">
          <p15:clr>
            <a:srgbClr val="A4A3A4"/>
          </p15:clr>
        </p15:guide>
        <p15:guide id="2" pos="22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9FF66"/>
    <a:srgbClr val="BBE0E3"/>
    <a:srgbClr val="161678"/>
    <a:srgbClr val="141478"/>
    <a:srgbClr val="FF0000"/>
    <a:srgbClr val="0070C0"/>
    <a:srgbClr val="FFCC33"/>
    <a:srgbClr val="996633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66" autoAdjust="0"/>
  </p:normalViewPr>
  <p:slideViewPr>
    <p:cSldViewPr>
      <p:cViewPr>
        <p:scale>
          <a:sx n="66" d="100"/>
          <a:sy n="66" d="100"/>
        </p:scale>
        <p:origin x="1566" y="174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04" y="-84"/>
      </p:cViewPr>
      <p:guideLst>
        <p:guide orient="horz" pos="3282"/>
        <p:guide pos="22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56850" cy="5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60" tIns="50580" rIns="101160" bIns="50580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6502" y="0"/>
            <a:ext cx="3156850" cy="5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60" tIns="50580" rIns="101160" bIns="5058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896017"/>
            <a:ext cx="3156850" cy="5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60" tIns="50580" rIns="101160" bIns="50580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6502" y="9896017"/>
            <a:ext cx="3156850" cy="5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60" tIns="50580" rIns="101160" bIns="5058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9C73273-3DE1-41B5-B9CF-CA246A252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4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56850" cy="520938"/>
          </a:xfrm>
          <a:prstGeom prst="rect">
            <a:avLst/>
          </a:prstGeom>
        </p:spPr>
        <p:txBody>
          <a:bodyPr vert="horz" lIns="101160" tIns="50580" rIns="101160" bIns="50580" rtlCol="0"/>
          <a:lstStyle>
            <a:lvl1pPr algn="l">
              <a:defRPr sz="1300"/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126502" y="0"/>
            <a:ext cx="3156850" cy="520938"/>
          </a:xfrm>
          <a:prstGeom prst="rect">
            <a:avLst/>
          </a:prstGeom>
        </p:spPr>
        <p:txBody>
          <a:bodyPr vert="horz" lIns="101160" tIns="50580" rIns="101160" bIns="50580" rtlCol="0"/>
          <a:lstStyle>
            <a:lvl1pPr algn="r">
              <a:defRPr sz="1300"/>
            </a:lvl1pPr>
          </a:lstStyle>
          <a:p>
            <a:fld id="{3DF0FF95-4C4E-4E36-9A68-8AA61AF53122}" type="datetimeFigureOut">
              <a:rPr lang="ja-JP" altLang="en-US" smtClean="0"/>
              <a:t>2017/7/30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81050"/>
            <a:ext cx="5522912" cy="39068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1160" tIns="50580" rIns="101160" bIns="5058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vert="horz" lIns="101160" tIns="50580" rIns="101160" bIns="5058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896017"/>
            <a:ext cx="3156850" cy="520938"/>
          </a:xfrm>
          <a:prstGeom prst="rect">
            <a:avLst/>
          </a:prstGeom>
        </p:spPr>
        <p:txBody>
          <a:bodyPr vert="horz" lIns="101160" tIns="50580" rIns="101160" bIns="50580" rtlCol="0" anchor="b"/>
          <a:lstStyle>
            <a:lvl1pPr algn="l">
              <a:defRPr sz="13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126502" y="9896017"/>
            <a:ext cx="3156850" cy="520938"/>
          </a:xfrm>
          <a:prstGeom prst="rect">
            <a:avLst/>
          </a:prstGeom>
        </p:spPr>
        <p:txBody>
          <a:bodyPr vert="horz" lIns="101160" tIns="50580" rIns="101160" bIns="50580" rtlCol="0" anchor="b"/>
          <a:lstStyle>
            <a:lvl1pPr algn="r">
              <a:defRPr sz="1300"/>
            </a:lvl1pPr>
          </a:lstStyle>
          <a:p>
            <a:fld id="{DAAEABAD-8A43-4324-B4A6-4760505A5E68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959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1pPr>
    <a:lvl2pPr marL="737350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2pPr>
    <a:lvl3pPr marL="1474700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3pPr>
    <a:lvl4pPr marL="2212049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4pPr>
    <a:lvl5pPr marL="2949399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5pPr>
    <a:lvl6pPr marL="3686749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6pPr>
    <a:lvl7pPr marL="4424099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7pPr>
    <a:lvl8pPr marL="5161448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8pPr>
    <a:lvl9pPr marL="5898798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321398"/>
            <a:ext cx="12851448" cy="22918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904" y="6058694"/>
            <a:ext cx="10583545" cy="2732352"/>
          </a:xfrm>
        </p:spPr>
        <p:txBody>
          <a:bodyPr/>
          <a:lstStyle>
            <a:lvl1pPr marL="0" indent="0" algn="ctr">
              <a:buNone/>
              <a:defRPr/>
            </a:lvl1pPr>
            <a:lvl2pPr marL="712757" indent="0" algn="ctr">
              <a:buNone/>
              <a:defRPr/>
            </a:lvl2pPr>
            <a:lvl3pPr marL="1425515" indent="0" algn="ctr">
              <a:buNone/>
              <a:defRPr/>
            </a:lvl3pPr>
            <a:lvl4pPr marL="2138270" indent="0" algn="ctr">
              <a:buNone/>
              <a:defRPr/>
            </a:lvl4pPr>
            <a:lvl5pPr marL="2851028" indent="0" algn="ctr">
              <a:buNone/>
              <a:defRPr/>
            </a:lvl5pPr>
            <a:lvl6pPr marL="3563785" indent="0" algn="ctr">
              <a:buNone/>
              <a:defRPr/>
            </a:lvl6pPr>
            <a:lvl7pPr marL="4276542" indent="0" algn="ctr">
              <a:buNone/>
              <a:defRPr/>
            </a:lvl7pPr>
            <a:lvl8pPr marL="4989299" indent="0" algn="ctr">
              <a:buNone/>
              <a:defRPr/>
            </a:lvl8pPr>
            <a:lvl9pPr marL="570205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C02C9-2856-4751-9CAC-19095A9600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9709-DCAE-4C5E-BF0A-8E46E7EBF3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08779" y="475193"/>
            <a:ext cx="3543598" cy="8078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987" y="475193"/>
            <a:ext cx="10378804" cy="8078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2DE90-7867-4B4A-97C5-2AF5E22CDF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321398"/>
            <a:ext cx="12851448" cy="22918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904" y="6058694"/>
            <a:ext cx="10583545" cy="2732352"/>
          </a:xfrm>
        </p:spPr>
        <p:txBody>
          <a:bodyPr/>
          <a:lstStyle>
            <a:lvl1pPr marL="0" indent="0" algn="ctr">
              <a:buNone/>
              <a:defRPr/>
            </a:lvl1pPr>
            <a:lvl2pPr marL="712757" indent="0" algn="ctr">
              <a:buNone/>
              <a:defRPr/>
            </a:lvl2pPr>
            <a:lvl3pPr marL="1425515" indent="0" algn="ctr">
              <a:buNone/>
              <a:defRPr/>
            </a:lvl3pPr>
            <a:lvl4pPr marL="2138270" indent="0" algn="ctr">
              <a:buNone/>
              <a:defRPr/>
            </a:lvl4pPr>
            <a:lvl5pPr marL="2851028" indent="0" algn="ctr">
              <a:buNone/>
              <a:defRPr/>
            </a:lvl5pPr>
            <a:lvl6pPr marL="3563785" indent="0" algn="ctr">
              <a:buNone/>
              <a:defRPr/>
            </a:lvl6pPr>
            <a:lvl7pPr marL="4276542" indent="0" algn="ctr">
              <a:buNone/>
              <a:defRPr/>
            </a:lvl7pPr>
            <a:lvl8pPr marL="4989299" indent="0" algn="ctr">
              <a:buNone/>
              <a:defRPr/>
            </a:lvl8pPr>
            <a:lvl9pPr marL="570205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C8BDE-9F82-477E-A86E-089EC49D8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2E0DA-121B-406D-B640-71D3CFFE6A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83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324" y="6870487"/>
            <a:ext cx="12851448" cy="2123513"/>
          </a:xfrm>
        </p:spPr>
        <p:txBody>
          <a:bodyPr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324" y="4531647"/>
            <a:ext cx="12851448" cy="2338834"/>
          </a:xfrm>
        </p:spPr>
        <p:txBody>
          <a:bodyPr anchor="b"/>
          <a:lstStyle>
            <a:lvl1pPr marL="0" indent="0">
              <a:buNone/>
              <a:defRPr sz="3118"/>
            </a:lvl1pPr>
            <a:lvl2pPr marL="712757" indent="0">
              <a:buNone/>
              <a:defRPr sz="2806"/>
            </a:lvl2pPr>
            <a:lvl3pPr marL="1425515" indent="0">
              <a:buNone/>
              <a:defRPr sz="2494"/>
            </a:lvl3pPr>
            <a:lvl4pPr marL="2138270" indent="0">
              <a:buNone/>
              <a:defRPr sz="2183"/>
            </a:lvl4pPr>
            <a:lvl5pPr marL="2851028" indent="0">
              <a:buNone/>
              <a:defRPr sz="2183"/>
            </a:lvl5pPr>
            <a:lvl6pPr marL="3563785" indent="0">
              <a:buNone/>
              <a:defRPr sz="2183"/>
            </a:lvl6pPr>
            <a:lvl7pPr marL="4276542" indent="0">
              <a:buNone/>
              <a:defRPr sz="2183"/>
            </a:lvl7pPr>
            <a:lvl8pPr marL="4989299" indent="0">
              <a:buNone/>
              <a:defRPr sz="2183"/>
            </a:lvl8pPr>
            <a:lvl9pPr marL="5702056" indent="0">
              <a:buNone/>
              <a:defRPr sz="21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7A663-86C2-4982-9869-2182EF6E5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9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985" y="2019566"/>
            <a:ext cx="6961201" cy="6580910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1175" y="2019566"/>
            <a:ext cx="6961201" cy="6580910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11FED-8FDD-4C2D-AC07-E175E795A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7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69" y="428168"/>
            <a:ext cx="13607415" cy="17819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7" y="2393290"/>
            <a:ext cx="6680340" cy="99740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967" y="3390692"/>
            <a:ext cx="6680340" cy="6160168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424" y="2393290"/>
            <a:ext cx="6682963" cy="99740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424" y="3390692"/>
            <a:ext cx="6682963" cy="6160168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B1D26-170C-4111-A617-162EB6D41C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4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DA82C-4C2C-4450-AB4B-7561F7DEA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5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24E7B-4EB2-49E3-A703-C04175CF1C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51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1" y="425693"/>
            <a:ext cx="4974162" cy="1811668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47" y="425693"/>
            <a:ext cx="8452137" cy="9125166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971" y="2237362"/>
            <a:ext cx="4974162" cy="7313498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9F472-6468-44C0-85AF-7534D9BCB3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2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10BF2-E83E-4A0B-9C00-01B37B1ED5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498" y="7484274"/>
            <a:ext cx="9071610" cy="883560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498" y="955333"/>
            <a:ext cx="9071610" cy="6415088"/>
          </a:xfrm>
        </p:spPr>
        <p:txBody>
          <a:bodyPr/>
          <a:lstStyle>
            <a:lvl1pPr marL="0" indent="0">
              <a:buNone/>
              <a:defRPr sz="4989"/>
            </a:lvl1pPr>
            <a:lvl2pPr marL="712757" indent="0">
              <a:buNone/>
              <a:defRPr sz="4365"/>
            </a:lvl2pPr>
            <a:lvl3pPr marL="1425515" indent="0">
              <a:buNone/>
              <a:defRPr sz="3742"/>
            </a:lvl3pPr>
            <a:lvl4pPr marL="2138270" indent="0">
              <a:buNone/>
              <a:defRPr sz="3118"/>
            </a:lvl4pPr>
            <a:lvl5pPr marL="2851028" indent="0">
              <a:buNone/>
              <a:defRPr sz="3118"/>
            </a:lvl5pPr>
            <a:lvl6pPr marL="3563785" indent="0">
              <a:buNone/>
              <a:defRPr sz="3118"/>
            </a:lvl6pPr>
            <a:lvl7pPr marL="4276542" indent="0">
              <a:buNone/>
              <a:defRPr sz="3118"/>
            </a:lvl7pPr>
            <a:lvl8pPr marL="4989299" indent="0">
              <a:buNone/>
              <a:defRPr sz="3118"/>
            </a:lvl8pPr>
            <a:lvl9pPr marL="5702056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498" y="8367834"/>
            <a:ext cx="9071610" cy="1254802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44799-AAD9-4CD0-A329-C5490DA371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04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DEA9B-79B0-4741-809E-E923AD4253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2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08779" y="475193"/>
            <a:ext cx="3543598" cy="81252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987" y="475193"/>
            <a:ext cx="10378804" cy="81252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1B307-0329-4179-A391-7E79969A3B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6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324" y="6870487"/>
            <a:ext cx="12851448" cy="2123513"/>
          </a:xfrm>
        </p:spPr>
        <p:txBody>
          <a:bodyPr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324" y="4531647"/>
            <a:ext cx="12851448" cy="2338834"/>
          </a:xfrm>
        </p:spPr>
        <p:txBody>
          <a:bodyPr anchor="b"/>
          <a:lstStyle>
            <a:lvl1pPr marL="0" indent="0">
              <a:buNone/>
              <a:defRPr sz="3118"/>
            </a:lvl1pPr>
            <a:lvl2pPr marL="712757" indent="0">
              <a:buNone/>
              <a:defRPr sz="2806"/>
            </a:lvl2pPr>
            <a:lvl3pPr marL="1425515" indent="0">
              <a:buNone/>
              <a:defRPr sz="2494"/>
            </a:lvl3pPr>
            <a:lvl4pPr marL="2138270" indent="0">
              <a:buNone/>
              <a:defRPr sz="2183"/>
            </a:lvl4pPr>
            <a:lvl5pPr marL="2851028" indent="0">
              <a:buNone/>
              <a:defRPr sz="2183"/>
            </a:lvl5pPr>
            <a:lvl6pPr marL="3563785" indent="0">
              <a:buNone/>
              <a:defRPr sz="2183"/>
            </a:lvl6pPr>
            <a:lvl7pPr marL="4276542" indent="0">
              <a:buNone/>
              <a:defRPr sz="2183"/>
            </a:lvl7pPr>
            <a:lvl8pPr marL="4989299" indent="0">
              <a:buNone/>
              <a:defRPr sz="2183"/>
            </a:lvl8pPr>
            <a:lvl9pPr marL="5702056" indent="0">
              <a:buNone/>
              <a:defRPr sz="21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E49D-135D-486C-8F9C-0148FD8721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3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985" y="1972546"/>
            <a:ext cx="6961201" cy="6580909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1175" y="1972546"/>
            <a:ext cx="6961201" cy="6580909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E365-A704-4B4D-84E9-3243BC3B08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3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69" y="428168"/>
            <a:ext cx="13607415" cy="17819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7" y="2393290"/>
            <a:ext cx="6680340" cy="99740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967" y="3390692"/>
            <a:ext cx="6680340" cy="6160168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424" y="2393290"/>
            <a:ext cx="6682963" cy="99740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424" y="3390692"/>
            <a:ext cx="6682963" cy="6160168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CC3A4-9E71-4F76-A6EE-1A72FC58D4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D6EC5-72EB-49C3-AB19-B5372C5BC4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A3B79-FF18-4D8A-A01E-57F252C8A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1" y="425693"/>
            <a:ext cx="4974162" cy="1811668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47" y="425693"/>
            <a:ext cx="8452137" cy="9125166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971" y="2237362"/>
            <a:ext cx="4974162" cy="7313498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FDF19-3BB1-40D5-91CA-C3112DD23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498" y="7484274"/>
            <a:ext cx="9071610" cy="883560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498" y="955333"/>
            <a:ext cx="9071610" cy="6415088"/>
          </a:xfrm>
        </p:spPr>
        <p:txBody>
          <a:bodyPr/>
          <a:lstStyle>
            <a:lvl1pPr marL="0" indent="0">
              <a:buNone/>
              <a:defRPr sz="4989"/>
            </a:lvl1pPr>
            <a:lvl2pPr marL="712757" indent="0">
              <a:buNone/>
              <a:defRPr sz="4365"/>
            </a:lvl2pPr>
            <a:lvl3pPr marL="1425515" indent="0">
              <a:buNone/>
              <a:defRPr sz="3742"/>
            </a:lvl3pPr>
            <a:lvl4pPr marL="2138270" indent="0">
              <a:buNone/>
              <a:defRPr sz="3118"/>
            </a:lvl4pPr>
            <a:lvl5pPr marL="2851028" indent="0">
              <a:buNone/>
              <a:defRPr sz="3118"/>
            </a:lvl5pPr>
            <a:lvl6pPr marL="3563785" indent="0">
              <a:buNone/>
              <a:defRPr sz="3118"/>
            </a:lvl6pPr>
            <a:lvl7pPr marL="4276542" indent="0">
              <a:buNone/>
              <a:defRPr sz="3118"/>
            </a:lvl7pPr>
            <a:lvl8pPr marL="4989299" indent="0">
              <a:buNone/>
              <a:defRPr sz="3118"/>
            </a:lvl8pPr>
            <a:lvl9pPr marL="5702056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498" y="8367834"/>
            <a:ext cx="9071610" cy="1254802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3E348-32E8-4D78-94D8-CB154A1312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6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7984" y="475193"/>
            <a:ext cx="13859404" cy="95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985" y="1972546"/>
            <a:ext cx="14174391" cy="658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968" y="9736481"/>
            <a:ext cx="3527848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778" y="9736481"/>
            <a:ext cx="4787794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5534" y="9736481"/>
            <a:ext cx="3527848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5pPr>
      <a:lvl6pPr marL="712757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6pPr>
      <a:lvl7pPr marL="1425515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7pPr>
      <a:lvl8pPr marL="2138270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8pPr>
      <a:lvl9pPr marL="2851028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9pPr>
    </p:titleStyle>
    <p:bodyStyle>
      <a:lvl1pPr marL="534568" indent="-534568" algn="l" rtl="0" fontAlgn="base">
        <a:spcBef>
          <a:spcPct val="20000"/>
        </a:spcBef>
        <a:spcAft>
          <a:spcPct val="0"/>
        </a:spcAft>
        <a:buChar char="•"/>
        <a:defRPr sz="4365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marL="1158230" indent="-445473" algn="l" rtl="0" fontAlgn="base">
        <a:spcBef>
          <a:spcPct val="20000"/>
        </a:spcBef>
        <a:spcAft>
          <a:spcPct val="0"/>
        </a:spcAft>
        <a:buChar char="–"/>
        <a:defRPr sz="4365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2pPr>
      <a:lvl3pPr marL="1781893" indent="-356378" algn="l" rtl="0" fontAlgn="base">
        <a:spcBef>
          <a:spcPct val="20000"/>
        </a:spcBef>
        <a:spcAft>
          <a:spcPct val="0"/>
        </a:spcAft>
        <a:buChar char="•"/>
        <a:defRPr sz="3742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3pPr>
      <a:lvl4pPr marL="2494650" indent="-356378" algn="l" rtl="0" fontAlgn="base">
        <a:spcBef>
          <a:spcPct val="20000"/>
        </a:spcBef>
        <a:spcAft>
          <a:spcPct val="0"/>
        </a:spcAft>
        <a:buChar char="–"/>
        <a:defRPr sz="3118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4pPr>
      <a:lvl5pPr marL="3207407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5pPr>
      <a:lvl6pPr marL="3920163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6pPr>
      <a:lvl7pPr marL="4632920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7pPr>
      <a:lvl8pPr marL="5345678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8pPr>
      <a:lvl9pPr marL="6058435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57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1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27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28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78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542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299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056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7984" y="475193"/>
            <a:ext cx="13859404" cy="95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985" y="2019566"/>
            <a:ext cx="14174391" cy="658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968" y="9736481"/>
            <a:ext cx="3527848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778" y="9736481"/>
            <a:ext cx="4787794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5534" y="9736481"/>
            <a:ext cx="3527848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fld id="{5AC31B9C-0157-4020-B3BF-A9055E32F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5pPr>
      <a:lvl6pPr marL="712757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6pPr>
      <a:lvl7pPr marL="1425515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7pPr>
      <a:lvl8pPr marL="2138270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8pPr>
      <a:lvl9pPr marL="2851028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9pPr>
    </p:titleStyle>
    <p:bodyStyle>
      <a:lvl1pPr marL="534568" indent="-534568" algn="l" rtl="0" fontAlgn="base">
        <a:spcBef>
          <a:spcPct val="20000"/>
        </a:spcBef>
        <a:spcAft>
          <a:spcPct val="0"/>
        </a:spcAft>
        <a:buChar char="•"/>
        <a:defRPr sz="4365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marL="1158230" indent="-445473" algn="l" rtl="0" fontAlgn="base">
        <a:spcBef>
          <a:spcPct val="20000"/>
        </a:spcBef>
        <a:spcAft>
          <a:spcPct val="0"/>
        </a:spcAft>
        <a:buChar char="–"/>
        <a:defRPr sz="4365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2pPr>
      <a:lvl3pPr marL="1781893" indent="-356378" algn="l" rtl="0" fontAlgn="base">
        <a:spcBef>
          <a:spcPct val="20000"/>
        </a:spcBef>
        <a:spcAft>
          <a:spcPct val="0"/>
        </a:spcAft>
        <a:buChar char="•"/>
        <a:defRPr sz="3742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3pPr>
      <a:lvl4pPr marL="2494650" indent="-356378" algn="l" rtl="0" fontAlgn="base">
        <a:spcBef>
          <a:spcPct val="20000"/>
        </a:spcBef>
        <a:spcAft>
          <a:spcPct val="0"/>
        </a:spcAft>
        <a:buChar char="–"/>
        <a:defRPr sz="3118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4pPr>
      <a:lvl5pPr marL="3207407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5pPr>
      <a:lvl6pPr marL="3920163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6pPr>
      <a:lvl7pPr marL="4632920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7pPr>
      <a:lvl8pPr marL="5345678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8pPr>
      <a:lvl9pPr marL="6058435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9pPr>
    </p:bodyStyle>
    <p:otherStyle>
      <a:defPPr>
        <a:defRPr lang="en-US"/>
      </a:defPPr>
      <a:lvl1pPr marL="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57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1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27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28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78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542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299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056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3596A3D-3D61-4939-BF89-31C94034B3A0}"/>
              </a:ext>
            </a:extLst>
          </p:cNvPr>
          <p:cNvGrpSpPr/>
          <p:nvPr/>
        </p:nvGrpSpPr>
        <p:grpSpPr>
          <a:xfrm>
            <a:off x="142851" y="3041436"/>
            <a:ext cx="5832648" cy="4752742"/>
            <a:chOff x="125860" y="3144416"/>
            <a:chExt cx="5328592" cy="434201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7046BC0-6FE4-4C92-99FB-987A763D3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12" y="3597995"/>
              <a:ext cx="4896075" cy="3024335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1693861-DE14-47F8-B2E0-D361F00B3685}"/>
                </a:ext>
              </a:extLst>
            </p:cNvPr>
            <p:cNvSpPr/>
            <p:nvPr/>
          </p:nvSpPr>
          <p:spPr bwMode="auto">
            <a:xfrm>
              <a:off x="136104" y="3165947"/>
              <a:ext cx="5318348" cy="432048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8"/>
              <a:endParaRPr lang="ja-JP" alt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D26C75D-3F06-4C3C-A317-902AA402CDF7}"/>
                </a:ext>
              </a:extLst>
            </p:cNvPr>
            <p:cNvSpPr/>
            <p:nvPr/>
          </p:nvSpPr>
          <p:spPr bwMode="auto">
            <a:xfrm>
              <a:off x="125860" y="3144416"/>
              <a:ext cx="5328592" cy="39962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378"/>
              <a:r>
                <a:rPr lang="ja-JP" altLang="en-US" dirty="0">
                  <a:solidFill>
                    <a:schemeClr val="tx1"/>
                  </a:solidFill>
                  <a:latin typeface="Arial" charset="0"/>
                </a:rPr>
                <a:t>要求分析</a:t>
              </a: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9E591C2-C00D-48E3-ABC6-CFCF840C0BB8}"/>
                </a:ext>
              </a:extLst>
            </p:cNvPr>
            <p:cNvCxnSpPr>
              <a:cxnSpLocks/>
              <a:stCxn id="5" idx="0"/>
            </p:cNvCxnSpPr>
            <p:nvPr/>
          </p:nvCxnSpPr>
          <p:spPr bwMode="auto">
            <a:xfrm>
              <a:off x="2656150" y="3597995"/>
              <a:ext cx="20511" cy="3816424"/>
            </a:xfrm>
            <a:prstGeom prst="lin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1FED210-3E54-4989-B8F1-66BC67898A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0168" y="3597995"/>
              <a:ext cx="0" cy="3744415"/>
            </a:xfrm>
            <a:prstGeom prst="lin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58746A49-3050-4518-A47D-F346298CE0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76264" y="3597995"/>
              <a:ext cx="0" cy="3744415"/>
            </a:xfrm>
            <a:prstGeom prst="lin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DECE021-E8EA-4E83-B550-D55B4C9FFF48}"/>
                </a:ext>
              </a:extLst>
            </p:cNvPr>
            <p:cNvSpPr/>
            <p:nvPr/>
          </p:nvSpPr>
          <p:spPr bwMode="auto">
            <a:xfrm>
              <a:off x="1648272" y="6694339"/>
              <a:ext cx="93610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時間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383FF73-90D3-42DD-BC3B-7F3FD6B34BEA}"/>
                </a:ext>
              </a:extLst>
            </p:cNvPr>
            <p:cNvSpPr/>
            <p:nvPr/>
          </p:nvSpPr>
          <p:spPr bwMode="auto">
            <a:xfrm>
              <a:off x="2748786" y="6622329"/>
              <a:ext cx="1059374" cy="72008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実現したい</a:t>
              </a:r>
              <a:endParaRPr lang="en-US" altLang="ja-JP" sz="14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こと</a:t>
              </a:r>
              <a:endParaRPr lang="en-US" altLang="ja-JP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D9080B7-7DDA-4F8F-8486-CA62F83DBF35}"/>
                </a:ext>
              </a:extLst>
            </p:cNvPr>
            <p:cNvSpPr/>
            <p:nvPr/>
          </p:nvSpPr>
          <p:spPr bwMode="auto">
            <a:xfrm>
              <a:off x="3952410" y="6622329"/>
              <a:ext cx="1059374" cy="72008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必要な機能</a:t>
              </a:r>
              <a:endParaRPr lang="en-US" altLang="ja-JP" sz="14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と制御</a:t>
              </a:r>
              <a:endParaRPr lang="en-US" altLang="ja-JP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574E1E1E-B7FA-40EC-A6D2-799349572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515" y="2969642"/>
            <a:ext cx="3632426" cy="4489971"/>
          </a:xfrm>
          <a:prstGeom prst="rect">
            <a:avLst/>
          </a:prstGeom>
        </p:spPr>
      </p:pic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A9E6FE23-E3C5-42F8-AE35-6B111931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19162"/>
              </p:ext>
            </p:extLst>
          </p:nvPr>
        </p:nvGraphicFramePr>
        <p:xfrm>
          <a:off x="142851" y="1879529"/>
          <a:ext cx="3294082" cy="103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082">
                  <a:extLst>
                    <a:ext uri="{9D8B030D-6E8A-4147-A177-3AD203B41FA5}">
                      <a16:colId xmlns:a16="http://schemas.microsoft.com/office/drawing/2014/main" val="4214344039"/>
                    </a:ext>
                  </a:extLst>
                </a:gridCol>
              </a:tblGrid>
              <a:tr h="346680">
                <a:tc>
                  <a:txBody>
                    <a:bodyPr/>
                    <a:lstStyle/>
                    <a:p>
                      <a:r>
                        <a:rPr kumimoji="1" lang="ja-JP" altLang="en-US" sz="2810" dirty="0"/>
                        <a:t>チーム目標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1186"/>
                  </a:ext>
                </a:extLst>
              </a:tr>
              <a:tr h="34668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コースを完走する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62517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E064E7-1A85-4AD9-98DB-4B7D8573EBC8}"/>
              </a:ext>
            </a:extLst>
          </p:cNvPr>
          <p:cNvSpPr txBox="1"/>
          <p:nvPr/>
        </p:nvSpPr>
        <p:spPr>
          <a:xfrm>
            <a:off x="3457053" y="2243734"/>
            <a:ext cx="9286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私たちチームは「必ずコースを到達する」という意志の元、要求分析を行いました。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暴走などでコースを逸脱したことを想定し、復帰する制御も持つようにしました。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50079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0AD242C-2707-42C1-B855-282DE7356811}"/>
              </a:ext>
            </a:extLst>
          </p:cNvPr>
          <p:cNvSpPr/>
          <p:nvPr/>
        </p:nvSpPr>
        <p:spPr bwMode="auto">
          <a:xfrm>
            <a:off x="7706413" y="8018154"/>
            <a:ext cx="7272808" cy="26071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9" name="図 108">
            <a:extLst>
              <a:ext uri="{FF2B5EF4-FFF2-40B4-BE49-F238E27FC236}">
                <a16:creationId xmlns:a16="http://schemas.microsoft.com/office/drawing/2014/main" id="{F7515783-8844-40D8-BA89-8BF2C6CE5E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0395" y="8104402"/>
            <a:ext cx="3109053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6755A929-D77C-462A-BF40-EE03A82AF4AD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28837" y="10017252"/>
            <a:ext cx="144837" cy="3069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65B6E9C6-BDDF-4589-AF2F-415BE7314BD5}"/>
              </a:ext>
            </a:extLst>
          </p:cNvPr>
          <p:cNvSpPr/>
          <p:nvPr/>
        </p:nvSpPr>
        <p:spPr bwMode="auto">
          <a:xfrm>
            <a:off x="7711456" y="2666775"/>
            <a:ext cx="7272808" cy="26071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1384-7384-4F34-976A-6423FC7B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復帰制御の概要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8BEDC78-BE93-419F-B994-EF7EB31EC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3" y="2664688"/>
            <a:ext cx="6807931" cy="4608512"/>
          </a:xfr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1B92A2D-C124-403D-A056-967A8A9A52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51" y="1889522"/>
          <a:ext cx="1656184" cy="51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/>
                        <a:t>離脱判定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1470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250BF7B-4415-474D-B1C7-83DADEA60E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03691" y="1889521"/>
          <a:ext cx="1656184" cy="51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/>
                        <a:t>復帰動作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14700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85739F6-AEAB-452C-8804-9B81168D6606}"/>
              </a:ext>
            </a:extLst>
          </p:cNvPr>
          <p:cNvCxnSpPr/>
          <p:nvPr/>
        </p:nvCxnSpPr>
        <p:spPr bwMode="auto">
          <a:xfrm>
            <a:off x="7559675" y="1872207"/>
            <a:ext cx="0" cy="8802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1021212"/>
                  </p:ext>
                </p:extLst>
              </p:nvPr>
            </p:nvGraphicFramePr>
            <p:xfrm>
              <a:off x="305972" y="7278321"/>
              <a:ext cx="703768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975">
                      <a:extLst>
                        <a:ext uri="{9D8B030D-6E8A-4147-A177-3AD203B41FA5}">
                          <a16:colId xmlns:a16="http://schemas.microsoft.com/office/drawing/2014/main" val="113674498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4235200062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988555977"/>
                        </a:ext>
                      </a:extLst>
                    </a:gridCol>
                    <a:gridCol w="4464497">
                      <a:extLst>
                        <a:ext uri="{9D8B030D-6E8A-4147-A177-3AD203B41FA5}">
                          <a16:colId xmlns:a16="http://schemas.microsoft.com/office/drawing/2014/main" val="1845107624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60856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5212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スタートを基準にした走行体の向いている方向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974895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i="1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1600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sz="1600" i="1" dirty="0" err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16196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4419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1021212"/>
                  </p:ext>
                </p:extLst>
              </p:nvPr>
            </p:nvGraphicFramePr>
            <p:xfrm>
              <a:off x="305972" y="7278321"/>
              <a:ext cx="703768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975">
                      <a:extLst>
                        <a:ext uri="{9D8B030D-6E8A-4147-A177-3AD203B41FA5}">
                          <a16:colId xmlns:a16="http://schemas.microsoft.com/office/drawing/2014/main" val="113674498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4235200062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988555977"/>
                        </a:ext>
                      </a:extLst>
                    </a:gridCol>
                    <a:gridCol w="4464497">
                      <a:extLst>
                        <a:ext uri="{9D8B030D-6E8A-4147-A177-3AD203B41FA5}">
                          <a16:colId xmlns:a16="http://schemas.microsoft.com/office/drawing/2014/main" val="184510762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608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870" t="-105455" r="-907826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521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870" t="-201786" r="-907826" b="-2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スタートを基準にした走行体の向いている方向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974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870" t="-307273" r="-907826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16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870" t="-407273" r="-907826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44198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95F5C70-BAC1-4570-B773-CD8F4FCDEFDD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791044" y="2806310"/>
            <a:ext cx="0" cy="41817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3CD856B-0543-403D-8218-7959380BA3B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845141" y="3256938"/>
            <a:ext cx="63133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2FD8CC-1ADF-4938-A534-25F88064CC15}"/>
                  </a:ext>
                </a:extLst>
              </p:cNvPr>
              <p:cNvSpPr txBox="1"/>
              <p:nvPr/>
            </p:nvSpPr>
            <p:spPr>
              <a:xfrm rot="10800000">
                <a:off x="500333" y="3099751"/>
                <a:ext cx="436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2FD8CC-1ADF-4938-A534-25F88064C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00333" y="3099751"/>
                <a:ext cx="436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8FDC959-34BC-4EFC-8F7F-D6765E7A1C12}"/>
                  </a:ext>
                </a:extLst>
              </p:cNvPr>
              <p:cNvSpPr txBox="1"/>
              <p:nvPr/>
            </p:nvSpPr>
            <p:spPr>
              <a:xfrm>
                <a:off x="6597947" y="6869935"/>
                <a:ext cx="439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8FDC959-34BC-4EFC-8F7F-D6765E7A1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947" y="6869935"/>
                <a:ext cx="439983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FF70DC-C013-4354-8E3D-E77AF095B349}"/>
              </a:ext>
            </a:extLst>
          </p:cNvPr>
          <p:cNvSpPr txBox="1"/>
          <p:nvPr/>
        </p:nvSpPr>
        <p:spPr>
          <a:xfrm rot="10800000">
            <a:off x="6746724" y="2958987"/>
            <a:ext cx="2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5A33F9BF-5E42-444C-9904-291F4E17F2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71253" r="33823"/>
          <a:stretch/>
        </p:blipFill>
        <p:spPr>
          <a:xfrm rot="10800000">
            <a:off x="4552180" y="3618738"/>
            <a:ext cx="1291031" cy="585355"/>
          </a:xfrm>
          <a:prstGeom prst="rect">
            <a:avLst/>
          </a:prstGeom>
        </p:spPr>
      </p:pic>
      <p:sp>
        <p:nvSpPr>
          <p:cNvPr id="38" name="楕円 37">
            <a:extLst>
              <a:ext uri="{FF2B5EF4-FFF2-40B4-BE49-F238E27FC236}">
                <a16:creationId xmlns:a16="http://schemas.microsoft.com/office/drawing/2014/main" id="{540D72E2-25B4-4B92-A3BF-4A28F2553598}"/>
              </a:ext>
            </a:extLst>
          </p:cNvPr>
          <p:cNvSpPr/>
          <p:nvPr/>
        </p:nvSpPr>
        <p:spPr bwMode="auto">
          <a:xfrm rot="10800000">
            <a:off x="4526450" y="3741328"/>
            <a:ext cx="72000" cy="720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6241B250-1564-43E8-9A23-CEA8E5FE13FC}"/>
                  </a:ext>
                </a:extLst>
              </p:cNvPr>
              <p:cNvSpPr/>
              <p:nvPr/>
            </p:nvSpPr>
            <p:spPr bwMode="auto">
              <a:xfrm>
                <a:off x="2290829" y="3328319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kumimoji="1" lang="ja-JP" altLang="en-US" sz="1600" dirty="0"/>
                  <a:t>走行データ</a:t>
                </a:r>
                <a:endParaRPr kumimoji="1" lang="en-US" altLang="ja-JP" sz="1600" dirty="0"/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離脱時間</a:t>
                </a:r>
                <a:r>
                  <a:rPr kumimoji="1" lang="en-US" altLang="ja-JP" sz="1600" dirty="0"/>
                  <a:t>:</a:t>
                </a:r>
                <a:r>
                  <a:rPr kumimoji="1" lang="el-GR" altLang="ja-JP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6241B250-1564-43E8-9A23-CEA8E5FE1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0829" y="3328319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id="{FA247CF4-2D24-4664-9719-D4EFE930AB44}"/>
                  </a:ext>
                </a:extLst>
              </p:cNvPr>
              <p:cNvSpPr/>
              <p:nvPr/>
            </p:nvSpPr>
            <p:spPr bwMode="auto">
              <a:xfrm>
                <a:off x="4770310" y="5015462"/>
                <a:ext cx="1924185" cy="1127709"/>
              </a:xfrm>
              <a:prstGeom prst="wedgeRoundRectCallout">
                <a:avLst>
                  <a:gd name="adj1" fmla="val -37470"/>
                  <a:gd name="adj2" fmla="val -79449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コース情報</a:t>
                </a:r>
                <a:endParaRPr kumimoji="0" lang="en-US" altLang="ja-JP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ja-JP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id="{FA247CF4-2D24-4664-9719-D4EFE930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0310" y="5015462"/>
                <a:ext cx="1924185" cy="1127709"/>
              </a:xfrm>
              <a:prstGeom prst="wedgeRoundRectCallout">
                <a:avLst>
                  <a:gd name="adj1" fmla="val -37470"/>
                  <a:gd name="adj2" fmla="val -79449"/>
                  <a:gd name="adj3" fmla="val 16667"/>
                </a:avLst>
              </a:prstGeom>
              <a:blipFill>
                <a:blip r:embed="rId9"/>
                <a:stretch>
                  <a:fillRect b="-247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楕円 39">
            <a:extLst>
              <a:ext uri="{FF2B5EF4-FFF2-40B4-BE49-F238E27FC236}">
                <a16:creationId xmlns:a16="http://schemas.microsoft.com/office/drawing/2014/main" id="{C806DBFA-7D8B-4410-B0C1-D271BEA4F191}"/>
              </a:ext>
            </a:extLst>
          </p:cNvPr>
          <p:cNvSpPr/>
          <p:nvPr/>
        </p:nvSpPr>
        <p:spPr bwMode="auto">
          <a:xfrm rot="10800000">
            <a:off x="4933443" y="4530544"/>
            <a:ext cx="72000" cy="72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6120853-B804-4056-B254-4B048B360BA2}"/>
              </a:ext>
            </a:extLst>
          </p:cNvPr>
          <p:cNvSpPr/>
          <p:nvPr/>
        </p:nvSpPr>
        <p:spPr bwMode="auto">
          <a:xfrm rot="10800000">
            <a:off x="5751118" y="4134655"/>
            <a:ext cx="72000" cy="7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id="{74E63788-7728-4819-B62E-16849ABB6186}"/>
                  </a:ext>
                </a:extLst>
              </p:cNvPr>
              <p:cNvSpPr/>
              <p:nvPr/>
            </p:nvSpPr>
            <p:spPr bwMode="auto">
              <a:xfrm>
                <a:off x="5691053" y="4422537"/>
                <a:ext cx="726431" cy="360016"/>
              </a:xfrm>
              <a:prstGeom prst="wedgeRoundRectCallout">
                <a:avLst>
                  <a:gd name="adj1" fmla="val -29429"/>
                  <a:gd name="adj2" fmla="val -96630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id="{74E63788-7728-4819-B62E-16849ABB6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1053" y="4422537"/>
                <a:ext cx="726431" cy="360016"/>
              </a:xfrm>
              <a:prstGeom prst="wedgeRoundRectCallout">
                <a:avLst>
                  <a:gd name="adj1" fmla="val -29429"/>
                  <a:gd name="adj2" fmla="val -96630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6A0F3F5C-E2E9-42B3-82D0-3E1D3A8965FE}"/>
              </a:ext>
            </a:extLst>
          </p:cNvPr>
          <p:cNvSpPr/>
          <p:nvPr/>
        </p:nvSpPr>
        <p:spPr bwMode="auto">
          <a:xfrm>
            <a:off x="2790091" y="4964451"/>
            <a:ext cx="1872208" cy="2242490"/>
          </a:xfrm>
          <a:prstGeom prst="roundRect">
            <a:avLst>
              <a:gd name="adj" fmla="val 80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コース情報のデータ表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6473529"/>
                  </p:ext>
                </p:extLst>
              </p:nvPr>
            </p:nvGraphicFramePr>
            <p:xfrm>
              <a:off x="2858494" y="5296591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71215092"/>
                        </a:ext>
                      </a:extLst>
                    </a:gridCol>
                  </a:tblGrid>
                  <a:tr h="245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42551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0462272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6057248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445411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4537068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1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56818193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6772201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27755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6473529"/>
                  </p:ext>
                </p:extLst>
              </p:nvPr>
            </p:nvGraphicFramePr>
            <p:xfrm>
              <a:off x="2858494" y="5296591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71215092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7143" t="-2326" r="-20142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10145" t="-2326" r="-104348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5714" t="-2326" r="-2857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46227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605724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4454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453706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1351" t="-400000" r="-285135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107143" t="-400000" r="-201429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210145" t="-400000" r="-104348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305714" t="-400000" r="-2857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81819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67722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27755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8604741-0EFD-43F0-8321-A7DEB19C2119}"/>
              </a:ext>
            </a:extLst>
          </p:cNvPr>
          <p:cNvSpPr txBox="1"/>
          <p:nvPr/>
        </p:nvSpPr>
        <p:spPr>
          <a:xfrm rot="16200000">
            <a:off x="2855126" y="60676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D36B73C-9E76-4424-A3A2-40900A4EC794}"/>
              </a:ext>
            </a:extLst>
          </p:cNvPr>
          <p:cNvSpPr txBox="1"/>
          <p:nvPr/>
        </p:nvSpPr>
        <p:spPr>
          <a:xfrm rot="16200000">
            <a:off x="3276142" y="606997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8B3D723-E3D3-4C45-AAFD-90021E8C3DA4}"/>
              </a:ext>
            </a:extLst>
          </p:cNvPr>
          <p:cNvSpPr txBox="1"/>
          <p:nvPr/>
        </p:nvSpPr>
        <p:spPr>
          <a:xfrm rot="16200000">
            <a:off x="3708191" y="60754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2C9AEFD-821E-4672-984C-64C05D5349C9}"/>
              </a:ext>
            </a:extLst>
          </p:cNvPr>
          <p:cNvSpPr txBox="1"/>
          <p:nvPr/>
        </p:nvSpPr>
        <p:spPr>
          <a:xfrm rot="16200000">
            <a:off x="4143251" y="60754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365DE5E-F371-4465-BFA9-AFA324718333}"/>
              </a:ext>
            </a:extLst>
          </p:cNvPr>
          <p:cNvSpPr txBox="1"/>
          <p:nvPr/>
        </p:nvSpPr>
        <p:spPr>
          <a:xfrm rot="16200000">
            <a:off x="2849343" y="66021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C2CBFB5-CD80-406E-9190-328A620DA83C}"/>
              </a:ext>
            </a:extLst>
          </p:cNvPr>
          <p:cNvSpPr txBox="1"/>
          <p:nvPr/>
        </p:nvSpPr>
        <p:spPr>
          <a:xfrm rot="16200000">
            <a:off x="3282168" y="66021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631BC66-4CC9-4508-92C6-F3BB4BA68936}"/>
              </a:ext>
            </a:extLst>
          </p:cNvPr>
          <p:cNvSpPr txBox="1"/>
          <p:nvPr/>
        </p:nvSpPr>
        <p:spPr>
          <a:xfrm rot="16200000">
            <a:off x="3708190" y="66153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7728D6B-C7B4-496D-9AC8-36243523720E}"/>
              </a:ext>
            </a:extLst>
          </p:cNvPr>
          <p:cNvSpPr txBox="1"/>
          <p:nvPr/>
        </p:nvSpPr>
        <p:spPr>
          <a:xfrm rot="16200000">
            <a:off x="4140238" y="661742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2087067" y="1169442"/>
            <a:ext cx="928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離脱判定と復帰動作に分けられる。それぞれの概要をここでまとめる。</a:t>
            </a:r>
            <a:endParaRPr kumimoji="1" lang="en-US" altLang="ja-JP" sz="16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46AA441-1BC0-4FEE-95A1-68A90D268E58}"/>
              </a:ext>
            </a:extLst>
          </p:cNvPr>
          <p:cNvSpPr txBox="1"/>
          <p:nvPr/>
        </p:nvSpPr>
        <p:spPr>
          <a:xfrm>
            <a:off x="1776754" y="1828958"/>
            <a:ext cx="5342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走行体は常に自己位置推定を行っている。ここではその情報を走行データと呼ぶ。走行データとコース情報を比較することで離脱の判定を実現する。</a:t>
            </a:r>
            <a:endParaRPr kumimoji="1" lang="en-US" altLang="ja-JP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069418"/>
                  </p:ext>
                </p:extLst>
              </p:nvPr>
            </p:nvGraphicFramePr>
            <p:xfrm>
              <a:off x="145739" y="9026101"/>
              <a:ext cx="3306591" cy="148907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06591">
                      <a:extLst>
                        <a:ext uri="{9D8B030D-6E8A-4147-A177-3AD203B41FA5}">
                          <a16:colId xmlns:a16="http://schemas.microsoft.com/office/drawing/2014/main" val="42578542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307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oMath>
                          </a14:m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</a:rPr>
                            <a:t>[cm]</a:t>
                          </a:r>
                          <a:r>
                            <a:rPr kumimoji="1" lang="ja-JP" altLang="en-US" sz="1600" i="0" dirty="0">
                              <a:latin typeface="Cambria Math" panose="02040503050406030204" pitchFamily="18" charset="0"/>
                            </a:rPr>
                            <a:t>の場合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秒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かつ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≥30[</m:t>
                              </m:r>
                              <m:r>
                                <a:rPr kumimoji="1" lang="ja-JP" alt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度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かつ 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≥15[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𝑐𝑚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6061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069418"/>
                  </p:ext>
                </p:extLst>
              </p:nvPr>
            </p:nvGraphicFramePr>
            <p:xfrm>
              <a:off x="145739" y="9026101"/>
              <a:ext cx="3306591" cy="148907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06591">
                      <a:extLst>
                        <a:ext uri="{9D8B030D-6E8A-4147-A177-3AD203B41FA5}">
                          <a16:colId xmlns:a16="http://schemas.microsoft.com/office/drawing/2014/main" val="42578542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307080"/>
                      </a:ext>
                    </a:extLst>
                  </a:tr>
                  <a:tr h="111823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184" t="-34783" r="-735" b="-3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061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50E2D2A-6BE4-4D10-8534-72BD6B251F11}"/>
              </a:ext>
            </a:extLst>
          </p:cNvPr>
          <p:cNvSpPr txBox="1"/>
          <p:nvPr/>
        </p:nvSpPr>
        <p:spPr>
          <a:xfrm>
            <a:off x="3481716" y="9032830"/>
            <a:ext cx="4020771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 最後にラインを検出してから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秒以上経過した場合に、走行体の走行距離に応じたコース情報を取得する。現在の走行データと取得したコース情報を比較する。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 旋回角度のズレが</a:t>
            </a:r>
            <a:r>
              <a:rPr kumimoji="1" lang="en-US" altLang="ja-JP" sz="1600" dirty="0"/>
              <a:t>30</a:t>
            </a:r>
            <a:r>
              <a:rPr kumimoji="1" lang="ja-JP" altLang="en-US" sz="1600" dirty="0"/>
              <a:t>度以上で、座標のズレが</a:t>
            </a:r>
            <a:r>
              <a:rPr kumimoji="1" lang="en-US" altLang="ja-JP" sz="1600" dirty="0"/>
              <a:t>15cm</a:t>
            </a:r>
            <a:r>
              <a:rPr kumimoji="1" lang="ja-JP" altLang="en-US" sz="1600" dirty="0"/>
              <a:t>以上の場合に離脱と判定する。</a:t>
            </a:r>
            <a:endParaRPr kumimoji="1" lang="en-US" altLang="ja-JP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A10177-E7F9-4926-BE64-4C9FF4A4E8D9}"/>
              </a:ext>
            </a:extLst>
          </p:cNvPr>
          <p:cNvSpPr txBox="1"/>
          <p:nvPr/>
        </p:nvSpPr>
        <p:spPr>
          <a:xfrm>
            <a:off x="9359875" y="1828957"/>
            <a:ext cx="534252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走行体は常に自己位置推定を行っている。ここではその情報を走行データと呼ぶ。走行データとコース情報を比較することで離脱の判定を実現する。</a:t>
            </a:r>
            <a:endParaRPr kumimoji="1" lang="en-US" altLang="ja-JP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4C77BC2-AE40-4EF0-81CC-7C421573D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5438" y="2753023"/>
            <a:ext cx="3109053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224E947-D0C6-4ABF-B406-1095292D243E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96180" y="3564892"/>
            <a:ext cx="434938" cy="241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4C079B-21F4-44C9-999E-02E7DCCDD12E}"/>
              </a:ext>
            </a:extLst>
          </p:cNvPr>
          <p:cNvSpPr txBox="1"/>
          <p:nvPr/>
        </p:nvSpPr>
        <p:spPr>
          <a:xfrm>
            <a:off x="7560436" y="48013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364D31-DAEA-48BD-980F-592EFBE076E2}"/>
              </a:ext>
            </a:extLst>
          </p:cNvPr>
          <p:cNvSpPr txBox="1"/>
          <p:nvPr/>
        </p:nvSpPr>
        <p:spPr>
          <a:xfrm>
            <a:off x="7559642" y="48021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5B95454-F7F2-431B-92D2-1DF48CD3EC9F}"/>
              </a:ext>
            </a:extLst>
          </p:cNvPr>
          <p:cNvCxnSpPr>
            <a:cxnSpLocks/>
          </p:cNvCxnSpPr>
          <p:nvPr/>
        </p:nvCxnSpPr>
        <p:spPr bwMode="auto">
          <a:xfrm>
            <a:off x="12521146" y="3563393"/>
            <a:ext cx="454047" cy="1120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E9840AF-FE4A-49CE-9515-87A9726F5C74}"/>
              </a:ext>
            </a:extLst>
          </p:cNvPr>
          <p:cNvCxnSpPr>
            <a:cxnSpLocks/>
          </p:cNvCxnSpPr>
          <p:nvPr/>
        </p:nvCxnSpPr>
        <p:spPr bwMode="auto">
          <a:xfrm>
            <a:off x="12512902" y="3210482"/>
            <a:ext cx="9912" cy="98737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FAEDAF9-EC1D-427D-B3F1-44813A66AE1B}"/>
              </a:ext>
            </a:extLst>
          </p:cNvPr>
          <p:cNvCxnSpPr>
            <a:cxnSpLocks/>
          </p:cNvCxnSpPr>
          <p:nvPr/>
        </p:nvCxnSpPr>
        <p:spPr bwMode="auto">
          <a:xfrm>
            <a:off x="12152902" y="3564892"/>
            <a:ext cx="1152742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アーチ 29">
            <a:extLst>
              <a:ext uri="{FF2B5EF4-FFF2-40B4-BE49-F238E27FC236}">
                <a16:creationId xmlns:a16="http://schemas.microsoft.com/office/drawing/2014/main" id="{3594749B-9E3C-4D06-97BD-F06E15C8144F}"/>
              </a:ext>
            </a:extLst>
          </p:cNvPr>
          <p:cNvSpPr/>
          <p:nvPr/>
        </p:nvSpPr>
        <p:spPr bwMode="auto">
          <a:xfrm rot="5400000">
            <a:off x="12332791" y="3389647"/>
            <a:ext cx="360000" cy="360000"/>
          </a:xfrm>
          <a:prstGeom prst="blockArc">
            <a:avLst>
              <a:gd name="adj1" fmla="val 21598188"/>
              <a:gd name="adj2" fmla="val 2639571"/>
              <a:gd name="adj3" fmla="val 7939"/>
            </a:avLst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69" name="アーチ 68">
            <a:extLst>
              <a:ext uri="{FF2B5EF4-FFF2-40B4-BE49-F238E27FC236}">
                <a16:creationId xmlns:a16="http://schemas.microsoft.com/office/drawing/2014/main" id="{6838912E-9057-4A2A-BDE3-6B477D36E3F6}"/>
              </a:ext>
            </a:extLst>
          </p:cNvPr>
          <p:cNvSpPr/>
          <p:nvPr/>
        </p:nvSpPr>
        <p:spPr bwMode="auto">
          <a:xfrm rot="5400000">
            <a:off x="12406877" y="3455393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rgbClr val="99FF6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79E6BF4-DC65-472B-98A3-9C6B4BD99DE5}"/>
                  </a:ext>
                </a:extLst>
              </p:cNvPr>
              <p:cNvSpPr/>
              <p:nvPr/>
            </p:nvSpPr>
            <p:spPr>
              <a:xfrm>
                <a:off x="12208352" y="3665868"/>
                <a:ext cx="458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79E6BF4-DC65-472B-98A3-9C6B4BD99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8352" y="3665868"/>
                <a:ext cx="45871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6A380BDF-CE2C-4017-9FBB-FC23849E4B11}"/>
              </a:ext>
            </a:extLst>
          </p:cNvPr>
          <p:cNvSpPr/>
          <p:nvPr/>
        </p:nvSpPr>
        <p:spPr bwMode="auto">
          <a:xfrm rot="13327997">
            <a:off x="12539993" y="3590825"/>
            <a:ext cx="84020" cy="63175"/>
          </a:xfrm>
          <a:prstGeom prst="triangle">
            <a:avLst/>
          </a:prstGeom>
          <a:solidFill>
            <a:srgbClr val="99FF66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484752A-DD4F-47CA-ACAB-3F7052F3E627}"/>
                  </a:ext>
                </a:extLst>
              </p:cNvPr>
              <p:cNvSpPr/>
              <p:nvPr/>
            </p:nvSpPr>
            <p:spPr>
              <a:xfrm>
                <a:off x="12406877" y="3164377"/>
                <a:ext cx="5091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99FF66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99FF66"/>
                  </a:solidFill>
                </a:endParaRPr>
              </a:p>
            </p:txBody>
          </p:sp>
        </mc:Choice>
        <mc:Fallback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484752A-DD4F-47CA-ACAB-3F7052F3E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877" y="3164377"/>
                <a:ext cx="509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BBDB4905-A361-49EC-B203-3B5AAE073CD6}"/>
              </a:ext>
            </a:extLst>
          </p:cNvPr>
          <p:cNvSpPr/>
          <p:nvPr/>
        </p:nvSpPr>
        <p:spPr bwMode="auto">
          <a:xfrm rot="18916130">
            <a:off x="12337278" y="3649137"/>
            <a:ext cx="84020" cy="53099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C0B3106-A5DC-4832-AEBD-DB7258998DBB}"/>
                  </a:ext>
                </a:extLst>
              </p:cNvPr>
              <p:cNvSpPr txBox="1"/>
              <p:nvPr/>
            </p:nvSpPr>
            <p:spPr>
              <a:xfrm>
                <a:off x="7707132" y="2658823"/>
                <a:ext cx="4071596" cy="2615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b="1" dirty="0"/>
                  <a:t>①目標座標の方向へ旋回する。</a:t>
                </a:r>
                <a:endParaRPr lang="en-US" altLang="ja-JP" b="1" dirty="0"/>
              </a:p>
              <a:p>
                <a:pPr algn="l">
                  <a:tabLst>
                    <a:tab pos="3676650" algn="l"/>
                  </a:tabLst>
                </a:pPr>
                <a:r>
                  <a:rPr lang="ja-JP" altLang="en-US" dirty="0"/>
                  <a:t>　離脱判定で取得したコース情報の座標を目標座標とする。現在の走行体の座標と目標座標から、目標座標へ向かうための旋回角度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を計算する。</a:t>
                </a:r>
                <a:endParaRPr lang="en-US" altLang="ja-JP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algn="l"/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だけ旋回して、目標座標の方向を向く。</a:t>
                </a:r>
              </a:p>
            </p:txBody>
          </p:sp>
        </mc:Choice>
        <mc:Fallback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C0B3106-A5DC-4832-AEBD-DB725899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132" y="2658823"/>
                <a:ext cx="4071596" cy="2615075"/>
              </a:xfrm>
              <a:prstGeom prst="rect">
                <a:avLst/>
              </a:prstGeom>
              <a:blipFill>
                <a:blip r:embed="rId15"/>
                <a:stretch>
                  <a:fillRect l="-1198" t="-1632" r="-1198" b="-23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C33676BC-3895-41DC-BAD3-3ECF1D481CDF}"/>
              </a:ext>
            </a:extLst>
          </p:cNvPr>
          <p:cNvSpPr/>
          <p:nvPr/>
        </p:nvSpPr>
        <p:spPr bwMode="auto">
          <a:xfrm>
            <a:off x="13107555" y="4619612"/>
            <a:ext cx="644808" cy="23910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33C53D8-5124-4714-92A7-2EBCB46300C1}"/>
                  </a:ext>
                </a:extLst>
              </p:cNvPr>
              <p:cNvSpPr/>
              <p:nvPr/>
            </p:nvSpPr>
            <p:spPr>
              <a:xfrm>
                <a:off x="12954976" y="4528370"/>
                <a:ext cx="1001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33C53D8-5124-4714-92A7-2EBCB4630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976" y="4528370"/>
                <a:ext cx="1001364" cy="369332"/>
              </a:xfrm>
              <a:prstGeom prst="rect">
                <a:avLst/>
              </a:prstGeom>
              <a:blipFill>
                <a:blip r:embed="rId16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50025D24-20F1-4647-A2C2-908456F119D1}"/>
              </a:ext>
            </a:extLst>
          </p:cNvPr>
          <p:cNvSpPr/>
          <p:nvPr/>
        </p:nvSpPr>
        <p:spPr bwMode="auto">
          <a:xfrm>
            <a:off x="11808146" y="3279339"/>
            <a:ext cx="584805" cy="215837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35CAB8E-8C8D-422C-B180-D929FE84B0D5}"/>
                  </a:ext>
                </a:extLst>
              </p:cNvPr>
              <p:cNvSpPr/>
              <p:nvPr/>
            </p:nvSpPr>
            <p:spPr>
              <a:xfrm>
                <a:off x="11691718" y="3182121"/>
                <a:ext cx="94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35CAB8E-8C8D-422C-B180-D929FE84B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718" y="3182121"/>
                <a:ext cx="942630" cy="369332"/>
              </a:xfrm>
              <a:prstGeom prst="rect">
                <a:avLst/>
              </a:prstGeom>
              <a:blipFill>
                <a:blip r:embed="rId17"/>
                <a:stretch>
                  <a:fillRect l="-1290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D83F131-10C0-47EA-9C04-5D8A673C05C0}"/>
              </a:ext>
            </a:extLst>
          </p:cNvPr>
          <p:cNvSpPr/>
          <p:nvPr/>
        </p:nvSpPr>
        <p:spPr bwMode="auto">
          <a:xfrm>
            <a:off x="7717118" y="5331071"/>
            <a:ext cx="7272808" cy="26071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E0E8D75D-BB35-4248-A4CF-8B3673166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801100" y="5417319"/>
            <a:ext cx="3109053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E531ECA8-559E-4710-9392-A59BF23BF600}"/>
              </a:ext>
            </a:extLst>
          </p:cNvPr>
          <p:cNvCxnSpPr>
            <a:cxnSpLocks/>
          </p:cNvCxnSpPr>
          <p:nvPr/>
        </p:nvCxnSpPr>
        <p:spPr bwMode="auto">
          <a:xfrm>
            <a:off x="12526808" y="6227689"/>
            <a:ext cx="454047" cy="1120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41478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FD33B6C-2C7A-46EF-88D1-D790D6665B54}"/>
              </a:ext>
            </a:extLst>
          </p:cNvPr>
          <p:cNvSpPr txBox="1"/>
          <p:nvPr/>
        </p:nvSpPr>
        <p:spPr>
          <a:xfrm>
            <a:off x="7712794" y="5323119"/>
            <a:ext cx="4071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b="1" dirty="0"/>
              <a:t>②目標座標の方向へ直進する。</a:t>
            </a:r>
            <a:endParaRPr lang="en-US" altLang="ja-JP" b="1" dirty="0"/>
          </a:p>
          <a:p>
            <a:pPr algn="l"/>
            <a:r>
              <a:rPr lang="ja-JP" altLang="en-US" dirty="0"/>
              <a:t>　光センサを起動し、反射光の強さを計測しながら目標座標へ向かって直進する。</a:t>
            </a:r>
            <a:endParaRPr lang="en-US" altLang="ja-JP" dirty="0"/>
          </a:p>
          <a:p>
            <a:pPr algn="l"/>
            <a:r>
              <a:rPr lang="ja-JP" altLang="en-US" dirty="0"/>
              <a:t>　光センサがラインを検知したら一時停止する。</a:t>
            </a:r>
            <a:endParaRPr lang="en-US" altLang="ja-JP" dirty="0"/>
          </a:p>
          <a:p>
            <a:pPr algn="l"/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152DC122-6CC8-4781-A703-E4BEBEF3F0B6}"/>
              </a:ext>
            </a:extLst>
          </p:cNvPr>
          <p:cNvSpPr/>
          <p:nvPr/>
        </p:nvSpPr>
        <p:spPr bwMode="auto">
          <a:xfrm>
            <a:off x="13113217" y="7283908"/>
            <a:ext cx="644808" cy="23910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94DA5EA6-AB92-4E16-B5C6-A77707F3C6BC}"/>
                  </a:ext>
                </a:extLst>
              </p:cNvPr>
              <p:cNvSpPr/>
              <p:nvPr/>
            </p:nvSpPr>
            <p:spPr>
              <a:xfrm>
                <a:off x="12960638" y="7192666"/>
                <a:ext cx="1001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94DA5EA6-AB92-4E16-B5C6-A77707F3C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638" y="7192666"/>
                <a:ext cx="1001364" cy="369332"/>
              </a:xfrm>
              <a:prstGeom prst="rect">
                <a:avLst/>
              </a:prstGeom>
              <a:blipFill>
                <a:blip r:embed="rId18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3FF1180F-F897-4B6C-8283-0CDAB3551F86}"/>
              </a:ext>
            </a:extLst>
          </p:cNvPr>
          <p:cNvCxnSpPr>
            <a:cxnSpLocks/>
          </p:cNvCxnSpPr>
          <p:nvPr/>
        </p:nvCxnSpPr>
        <p:spPr bwMode="auto">
          <a:xfrm>
            <a:off x="12978451" y="10013871"/>
            <a:ext cx="151032" cy="3212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0C85D743-74D1-4E23-8E7B-40BB45BBFB24}"/>
              </a:ext>
            </a:extLst>
          </p:cNvPr>
          <p:cNvCxnSpPr>
            <a:cxnSpLocks/>
          </p:cNvCxnSpPr>
          <p:nvPr/>
        </p:nvCxnSpPr>
        <p:spPr bwMode="auto">
          <a:xfrm>
            <a:off x="12516103" y="8914772"/>
            <a:ext cx="454047" cy="1120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6167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80320F48-0580-4151-94D8-C66CBC812DBA}"/>
              </a:ext>
            </a:extLst>
          </p:cNvPr>
          <p:cNvCxnSpPr>
            <a:cxnSpLocks/>
          </p:cNvCxnSpPr>
          <p:nvPr/>
        </p:nvCxnSpPr>
        <p:spPr bwMode="auto">
          <a:xfrm>
            <a:off x="12975266" y="9656280"/>
            <a:ext cx="7788" cy="72700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619E0E60-74FC-448A-B18B-0A2D26650342}"/>
              </a:ext>
            </a:extLst>
          </p:cNvPr>
          <p:cNvCxnSpPr>
            <a:cxnSpLocks/>
          </p:cNvCxnSpPr>
          <p:nvPr/>
        </p:nvCxnSpPr>
        <p:spPr bwMode="auto">
          <a:xfrm>
            <a:off x="12600235" y="10013871"/>
            <a:ext cx="1152742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アーチ 113">
            <a:extLst>
              <a:ext uri="{FF2B5EF4-FFF2-40B4-BE49-F238E27FC236}">
                <a16:creationId xmlns:a16="http://schemas.microsoft.com/office/drawing/2014/main" id="{905B48A5-BA46-4EA5-A688-542BC9CDF32B}"/>
              </a:ext>
            </a:extLst>
          </p:cNvPr>
          <p:cNvSpPr/>
          <p:nvPr/>
        </p:nvSpPr>
        <p:spPr bwMode="auto">
          <a:xfrm rot="5400000">
            <a:off x="12798451" y="9840093"/>
            <a:ext cx="360000" cy="360000"/>
          </a:xfrm>
          <a:prstGeom prst="blockArc">
            <a:avLst>
              <a:gd name="adj1" fmla="val 21598188"/>
              <a:gd name="adj2" fmla="val 790994"/>
              <a:gd name="adj3" fmla="val 6013"/>
            </a:avLst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83DDE67-DF3B-4FA5-BD64-D66CC8D47DE1}"/>
              </a:ext>
            </a:extLst>
          </p:cNvPr>
          <p:cNvSpPr/>
          <p:nvPr/>
        </p:nvSpPr>
        <p:spPr bwMode="auto">
          <a:xfrm>
            <a:off x="12113159" y="9801419"/>
            <a:ext cx="644808" cy="23910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アーチ 114">
            <a:extLst>
              <a:ext uri="{FF2B5EF4-FFF2-40B4-BE49-F238E27FC236}">
                <a16:creationId xmlns:a16="http://schemas.microsoft.com/office/drawing/2014/main" id="{629B5DA3-8DA6-4E27-BEB2-4ED04114D8D9}"/>
              </a:ext>
            </a:extLst>
          </p:cNvPr>
          <p:cNvSpPr/>
          <p:nvPr/>
        </p:nvSpPr>
        <p:spPr bwMode="auto">
          <a:xfrm rot="5400000">
            <a:off x="12872999" y="9915751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chemeClr val="accent1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43DE9EC5-7FDF-4BB7-8D42-7AA2F47CD76D}"/>
                  </a:ext>
                </a:extLst>
              </p:cNvPr>
              <p:cNvSpPr/>
              <p:nvPr/>
            </p:nvSpPr>
            <p:spPr>
              <a:xfrm>
                <a:off x="12796134" y="10126900"/>
                <a:ext cx="458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CCC"/>
                  </a:solidFill>
                </a:endParaRPr>
              </a:p>
            </p:txBody>
          </p:sp>
        </mc:Choice>
        <mc:Fallback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43DE9EC5-7FDF-4BB7-8D42-7AA2F47CD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134" y="10126900"/>
                <a:ext cx="45871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二等辺三角形 116">
            <a:extLst>
              <a:ext uri="{FF2B5EF4-FFF2-40B4-BE49-F238E27FC236}">
                <a16:creationId xmlns:a16="http://schemas.microsoft.com/office/drawing/2014/main" id="{C67A7D6C-BAA2-4F68-8DBB-FA9599327E5F}"/>
              </a:ext>
            </a:extLst>
          </p:cNvPr>
          <p:cNvSpPr/>
          <p:nvPr/>
        </p:nvSpPr>
        <p:spPr bwMode="auto">
          <a:xfrm rot="13327997">
            <a:off x="13010812" y="10045559"/>
            <a:ext cx="78491" cy="63175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C4C68988-093E-4D2A-87D4-35374120BDA5}"/>
                  </a:ext>
                </a:extLst>
              </p:cNvPr>
              <p:cNvSpPr/>
              <p:nvPr/>
            </p:nvSpPr>
            <p:spPr>
              <a:xfrm>
                <a:off x="12929960" y="9634091"/>
                <a:ext cx="5091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BBE0E3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C4C68988-093E-4D2A-87D4-35374120B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9960" y="9634091"/>
                <a:ext cx="50919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二等辺三角形 118">
            <a:extLst>
              <a:ext uri="{FF2B5EF4-FFF2-40B4-BE49-F238E27FC236}">
                <a16:creationId xmlns:a16="http://schemas.microsoft.com/office/drawing/2014/main" id="{6AA07F3D-A85C-479A-8496-8D045ADAF755}"/>
              </a:ext>
            </a:extLst>
          </p:cNvPr>
          <p:cNvSpPr/>
          <p:nvPr/>
        </p:nvSpPr>
        <p:spPr bwMode="auto">
          <a:xfrm rot="16850136">
            <a:off x="12878641" y="10158281"/>
            <a:ext cx="84020" cy="53099"/>
          </a:xfrm>
          <a:prstGeom prst="triangle">
            <a:avLst/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0976309-AD7A-46A7-9682-55A33B77C423}"/>
                  </a:ext>
                </a:extLst>
              </p:cNvPr>
              <p:cNvSpPr txBox="1"/>
              <p:nvPr/>
            </p:nvSpPr>
            <p:spPr>
              <a:xfrm>
                <a:off x="7702089" y="8010202"/>
                <a:ext cx="407159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b="1" dirty="0"/>
                  <a:t>③目標旋回角度まで旋回する。</a:t>
                </a:r>
                <a:endParaRPr lang="en-US" altLang="ja-JP" b="1" dirty="0"/>
              </a:p>
              <a:p>
                <a:pPr algn="l">
                  <a:tabLst>
                    <a:tab pos="3676650" algn="l"/>
                  </a:tabLst>
                </a:pPr>
                <a:r>
                  <a:rPr lang="ja-JP" altLang="en-US" dirty="0"/>
                  <a:t>　離脱判定で取得したコース情報の旋回角度を目標旋回角度とする。②でラインを検知したときの走行体の旋回角度は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である。</a:t>
                </a:r>
                <a:endParaRPr lang="en-US" altLang="ja-JP" dirty="0"/>
              </a:p>
              <a:p>
                <a:pPr algn="l">
                  <a:tabLst>
                    <a:tab pos="3676650" algn="l"/>
                  </a:tabLst>
                </a:pPr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kumimoji="1" lang="en-US" altLang="ja-JP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だけ旋回して、コースに沿った方向を向く。さらに走行データを、</a:t>
                </a:r>
                <a:r>
                  <a:rPr lang="ja-JP" altLang="en-US" dirty="0"/>
                  <a:t>離脱判定で取得したコース情報に書き換える。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0976309-AD7A-46A7-9682-55A33B77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9" y="8010202"/>
                <a:ext cx="4071596" cy="2585323"/>
              </a:xfrm>
              <a:prstGeom prst="rect">
                <a:avLst/>
              </a:prstGeom>
              <a:blipFill>
                <a:blip r:embed="rId21"/>
                <a:stretch>
                  <a:fillRect l="-1198" t="-1651" r="-1198" b="-23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628DE7CA-28AA-4274-82D9-2F86F236B396}"/>
                  </a:ext>
                </a:extLst>
              </p:cNvPr>
              <p:cNvSpPr/>
              <p:nvPr/>
            </p:nvSpPr>
            <p:spPr>
              <a:xfrm>
                <a:off x="11914035" y="9713231"/>
                <a:ext cx="1146411" cy="379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628DE7CA-28AA-4274-82D9-2F86F236B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035" y="9713231"/>
                <a:ext cx="1146411" cy="379834"/>
              </a:xfrm>
              <a:prstGeom prst="rect">
                <a:avLst/>
              </a:prstGeom>
              <a:blipFill>
                <a:blip r:embed="rId2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15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DDFFA-5AEF-4E1B-8777-B61AADBE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部品庫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58454E3-3EA1-47DC-B080-B3772B754C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5"/>
          <a:stretch/>
        </p:blipFill>
        <p:spPr>
          <a:xfrm rot="10800000">
            <a:off x="379695" y="1425576"/>
            <a:ext cx="3709157" cy="235018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B0CEBE7-8D83-4300-8EAA-CD30E19B62AE}"/>
              </a:ext>
            </a:extLst>
          </p:cNvPr>
          <p:cNvCxnSpPr>
            <a:cxnSpLocks/>
          </p:cNvCxnSpPr>
          <p:nvPr/>
        </p:nvCxnSpPr>
        <p:spPr bwMode="auto">
          <a:xfrm flipH="1">
            <a:off x="680436" y="2237444"/>
            <a:ext cx="434938" cy="241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67909DA-77CF-4A39-AC1C-10B064CD2BA5}"/>
              </a:ext>
            </a:extLst>
          </p:cNvPr>
          <p:cNvCxnSpPr>
            <a:cxnSpLocks/>
          </p:cNvCxnSpPr>
          <p:nvPr/>
        </p:nvCxnSpPr>
        <p:spPr bwMode="auto">
          <a:xfrm flipH="1">
            <a:off x="1400516" y="3362487"/>
            <a:ext cx="168889" cy="3696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B577B9C-4986-486A-B7C6-DB697AC52E0D}"/>
              </a:ext>
            </a:extLst>
          </p:cNvPr>
          <p:cNvCxnSpPr>
            <a:cxnSpLocks/>
          </p:cNvCxnSpPr>
          <p:nvPr/>
        </p:nvCxnSpPr>
        <p:spPr bwMode="auto">
          <a:xfrm>
            <a:off x="1569405" y="2992823"/>
            <a:ext cx="0" cy="720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1631344-EACC-4DDD-8C54-6DB4031CCA2D}"/>
              </a:ext>
            </a:extLst>
          </p:cNvPr>
          <p:cNvCxnSpPr>
            <a:cxnSpLocks/>
          </p:cNvCxnSpPr>
          <p:nvPr/>
        </p:nvCxnSpPr>
        <p:spPr bwMode="auto">
          <a:xfrm>
            <a:off x="1209405" y="3347233"/>
            <a:ext cx="720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8EA16C6-2D9C-42F4-882D-4D4475CAC4BA}"/>
              </a:ext>
            </a:extLst>
          </p:cNvPr>
          <p:cNvGrpSpPr/>
          <p:nvPr/>
        </p:nvGrpSpPr>
        <p:grpSpPr>
          <a:xfrm>
            <a:off x="751830" y="1880667"/>
            <a:ext cx="720000" cy="720000"/>
            <a:chOff x="11447493" y="3350416"/>
            <a:chExt cx="720000" cy="720000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A68F19D-565D-4565-93F5-8ABC435287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07493" y="3350416"/>
              <a:ext cx="0" cy="72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059563E-1728-46C4-9B09-1F20AF846D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47493" y="3704826"/>
              <a:ext cx="720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アーチ 11">
              <a:extLst>
                <a:ext uri="{FF2B5EF4-FFF2-40B4-BE49-F238E27FC236}">
                  <a16:creationId xmlns:a16="http://schemas.microsoft.com/office/drawing/2014/main" id="{3550AA73-D448-4029-8239-D6D52B41D7FB}"/>
                </a:ext>
              </a:extLst>
            </p:cNvPr>
            <p:cNvSpPr/>
            <p:nvPr/>
          </p:nvSpPr>
          <p:spPr bwMode="auto">
            <a:xfrm rot="5400000">
              <a:off x="11667021" y="3568153"/>
              <a:ext cx="288000" cy="288000"/>
            </a:xfrm>
            <a:prstGeom prst="blockArc">
              <a:avLst>
                <a:gd name="adj1" fmla="val 10858890"/>
                <a:gd name="adj2" fmla="val 1980472"/>
                <a:gd name="adj3" fmla="val 1154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DC69EDA9-D05D-4B69-A4CD-6DE00F731638}"/>
                </a:ext>
              </a:extLst>
            </p:cNvPr>
            <p:cNvSpPr/>
            <p:nvPr/>
          </p:nvSpPr>
          <p:spPr bwMode="auto">
            <a:xfrm rot="18916130">
              <a:off x="11679909" y="3773824"/>
              <a:ext cx="84020" cy="53099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アーチ 13">
            <a:extLst>
              <a:ext uri="{FF2B5EF4-FFF2-40B4-BE49-F238E27FC236}">
                <a16:creationId xmlns:a16="http://schemas.microsoft.com/office/drawing/2014/main" id="{FF45E9B8-D1D9-4637-8E6E-667DEA5D5C94}"/>
              </a:ext>
            </a:extLst>
          </p:cNvPr>
          <p:cNvSpPr/>
          <p:nvPr/>
        </p:nvSpPr>
        <p:spPr bwMode="auto">
          <a:xfrm rot="5400000">
            <a:off x="1425406" y="3200101"/>
            <a:ext cx="288000" cy="288000"/>
          </a:xfrm>
          <a:prstGeom prst="blockArc">
            <a:avLst>
              <a:gd name="adj1" fmla="val 10858890"/>
              <a:gd name="adj2" fmla="val 21499653"/>
              <a:gd name="adj3" fmla="val 122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A26CE7AD-63FA-4FEF-8D16-10222B4B4332}"/>
              </a:ext>
            </a:extLst>
          </p:cNvPr>
          <p:cNvSpPr/>
          <p:nvPr/>
        </p:nvSpPr>
        <p:spPr bwMode="auto">
          <a:xfrm rot="16856986">
            <a:off x="1527395" y="3437123"/>
            <a:ext cx="84020" cy="53099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B1654384-BC98-4C1F-8F4F-9132620A4010}"/>
                  </a:ext>
                </a:extLst>
              </p:cNvPr>
              <p:cNvSpPr/>
              <p:nvPr/>
            </p:nvSpPr>
            <p:spPr>
              <a:xfrm>
                <a:off x="1614133" y="3240789"/>
                <a:ext cx="486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B1654384-BC98-4C1F-8F4F-9132620A4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33" y="3240789"/>
                <a:ext cx="4865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CCC8154-8019-4FE4-B513-A5A0B3F390DC}"/>
                  </a:ext>
                </a:extLst>
              </p:cNvPr>
              <p:cNvSpPr/>
              <p:nvPr/>
            </p:nvSpPr>
            <p:spPr>
              <a:xfrm>
                <a:off x="1170472" y="2160901"/>
                <a:ext cx="458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CCC8154-8019-4FE4-B513-A5A0B3F39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72" y="2160901"/>
                <a:ext cx="4587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>
            <a:extLst>
              <a:ext uri="{FF2B5EF4-FFF2-40B4-BE49-F238E27FC236}">
                <a16:creationId xmlns:a16="http://schemas.microsoft.com/office/drawing/2014/main" id="{1926F029-4A7E-4DFA-9343-CC0380CF68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5"/>
          <a:stretch/>
        </p:blipFill>
        <p:spPr>
          <a:xfrm rot="10800000">
            <a:off x="379695" y="4511085"/>
            <a:ext cx="3709157" cy="235018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952D7D7-C30A-440B-9DD2-9E17683D74AB}"/>
              </a:ext>
            </a:extLst>
          </p:cNvPr>
          <p:cNvCxnSpPr>
            <a:cxnSpLocks/>
          </p:cNvCxnSpPr>
          <p:nvPr/>
        </p:nvCxnSpPr>
        <p:spPr bwMode="auto">
          <a:xfrm flipH="1">
            <a:off x="680436" y="5322953"/>
            <a:ext cx="434938" cy="241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78D0F41-81C7-4F3E-864C-921BB9C82C4F}"/>
              </a:ext>
            </a:extLst>
          </p:cNvPr>
          <p:cNvCxnSpPr>
            <a:cxnSpLocks/>
          </p:cNvCxnSpPr>
          <p:nvPr/>
        </p:nvCxnSpPr>
        <p:spPr bwMode="auto">
          <a:xfrm flipH="1">
            <a:off x="1400516" y="6447996"/>
            <a:ext cx="168889" cy="3696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57E7A95-1DE7-41AA-BF57-203692CE0E1C}"/>
              </a:ext>
            </a:extLst>
          </p:cNvPr>
          <p:cNvCxnSpPr>
            <a:cxnSpLocks/>
            <a:stCxn id="25" idx="2"/>
          </p:cNvCxnSpPr>
          <p:nvPr/>
        </p:nvCxnSpPr>
        <p:spPr bwMode="auto">
          <a:xfrm>
            <a:off x="1115358" y="5327913"/>
            <a:ext cx="454047" cy="1120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19353A8-4092-4B08-9378-CA538056127C}"/>
              </a:ext>
            </a:extLst>
          </p:cNvPr>
          <p:cNvCxnSpPr>
            <a:cxnSpLocks/>
          </p:cNvCxnSpPr>
          <p:nvPr/>
        </p:nvCxnSpPr>
        <p:spPr bwMode="auto">
          <a:xfrm>
            <a:off x="1111830" y="4966176"/>
            <a:ext cx="9912" cy="98737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4FDC12A-9BA1-4968-980E-ACADE2E557E8}"/>
              </a:ext>
            </a:extLst>
          </p:cNvPr>
          <p:cNvCxnSpPr>
            <a:cxnSpLocks/>
          </p:cNvCxnSpPr>
          <p:nvPr/>
        </p:nvCxnSpPr>
        <p:spPr bwMode="auto">
          <a:xfrm>
            <a:off x="751830" y="5320586"/>
            <a:ext cx="1152742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1D4B6189-4B77-48E0-8658-DEF14F95F5E4}"/>
              </a:ext>
            </a:extLst>
          </p:cNvPr>
          <p:cNvSpPr/>
          <p:nvPr/>
        </p:nvSpPr>
        <p:spPr bwMode="auto">
          <a:xfrm rot="18916130">
            <a:off x="984246" y="5389584"/>
            <a:ext cx="84020" cy="53099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25" name="アーチ 24">
            <a:extLst>
              <a:ext uri="{FF2B5EF4-FFF2-40B4-BE49-F238E27FC236}">
                <a16:creationId xmlns:a16="http://schemas.microsoft.com/office/drawing/2014/main" id="{CA0B8FD2-A0D2-4249-86A0-EE082290DF6B}"/>
              </a:ext>
            </a:extLst>
          </p:cNvPr>
          <p:cNvSpPr/>
          <p:nvPr/>
        </p:nvSpPr>
        <p:spPr bwMode="auto">
          <a:xfrm rot="5400000">
            <a:off x="971358" y="5183913"/>
            <a:ext cx="288000" cy="288000"/>
          </a:xfrm>
          <a:prstGeom prst="blockArc">
            <a:avLst>
              <a:gd name="adj1" fmla="val 10858890"/>
              <a:gd name="adj2" fmla="val 1980472"/>
              <a:gd name="adj3" fmla="val 11549"/>
            </a:avLst>
          </a:prstGeom>
          <a:solidFill>
            <a:srgbClr val="FFC00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26" name="アーチ 25">
            <a:extLst>
              <a:ext uri="{FF2B5EF4-FFF2-40B4-BE49-F238E27FC236}">
                <a16:creationId xmlns:a16="http://schemas.microsoft.com/office/drawing/2014/main" id="{17DEB920-0AF7-45BA-8E32-E99E0C94592F}"/>
              </a:ext>
            </a:extLst>
          </p:cNvPr>
          <p:cNvSpPr/>
          <p:nvPr/>
        </p:nvSpPr>
        <p:spPr bwMode="auto">
          <a:xfrm rot="5400000">
            <a:off x="883856" y="5083452"/>
            <a:ext cx="468000" cy="468000"/>
          </a:xfrm>
          <a:prstGeom prst="blockArc">
            <a:avLst>
              <a:gd name="adj1" fmla="val 10858890"/>
              <a:gd name="adj2" fmla="val 19221346"/>
              <a:gd name="adj3" fmla="val 68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15B38C3C-9E40-4261-A741-6FCFC56FDFE8}"/>
                  </a:ext>
                </a:extLst>
              </p:cNvPr>
              <p:cNvSpPr/>
              <p:nvPr/>
            </p:nvSpPr>
            <p:spPr>
              <a:xfrm>
                <a:off x="800643" y="5070347"/>
                <a:ext cx="458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15B38C3C-9E40-4261-A741-6FCFC56FD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43" y="5070347"/>
                <a:ext cx="4587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15BA2BF2-286A-4B8A-8C9F-B78F5A5AA3AA}"/>
              </a:ext>
            </a:extLst>
          </p:cNvPr>
          <p:cNvSpPr/>
          <p:nvPr/>
        </p:nvSpPr>
        <p:spPr bwMode="auto">
          <a:xfrm rot="14116453">
            <a:off x="1194430" y="5464285"/>
            <a:ext cx="84020" cy="63175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AC5FCFA3-BC56-4393-A9BC-F41E844968FB}"/>
                  </a:ext>
                </a:extLst>
              </p:cNvPr>
              <p:cNvSpPr/>
              <p:nvPr/>
            </p:nvSpPr>
            <p:spPr>
              <a:xfrm>
                <a:off x="1249559" y="5093131"/>
                <a:ext cx="5091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kumimoji="1" lang="en-US" altLang="ja-JP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AC5FCFA3-BC56-4393-A9BC-F41E84496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59" y="5093131"/>
                <a:ext cx="509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95DCB01-57DC-4F7B-A342-8A6BE54C1505}"/>
              </a:ext>
            </a:extLst>
          </p:cNvPr>
          <p:cNvSpPr/>
          <p:nvPr/>
        </p:nvSpPr>
        <p:spPr bwMode="auto">
          <a:xfrm>
            <a:off x="4198416" y="1301083"/>
            <a:ext cx="7272808" cy="26071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B22FE791-51CA-415D-B0F6-6F88857C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8282398" y="1387331"/>
            <a:ext cx="3109053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8DAEF6E-0025-4A11-8E6E-41C7B2B6FD27}"/>
              </a:ext>
            </a:extLst>
          </p:cNvPr>
          <p:cNvCxnSpPr>
            <a:cxnSpLocks/>
          </p:cNvCxnSpPr>
          <p:nvPr/>
        </p:nvCxnSpPr>
        <p:spPr bwMode="auto">
          <a:xfrm flipH="1">
            <a:off x="8583140" y="2199200"/>
            <a:ext cx="434938" cy="241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7C807E1-3A4F-4306-B072-366BFA38E3D3}"/>
              </a:ext>
            </a:extLst>
          </p:cNvPr>
          <p:cNvCxnSpPr>
            <a:cxnSpLocks/>
          </p:cNvCxnSpPr>
          <p:nvPr/>
        </p:nvCxnSpPr>
        <p:spPr bwMode="auto">
          <a:xfrm>
            <a:off x="9008106" y="2197701"/>
            <a:ext cx="454047" cy="1120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C8A1F0E-D897-4612-871A-ED16C091569E}"/>
              </a:ext>
            </a:extLst>
          </p:cNvPr>
          <p:cNvCxnSpPr>
            <a:cxnSpLocks/>
          </p:cNvCxnSpPr>
          <p:nvPr/>
        </p:nvCxnSpPr>
        <p:spPr bwMode="auto">
          <a:xfrm>
            <a:off x="8999862" y="1844790"/>
            <a:ext cx="9912" cy="98737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5A1C5B3-9437-4305-9C41-9F27FEA4E1C8}"/>
              </a:ext>
            </a:extLst>
          </p:cNvPr>
          <p:cNvCxnSpPr>
            <a:cxnSpLocks/>
          </p:cNvCxnSpPr>
          <p:nvPr/>
        </p:nvCxnSpPr>
        <p:spPr bwMode="auto">
          <a:xfrm>
            <a:off x="8639862" y="2199200"/>
            <a:ext cx="1152742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アーチ 35">
            <a:extLst>
              <a:ext uri="{FF2B5EF4-FFF2-40B4-BE49-F238E27FC236}">
                <a16:creationId xmlns:a16="http://schemas.microsoft.com/office/drawing/2014/main" id="{2ADD8352-AAF2-4F26-B840-48F24AF21216}"/>
              </a:ext>
            </a:extLst>
          </p:cNvPr>
          <p:cNvSpPr/>
          <p:nvPr/>
        </p:nvSpPr>
        <p:spPr bwMode="auto">
          <a:xfrm rot="5400000">
            <a:off x="8819751" y="2023955"/>
            <a:ext cx="360000" cy="360000"/>
          </a:xfrm>
          <a:prstGeom prst="blockArc">
            <a:avLst>
              <a:gd name="adj1" fmla="val 21598188"/>
              <a:gd name="adj2" fmla="val 2639571"/>
              <a:gd name="adj3" fmla="val 7939"/>
            </a:avLst>
          </a:prstGeom>
          <a:solidFill>
            <a:srgbClr val="FFC00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37" name="アーチ 36">
            <a:extLst>
              <a:ext uri="{FF2B5EF4-FFF2-40B4-BE49-F238E27FC236}">
                <a16:creationId xmlns:a16="http://schemas.microsoft.com/office/drawing/2014/main" id="{7CF6DEC1-F3CA-4AA5-AA11-F2C4821983F5}"/>
              </a:ext>
            </a:extLst>
          </p:cNvPr>
          <p:cNvSpPr/>
          <p:nvPr/>
        </p:nvSpPr>
        <p:spPr bwMode="auto">
          <a:xfrm rot="5400000">
            <a:off x="8893837" y="2089701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chemeClr val="accent1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02ABA5DC-4C38-4000-94EE-8122C2EBDB61}"/>
                  </a:ext>
                </a:extLst>
              </p:cNvPr>
              <p:cNvSpPr/>
              <p:nvPr/>
            </p:nvSpPr>
            <p:spPr>
              <a:xfrm>
                <a:off x="8695312" y="2300176"/>
                <a:ext cx="458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02ABA5DC-4C38-4000-94EE-8122C2EBDB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312" y="2300176"/>
                <a:ext cx="4587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7DA7E286-6BF5-4455-88BF-788796773251}"/>
              </a:ext>
            </a:extLst>
          </p:cNvPr>
          <p:cNvSpPr/>
          <p:nvPr/>
        </p:nvSpPr>
        <p:spPr bwMode="auto">
          <a:xfrm rot="13327997">
            <a:off x="9026953" y="2225133"/>
            <a:ext cx="84020" cy="63175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CEA9C59D-F750-4797-B9CA-80A8AB5F09F3}"/>
                  </a:ext>
                </a:extLst>
              </p:cNvPr>
              <p:cNvSpPr/>
              <p:nvPr/>
            </p:nvSpPr>
            <p:spPr>
              <a:xfrm>
                <a:off x="8893837" y="1798685"/>
                <a:ext cx="5091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BBE0E3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CEA9C59D-F750-4797-B9CA-80A8AB5F0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837" y="1798685"/>
                <a:ext cx="5091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二等辺三角形 40">
            <a:extLst>
              <a:ext uri="{FF2B5EF4-FFF2-40B4-BE49-F238E27FC236}">
                <a16:creationId xmlns:a16="http://schemas.microsoft.com/office/drawing/2014/main" id="{61D29DE9-6908-42D2-B9DA-BCE208400F02}"/>
              </a:ext>
            </a:extLst>
          </p:cNvPr>
          <p:cNvSpPr/>
          <p:nvPr/>
        </p:nvSpPr>
        <p:spPr bwMode="auto">
          <a:xfrm rot="18916130">
            <a:off x="8824238" y="2283445"/>
            <a:ext cx="84020" cy="53099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11DF6857-7DC8-4D1F-AF03-1E1D85AAE4A8}"/>
                  </a:ext>
                </a:extLst>
              </p:cNvPr>
              <p:cNvSpPr txBox="1"/>
              <p:nvPr/>
            </p:nvSpPr>
            <p:spPr>
              <a:xfrm>
                <a:off x="4194092" y="1293131"/>
                <a:ext cx="4071596" cy="2615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b="1" dirty="0"/>
                  <a:t>①目標座標の方向へ旋回する。</a:t>
                </a:r>
                <a:endParaRPr lang="en-US" altLang="ja-JP" b="1" dirty="0"/>
              </a:p>
              <a:p>
                <a:pPr algn="l">
                  <a:tabLst>
                    <a:tab pos="3676650" algn="l"/>
                  </a:tabLst>
                </a:pPr>
                <a:r>
                  <a:rPr lang="ja-JP" altLang="en-US" dirty="0"/>
                  <a:t>　離脱判定で取得したコース情報の座標を目標座標とする。現在の走行体の座標と目標座標から、目標座標へ向かうための旋回座標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を計算する。</a:t>
                </a:r>
                <a:endParaRPr lang="en-US" altLang="ja-JP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algn="l"/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だけ旋回して、目標座標の方向を向く。</a:t>
                </a:r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11DF6857-7DC8-4D1F-AF03-1E1D85AAE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092" y="1293131"/>
                <a:ext cx="4071596" cy="2615075"/>
              </a:xfrm>
              <a:prstGeom prst="rect">
                <a:avLst/>
              </a:prstGeom>
              <a:blipFill>
                <a:blip r:embed="rId9"/>
                <a:stretch>
                  <a:fillRect l="-1198" t="-1632" r="-1198" b="-23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37B1D30-266E-48D4-BBCD-9D5A1211C911}"/>
              </a:ext>
            </a:extLst>
          </p:cNvPr>
          <p:cNvSpPr/>
          <p:nvPr/>
        </p:nvSpPr>
        <p:spPr bwMode="auto">
          <a:xfrm>
            <a:off x="9594515" y="3253920"/>
            <a:ext cx="644808" cy="23910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457C4524-469E-48AC-AC59-0D24249D3317}"/>
                  </a:ext>
                </a:extLst>
              </p:cNvPr>
              <p:cNvSpPr/>
              <p:nvPr/>
            </p:nvSpPr>
            <p:spPr>
              <a:xfrm>
                <a:off x="9441936" y="3162678"/>
                <a:ext cx="1001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457C4524-469E-48AC-AC59-0D24249D3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936" y="3162678"/>
                <a:ext cx="1001364" cy="369332"/>
              </a:xfrm>
              <a:prstGeom prst="rect">
                <a:avLst/>
              </a:prstGeom>
              <a:blipFill>
                <a:blip r:embed="rId10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C309DBD-05EB-49E3-85F8-88B00435D7E9}"/>
              </a:ext>
            </a:extLst>
          </p:cNvPr>
          <p:cNvSpPr/>
          <p:nvPr/>
        </p:nvSpPr>
        <p:spPr bwMode="auto">
          <a:xfrm>
            <a:off x="8295106" y="1913647"/>
            <a:ext cx="584805" cy="215837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A487C0C-536B-4470-9ADA-C141DB2D4B86}"/>
                  </a:ext>
                </a:extLst>
              </p:cNvPr>
              <p:cNvSpPr/>
              <p:nvPr/>
            </p:nvSpPr>
            <p:spPr>
              <a:xfrm>
                <a:off x="8178678" y="1816429"/>
                <a:ext cx="94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A487C0C-536B-4470-9ADA-C141DB2D4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678" y="1816429"/>
                <a:ext cx="942630" cy="369332"/>
              </a:xfrm>
              <a:prstGeom prst="rect">
                <a:avLst/>
              </a:prstGeom>
              <a:blipFill>
                <a:blip r:embed="rId11"/>
                <a:stretch>
                  <a:fillRect l="-1299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1762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A76B44-2FA9-4683-8CC1-4E3812BD9B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回転ギア</Template>
  <TotalTime>293</TotalTime>
  <Words>467</Words>
  <Application>Microsoft Office PowerPoint</Application>
  <PresentationFormat>ユーザー設定</PresentationFormat>
  <Paragraphs>113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Meiryo UI</vt:lpstr>
      <vt:lpstr>ＭＳ Ｐゴシック</vt:lpstr>
      <vt:lpstr>Arial</vt:lpstr>
      <vt:lpstr>Calibri</vt:lpstr>
      <vt:lpstr>Cambria Math</vt:lpstr>
      <vt:lpstr>1_Custom Design</vt:lpstr>
      <vt:lpstr>2_Custom Design</vt:lpstr>
      <vt:lpstr>PowerPoint プレゼンテーション</vt:lpstr>
      <vt:lpstr>復帰制御の概要</vt:lpstr>
      <vt:lpstr>部品庫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林大和</dc:creator>
  <cp:keywords/>
  <cp:lastModifiedBy>林大和</cp:lastModifiedBy>
  <cp:revision>40</cp:revision>
  <dcterms:created xsi:type="dcterms:W3CDTF">2017-07-25T15:50:12Z</dcterms:created>
  <dcterms:modified xsi:type="dcterms:W3CDTF">2017-07-30T09:16:20Z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TC025867559991</vt:lpwstr>
  </property>
</Properties>
</file>