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2"/>
  </p:sldMasterIdLst>
  <p:notesMasterIdLst>
    <p:notesMasterId r:id="rId8"/>
  </p:notesMasterIdLst>
  <p:handoutMasterIdLst>
    <p:handoutMasterId r:id="rId9"/>
  </p:handoutMasterIdLst>
  <p:sldIdLst>
    <p:sldId id="257" r:id="rId3"/>
    <p:sldId id="260" r:id="rId4"/>
    <p:sldId id="259" r:id="rId5"/>
    <p:sldId id="261" r:id="rId6"/>
    <p:sldId id="262" r:id="rId7"/>
  </p:sldIdLst>
  <p:sldSz cx="15119350" cy="10691813"/>
  <p:notesSz cx="10163175" cy="145907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37229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47446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21168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948917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68614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4423377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5160606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897835" algn="l" defTabSz="14744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14" userDrawn="1">
          <p15:clr>
            <a:srgbClr val="A4A3A4"/>
          </p15:clr>
        </p15:guide>
        <p15:guide id="2" pos="2225" userDrawn="1">
          <p15:clr>
            <a:srgbClr val="A4A3A4"/>
          </p15:clr>
        </p15:guide>
        <p15:guide id="3" orient="horz" pos="3157" userDrawn="1">
          <p15:clr>
            <a:srgbClr val="A4A3A4"/>
          </p15:clr>
        </p15:guide>
        <p15:guide id="4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  <a:srgbClr val="FFE7FF"/>
    <a:srgbClr val="FF9933"/>
    <a:srgbClr val="99CCFF"/>
    <a:srgbClr val="FF3366"/>
    <a:srgbClr val="99FF66"/>
    <a:srgbClr val="FFCC33"/>
    <a:srgbClr val="E6E0E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87" autoAdjust="0"/>
    <p:restoredTop sz="95897" autoAdjust="0"/>
  </p:normalViewPr>
  <p:slideViewPr>
    <p:cSldViewPr>
      <p:cViewPr>
        <p:scale>
          <a:sx n="66" d="100"/>
          <a:sy n="66" d="100"/>
        </p:scale>
        <p:origin x="-822" y="135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04" y="-84"/>
      </p:cViewPr>
      <p:guideLst>
        <p:guide orient="horz" pos="4679"/>
        <p:guide orient="horz" pos="4596"/>
        <p:guide pos="3283"/>
        <p:guide pos="3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t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56782" y="2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t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858649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b" anchorCtr="0" compatLnSpc="1">
            <a:prstTxWarp prst="textNoShape">
              <a:avLst/>
            </a:prstTxWarp>
          </a:bodyPr>
          <a:lstStyle>
            <a:lvl1pPr algn="l">
              <a:defRPr sz="1900"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56782" y="13858649"/>
            <a:ext cx="4404041" cy="72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1377" tIns="70689" rIns="141377" bIns="70689" numCol="1" anchor="b" anchorCtr="0" compatLnSpc="1">
            <a:prstTxWarp prst="textNoShape">
              <a:avLst/>
            </a:prstTxWarp>
          </a:bodyPr>
          <a:lstStyle>
            <a:lvl1pPr algn="r">
              <a:defRPr sz="1900"/>
            </a:lvl1pPr>
          </a:lstStyle>
          <a:p>
            <a:fld id="{B9C73273-3DE1-41B5-B9CF-CA246A2520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/>
          <a:lstStyle>
            <a:lvl1pPr algn="l">
              <a:defRPr sz="1900"/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56782" y="2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/>
          <a:lstStyle>
            <a:lvl1pPr algn="r">
              <a:defRPr sz="1900"/>
            </a:lvl1pPr>
          </a:lstStyle>
          <a:p>
            <a:fld id="{3DF0FF95-4C4E-4E36-9A68-8AA61AF53122}" type="datetimeFigureOut">
              <a:rPr lang="ja-JP" altLang="en-US" smtClean="0"/>
              <a:t>2017/8/7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1093788"/>
            <a:ext cx="7740650" cy="5473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377" tIns="70689" rIns="141377" bIns="7068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16320" y="6930589"/>
            <a:ext cx="8130539" cy="6565822"/>
          </a:xfrm>
          <a:prstGeom prst="rect">
            <a:avLst/>
          </a:prstGeom>
        </p:spPr>
        <p:txBody>
          <a:bodyPr vert="horz" lIns="141377" tIns="70689" rIns="141377" bIns="70689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13858649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 anchor="b"/>
          <a:lstStyle>
            <a:lvl1pPr algn="l">
              <a:defRPr sz="19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56782" y="13858649"/>
            <a:ext cx="4404041" cy="729537"/>
          </a:xfrm>
          <a:prstGeom prst="rect">
            <a:avLst/>
          </a:prstGeom>
        </p:spPr>
        <p:txBody>
          <a:bodyPr vert="horz" lIns="141377" tIns="70689" rIns="141377" bIns="70689" rtlCol="0" anchor="b"/>
          <a:lstStyle>
            <a:lvl1pPr algn="r">
              <a:defRPr sz="1900"/>
            </a:lvl1pPr>
          </a:lstStyle>
          <a:p>
            <a:fld id="{DAAEABAD-8A43-4324-B4A6-4760505A5E68}" type="slidenum">
              <a:rPr lang="ja-JP" altLang="en-US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959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229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4460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1688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4891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614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3377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0606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97835" algn="l" defTabSz="147446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33951" y="3321394"/>
            <a:ext cx="12851448" cy="229181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67904" y="6058694"/>
            <a:ext cx="10583545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8124847" y="668242"/>
            <a:ext cx="5625132" cy="1422110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49446" y="668242"/>
            <a:ext cx="16623411" cy="1422110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"/>
            <a:ext cx="5615459" cy="1025426"/>
          </a:xfrm>
          <a:solidFill>
            <a:srgbClr val="FF5353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4324" y="6870484"/>
            <a:ext cx="12851448" cy="2123513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94324" y="4531651"/>
            <a:ext cx="12851448" cy="233883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17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3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15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871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5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3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02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741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3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49450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625711" y="3890632"/>
            <a:ext cx="11124272" cy="1099870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9" y="428168"/>
            <a:ext cx="13607415" cy="17819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7" y="2393284"/>
            <a:ext cx="6680339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55967" y="3390691"/>
            <a:ext cx="6680339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680424" y="2393284"/>
            <a:ext cx="6682963" cy="997407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176" indent="0">
              <a:buNone/>
              <a:defRPr sz="3200" b="1"/>
            </a:lvl2pPr>
            <a:lvl3pPr marL="1474354" indent="0">
              <a:buNone/>
              <a:defRPr sz="2900" b="1"/>
            </a:lvl3pPr>
            <a:lvl4pPr marL="2211531" indent="0">
              <a:buNone/>
              <a:defRPr sz="2600" b="1"/>
            </a:lvl4pPr>
            <a:lvl5pPr marL="2948710" indent="0">
              <a:buNone/>
              <a:defRPr sz="2600" b="1"/>
            </a:lvl5pPr>
            <a:lvl6pPr marL="3685885" indent="0">
              <a:buNone/>
              <a:defRPr sz="2600" b="1"/>
            </a:lvl6pPr>
            <a:lvl7pPr marL="4423062" indent="0">
              <a:buNone/>
              <a:defRPr sz="2600" b="1"/>
            </a:lvl7pPr>
            <a:lvl8pPr marL="5160240" indent="0">
              <a:buNone/>
              <a:defRPr sz="2600" b="1"/>
            </a:lvl8pPr>
            <a:lvl9pPr marL="5897417" indent="0">
              <a:buNone/>
              <a:defRPr sz="2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680424" y="3390691"/>
            <a:ext cx="6682963" cy="6160168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968" y="425693"/>
            <a:ext cx="4974162" cy="181166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11246" y="425693"/>
            <a:ext cx="8452137" cy="91251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55968" y="2237363"/>
            <a:ext cx="4974162" cy="7313498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63498" y="7484269"/>
            <a:ext cx="9071610" cy="88356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63498" y="955333"/>
            <a:ext cx="9071610" cy="6415088"/>
          </a:xfrm>
        </p:spPr>
        <p:txBody>
          <a:bodyPr/>
          <a:lstStyle>
            <a:lvl1pPr marL="0" indent="0">
              <a:buNone/>
              <a:defRPr sz="5200"/>
            </a:lvl1pPr>
            <a:lvl2pPr marL="737176" indent="0">
              <a:buNone/>
              <a:defRPr sz="4500"/>
            </a:lvl2pPr>
            <a:lvl3pPr marL="1474354" indent="0">
              <a:buNone/>
              <a:defRPr sz="3900"/>
            </a:lvl3pPr>
            <a:lvl4pPr marL="2211531" indent="0">
              <a:buNone/>
              <a:defRPr sz="3200"/>
            </a:lvl4pPr>
            <a:lvl5pPr marL="2948710" indent="0">
              <a:buNone/>
              <a:defRPr sz="3200"/>
            </a:lvl5pPr>
            <a:lvl6pPr marL="3685885" indent="0">
              <a:buNone/>
              <a:defRPr sz="3200"/>
            </a:lvl6pPr>
            <a:lvl7pPr marL="4423062" indent="0">
              <a:buNone/>
              <a:defRPr sz="3200"/>
            </a:lvl7pPr>
            <a:lvl8pPr marL="5160240" indent="0">
              <a:buNone/>
              <a:defRPr sz="3200"/>
            </a:lvl8pPr>
            <a:lvl9pPr marL="5897417" indent="0">
              <a:buNone/>
              <a:defRPr sz="32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963498" y="8367830"/>
            <a:ext cx="9071610" cy="1254802"/>
          </a:xfrm>
        </p:spPr>
        <p:txBody>
          <a:bodyPr/>
          <a:lstStyle>
            <a:lvl1pPr marL="0" indent="0">
              <a:buNone/>
              <a:defRPr sz="2300"/>
            </a:lvl1pPr>
            <a:lvl2pPr marL="737176" indent="0">
              <a:buNone/>
              <a:defRPr sz="1900"/>
            </a:lvl2pPr>
            <a:lvl3pPr marL="1474354" indent="0">
              <a:buNone/>
              <a:defRPr sz="1600"/>
            </a:lvl3pPr>
            <a:lvl4pPr marL="2211531" indent="0">
              <a:buNone/>
              <a:defRPr sz="1500"/>
            </a:lvl4pPr>
            <a:lvl5pPr marL="2948710" indent="0">
              <a:buNone/>
              <a:defRPr sz="1500"/>
            </a:lvl5pPr>
            <a:lvl6pPr marL="3685885" indent="0">
              <a:buNone/>
              <a:defRPr sz="1500"/>
            </a:lvl6pPr>
            <a:lvl7pPr marL="4423062" indent="0">
              <a:buNone/>
              <a:defRPr sz="1500"/>
            </a:lvl7pPr>
            <a:lvl8pPr marL="5160240" indent="0">
              <a:buNone/>
              <a:defRPr sz="1500"/>
            </a:lvl8pPr>
            <a:lvl9pPr marL="5897417" indent="0">
              <a:buNone/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454" y="1"/>
            <a:ext cx="8334309" cy="1025426"/>
          </a:xfrm>
          <a:prstGeom prst="rect">
            <a:avLst/>
          </a:prstGeom>
          <a:solidFill>
            <a:srgbClr val="FFCCCC"/>
          </a:solidFill>
        </p:spPr>
        <p:txBody>
          <a:bodyPr vert="horz" lIns="147435" tIns="73718" rIns="147435" bIns="73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5969" y="2494757"/>
            <a:ext cx="13607415" cy="7056102"/>
          </a:xfrm>
          <a:prstGeom prst="rect">
            <a:avLst/>
          </a:prstGeom>
        </p:spPr>
        <p:txBody>
          <a:bodyPr vert="horz" lIns="147435" tIns="73718" rIns="147435" bIns="7371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55968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165778" y="9909727"/>
            <a:ext cx="4787794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835534" y="9909727"/>
            <a:ext cx="3527848" cy="569240"/>
          </a:xfrm>
          <a:prstGeom prst="rect">
            <a:avLst/>
          </a:prstGeom>
        </p:spPr>
        <p:txBody>
          <a:bodyPr vert="horz" lIns="147435" tIns="73718" rIns="147435" bIns="73718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9B1F-929E-4E54-86EB-CE6E56FE96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1474354" rtl="0" eaLnBrk="1" latinLnBrk="0" hangingPunct="1">
        <a:spcBef>
          <a:spcPct val="0"/>
        </a:spcBef>
        <a:buNone/>
        <a:defRPr kumimoji="1"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883" indent="-552883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7914" indent="-460735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294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0121" indent="-368590" algn="l" defTabSz="1474354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7297" indent="-368590" algn="l" defTabSz="1474354" rtl="0" eaLnBrk="1" latinLnBrk="0" hangingPunct="1">
        <a:spcBef>
          <a:spcPct val="20000"/>
        </a:spcBef>
        <a:buFont typeface="Arial" pitchFamily="34" charset="0"/>
        <a:buChar char="»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4473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1652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28828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6005" indent="-368590" algn="l" defTabSz="1474354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176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354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1531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871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5885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3062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0240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7417" algn="l" defTabSz="1474354" rtl="0" eaLnBrk="1" latinLnBrk="0" hangingPunct="1"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image" Target="../media/image1.emf"/><Relationship Id="rId16" Type="http://schemas.openxmlformats.org/officeDocument/2006/relationships/image" Target="../media/image19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18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FBE064E7-1A85-4AD9-98DB-4B7D8573EBC8}"/>
              </a:ext>
            </a:extLst>
          </p:cNvPr>
          <p:cNvSpPr txBox="1"/>
          <p:nvPr/>
        </p:nvSpPr>
        <p:spPr>
          <a:xfrm>
            <a:off x="719109" y="2177554"/>
            <a:ext cx="8950218" cy="2893086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dirty="0"/>
              <a:t>　私たちチーム「ハナ☆花ライダー」は昨年度の先輩方の結果</a:t>
            </a:r>
            <a:r>
              <a:rPr kumimoji="1" lang="en-US" altLang="ja-JP" dirty="0"/>
              <a:t>(R</a:t>
            </a:r>
            <a:r>
              <a:rPr kumimoji="1" lang="ja-JP" altLang="en-US" dirty="0"/>
              <a:t>コースのみ完走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を振り返り、「必ずゴールに到達する」という意志の元、要求分析を行いました。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コース環境の影響によるコース逸脱を判定（</a:t>
            </a:r>
            <a:r>
              <a:rPr kumimoji="1" lang="ja-JP" altLang="en-US" sz="2000" b="1" dirty="0"/>
              <a:t>コース離脱判定</a:t>
            </a:r>
            <a:r>
              <a:rPr kumimoji="1" lang="ja-JP" altLang="en-US" dirty="0"/>
              <a:t>）し、その後に</a:t>
            </a:r>
            <a:r>
              <a:rPr kumimoji="1" lang="ja-JP" altLang="en-US" sz="2000" b="1" dirty="0"/>
              <a:t>コース復帰動作</a:t>
            </a:r>
            <a:r>
              <a:rPr kumimoji="1" lang="ja-JP" altLang="en-US" dirty="0"/>
              <a:t>を盛り込むことで、私たちは何としてもベーシックコースを走り抜けます。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その他、ライントレース時と同じ環境で黒色と白色の光センサ値を取得できるように、二輪倒立を行いながらキャリブレーションを行う。スタート時は、人の手を介するスタートは安定性が失われるため、尻尾で走行体を倒立させて、</a:t>
            </a:r>
            <a:r>
              <a:rPr kumimoji="1" lang="en-US" altLang="ja-JP" dirty="0"/>
              <a:t>Bluetooth</a:t>
            </a:r>
            <a:r>
              <a:rPr kumimoji="1" lang="ja-JP" altLang="en-US" dirty="0"/>
              <a:t>を用いてリモートスタートを行う。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　右の全体アクティビティ図では、要求分析で抽出された機能と制御の処理フローを示した。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右下のアクティビティ図はコースを完走するために必要なライントレースの詳細を示している。</a:t>
            </a:r>
            <a:endParaRPr kumimoji="1" lang="en-US" altLang="ja-JP" dirty="0"/>
          </a:p>
          <a:p>
            <a:pPr algn="l"/>
            <a:endParaRPr kumimoji="1" lang="en-US" altLang="ja-JP" sz="1600" dirty="0"/>
          </a:p>
        </p:txBody>
      </p:sp>
      <p:sp>
        <p:nvSpPr>
          <p:cNvPr id="20" name="タイトル 1">
            <a:extLst>
              <a:ext uri="{FF2B5EF4-FFF2-40B4-BE49-F238E27FC236}">
                <a16:creationId xmlns="" xmlns:a16="http://schemas.microsoft.com/office/drawing/2014/main" id="{7C6D1384-7384-4F34-976A-6423FC7BDED1}"/>
              </a:ext>
            </a:extLst>
          </p:cNvPr>
          <p:cNvSpPr txBox="1">
            <a:spLocks/>
          </p:cNvSpPr>
          <p:nvPr/>
        </p:nvSpPr>
        <p:spPr>
          <a:xfrm>
            <a:off x="-1166" y="0"/>
            <a:ext cx="5760000" cy="1025426"/>
          </a:xfrm>
          <a:prstGeom prst="rect">
            <a:avLst/>
          </a:prstGeom>
          <a:solidFill>
            <a:srgbClr val="FF5353"/>
          </a:solidFill>
        </p:spPr>
        <p:txBody>
          <a:bodyPr vert="horz" lIns="147435" tIns="73718" rIns="147435" bIns="73718" rtlCol="0" anchor="ctr">
            <a:normAutofit/>
          </a:bodyPr>
          <a:lstStyle>
            <a:lvl1pPr algn="l" defTabSz="1474354" rtl="0" eaLnBrk="1" latinLnBrk="0" hangingPunct="1">
              <a:spcBef>
                <a:spcPct val="0"/>
              </a:spcBef>
              <a:buNone/>
              <a:defRPr kumimoji="1" sz="4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300" dirty="0"/>
              <a:t>1. </a:t>
            </a:r>
            <a:r>
              <a:rPr lang="ja-JP" altLang="en-US" sz="4300" dirty="0"/>
              <a:t>要求分析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5617" y="1071379"/>
            <a:ext cx="80661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dirty="0"/>
              <a:t>選択課題：コースを完走する</a:t>
            </a:r>
            <a:endParaRPr kumimoji="1" lang="en-US" altLang="ja-JP" sz="4400" dirty="0"/>
          </a:p>
          <a:p>
            <a:pPr algn="l"/>
            <a:r>
              <a:rPr kumimoji="1" lang="ja-JP" altLang="en-US" sz="2400" u="sng" dirty="0"/>
              <a:t>チーム目標：制限時間内にコースを完走する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="" xmlns:a16="http://schemas.microsoft.com/office/drawing/2014/main" id="{6A95955B-FB88-4057-9047-590447CC9483}"/>
              </a:ext>
            </a:extLst>
          </p:cNvPr>
          <p:cNvGrpSpPr/>
          <p:nvPr/>
        </p:nvGrpSpPr>
        <p:grpSpPr>
          <a:xfrm>
            <a:off x="9772446" y="4393029"/>
            <a:ext cx="4844014" cy="6210482"/>
            <a:chOff x="7964453" y="4072829"/>
            <a:chExt cx="5015365" cy="6430170"/>
          </a:xfrm>
        </p:grpSpPr>
        <p:sp>
          <p:nvSpPr>
            <p:cNvPr id="46" name="四角形: 角を丸くする 45">
              <a:extLst>
                <a:ext uri="{FF2B5EF4-FFF2-40B4-BE49-F238E27FC236}">
                  <a16:creationId xmlns="" xmlns:a16="http://schemas.microsoft.com/office/drawing/2014/main" id="{C54D97E5-BBED-4B62-AEAC-5E6EA86D6D58}"/>
                </a:ext>
              </a:extLst>
            </p:cNvPr>
            <p:cNvSpPr/>
            <p:nvPr/>
          </p:nvSpPr>
          <p:spPr bwMode="auto">
            <a:xfrm>
              <a:off x="7964453" y="4072829"/>
              <a:ext cx="5015365" cy="6430170"/>
            </a:xfrm>
            <a:prstGeom prst="roundRect">
              <a:avLst>
                <a:gd name="adj" fmla="val 6556"/>
              </a:avLst>
            </a:prstGeom>
            <a:solidFill>
              <a:srgbClr val="99FF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pic>
          <p:nvPicPr>
            <p:cNvPr id="33" name="図 32">
              <a:extLst>
                <a:ext uri="{FF2B5EF4-FFF2-40B4-BE49-F238E27FC236}">
                  <a16:creationId xmlns="" xmlns:a16="http://schemas.microsoft.com/office/drawing/2014/main" id="{2834547B-4943-4986-AE02-109490D0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9" t="5819" r="6396" b="3493"/>
            <a:stretch/>
          </p:blipFill>
          <p:spPr>
            <a:xfrm>
              <a:off x="8149104" y="4457300"/>
              <a:ext cx="4629740" cy="5939512"/>
            </a:xfrm>
            <a:prstGeom prst="rect">
              <a:avLst/>
            </a:prstGeom>
          </p:spPr>
        </p:pic>
        <p:sp>
          <p:nvSpPr>
            <p:cNvPr id="47" name="テキスト ボックス 46">
              <a:extLst>
                <a:ext uri="{FF2B5EF4-FFF2-40B4-BE49-F238E27FC236}">
                  <a16:creationId xmlns="" xmlns:a16="http://schemas.microsoft.com/office/drawing/2014/main" id="{723A821E-E17B-4442-9D32-4CB9514B03B0}"/>
                </a:ext>
              </a:extLst>
            </p:cNvPr>
            <p:cNvSpPr txBox="1"/>
            <p:nvPr/>
          </p:nvSpPr>
          <p:spPr>
            <a:xfrm>
              <a:off x="8144150" y="4164920"/>
              <a:ext cx="1394905" cy="584761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ライントレース</a:t>
              </a:r>
              <a:endParaRPr kumimoji="1" lang="en-US" altLang="ja-JP" sz="1600" b="1" dirty="0"/>
            </a:p>
            <a:p>
              <a:endParaRPr kumimoji="1" lang="ja-JP" altLang="en-US" sz="1600" b="1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="" xmlns:a16="http://schemas.microsoft.com/office/drawing/2014/main" id="{5EC8724F-0194-4A73-AA64-646C1B4A511E}"/>
              </a:ext>
            </a:extLst>
          </p:cNvPr>
          <p:cNvGrpSpPr/>
          <p:nvPr/>
        </p:nvGrpSpPr>
        <p:grpSpPr>
          <a:xfrm>
            <a:off x="10331977" y="100085"/>
            <a:ext cx="3724952" cy="4248472"/>
            <a:chOff x="9503891" y="3645924"/>
            <a:chExt cx="5112568" cy="6524518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="" xmlns:a16="http://schemas.microsoft.com/office/drawing/2014/main" id="{2CB54470-E1EE-4955-BF14-A25A1992B9AE}"/>
                </a:ext>
              </a:extLst>
            </p:cNvPr>
            <p:cNvSpPr/>
            <p:nvPr/>
          </p:nvSpPr>
          <p:spPr bwMode="auto">
            <a:xfrm>
              <a:off x="9503891" y="3645924"/>
              <a:ext cx="5112568" cy="6524518"/>
            </a:xfrm>
            <a:prstGeom prst="roundRect">
              <a:avLst>
                <a:gd name="adj" fmla="val 65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10029612" y="3783230"/>
              <a:ext cx="1970383" cy="338540"/>
            </a:xfrm>
            <a:prstGeom prst="rect">
              <a:avLst/>
            </a:prstGeom>
            <a:noFill/>
          </p:spPr>
          <p:txBody>
            <a:bodyPr wrap="none" lIns="91426" tIns="45713" rIns="91426" bIns="45713" rtlCol="0">
              <a:spAutoFit/>
            </a:bodyPr>
            <a:lstStyle/>
            <a:p>
              <a:r>
                <a:rPr kumimoji="1" lang="ja-JP" altLang="en-US" sz="1600" b="1" dirty="0"/>
                <a:t>全体アクティビティ図</a:t>
              </a:r>
            </a:p>
          </p:txBody>
        </p:sp>
      </p:grpSp>
      <p:pic>
        <p:nvPicPr>
          <p:cNvPr id="36" name="図 35">
            <a:extLst>
              <a:ext uri="{FF2B5EF4-FFF2-40B4-BE49-F238E27FC236}">
                <a16:creationId xmlns="" xmlns:a16="http://schemas.microsoft.com/office/drawing/2014/main" id="{F2DEFD4D-2BB9-4C99-943A-B46030D081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10456445" y="515922"/>
            <a:ext cx="3527914" cy="3691185"/>
          </a:xfrm>
          <a:prstGeom prst="rect">
            <a:avLst/>
          </a:prstGeom>
        </p:spPr>
      </p:pic>
      <p:sp>
        <p:nvSpPr>
          <p:cNvPr id="31" name="二等辺三角形 30">
            <a:extLst>
              <a:ext uri="{FF2B5EF4-FFF2-40B4-BE49-F238E27FC236}">
                <a16:creationId xmlns="" xmlns:a16="http://schemas.microsoft.com/office/drawing/2014/main" id="{A4243E94-9E24-4BB2-8706-BAB71964FF68}"/>
              </a:ext>
            </a:extLst>
          </p:cNvPr>
          <p:cNvSpPr/>
          <p:nvPr/>
        </p:nvSpPr>
        <p:spPr>
          <a:xfrm rot="14985730">
            <a:off x="10279965" y="2662018"/>
            <a:ext cx="1933586" cy="264957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BA7E280E-23EB-4251-A935-D04A5218C307}"/>
              </a:ext>
            </a:extLst>
          </p:cNvPr>
          <p:cNvGrpSpPr/>
          <p:nvPr/>
        </p:nvGrpSpPr>
        <p:grpSpPr>
          <a:xfrm>
            <a:off x="409792" y="4808398"/>
            <a:ext cx="8950083" cy="5827307"/>
            <a:chOff x="409792" y="3962643"/>
            <a:chExt cx="8950083" cy="5827307"/>
          </a:xfrm>
        </p:grpSpPr>
        <p:grpSp>
          <p:nvGrpSpPr>
            <p:cNvPr id="35" name="グループ化 34">
              <a:extLst>
                <a:ext uri="{FF2B5EF4-FFF2-40B4-BE49-F238E27FC236}">
                  <a16:creationId xmlns="" xmlns:a16="http://schemas.microsoft.com/office/drawing/2014/main" id="{198A60A0-027B-4507-9206-3708E7EBC866}"/>
                </a:ext>
              </a:extLst>
            </p:cNvPr>
            <p:cNvGrpSpPr/>
            <p:nvPr/>
          </p:nvGrpSpPr>
          <p:grpSpPr>
            <a:xfrm>
              <a:off x="409792" y="3962643"/>
              <a:ext cx="8950083" cy="5827307"/>
              <a:chOff x="235008" y="3472241"/>
              <a:chExt cx="6748603" cy="4393946"/>
            </a:xfrm>
          </p:grpSpPr>
          <p:sp>
            <p:nvSpPr>
              <p:cNvPr id="29" name="四角形: 角を丸くする 2">
                <a:extLst>
                  <a:ext uri="{FF2B5EF4-FFF2-40B4-BE49-F238E27FC236}">
                    <a16:creationId xmlns=""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235008" y="3689723"/>
                <a:ext cx="6748603" cy="4176464"/>
              </a:xfrm>
              <a:prstGeom prst="roundRect">
                <a:avLst>
                  <a:gd name="adj" fmla="val 5155"/>
                </a:avLst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="" xmlns:a16="http://schemas.microsoft.com/office/drawing/2014/main" id="{59E591C2-C00D-48E3-ABC6-CFCF840C0B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69418" y="3905746"/>
                <a:ext cx="44947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="" xmlns:a16="http://schemas.microsoft.com/office/drawing/2014/main" id="{11FED210-3E54-4989-B8F1-66BC67898A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81586" y="3921055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="" xmlns:a16="http://schemas.microsoft.com/office/drawing/2014/main" id="{58746A49-3050-4518-A47D-F346298CE0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29258" y="3929118"/>
                <a:ext cx="1" cy="3673999"/>
              </a:xfrm>
              <a:prstGeom prst="line">
                <a:avLst/>
              </a:prstGeom>
              <a:ln w="12700">
                <a:solidFill>
                  <a:srgbClr val="00B0F0"/>
                </a:solidFill>
                <a:prstDash val="dash"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="" xmlns:a16="http://schemas.microsoft.com/office/drawing/2014/main" id="{9DECE021-E8EA-4E83-B550-D55B4C9FFF48}"/>
                  </a:ext>
                </a:extLst>
              </p:cNvPr>
              <p:cNvSpPr/>
              <p:nvPr/>
            </p:nvSpPr>
            <p:spPr bwMode="auto">
              <a:xfrm>
                <a:off x="2616905" y="6754302"/>
                <a:ext cx="904470" cy="766734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時間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="" xmlns:a16="http://schemas.microsoft.com/office/drawing/2014/main" id="{9383FF73-90D3-42DD-BC3B-7F3FD6B34BEA}"/>
                  </a:ext>
                </a:extLst>
              </p:cNvPr>
              <p:cNvSpPr/>
              <p:nvPr/>
            </p:nvSpPr>
            <p:spPr bwMode="auto">
              <a:xfrm>
                <a:off x="4009710" y="6754302"/>
                <a:ext cx="1154307" cy="78484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実現したい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こと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="" xmlns:a16="http://schemas.microsoft.com/office/drawing/2014/main" id="{CD9080B7-7DDA-4F8F-8486-CA62F83DBF35}"/>
                  </a:ext>
                </a:extLst>
              </p:cNvPr>
              <p:cNvSpPr/>
              <p:nvPr/>
            </p:nvSpPr>
            <p:spPr bwMode="auto">
              <a:xfrm>
                <a:off x="5458067" y="6773511"/>
                <a:ext cx="1243645" cy="728315"/>
              </a:xfrm>
              <a:prstGeom prst="rect">
                <a:avLst/>
              </a:prstGeom>
              <a:solidFill>
                <a:srgbClr val="FF99FF"/>
              </a:solidFill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必要な機能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ja-JP" altLang="en-US" sz="1500" dirty="0">
                    <a:solidFill>
                      <a:schemeClr val="tx1"/>
                    </a:solidFill>
                    <a:latin typeface="Arial" charset="0"/>
                  </a:rPr>
                  <a:t>と制御</a:t>
                </a:r>
                <a:endParaRPr lang="en-US" altLang="ja-JP" sz="15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46907" y="3472241"/>
                <a:ext cx="1545106" cy="461651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r>
                  <a:rPr kumimoji="1" lang="ja-JP" altLang="en-US" sz="2400" b="1" dirty="0"/>
                  <a:t>要求分析</a:t>
                </a:r>
              </a:p>
            </p:txBody>
          </p:sp>
          <p:sp>
            <p:nvSpPr>
              <p:cNvPr id="34" name="四角形: 角を丸くする 33">
                <a:extLst>
                  <a:ext uri="{FF2B5EF4-FFF2-40B4-BE49-F238E27FC236}">
                    <a16:creationId xmlns="" xmlns:a16="http://schemas.microsoft.com/office/drawing/2014/main" id="{9DD4FF66-C078-4F0A-AA25-4C5C5256DFBD}"/>
                  </a:ext>
                </a:extLst>
              </p:cNvPr>
              <p:cNvSpPr/>
              <p:nvPr/>
            </p:nvSpPr>
            <p:spPr>
              <a:xfrm>
                <a:off x="5383211" y="3905746"/>
                <a:ext cx="1429322" cy="432048"/>
              </a:xfrm>
              <a:prstGeom prst="roundRect">
                <a:avLst/>
              </a:prstGeom>
              <a:solidFill>
                <a:srgbClr val="CCECFF">
                  <a:alpha val="41176"/>
                </a:srgbClr>
              </a:solidFill>
              <a:ln>
                <a:solidFill>
                  <a:srgbClr val="99C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四角形: 角を丸くする 36">
                <a:extLst>
                  <a:ext uri="{FF2B5EF4-FFF2-40B4-BE49-F238E27FC236}">
                    <a16:creationId xmlns="" xmlns:a16="http://schemas.microsoft.com/office/drawing/2014/main" id="{2C5C874F-2F41-4894-BDD7-482235C2458B}"/>
                  </a:ext>
                </a:extLst>
              </p:cNvPr>
              <p:cNvSpPr/>
              <p:nvPr/>
            </p:nvSpPr>
            <p:spPr>
              <a:xfrm>
                <a:off x="5383211" y="4555570"/>
                <a:ext cx="1429322" cy="540000"/>
              </a:xfrm>
              <a:prstGeom prst="roundRect">
                <a:avLst/>
              </a:prstGeom>
              <a:solidFill>
                <a:srgbClr val="FFE7FF">
                  <a:alpha val="41176"/>
                </a:srgbClr>
              </a:solidFill>
              <a:ln>
                <a:solidFill>
                  <a:srgbClr val="FF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四角形: 角を丸くする 37">
                <a:extLst>
                  <a:ext uri="{FF2B5EF4-FFF2-40B4-BE49-F238E27FC236}">
                    <a16:creationId xmlns="" xmlns:a16="http://schemas.microsoft.com/office/drawing/2014/main" id="{E9B70D76-41E0-4E19-A3BF-8AD444950A08}"/>
                  </a:ext>
                </a:extLst>
              </p:cNvPr>
              <p:cNvSpPr/>
              <p:nvPr/>
            </p:nvSpPr>
            <p:spPr>
              <a:xfrm>
                <a:off x="5383211" y="5260061"/>
                <a:ext cx="1429322" cy="557303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40784"/>
                </a:schemeClr>
              </a:solidFill>
              <a:ln>
                <a:solidFill>
                  <a:srgbClr val="99FF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="" xmlns:a16="http://schemas.microsoft.com/office/drawing/2014/main" id="{B8278682-A999-47EB-864E-5A64DBC1C1D2}"/>
                  </a:ext>
                </a:extLst>
              </p:cNvPr>
              <p:cNvSpPr/>
              <p:nvPr/>
            </p:nvSpPr>
            <p:spPr>
              <a:xfrm>
                <a:off x="5383211" y="5855612"/>
                <a:ext cx="1429322" cy="468000"/>
              </a:xfrm>
              <a:prstGeom prst="roundRect">
                <a:avLst/>
              </a:prstGeom>
              <a:solidFill>
                <a:srgbClr val="E6E0EC">
                  <a:alpha val="41176"/>
                </a:srgbClr>
              </a:solidFill>
              <a:ln>
                <a:solidFill>
                  <a:srgbClr val="99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="" xmlns:a16="http://schemas.microsoft.com/office/drawing/2014/main" id="{CB46362A-988A-402D-AB74-663823BD4423}"/>
                  </a:ext>
                </a:extLst>
              </p:cNvPr>
              <p:cNvSpPr/>
              <p:nvPr/>
            </p:nvSpPr>
            <p:spPr>
              <a:xfrm>
                <a:off x="5401294" y="6358467"/>
                <a:ext cx="1429322" cy="216673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  <a:alpha val="41176"/>
                </a:schemeClr>
              </a:solidFill>
              <a:ln>
                <a:solidFill>
                  <a:srgbClr val="FF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6" name="図 5">
              <a:extLst>
                <a:ext uri="{FF2B5EF4-FFF2-40B4-BE49-F238E27FC236}">
                  <a16:creationId xmlns="" xmlns:a16="http://schemas.microsoft.com/office/drawing/2014/main" id="{6022D721-BE7F-4491-AFB0-60454F00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47" y="4589444"/>
              <a:ext cx="8517894" cy="356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7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08BBB459-9D47-4ED8-883D-72BE577D2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5" t="9220" r="5546" b="7446"/>
          <a:stretch/>
        </p:blipFill>
        <p:spPr>
          <a:xfrm>
            <a:off x="6147392" y="2377987"/>
            <a:ext cx="3369749" cy="35257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四角形: 角を丸くする 10">
            <a:extLst>
              <a:ext uri="{FF2B5EF4-FFF2-40B4-BE49-F238E27FC236}">
                <a16:creationId xmlns="" xmlns:a16="http://schemas.microsoft.com/office/drawing/2014/main" id="{8D728D74-7BE4-4AAF-9546-CBEB3D136285}"/>
              </a:ext>
            </a:extLst>
          </p:cNvPr>
          <p:cNvSpPr/>
          <p:nvPr/>
        </p:nvSpPr>
        <p:spPr bwMode="auto">
          <a:xfrm>
            <a:off x="9503891" y="1903008"/>
            <a:ext cx="5544617" cy="8712969"/>
          </a:xfrm>
          <a:prstGeom prst="roundRect">
            <a:avLst>
              <a:gd name="adj" fmla="val 5155"/>
            </a:avLst>
          </a:prstGeom>
          <a:solidFill>
            <a:srgbClr val="FF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9598457" y="1997199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コース復帰動作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=""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70843" y="1950060"/>
            <a:ext cx="6122269" cy="8652433"/>
          </a:xfrm>
          <a:prstGeom prst="roundRect">
            <a:avLst>
              <a:gd name="adj" fmla="val 5155"/>
            </a:avLst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0985285-FEFA-4CC6-9C7D-D07529F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lang="en-US" altLang="ja-JP" sz="4300" dirty="0"/>
              <a:t>2</a:t>
            </a:r>
            <a:r>
              <a:rPr kumimoji="1" lang="en-US" altLang="ja-JP" sz="4300" dirty="0"/>
              <a:t>. </a:t>
            </a:r>
            <a:r>
              <a:rPr kumimoji="1" lang="ja-JP" altLang="en-US" sz="4300" dirty="0"/>
              <a:t>機能実現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58476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コース復帰制御を実現するためには、コース離脱判定とコース復帰動作を実現する必要がある。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コース離脱判定と復帰動作それぞれのアクティビティ図を以下に示す。</a:t>
            </a:r>
            <a:endParaRPr kumimoji="1" lang="en-US" altLang="ja-JP" sz="1600" dirty="0"/>
          </a:p>
        </p:txBody>
      </p:sp>
      <p:sp>
        <p:nvSpPr>
          <p:cNvPr id="18" name="二等辺三角形 17"/>
          <p:cNvSpPr/>
          <p:nvPr/>
        </p:nvSpPr>
        <p:spPr>
          <a:xfrm rot="20676254">
            <a:off x="5688620" y="2095550"/>
            <a:ext cx="1797894" cy="3160130"/>
          </a:xfrm>
          <a:prstGeom prst="triangle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/>
          <p:cNvSpPr/>
          <p:nvPr/>
        </p:nvSpPr>
        <p:spPr>
          <a:xfrm rot="692669">
            <a:off x="8454956" y="2175163"/>
            <a:ext cx="1438318" cy="3450232"/>
          </a:xfrm>
          <a:prstGeom prst="triangle">
            <a:avLst/>
          </a:prstGeom>
          <a:solidFill>
            <a:srgbClr val="FFCC3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6DAB8946-024A-424B-9B7B-03ED2B52099B}"/>
              </a:ext>
            </a:extLst>
          </p:cNvPr>
          <p:cNvSpPr txBox="1"/>
          <p:nvPr/>
        </p:nvSpPr>
        <p:spPr>
          <a:xfrm>
            <a:off x="6660939" y="5937736"/>
            <a:ext cx="2235924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全体アクティビティ図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237417" y="1987798"/>
            <a:ext cx="1561618" cy="338540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ja-JP" altLang="en-US" sz="1600" b="1" dirty="0"/>
              <a:t>コース離脱判定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E2860592-9D52-493B-98FB-E4DB6ABB19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t="4286" r="2952" b="2880"/>
          <a:stretch/>
        </p:blipFill>
        <p:spPr>
          <a:xfrm>
            <a:off x="9615110" y="2306711"/>
            <a:ext cx="5341531" cy="819862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AFD89351-FEAA-44D2-8556-30E4AFF8F2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" t="3841" r="2141" b="3141"/>
          <a:stretch/>
        </p:blipFill>
        <p:spPr>
          <a:xfrm>
            <a:off x="184416" y="2294793"/>
            <a:ext cx="5925993" cy="820997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07333EB0-9997-44D2-8796-F4EEFD9A2F38}"/>
              </a:ext>
            </a:extLst>
          </p:cNvPr>
          <p:cNvSpPr txBox="1"/>
          <p:nvPr/>
        </p:nvSpPr>
        <p:spPr>
          <a:xfrm>
            <a:off x="6310692" y="8407454"/>
            <a:ext cx="3075619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アクティビティ図は、コースを完走するために必要な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の機能に関する記載に絞った。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そのため自動キャリブレーションと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スタートのアクティビティ図は省略させていただいた。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0475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>
            <a:extLst>
              <a:ext uri="{FF2B5EF4-FFF2-40B4-BE49-F238E27FC236}">
                <a16:creationId xmlns="" xmlns:a16="http://schemas.microsoft.com/office/drawing/2014/main" id="{F0AD242C-2707-42C1-B855-282DE7356811}"/>
              </a:ext>
            </a:extLst>
          </p:cNvPr>
          <p:cNvSpPr/>
          <p:nvPr/>
        </p:nvSpPr>
        <p:spPr bwMode="auto">
          <a:xfrm>
            <a:off x="7708016" y="7995367"/>
            <a:ext cx="7281910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109" name="図 108">
            <a:extLst>
              <a:ext uri="{FF2B5EF4-FFF2-40B4-BE49-F238E27FC236}">
                <a16:creationId xmlns="" xmlns:a16="http://schemas.microsoft.com/office/drawing/2014/main" id="{F7515783-8844-40D8-BA89-8BF2C6CE5E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6" y="808161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8" name="直線矢印コネクタ 127">
            <a:extLst>
              <a:ext uri="{FF2B5EF4-FFF2-40B4-BE49-F238E27FC236}">
                <a16:creationId xmlns="" xmlns:a16="http://schemas.microsoft.com/office/drawing/2014/main" id="{6755A929-D77C-462A-BF40-EE03A82AF4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30440" y="9994464"/>
            <a:ext cx="144838" cy="3069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65B6E9C6-BDDF-4589-AF2F-415BE7314BD5}"/>
              </a:ext>
            </a:extLst>
          </p:cNvPr>
          <p:cNvSpPr/>
          <p:nvPr/>
        </p:nvSpPr>
        <p:spPr bwMode="auto">
          <a:xfrm>
            <a:off x="7711456" y="2666776"/>
            <a:ext cx="7278470" cy="2629895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C6D1384-7384-4F34-976A-6423FC7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復帰制御</a:t>
            </a:r>
            <a:r>
              <a:rPr kumimoji="1" lang="ja-JP" altLang="en-US" sz="4000" dirty="0"/>
              <a:t>の</a:t>
            </a:r>
            <a:r>
              <a:rPr lang="ja-JP" altLang="en-US" dirty="0"/>
              <a:t>実現方法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="" xmlns:a16="http://schemas.microsoft.com/office/drawing/2014/main" id="{78BEDC78-BE93-419F-B994-EF7EB31E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" y="2664689"/>
            <a:ext cx="7128792" cy="4608511"/>
          </a:xfrm>
        </p:spPr>
      </p:pic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D1B92A2D-C124-403D-A056-967A8A9A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4991"/>
              </p:ext>
            </p:extLst>
          </p:nvPr>
        </p:nvGraphicFramePr>
        <p:xfrm>
          <a:off x="142852" y="1889524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コース離脱判定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3214700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B250BF7B-4415-474D-B1C7-83DADEA60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8400"/>
              </p:ext>
            </p:extLst>
          </p:nvPr>
        </p:nvGraphicFramePr>
        <p:xfrm>
          <a:off x="7703691" y="1889522"/>
          <a:ext cx="1656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="" xmlns:a16="http://schemas.microsoft.com/office/drawing/2014/main" val="4164257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700" b="0" dirty="0">
                          <a:solidFill>
                            <a:schemeClr val="tx1"/>
                          </a:solidFill>
                        </a:rPr>
                        <a:t>コース復帰動作</a:t>
                      </a:r>
                    </a:p>
                  </a:txBody>
                  <a:tcP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3214700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="" xmlns:a16="http://schemas.microsoft.com/office/drawing/2014/main" id="{A85739F6-AEAB-452C-8804-9B81168D6606}"/>
              </a:ext>
            </a:extLst>
          </p:cNvPr>
          <p:cNvCxnSpPr/>
          <p:nvPr/>
        </p:nvCxnSpPr>
        <p:spPr bwMode="auto">
          <a:xfrm>
            <a:off x="7559675" y="1872207"/>
            <a:ext cx="0" cy="8802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矢印コネクタ 17">
            <a:extLst>
              <a:ext uri="{FF2B5EF4-FFF2-40B4-BE49-F238E27FC236}">
                <a16:creationId xmlns="" xmlns:a16="http://schemas.microsoft.com/office/drawing/2014/main" id="{595F5C70-BAC1-4570-B773-CD8F4FCDEFD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6911604" y="2806311"/>
            <a:ext cx="0" cy="41817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矢印コネクタ 18">
            <a:extLst>
              <a:ext uri="{FF2B5EF4-FFF2-40B4-BE49-F238E27FC236}">
                <a16:creationId xmlns="" xmlns:a16="http://schemas.microsoft.com/office/drawing/2014/main" id="{43CD856B-0543-403D-8218-7959380BA3BA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70455" y="3256939"/>
            <a:ext cx="6588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="" xmlns:a16="http://schemas.microsoft.com/office/drawing/2014/main" id="{672FD8CC-1ADF-4938-A534-25F88064CC15}"/>
                  </a:ext>
                </a:extLst>
              </p:cNvPr>
              <p:cNvSpPr txBox="1"/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72FD8CC-1ADF-4938-A534-25F88064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60579" y="3099759"/>
                <a:ext cx="436074" cy="36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08FDC959-34BC-4EFC-8F7F-D6765E7A1C12}"/>
                  </a:ext>
                </a:extLst>
              </p:cNvPr>
              <p:cNvSpPr txBox="1"/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8FDC959-34BC-4EFC-8F7F-D6765E7A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679" y="6869934"/>
                <a:ext cx="439982" cy="369318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D2FF70DC-C013-4354-8E3D-E77AF095B349}"/>
              </a:ext>
            </a:extLst>
          </p:cNvPr>
          <p:cNvSpPr txBox="1"/>
          <p:nvPr/>
        </p:nvSpPr>
        <p:spPr>
          <a:xfrm rot="10800000">
            <a:off x="6641796" y="2897634"/>
            <a:ext cx="269807" cy="36931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7" name="図 36">
            <a:extLst>
              <a:ext uri="{FF2B5EF4-FFF2-40B4-BE49-F238E27FC236}">
                <a16:creationId xmlns="" xmlns:a16="http://schemas.microsoft.com/office/drawing/2014/main" id="{5A33F9BF-5E42-444C-9904-291F4E17F2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71253" r="33823"/>
          <a:stretch/>
        </p:blipFill>
        <p:spPr>
          <a:xfrm rot="10800000">
            <a:off x="4607348" y="3545706"/>
            <a:ext cx="1291031" cy="585356"/>
          </a:xfrm>
          <a:prstGeom prst="rect">
            <a:avLst/>
          </a:prstGeom>
        </p:spPr>
      </p:pic>
      <p:sp>
        <p:nvSpPr>
          <p:cNvPr id="38" name="楕円 37">
            <a:extLst>
              <a:ext uri="{FF2B5EF4-FFF2-40B4-BE49-F238E27FC236}">
                <a16:creationId xmlns="" xmlns:a16="http://schemas.microsoft.com/office/drawing/2014/main" id="{540D72E2-25B4-4B92-A3BF-4A28F2553598}"/>
              </a:ext>
            </a:extLst>
          </p:cNvPr>
          <p:cNvSpPr/>
          <p:nvPr/>
        </p:nvSpPr>
        <p:spPr bwMode="auto">
          <a:xfrm rot="10800000">
            <a:off x="4526451" y="3741328"/>
            <a:ext cx="72000" cy="72001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吹き出し: 角を丸めた四角形 44">
                <a:extLst>
                  <a:ext uri="{FF2B5EF4-FFF2-40B4-BE49-F238E27FC236}">
                    <a16:creationId xmlns="" xmlns:a16="http://schemas.microsoft.com/office/drawing/2014/main" id="{6241B250-1564-43E8-9A23-CEA8E5FE13FC}"/>
                  </a:ext>
                </a:extLst>
              </p:cNvPr>
              <p:cNvSpPr/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kumimoji="1" lang="ja-JP" altLang="en-US" sz="1600" dirty="0"/>
                  <a:t>走行データ</a:t>
                </a:r>
                <a:endParaRPr kumimoji="1"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離脱時間</a:t>
                </a:r>
                <a:r>
                  <a:rPr kumimoji="1" lang="en-US" altLang="ja-JP" sz="1600" dirty="0"/>
                  <a:t>:</a:t>
                </a:r>
                <a:r>
                  <a:rPr kumimoji="1" lang="el-GR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6241B250-1564-43E8-9A23-CEA8E5FE1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0830" y="3328320"/>
                <a:ext cx="1950970" cy="1505386"/>
              </a:xfrm>
              <a:prstGeom prst="wedgeRoundRectCallout">
                <a:avLst>
                  <a:gd name="adj1" fmla="val 61973"/>
                  <a:gd name="adj2" fmla="val -2028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吹き出し: 角を丸めた四角形 45">
                <a:extLst>
                  <a:ext uri="{FF2B5EF4-FFF2-40B4-BE49-F238E27FC236}">
                    <a16:creationId xmlns="" xmlns:a16="http://schemas.microsoft.com/office/drawing/2014/main" id="{FA247CF4-2D24-4664-9719-D4EFE930AB44}"/>
                  </a:ext>
                </a:extLst>
              </p:cNvPr>
              <p:cNvSpPr/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r>
                  <a:rPr lang="ja-JP" altLang="en-US" sz="1600" dirty="0"/>
                  <a:t>コース情報</a:t>
                </a:r>
                <a:endParaRPr lang="en-US" altLang="ja-JP" sz="1600" dirty="0"/>
              </a:p>
              <a:p>
                <a:r>
                  <a:rPr kumimoji="1" lang="ja-JP" altLang="en-US" sz="1600" dirty="0"/>
                  <a:t>走行距離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旋回角度</a:t>
                </a:r>
                <a:r>
                  <a:rPr kumimoji="1" lang="en-US" altLang="ja-JP" sz="1600" dirty="0"/>
                  <a:t>:</a:t>
                </a:r>
                <a14:m>
                  <m:oMath xmlns:m="http://schemas.openxmlformats.org/officeDocument/2006/math">
                    <m:r>
                      <a:rPr kumimoji="1" lang="el-GR" altLang="ja-JP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座標</a:t>
                </a:r>
                <a14:m>
                  <m:oMath xmlns:m="http://schemas.openxmlformats.org/officeDocument/2006/math">
                    <m:r>
                      <a:rPr kumimoji="1" lang="en-US" altLang="ja-JP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1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46" name="吹き出し: 角を丸めた四角形 45">
                <a:extLst>
                  <a:ext uri="{FF2B5EF4-FFF2-40B4-BE49-F238E27FC236}">
                    <a16:creationId xmlns:a16="http://schemas.microsoft.com/office/drawing/2014/main" id="{FA247CF4-2D24-4664-9719-D4EFE930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7784" y="5243836"/>
                <a:ext cx="1924185" cy="1127709"/>
              </a:xfrm>
              <a:prstGeom prst="wedgeRoundRectCallout">
                <a:avLst>
                  <a:gd name="adj1" fmla="val 69453"/>
                  <a:gd name="adj2" fmla="val -101973"/>
                  <a:gd name="adj3" fmla="val 16667"/>
                </a:avLst>
              </a:prstGeom>
              <a:blipFill>
                <a:blip r:embed="rId9"/>
                <a:stretch>
                  <a:fillRect b="-2113"/>
                </a:stretch>
              </a:blip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楕円 39">
            <a:extLst>
              <a:ext uri="{FF2B5EF4-FFF2-40B4-BE49-F238E27FC236}">
                <a16:creationId xmlns="" xmlns:a16="http://schemas.microsoft.com/office/drawing/2014/main" id="{C806DBFA-7D8B-4410-B0C1-D271BEA4F191}"/>
              </a:ext>
            </a:extLst>
          </p:cNvPr>
          <p:cNvSpPr/>
          <p:nvPr/>
        </p:nvSpPr>
        <p:spPr bwMode="auto">
          <a:xfrm rot="10800000">
            <a:off x="4967395" y="4553824"/>
            <a:ext cx="72000" cy="7200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="" xmlns:a16="http://schemas.microsoft.com/office/drawing/2014/main" id="{96120853-B804-4056-B254-4B048B360BA2}"/>
              </a:ext>
            </a:extLst>
          </p:cNvPr>
          <p:cNvSpPr/>
          <p:nvPr/>
        </p:nvSpPr>
        <p:spPr bwMode="auto">
          <a:xfrm rot="10800000">
            <a:off x="5831484" y="4134655"/>
            <a:ext cx="72000" cy="7200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吹き出し: 角を丸めた四角形 47">
                <a:extLst>
                  <a:ext uri="{FF2B5EF4-FFF2-40B4-BE49-F238E27FC236}">
                    <a16:creationId xmlns="" xmlns:a16="http://schemas.microsoft.com/office/drawing/2014/main" id="{74E63788-7728-4819-B62E-16849ABB6186}"/>
                  </a:ext>
                </a:extLst>
              </p:cNvPr>
              <p:cNvSpPr/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solidFill>
                <a:srgbClr val="FFCCCC"/>
              </a:solid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8" name="吹き出し: 角を丸めた四角形 47">
                <a:extLst>
                  <a:ext uri="{FF2B5EF4-FFF2-40B4-BE49-F238E27FC236}">
                    <a16:creationId xmlns:a16="http://schemas.microsoft.com/office/drawing/2014/main" id="{74E63788-7728-4819-B62E-16849ABB6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1054" y="4422539"/>
                <a:ext cx="726432" cy="360015"/>
              </a:xfrm>
              <a:prstGeom prst="wedgeRoundRectCallout">
                <a:avLst>
                  <a:gd name="adj1" fmla="val -22086"/>
                  <a:gd name="adj2" fmla="val -94513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 w="1270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四角形: 角を丸くする 52">
            <a:extLst>
              <a:ext uri="{FF2B5EF4-FFF2-40B4-BE49-F238E27FC236}">
                <a16:creationId xmlns="" xmlns:a16="http://schemas.microsoft.com/office/drawing/2014/main" id="{6A0F3F5C-E2E9-42B3-82D0-3E1D3A8965FE}"/>
              </a:ext>
            </a:extLst>
          </p:cNvPr>
          <p:cNvSpPr/>
          <p:nvPr/>
        </p:nvSpPr>
        <p:spPr bwMode="auto">
          <a:xfrm>
            <a:off x="4836794" y="4958427"/>
            <a:ext cx="1872208" cy="2242490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dirty="0"/>
              <a:t>コース情報のデータ表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表 53">
                <a:extLst>
                  <a:ext uri="{FF2B5EF4-FFF2-40B4-BE49-F238E27FC236}">
                    <a16:creationId xmlns=""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=""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="" xmlns:a16="http://schemas.microsoft.com/office/drawing/2014/main" val="771215092"/>
                        </a:ext>
                      </a:extLst>
                    </a:gridCol>
                  </a:tblGrid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42551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560462272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7605724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8044541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54537068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11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1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56818193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4206772201"/>
                      </a:ext>
                    </a:extLst>
                  </a:tr>
                  <a:tr h="259079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表 53">
                <a:extLst>
                  <a:ext uri="{FF2B5EF4-FFF2-40B4-BE49-F238E27FC236}">
                    <a16:creationId xmlns:a16="http://schemas.microsoft.com/office/drawing/2014/main" id="{EE1C7977-A65D-4A8C-9176-237050954D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0492277"/>
                  </p:ext>
                </p:extLst>
              </p:nvPr>
            </p:nvGraphicFramePr>
            <p:xfrm>
              <a:off x="4905196" y="5290568"/>
              <a:ext cx="1716579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7810">
                      <a:extLst>
                        <a:ext uri="{9D8B030D-6E8A-4147-A177-3AD203B41FA5}">
                          <a16:colId xmlns:a16="http://schemas.microsoft.com/office/drawing/2014/main" val="3001262604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00291227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398189225"/>
                        </a:ext>
                      </a:extLst>
                    </a:gridCol>
                    <a:gridCol w="422923">
                      <a:extLst>
                        <a:ext uri="{9D8B030D-6E8A-4147-A177-3AD203B41FA5}">
                          <a16:colId xmlns:a16="http://schemas.microsoft.com/office/drawing/2014/main" val="771215092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L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7143" t="-2326" r="-20142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10145" t="-2326" r="-10434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5714" t="-2326" r="-2857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46227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05724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5</a:t>
                          </a:r>
                          <a:endParaRPr kumimoji="1" lang="ja-JP" altLang="en-US" sz="11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8044541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5453706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351" t="-400000" r="-285135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107143" t="-400000" r="-201429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210145" t="-400000" r="-104348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305714" t="-400000" r="-2857" b="-2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81819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6772201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2775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6" name="テキスト ボックス 55">
            <a:extLst>
              <a:ext uri="{FF2B5EF4-FFF2-40B4-BE49-F238E27FC236}">
                <a16:creationId xmlns="" xmlns:a16="http://schemas.microsoft.com/office/drawing/2014/main" id="{58604741-0EFD-43F0-8321-A7DEB19C2119}"/>
              </a:ext>
            </a:extLst>
          </p:cNvPr>
          <p:cNvSpPr txBox="1"/>
          <p:nvPr/>
        </p:nvSpPr>
        <p:spPr>
          <a:xfrm rot="16200000">
            <a:off x="2861553" y="6075334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="" xmlns:a16="http://schemas.microsoft.com/office/drawing/2014/main" id="{5D36B73C-9E76-4424-A3A2-40900A4EC794}"/>
              </a:ext>
            </a:extLst>
          </p:cNvPr>
          <p:cNvSpPr txBox="1"/>
          <p:nvPr/>
        </p:nvSpPr>
        <p:spPr>
          <a:xfrm rot="16200000">
            <a:off x="3282568" y="6077671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="" xmlns:a16="http://schemas.microsoft.com/office/drawing/2014/main" id="{18B3D723-E3D3-4C45-AAFD-90021E8C3DA4}"/>
              </a:ext>
            </a:extLst>
          </p:cNvPr>
          <p:cNvSpPr txBox="1"/>
          <p:nvPr/>
        </p:nvSpPr>
        <p:spPr>
          <a:xfrm rot="16200000">
            <a:off x="3714617" y="608313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="" xmlns:a16="http://schemas.microsoft.com/office/drawing/2014/main" id="{A2C9AEFD-821E-4672-984C-64C05D5349C9}"/>
              </a:ext>
            </a:extLst>
          </p:cNvPr>
          <p:cNvSpPr txBox="1"/>
          <p:nvPr/>
        </p:nvSpPr>
        <p:spPr>
          <a:xfrm rot="16200000">
            <a:off x="4149677" y="6083139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="" xmlns:a16="http://schemas.microsoft.com/office/drawing/2014/main" id="{6365DE5E-F371-4465-BFA9-AFA324718333}"/>
              </a:ext>
            </a:extLst>
          </p:cNvPr>
          <p:cNvSpPr txBox="1"/>
          <p:nvPr/>
        </p:nvSpPr>
        <p:spPr>
          <a:xfrm rot="16200000">
            <a:off x="2855769" y="660984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="" xmlns:a16="http://schemas.microsoft.com/office/drawing/2014/main" id="{1C2CBFB5-CD80-406E-9190-328A620DA83C}"/>
              </a:ext>
            </a:extLst>
          </p:cNvPr>
          <p:cNvSpPr txBox="1"/>
          <p:nvPr/>
        </p:nvSpPr>
        <p:spPr>
          <a:xfrm rot="16200000">
            <a:off x="3288595" y="6609878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="" xmlns:a16="http://schemas.microsoft.com/office/drawing/2014/main" id="{8631BC66-4CC9-4508-92C6-F3BB4BA68936}"/>
              </a:ext>
            </a:extLst>
          </p:cNvPr>
          <p:cNvSpPr txBox="1"/>
          <p:nvPr/>
        </p:nvSpPr>
        <p:spPr>
          <a:xfrm rot="16200000">
            <a:off x="3714617" y="6623085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="" xmlns:a16="http://schemas.microsoft.com/office/drawing/2014/main" id="{57728D6B-C7B4-496D-9AC8-36243523720E}"/>
              </a:ext>
            </a:extLst>
          </p:cNvPr>
          <p:cNvSpPr txBox="1"/>
          <p:nvPr/>
        </p:nvSpPr>
        <p:spPr>
          <a:xfrm rot="16200000">
            <a:off x="4146664" y="6625127"/>
            <a:ext cx="325703" cy="261596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r>
              <a:rPr kumimoji="1" lang="en-US" altLang="ja-JP" sz="1100" dirty="0"/>
              <a:t>…</a:t>
            </a:r>
            <a:endParaRPr kumimoji="1" lang="ja-JP" altLang="en-US" sz="11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9286135" cy="338540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次に、コース離脱判定とコース復帰動作それぞれの実現方法について記載する。</a:t>
            </a:r>
            <a:endParaRPr kumimoji="1" lang="en-US" altLang="ja-JP" sz="16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="" xmlns:a16="http://schemas.microsoft.com/office/drawing/2014/main" id="{E46AA441-1BC0-4FEE-95A1-68A90D268E58}"/>
              </a:ext>
            </a:extLst>
          </p:cNvPr>
          <p:cNvSpPr txBox="1"/>
          <p:nvPr/>
        </p:nvSpPr>
        <p:spPr>
          <a:xfrm>
            <a:off x="1776755" y="1850612"/>
            <a:ext cx="5342521" cy="83099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走行体は常に自己位置推定を行っている。ここではその自己位置の情報を走行データと呼ぶ。走行データとコース情報を比較することで離脱の判定を実現する。</a:t>
            </a:r>
            <a:endParaRPr kumimoji="1" lang="en-US" altLang="ja-JP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 77">
                <a:extLst>
                  <a:ext uri="{FF2B5EF4-FFF2-40B4-BE49-F238E27FC236}">
                    <a16:creationId xmlns="" xmlns:a16="http://schemas.microsoft.com/office/drawing/2014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43026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="" xmlns:a16="http://schemas.microsoft.com/office/drawing/2014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kumimoji="1" lang="en-US" altLang="ja-JP" sz="1600" i="0" dirty="0">
                              <a:latin typeface="Cambria Math" panose="02040503050406030204" pitchFamily="18" charset="0"/>
                            </a:rPr>
                            <a:t>[cm]</a:t>
                          </a:r>
                          <a:r>
                            <a:rPr kumimoji="1" lang="ja-JP" altLang="en-US" sz="1600" i="0" dirty="0">
                              <a:latin typeface="Cambria Math" panose="02040503050406030204" pitchFamily="18" charset="0"/>
                            </a:rPr>
                            <a:t>であるとき</a:t>
                          </a:r>
                          <a:endParaRPr kumimoji="1" lang="en-US" altLang="ja-JP" sz="1600" i="0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6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1" lang="en-US" altLang="ja-JP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ja-JP" alt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秒</m:t>
                                  </m:r>
                                </m:e>
                              </m:d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ja-JP" altLang="en-US" sz="1600" b="0" dirty="0">
                              <a:latin typeface="+mj-ea"/>
                              <a:ea typeface="+mj-ea"/>
                            </a:rPr>
                            <a:t>かつ</a:t>
                          </a:r>
                          <a:endParaRPr kumimoji="1" lang="en-US" altLang="ja-JP" sz="1600" b="0" dirty="0">
                            <a:latin typeface="+mj-ea"/>
                            <a:ea typeface="+mj-ea"/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1600" b="0" i="1" dirty="0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1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kumimoji="1"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≥30[</m:t>
                              </m:r>
                              <m:r>
                                <a:rPr kumimoji="1" lang="ja-JP" alt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度</m:t>
                              </m:r>
                              <m:r>
                                <a:rPr kumimoji="1" lang="en-US" altLang="ja-JP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kumimoji="1" lang="ja-JP" altLang="en-US" sz="1600" b="0" dirty="0">
                              <a:latin typeface="+mj-ea"/>
                              <a:ea typeface="+mj-ea"/>
                            </a:rPr>
                            <a:t>かつ</a:t>
                          </a:r>
                          <a:r>
                            <a:rPr kumimoji="1" lang="ja-JP" altLang="en-US" sz="1600" b="0" dirty="0">
                              <a:ea typeface="Cambria Math" panose="02040503050406030204" pitchFamily="18" charset="0"/>
                            </a:rPr>
                            <a:t> </a:t>
                          </a:r>
                          <a:endParaRPr kumimoji="1" lang="en-US" altLang="ja-JP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6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kumimoji="1" lang="en-US" altLang="ja-JP" sz="16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sz="16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sz="16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sz="16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kumimoji="1" lang="en-US" altLang="ja-JP" sz="1600" i="1" dirty="0" smtClean="0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1" lang="en-US" altLang="ja-JP" sz="16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1" lang="en-US" altLang="ja-JP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≥15[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79606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 7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870D03-17BD-4F1C-9875-C993B96049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43026"/>
                  </p:ext>
                </p:extLst>
              </p:nvPr>
            </p:nvGraphicFramePr>
            <p:xfrm>
              <a:off x="116855" y="8974146"/>
              <a:ext cx="3335476" cy="162136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3354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4257854261"/>
                        </a:ext>
                      </a:extLst>
                    </a:gridCol>
                  </a:tblGrid>
                  <a:tr h="353613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離脱条件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658307080"/>
                      </a:ext>
                    </a:extLst>
                  </a:tr>
                  <a:tr h="12677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t="-30288" r="-183" b="-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79606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F50E2D2A-6BE4-4D10-8534-72BD6B251F11}"/>
              </a:ext>
            </a:extLst>
          </p:cNvPr>
          <p:cNvSpPr txBox="1"/>
          <p:nvPr/>
        </p:nvSpPr>
        <p:spPr>
          <a:xfrm>
            <a:off x="3481716" y="9032830"/>
            <a:ext cx="3861935" cy="15696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 最後にラインを検出してから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秒以上経過した場合に、走行体の走行距離に応じたコース情報を取得する。現在の走行データと取得したコース情報を比較する。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 旋回角度のズレが</a:t>
            </a:r>
            <a:r>
              <a:rPr kumimoji="1" lang="en-US" altLang="ja-JP" sz="1600" dirty="0"/>
              <a:t>30</a:t>
            </a:r>
            <a:r>
              <a:rPr kumimoji="1" lang="ja-JP" altLang="en-US" sz="1600" dirty="0"/>
              <a:t>度以上で、座標のズレが</a:t>
            </a:r>
            <a:r>
              <a:rPr kumimoji="1" lang="en-US" altLang="ja-JP" sz="1600" dirty="0"/>
              <a:t>15cm</a:t>
            </a:r>
            <a:r>
              <a:rPr kumimoji="1" lang="ja-JP" altLang="en-US" sz="1600" dirty="0"/>
              <a:t>以上の場合に離脱と判定する。</a:t>
            </a:r>
            <a:endParaRPr kumimoji="1" lang="en-US" altLang="ja-JP" sz="16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80A10177-E7F9-4926-BE64-4C9FF4A4E8D9}"/>
              </a:ext>
            </a:extLst>
          </p:cNvPr>
          <p:cNvSpPr txBox="1"/>
          <p:nvPr/>
        </p:nvSpPr>
        <p:spPr>
          <a:xfrm>
            <a:off x="9359875" y="1778604"/>
            <a:ext cx="5619345" cy="830998"/>
          </a:xfrm>
          <a:prstGeom prst="rect">
            <a:avLst/>
          </a:prstGeom>
          <a:solidFill>
            <a:schemeClr val="bg1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離脱と判定された場合、走行体は正しいコースに復帰する必要がある。走行データとコース情報を用いて、最適なコース復帰を実現する。</a:t>
            </a:r>
            <a:endParaRPr kumimoji="1" lang="en-US" altLang="ja-JP" sz="1600" dirty="0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94C77BC2-AE40-4EF0-81CC-7C421573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791995" y="2753024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="" xmlns:a16="http://schemas.microsoft.com/office/drawing/2014/main" id="{B224E947-D0C6-4ABF-B406-1095292D243E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96180" y="3564893"/>
            <a:ext cx="434938" cy="2416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994C079B-21F4-44C9-999E-02E7DCCDD12E}"/>
              </a:ext>
            </a:extLst>
          </p:cNvPr>
          <p:cNvSpPr txBox="1"/>
          <p:nvPr/>
        </p:nvSpPr>
        <p:spPr>
          <a:xfrm>
            <a:off x="7560438" y="48013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F2364D31-DAEA-48BD-980F-592EFBE076E2}"/>
              </a:ext>
            </a:extLst>
          </p:cNvPr>
          <p:cNvSpPr txBox="1"/>
          <p:nvPr/>
        </p:nvSpPr>
        <p:spPr>
          <a:xfrm>
            <a:off x="7559644" y="48021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="" xmlns:a16="http://schemas.microsoft.com/office/drawing/2014/main" id="{75B95454-F7F2-431B-92D2-1DF48CD3EC9F}"/>
              </a:ext>
            </a:extLst>
          </p:cNvPr>
          <p:cNvCxnSpPr>
            <a:cxnSpLocks/>
          </p:cNvCxnSpPr>
          <p:nvPr/>
        </p:nvCxnSpPr>
        <p:spPr bwMode="auto">
          <a:xfrm>
            <a:off x="12521146" y="356339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コネクタ 16">
            <a:extLst>
              <a:ext uri="{FF2B5EF4-FFF2-40B4-BE49-F238E27FC236}">
                <a16:creationId xmlns="" xmlns:a16="http://schemas.microsoft.com/office/drawing/2014/main" id="{3E9840AF-FE4A-49CE-9515-87A9726F5C74}"/>
              </a:ext>
            </a:extLst>
          </p:cNvPr>
          <p:cNvCxnSpPr>
            <a:cxnSpLocks/>
          </p:cNvCxnSpPr>
          <p:nvPr/>
        </p:nvCxnSpPr>
        <p:spPr bwMode="auto">
          <a:xfrm>
            <a:off x="12512903" y="3210483"/>
            <a:ext cx="9913" cy="987378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="" xmlns:a16="http://schemas.microsoft.com/office/drawing/2014/main" id="{FFAEDAF9-EC1D-427D-B3F1-44813A66AE1B}"/>
              </a:ext>
            </a:extLst>
          </p:cNvPr>
          <p:cNvCxnSpPr>
            <a:cxnSpLocks/>
          </p:cNvCxnSpPr>
          <p:nvPr/>
        </p:nvCxnSpPr>
        <p:spPr bwMode="auto">
          <a:xfrm>
            <a:off x="12152902" y="356489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アーチ 29">
            <a:extLst>
              <a:ext uri="{FF2B5EF4-FFF2-40B4-BE49-F238E27FC236}">
                <a16:creationId xmlns="" xmlns:a16="http://schemas.microsoft.com/office/drawing/2014/main" id="{3594749B-9E3C-4D06-97BD-F06E15C8144F}"/>
              </a:ext>
            </a:extLst>
          </p:cNvPr>
          <p:cNvSpPr/>
          <p:nvPr/>
        </p:nvSpPr>
        <p:spPr bwMode="auto">
          <a:xfrm rot="5400000">
            <a:off x="12332792" y="3389646"/>
            <a:ext cx="360000" cy="360001"/>
          </a:xfrm>
          <a:prstGeom prst="blockArc">
            <a:avLst>
              <a:gd name="adj1" fmla="val 21598188"/>
              <a:gd name="adj2" fmla="val 2639571"/>
              <a:gd name="adj3" fmla="val 7939"/>
            </a:avLst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アーチ 68">
            <a:extLst>
              <a:ext uri="{FF2B5EF4-FFF2-40B4-BE49-F238E27FC236}">
                <a16:creationId xmlns="" xmlns:a16="http://schemas.microsoft.com/office/drawing/2014/main" id="{6838912E-9057-4A2A-BDE3-6B477D36E3F6}"/>
              </a:ext>
            </a:extLst>
          </p:cNvPr>
          <p:cNvSpPr/>
          <p:nvPr/>
        </p:nvSpPr>
        <p:spPr bwMode="auto">
          <a:xfrm rot="5400000">
            <a:off x="12406877" y="3455394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rgbClr val="99FF66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="" xmlns:a16="http://schemas.microsoft.com/office/drawing/2014/main" id="{479E6BF4-DC65-472B-98A3-9C6B4BD99DE5}"/>
                  </a:ext>
                </a:extLst>
              </p:cNvPr>
              <p:cNvSpPr/>
              <p:nvPr/>
            </p:nvSpPr>
            <p:spPr>
              <a:xfrm>
                <a:off x="12208353" y="3665869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i="1" dirty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BBE0E3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479E6BF4-DC65-472B-98A3-9C6B4BD9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8352" y="3665868"/>
                <a:ext cx="4587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二等辺三角形 69">
            <a:extLst>
              <a:ext uri="{FF2B5EF4-FFF2-40B4-BE49-F238E27FC236}">
                <a16:creationId xmlns="" xmlns:a16="http://schemas.microsoft.com/office/drawing/2014/main" id="{6A380BDF-CE2C-4017-9FBB-FC23849E4B11}"/>
              </a:ext>
            </a:extLst>
          </p:cNvPr>
          <p:cNvSpPr/>
          <p:nvPr/>
        </p:nvSpPr>
        <p:spPr bwMode="auto">
          <a:xfrm rot="13327997">
            <a:off x="12539993" y="3590826"/>
            <a:ext cx="84020" cy="63175"/>
          </a:xfrm>
          <a:prstGeom prst="triangle">
            <a:avLst/>
          </a:prstGeom>
          <a:solidFill>
            <a:srgbClr val="99FF66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正方形/長方形 70">
                <a:extLst>
                  <a:ext uri="{FF2B5EF4-FFF2-40B4-BE49-F238E27FC236}">
                    <a16:creationId xmlns="" xmlns:a16="http://schemas.microsoft.com/office/drawing/2014/main" id="{E484752A-DD4F-47CA-ACAB-3F7052F3E627}"/>
                  </a:ext>
                </a:extLst>
              </p:cNvPr>
              <p:cNvSpPr/>
              <p:nvPr/>
            </p:nvSpPr>
            <p:spPr>
              <a:xfrm>
                <a:off x="12406877" y="3164378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99FF66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99FF66"/>
                  </a:solidFill>
                </a:endParaRPr>
              </a:p>
            </p:txBody>
          </p:sp>
        </mc:Choice>
        <mc:Fallback xmlns=""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484752A-DD4F-47CA-ACAB-3F7052F3E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877" y="3164377"/>
                <a:ext cx="509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二等辺三角形 30">
            <a:extLst>
              <a:ext uri="{FF2B5EF4-FFF2-40B4-BE49-F238E27FC236}">
                <a16:creationId xmlns="" xmlns:a16="http://schemas.microsoft.com/office/drawing/2014/main" id="{BBDB4905-A361-49EC-B203-3B5AAE073CD6}"/>
              </a:ext>
            </a:extLst>
          </p:cNvPr>
          <p:cNvSpPr/>
          <p:nvPr/>
        </p:nvSpPr>
        <p:spPr bwMode="auto">
          <a:xfrm rot="18916130">
            <a:off x="12337279" y="3649138"/>
            <a:ext cx="84020" cy="53099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>
                <a:extLst>
                  <a:ext uri="{FF2B5EF4-FFF2-40B4-BE49-F238E27FC236}">
                    <a16:creationId xmlns="" xmlns:a16="http://schemas.microsoft.com/office/drawing/2014/main" id="{2C0B3106-A5DC-4832-AEBD-DB7258998DBB}"/>
                  </a:ext>
                </a:extLst>
              </p:cNvPr>
              <p:cNvSpPr txBox="1"/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solidFill>
                <a:srgbClr val="FFCCCC"/>
              </a:solidFill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①目標座標の方向へ旋回する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離脱判定で取得したコース情報の座標を目標座標とする。現在の走行体の座標と目標座標から、目標座標へ向かうための旋回角度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を計算する。</a:t>
                </a:r>
                <a:endParaRPr lang="en-US" altLang="ja-JP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ja-JP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pPr algn="l"/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p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だけ旋回して、目標座標の方向を向く。</a:t>
                </a:r>
              </a:p>
            </p:txBody>
          </p:sp>
        </mc:Choice>
        <mc:Fallback xmlns=""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C0B3106-A5DC-4832-AEBD-DB725899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699" y="2681610"/>
                <a:ext cx="3884991" cy="2615061"/>
              </a:xfrm>
              <a:prstGeom prst="rect">
                <a:avLst/>
              </a:prstGeom>
              <a:blipFill>
                <a:blip r:embed="rId15"/>
                <a:stretch>
                  <a:fillRect l="-1413" t="-1865" r="-1256" b="-23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C33676BC-3895-41DC-BAD3-3ECF1D481CDF}"/>
              </a:ext>
            </a:extLst>
          </p:cNvPr>
          <p:cNvSpPr/>
          <p:nvPr/>
        </p:nvSpPr>
        <p:spPr bwMode="auto">
          <a:xfrm>
            <a:off x="13107555" y="4619612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>
                <a:extLst>
                  <a:ext uri="{FF2B5EF4-FFF2-40B4-BE49-F238E27FC236}">
                    <a16:creationId xmlns="" xmlns:a16="http://schemas.microsoft.com/office/drawing/2014/main" id="{733C53D8-5124-4714-92A7-2EBCB46300C1}"/>
                  </a:ext>
                </a:extLst>
              </p:cNvPr>
              <p:cNvSpPr/>
              <p:nvPr/>
            </p:nvSpPr>
            <p:spPr>
              <a:xfrm>
                <a:off x="12954991" y="4528370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733C53D8-5124-4714-92A7-2EBCB4630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976" y="4528370"/>
                <a:ext cx="1001364" cy="369332"/>
              </a:xfrm>
              <a:prstGeom prst="rect">
                <a:avLst/>
              </a:prstGeom>
              <a:blipFill>
                <a:blip r:embed="rId16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50025D24-20F1-4647-A2C2-908456F119D1}"/>
              </a:ext>
            </a:extLst>
          </p:cNvPr>
          <p:cNvSpPr/>
          <p:nvPr/>
        </p:nvSpPr>
        <p:spPr bwMode="auto">
          <a:xfrm>
            <a:off x="11808147" y="3279341"/>
            <a:ext cx="584805" cy="215836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>
                <a:extLst>
                  <a:ext uri="{FF2B5EF4-FFF2-40B4-BE49-F238E27FC236}">
                    <a16:creationId xmlns="" xmlns:a16="http://schemas.microsoft.com/office/drawing/2014/main" id="{635CAB8E-8C8D-422C-B180-D929FE84B0D5}"/>
                  </a:ext>
                </a:extLst>
              </p:cNvPr>
              <p:cNvSpPr/>
              <p:nvPr/>
            </p:nvSpPr>
            <p:spPr>
              <a:xfrm>
                <a:off x="11698246" y="3176388"/>
                <a:ext cx="942602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89" name="正方形/長方形 8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35CAB8E-8C8D-422C-B180-D929FE84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8246" y="3176388"/>
                <a:ext cx="942602" cy="369318"/>
              </a:xfrm>
              <a:prstGeom prst="rect">
                <a:avLst/>
              </a:prstGeom>
              <a:blipFill rotWithShape="1">
                <a:blip r:embed="rId17"/>
                <a:stretch>
                  <a:fillRect l="-1290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2D83F131-10C0-47EA-9C04-5D8A673C05C0}"/>
              </a:ext>
            </a:extLst>
          </p:cNvPr>
          <p:cNvSpPr/>
          <p:nvPr/>
        </p:nvSpPr>
        <p:spPr bwMode="auto">
          <a:xfrm>
            <a:off x="7717119" y="5345906"/>
            <a:ext cx="7272807" cy="2607123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endParaRPr lang="en-US" altLang="ja-JP" b="1" dirty="0"/>
          </a:p>
        </p:txBody>
      </p:sp>
      <p:pic>
        <p:nvPicPr>
          <p:cNvPr id="92" name="図 91">
            <a:extLst>
              <a:ext uri="{FF2B5EF4-FFF2-40B4-BE49-F238E27FC236}">
                <a16:creationId xmlns="" xmlns:a16="http://schemas.microsoft.com/office/drawing/2014/main" id="{E0E8D75D-BB35-4248-A4CF-8B36731669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9" r="17435"/>
          <a:stretch/>
        </p:blipFill>
        <p:spPr>
          <a:xfrm rot="10800000">
            <a:off x="11801101" y="5496803"/>
            <a:ext cx="3109054" cy="235018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4" name="直線矢印コネクタ 93">
            <a:extLst>
              <a:ext uri="{FF2B5EF4-FFF2-40B4-BE49-F238E27FC236}">
                <a16:creationId xmlns="" xmlns:a16="http://schemas.microsoft.com/office/drawing/2014/main" id="{E531ECA8-559E-4710-9392-A59BF23BF600}"/>
              </a:ext>
            </a:extLst>
          </p:cNvPr>
          <p:cNvCxnSpPr>
            <a:cxnSpLocks/>
          </p:cNvCxnSpPr>
          <p:nvPr/>
        </p:nvCxnSpPr>
        <p:spPr bwMode="auto">
          <a:xfrm>
            <a:off x="12512953" y="6275031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41478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テキスト ボックス 102">
            <a:extLst>
              <a:ext uri="{FF2B5EF4-FFF2-40B4-BE49-F238E27FC236}">
                <a16:creationId xmlns="" xmlns:a16="http://schemas.microsoft.com/office/drawing/2014/main" id="{7FD33B6C-2C7A-46EF-88D1-D790D6665B54}"/>
              </a:ext>
            </a:extLst>
          </p:cNvPr>
          <p:cNvSpPr txBox="1"/>
          <p:nvPr/>
        </p:nvSpPr>
        <p:spPr>
          <a:xfrm>
            <a:off x="7775699" y="5398714"/>
            <a:ext cx="3916034" cy="2031311"/>
          </a:xfrm>
          <a:prstGeom prst="rect">
            <a:avLst/>
          </a:prstGeom>
          <a:solidFill>
            <a:srgbClr val="FFCCCC"/>
          </a:solidFill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lang="ja-JP" altLang="en-US" b="1" dirty="0"/>
              <a:t>②目標座標の方向へ直進する</a:t>
            </a:r>
            <a:endParaRPr lang="en-US" altLang="ja-JP" b="1" dirty="0"/>
          </a:p>
          <a:p>
            <a:pPr algn="l"/>
            <a:r>
              <a:rPr lang="ja-JP" altLang="en-US" dirty="0"/>
              <a:t>　光センサを起動し、反射光の強さを計測しながら目標座標へ向かって直進する。</a:t>
            </a:r>
            <a:endParaRPr lang="en-US" altLang="ja-JP" dirty="0"/>
          </a:p>
          <a:p>
            <a:pPr algn="l"/>
            <a:r>
              <a:rPr lang="ja-JP" altLang="en-US" dirty="0"/>
              <a:t>　光センサがラインを検知したら一時停止する。</a:t>
            </a:r>
            <a:endParaRPr lang="en-US" altLang="ja-JP" dirty="0"/>
          </a:p>
          <a:p>
            <a:pPr algn="l"/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="" xmlns:a16="http://schemas.microsoft.com/office/drawing/2014/main" id="{152DC122-6CC8-4781-A703-E4BEBEF3F0B6}"/>
              </a:ext>
            </a:extLst>
          </p:cNvPr>
          <p:cNvSpPr/>
          <p:nvPr/>
        </p:nvSpPr>
        <p:spPr bwMode="auto">
          <a:xfrm>
            <a:off x="13113217" y="7192700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="" xmlns:a16="http://schemas.microsoft.com/office/drawing/2014/main" id="{94DA5EA6-AB92-4E16-B5C6-A77707F3C6BC}"/>
                  </a:ext>
                </a:extLst>
              </p:cNvPr>
              <p:cNvSpPr/>
              <p:nvPr/>
            </p:nvSpPr>
            <p:spPr>
              <a:xfrm>
                <a:off x="12960653" y="7105078"/>
                <a:ext cx="1001336" cy="369318"/>
              </a:xfrm>
              <a:prstGeom prst="rect">
                <a:avLst/>
              </a:prstGeom>
            </p:spPr>
            <p:txBody>
              <a:bodyPr wrap="non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4DA5EA6-AB92-4E16-B5C6-A77707F3C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653" y="7105078"/>
                <a:ext cx="1001336" cy="369318"/>
              </a:xfrm>
              <a:prstGeom prst="rect">
                <a:avLst/>
              </a:prstGeom>
              <a:blipFill rotWithShape="1">
                <a:blip r:embed="rId18"/>
                <a:stretch>
                  <a:fillRect l="-122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矢印コネクタ 109">
            <a:extLst>
              <a:ext uri="{FF2B5EF4-FFF2-40B4-BE49-F238E27FC236}">
                <a16:creationId xmlns="" xmlns:a16="http://schemas.microsoft.com/office/drawing/2014/main" id="{3FF1180F-F897-4B6C-8283-0CDAB3551F86}"/>
              </a:ext>
            </a:extLst>
          </p:cNvPr>
          <p:cNvCxnSpPr>
            <a:cxnSpLocks/>
          </p:cNvCxnSpPr>
          <p:nvPr/>
        </p:nvCxnSpPr>
        <p:spPr bwMode="auto">
          <a:xfrm>
            <a:off x="12980053" y="9991083"/>
            <a:ext cx="151031" cy="321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線矢印コネクタ 110">
            <a:extLst>
              <a:ext uri="{FF2B5EF4-FFF2-40B4-BE49-F238E27FC236}">
                <a16:creationId xmlns="" xmlns:a16="http://schemas.microsoft.com/office/drawing/2014/main" id="{0C85D743-74D1-4E23-8E7B-40BB45BBFB24}"/>
              </a:ext>
            </a:extLst>
          </p:cNvPr>
          <p:cNvCxnSpPr>
            <a:cxnSpLocks/>
          </p:cNvCxnSpPr>
          <p:nvPr/>
        </p:nvCxnSpPr>
        <p:spPr bwMode="auto">
          <a:xfrm>
            <a:off x="12517705" y="8891983"/>
            <a:ext cx="454047" cy="11200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61678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線コネクタ 111">
            <a:extLst>
              <a:ext uri="{FF2B5EF4-FFF2-40B4-BE49-F238E27FC236}">
                <a16:creationId xmlns="" xmlns:a16="http://schemas.microsoft.com/office/drawing/2014/main" id="{80320F48-0580-4151-94D8-C66CBC812DBA}"/>
              </a:ext>
            </a:extLst>
          </p:cNvPr>
          <p:cNvCxnSpPr>
            <a:cxnSpLocks/>
          </p:cNvCxnSpPr>
          <p:nvPr/>
        </p:nvCxnSpPr>
        <p:spPr bwMode="auto">
          <a:xfrm>
            <a:off x="12976868" y="9633492"/>
            <a:ext cx="7788" cy="727004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="" xmlns:a16="http://schemas.microsoft.com/office/drawing/2014/main" id="{619E0E60-74FC-448A-B18B-0A2D26650342}"/>
              </a:ext>
            </a:extLst>
          </p:cNvPr>
          <p:cNvCxnSpPr>
            <a:cxnSpLocks/>
          </p:cNvCxnSpPr>
          <p:nvPr/>
        </p:nvCxnSpPr>
        <p:spPr bwMode="auto">
          <a:xfrm>
            <a:off x="12601838" y="9991082"/>
            <a:ext cx="1152741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アーチ 113">
            <a:extLst>
              <a:ext uri="{FF2B5EF4-FFF2-40B4-BE49-F238E27FC236}">
                <a16:creationId xmlns="" xmlns:a16="http://schemas.microsoft.com/office/drawing/2014/main" id="{905B48A5-BA46-4EA5-A688-542BC9CDF32B}"/>
              </a:ext>
            </a:extLst>
          </p:cNvPr>
          <p:cNvSpPr/>
          <p:nvPr/>
        </p:nvSpPr>
        <p:spPr bwMode="auto">
          <a:xfrm rot="5400000">
            <a:off x="12800054" y="9817304"/>
            <a:ext cx="360000" cy="360001"/>
          </a:xfrm>
          <a:prstGeom prst="blockArc">
            <a:avLst>
              <a:gd name="adj1" fmla="val 21598188"/>
              <a:gd name="adj2" fmla="val 790994"/>
              <a:gd name="adj3" fmla="val 6013"/>
            </a:avLst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="" xmlns:a16="http://schemas.microsoft.com/office/drawing/2014/main" id="{083DDE67-DF3B-4FA5-BD64-D66CC8D47DE1}"/>
              </a:ext>
            </a:extLst>
          </p:cNvPr>
          <p:cNvSpPr/>
          <p:nvPr/>
        </p:nvSpPr>
        <p:spPr bwMode="auto">
          <a:xfrm>
            <a:off x="12114761" y="9778631"/>
            <a:ext cx="644808" cy="23911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5" name="アーチ 114">
            <a:extLst>
              <a:ext uri="{FF2B5EF4-FFF2-40B4-BE49-F238E27FC236}">
                <a16:creationId xmlns="" xmlns:a16="http://schemas.microsoft.com/office/drawing/2014/main" id="{629B5DA3-8DA6-4E27-BEB2-4ED04114D8D9}"/>
              </a:ext>
            </a:extLst>
          </p:cNvPr>
          <p:cNvSpPr/>
          <p:nvPr/>
        </p:nvSpPr>
        <p:spPr bwMode="auto">
          <a:xfrm rot="5400000">
            <a:off x="12874601" y="9892962"/>
            <a:ext cx="216000" cy="216000"/>
          </a:xfrm>
          <a:prstGeom prst="blockArc">
            <a:avLst>
              <a:gd name="adj1" fmla="val 117809"/>
              <a:gd name="adj2" fmla="val 17959970"/>
              <a:gd name="adj3" fmla="val 15857"/>
            </a:avLst>
          </a:prstGeom>
          <a:solidFill>
            <a:schemeClr val="accent1"/>
          </a:soli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="" xmlns:a16="http://schemas.microsoft.com/office/drawing/2014/main" id="{43DE9EC5-7FDF-4BB7-8D42-7AA2F47CD76D}"/>
                  </a:ext>
                </a:extLst>
              </p:cNvPr>
              <p:cNvSpPr/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ja-JP" altLang="en-US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n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ln>
                              <a:solidFill>
                                <a:srgbClr val="FFCCCC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CCC"/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3DE9EC5-7FDF-4BB7-8D42-7AA2F47CD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738" y="10104110"/>
                <a:ext cx="458715" cy="369318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二等辺三角形 116">
            <a:extLst>
              <a:ext uri="{FF2B5EF4-FFF2-40B4-BE49-F238E27FC236}">
                <a16:creationId xmlns="" xmlns:a16="http://schemas.microsoft.com/office/drawing/2014/main" id="{C67A7D6C-BAA2-4F68-8DBB-FA9599327E5F}"/>
              </a:ext>
            </a:extLst>
          </p:cNvPr>
          <p:cNvSpPr/>
          <p:nvPr/>
        </p:nvSpPr>
        <p:spPr bwMode="auto">
          <a:xfrm rot="13327997">
            <a:off x="13012415" y="10022771"/>
            <a:ext cx="78490" cy="63175"/>
          </a:xfrm>
          <a:prstGeom prst="triangle">
            <a:avLst/>
          </a:prstGeom>
          <a:solidFill>
            <a:srgbClr val="BBE0E3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="" xmlns:a16="http://schemas.microsoft.com/office/drawing/2014/main" id="{C4C68988-093E-4D2A-87D4-35374120BDA5}"/>
                  </a:ext>
                </a:extLst>
              </p:cNvPr>
              <p:cNvSpPr/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dirty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solidFill>
                            <a:srgbClr val="BBE0E3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ja-JP" altLang="en-US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4C68988-093E-4D2A-87D4-35374120B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562" y="9611302"/>
                <a:ext cx="509192" cy="369318"/>
              </a:xfrm>
              <a:prstGeom prst="rect">
                <a:avLst/>
              </a:prstGeom>
              <a:blipFill rotWithShape="1"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二等辺三角形 118">
            <a:extLst>
              <a:ext uri="{FF2B5EF4-FFF2-40B4-BE49-F238E27FC236}">
                <a16:creationId xmlns="" xmlns:a16="http://schemas.microsoft.com/office/drawing/2014/main" id="{6AA07F3D-A85C-479A-8496-8D045ADAF755}"/>
              </a:ext>
            </a:extLst>
          </p:cNvPr>
          <p:cNvSpPr/>
          <p:nvPr/>
        </p:nvSpPr>
        <p:spPr bwMode="auto">
          <a:xfrm rot="16850136">
            <a:off x="12880243" y="10135492"/>
            <a:ext cx="84021" cy="53100"/>
          </a:xfrm>
          <a:prstGeom prst="triangle">
            <a:avLst/>
          </a:prstGeom>
          <a:solidFill>
            <a:srgbClr val="FFCCCC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26" tIns="45713" rIns="91426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251"/>
            <a:endParaRPr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="" xmlns:a16="http://schemas.microsoft.com/office/drawing/2014/main" id="{A0976309-AD7A-46A7-9682-55A33B77C423}"/>
                  </a:ext>
                </a:extLst>
              </p:cNvPr>
              <p:cNvSpPr txBox="1"/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lang="ja-JP" altLang="en-US" b="1" dirty="0"/>
                  <a:t>③目標旋回角度まで旋回する</a:t>
                </a:r>
                <a:endParaRPr lang="en-US" altLang="ja-JP" b="1" dirty="0"/>
              </a:p>
              <a:p>
                <a:pPr algn="l">
                  <a:tabLst>
                    <a:tab pos="3676049" algn="l"/>
                  </a:tabLst>
                </a:pPr>
                <a:r>
                  <a:rPr lang="ja-JP" altLang="en-US" dirty="0"/>
                  <a:t>　離脱判定で取得したコース情報の旋回角度を目標旋回角度とする。②でラインを検知したときの走行体の旋回角度は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ja-JP" altLang="en-US" dirty="0"/>
                  <a:t>である。</a:t>
                </a:r>
                <a:endParaRPr lang="en-US" altLang="ja-JP" dirty="0"/>
              </a:p>
              <a:p>
                <a:pPr algn="l">
                  <a:tabLst>
                    <a:tab pos="3676049" algn="l"/>
                  </a:tabLst>
                </a:pPr>
                <a:r>
                  <a:rPr kumimoji="1" lang="ja-JP" altLang="en-US" dirty="0"/>
                  <a:t>　走行体は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i="1" dirty="0"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ja-JP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1" lang="en-US" altLang="ja-JP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だけ旋回して、コースに沿った方向を向く。さらに走行データを、</a:t>
                </a:r>
                <a:r>
                  <a:rPr lang="ja-JP" altLang="en-US" dirty="0"/>
                  <a:t>離脱判定で取得したコース情報に書き換える。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0976309-AD7A-46A7-9682-55A33B77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551" y="8010202"/>
                <a:ext cx="4071596" cy="2585309"/>
              </a:xfrm>
              <a:prstGeom prst="rect">
                <a:avLst/>
              </a:prstGeom>
              <a:blipFill>
                <a:blip r:embed="rId21"/>
                <a:stretch>
                  <a:fillRect l="-1198" t="-1651" r="-1198" b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="" xmlns:a16="http://schemas.microsoft.com/office/drawing/2014/main" id="{628DE7CA-28AA-4274-82D9-2F86F236B396}"/>
                  </a:ext>
                </a:extLst>
              </p:cNvPr>
              <p:cNvSpPr/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</p:spPr>
            <p:txBody>
              <a:bodyPr wrap="square" lIns="91426" tIns="45713" rIns="91426" bIns="45713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28DE7CA-28AA-4274-82D9-2F86F236B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636" y="9690443"/>
                <a:ext cx="1146412" cy="369318"/>
              </a:xfrm>
              <a:prstGeom prst="rect">
                <a:avLst/>
              </a:prstGeom>
              <a:blipFill rotWithShape="1"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=""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=""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=""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=""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=""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kumimoji="1" lang="en-US" altLang="ja-JP" sz="1600" dirty="0" err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dirty="0" smtClean="0">
                                    <a:latin typeface="Cambria Math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6063F000-0F8F-4FAC-9381-B5A5CC415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1230196"/>
                  </p:ext>
                </p:extLst>
              </p:nvPr>
            </p:nvGraphicFramePr>
            <p:xfrm>
              <a:off x="214862" y="7278322"/>
              <a:ext cx="7128790" cy="169047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710050">
                      <a:extLst>
                        <a:ext uri="{9D8B030D-6E8A-4147-A177-3AD203B41FA5}">
                          <a16:colId xmlns:a16="http://schemas.microsoft.com/office/drawing/2014/main" val="1136744987"/>
                        </a:ext>
                      </a:extLst>
                    </a:gridCol>
                    <a:gridCol w="1239984">
                      <a:extLst>
                        <a:ext uri="{9D8B030D-6E8A-4147-A177-3AD203B41FA5}">
                          <a16:colId xmlns:a16="http://schemas.microsoft.com/office/drawing/2014/main" val="4235200062"/>
                        </a:ext>
                      </a:extLst>
                    </a:gridCol>
                    <a:gridCol w="656462">
                      <a:extLst>
                        <a:ext uri="{9D8B030D-6E8A-4147-A177-3AD203B41FA5}">
                          <a16:colId xmlns:a16="http://schemas.microsoft.com/office/drawing/2014/main" val="988555977"/>
                        </a:ext>
                      </a:extLst>
                    </a:gridCol>
                    <a:gridCol w="4522294">
                      <a:extLst>
                        <a:ext uri="{9D8B030D-6E8A-4147-A177-3AD203B41FA5}">
                          <a16:colId xmlns:a16="http://schemas.microsoft.com/office/drawing/2014/main" val="184510762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記号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単位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意味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26085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105357" r="-903419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走行距離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スタートからの走行した距離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52124"/>
                      </a:ext>
                    </a:extLst>
                  </a:tr>
                  <a:tr h="34935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201754" r="-903419" b="-212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旋回角度</a:t>
                          </a:r>
                          <a:endParaRPr kumimoji="1" lang="en-US" altLang="ja-JP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スタート時の向きを基準にした走行体の向き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974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307143" r="-903419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座標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600" dirty="0"/>
                            <a:t>cm</a:t>
                          </a:r>
                          <a:endParaRPr kumimoji="1" lang="ja-JP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スタート位置を原点とした走行体の位置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816196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3"/>
                          <a:stretch>
                            <a:fillRect l="-855" t="-414545" r="-903419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離脱時間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600" dirty="0"/>
                            <a:t>ラインを最後に検知してからの経過時間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6441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四角形: 角を丸くする 79">
            <a:extLst>
              <a:ext uri="{FF2B5EF4-FFF2-40B4-BE49-F238E27FC236}">
                <a16:creationId xmlns="" xmlns:a16="http://schemas.microsoft.com/office/drawing/2014/main" id="{0A877FEA-35CE-4ECB-BBD0-0F73433A6064}"/>
              </a:ext>
            </a:extLst>
          </p:cNvPr>
          <p:cNvSpPr/>
          <p:nvPr/>
        </p:nvSpPr>
        <p:spPr bwMode="auto">
          <a:xfrm>
            <a:off x="286110" y="5046992"/>
            <a:ext cx="1872208" cy="1213856"/>
          </a:xfrm>
          <a:prstGeom prst="roundRect">
            <a:avLst>
              <a:gd name="adj" fmla="val 8096"/>
            </a:avLst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t" anchorCtr="0" compatLnSpc="1">
            <a:prstTxWarp prst="textNoShape">
              <a:avLst/>
            </a:prstTxWarp>
          </a:bodyPr>
          <a:lstStyle/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’</a:t>
            </a:r>
            <a:r>
              <a:rPr lang="ja-JP" altLang="en-US" sz="1100" b="1" dirty="0"/>
              <a:t>」は走行体の現在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の走行データを示したもの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である。</a:t>
            </a:r>
            <a:endParaRPr lang="en-US" altLang="ja-JP" sz="1100" b="1" dirty="0"/>
          </a:p>
          <a:p>
            <a:pPr algn="l" defTabSz="914251"/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添え字「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」は</a:t>
            </a:r>
            <a:r>
              <a:rPr lang="en-US" altLang="ja-JP" sz="1100" b="1" dirty="0"/>
              <a:t>n</a:t>
            </a:r>
            <a:r>
              <a:rPr lang="ja-JP" altLang="en-US" sz="1100" b="1" dirty="0"/>
              <a:t>番目のコース</a:t>
            </a:r>
            <a:endParaRPr lang="en-US" altLang="ja-JP" sz="1100" b="1" dirty="0"/>
          </a:p>
          <a:p>
            <a:pPr algn="l" defTabSz="914251"/>
            <a:r>
              <a:rPr lang="ja-JP" altLang="en-US" sz="1100" b="1" dirty="0"/>
              <a:t>情報を示したものである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="" xmlns:a16="http://schemas.microsoft.com/office/drawing/2014/main" id="{F3510B9D-E6E3-4FC9-AEBA-06E4F9280F4A}"/>
              </a:ext>
            </a:extLst>
          </p:cNvPr>
          <p:cNvSpPr txBox="1"/>
          <p:nvPr/>
        </p:nvSpPr>
        <p:spPr>
          <a:xfrm>
            <a:off x="7443754" y="48482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8BD6BDDE-530A-404B-AF4E-6E668A8AFB65}"/>
              </a:ext>
            </a:extLst>
          </p:cNvPr>
          <p:cNvCxnSpPr>
            <a:stCxn id="45" idx="1"/>
            <a:endCxn id="80" idx="0"/>
          </p:cNvCxnSpPr>
          <p:nvPr/>
        </p:nvCxnSpPr>
        <p:spPr>
          <a:xfrm flipH="1">
            <a:off x="1222214" y="4081013"/>
            <a:ext cx="1068616" cy="965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="" xmlns:a16="http://schemas.microsoft.com/office/drawing/2014/main" id="{D5916903-2BB4-4265-B288-CD9B2E876214}"/>
              </a:ext>
            </a:extLst>
          </p:cNvPr>
          <p:cNvCxnSpPr>
            <a:stCxn id="46" idx="1"/>
            <a:endCxn id="80" idx="3"/>
          </p:cNvCxnSpPr>
          <p:nvPr/>
        </p:nvCxnSpPr>
        <p:spPr>
          <a:xfrm flipH="1" flipV="1">
            <a:off x="2158318" y="5653920"/>
            <a:ext cx="479466" cy="15377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040553\Documents\ETロボコン\00モデル画像最終\クラス図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4880" r="808" b="5291"/>
          <a:stretch/>
        </p:blipFill>
        <p:spPr bwMode="auto">
          <a:xfrm>
            <a:off x="82116" y="3185667"/>
            <a:ext cx="14868000" cy="679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2">
            <a:extLst>
              <a:ext uri="{FF2B5EF4-FFF2-40B4-BE49-F238E27FC236}">
                <a16:creationId xmlns="" xmlns:a16="http://schemas.microsoft.com/office/drawing/2014/main" id="{2B99B1EA-17D2-4495-A343-2A1713BC8495}"/>
              </a:ext>
            </a:extLst>
          </p:cNvPr>
          <p:cNvSpPr/>
          <p:nvPr/>
        </p:nvSpPr>
        <p:spPr bwMode="auto">
          <a:xfrm>
            <a:off x="8927827" y="511137"/>
            <a:ext cx="6048672" cy="2458505"/>
          </a:xfrm>
          <a:prstGeom prst="roundRect">
            <a:avLst>
              <a:gd name="adj" fmla="val 5155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26" tIns="45713" rIns="91426" bIns="45713" numCol="1" rtlCol="0" anchor="ctr" anchorCtr="0" compatLnSpc="1">
            <a:prstTxWarp prst="textNoShape">
              <a:avLst/>
            </a:prstTxWarp>
          </a:bodyPr>
          <a:lstStyle/>
          <a:p>
            <a:pPr defTabSz="914251"/>
            <a:endParaRPr lang="ja-JP" altLang="en-US">
              <a:ln>
                <a:solidFill>
                  <a:srgbClr val="FF5353"/>
                </a:solidFill>
              </a:ln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8" y="1220885"/>
            <a:ext cx="13701791" cy="107720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次に、全体のクラス構造を示す。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クラスのパッケージとして、モード制御部、駆動制御部、情報取得部、デバイスの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大きく４つに分けられる。</a:t>
            </a:r>
            <a:endParaRPr kumimoji="1" lang="en-US" altLang="ja-JP" sz="1600" dirty="0"/>
          </a:p>
          <a:p>
            <a:pPr algn="l"/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939A150-84DE-4DF8-B22B-32EEDD9A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300" dirty="0"/>
              <a:t>4. </a:t>
            </a:r>
            <a:r>
              <a:rPr kumimoji="1" lang="ja-JP" altLang="en-US" sz="4300" dirty="0"/>
              <a:t>構造分析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="" xmlns:a16="http://schemas.microsoft.com/office/drawing/2014/main" id="{5EEA8C49-16B3-4EC0-810F-FA6BA141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76141"/>
              </p:ext>
            </p:extLst>
          </p:nvPr>
        </p:nvGraphicFramePr>
        <p:xfrm>
          <a:off x="9143851" y="737394"/>
          <a:ext cx="5544618" cy="2164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67486">
                  <a:extLst>
                    <a:ext uri="{9D8B030D-6E8A-4147-A177-3AD203B41FA5}">
                      <a16:colId xmlns="" xmlns:a16="http://schemas.microsoft.com/office/drawing/2014/main" val="557032482"/>
                    </a:ext>
                  </a:extLst>
                </a:gridCol>
                <a:gridCol w="3477132">
                  <a:extLst>
                    <a:ext uri="{9D8B030D-6E8A-4147-A177-3AD203B41FA5}">
                      <a16:colId xmlns="" xmlns:a16="http://schemas.microsoft.com/office/drawing/2014/main" val="3264350795"/>
                    </a:ext>
                  </a:extLst>
                </a:gridCol>
              </a:tblGrid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パッケージ名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役割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022677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モード制御部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各モードの制御を行う</a:t>
                      </a:r>
                    </a:p>
                  </a:txBody>
                  <a:tcP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8717711"/>
                  </a:ext>
                </a:extLst>
              </a:tr>
              <a:tr h="318438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駆動制御部</a:t>
                      </a:r>
                    </a:p>
                  </a:txBody>
                  <a:tcPr>
                    <a:solidFill>
                      <a:srgbClr val="FF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走行体の駆動系の制御を行う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33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5586996"/>
                  </a:ext>
                </a:extLst>
              </a:tr>
              <a:tr h="49606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情報取得部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デバイスや所持データなどから情報を取得する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821210"/>
                  </a:ext>
                </a:extLst>
              </a:tr>
              <a:tr h="550029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デバイス</a:t>
                      </a:r>
                      <a:endParaRPr kumimoji="1" lang="en-US" altLang="ja-JP" sz="1600" dirty="0"/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走行体のモータやセンサなどの</a:t>
                      </a:r>
                      <a:r>
                        <a:rPr kumimoji="1" lang="en-US" altLang="ja-JP" sz="1600" dirty="0"/>
                        <a:t>API</a:t>
                      </a:r>
                      <a:r>
                        <a:rPr kumimoji="1" lang="ja-JP" altLang="en-US" sz="1600" dirty="0"/>
                        <a:t>を呼び出す</a:t>
                      </a: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0852151"/>
                  </a:ext>
                </a:extLst>
              </a:tr>
            </a:tbl>
          </a:graphicData>
        </a:graphic>
      </p:graphicFrame>
      <p:grpSp>
        <p:nvGrpSpPr>
          <p:cNvPr id="17" name="グループ化 16">
            <a:extLst>
              <a:ext uri="{FF2B5EF4-FFF2-40B4-BE49-F238E27FC236}">
                <a16:creationId xmlns="" xmlns:a16="http://schemas.microsoft.com/office/drawing/2014/main" id="{ABAD940B-6245-4378-AD10-7CABF074D1AB}"/>
              </a:ext>
            </a:extLst>
          </p:cNvPr>
          <p:cNvGrpSpPr/>
          <p:nvPr/>
        </p:nvGrpSpPr>
        <p:grpSpPr>
          <a:xfrm>
            <a:off x="109347" y="2897634"/>
            <a:ext cx="14833648" cy="7344817"/>
            <a:chOff x="109347" y="2897634"/>
            <a:chExt cx="14833648" cy="7344817"/>
          </a:xfrm>
        </p:grpSpPr>
        <p:sp>
          <p:nvSpPr>
            <p:cNvPr id="14" name="四角形: 角を丸くする 2">
              <a:extLst>
                <a:ext uri="{FF2B5EF4-FFF2-40B4-BE49-F238E27FC236}">
                  <a16:creationId xmlns="" xmlns:a16="http://schemas.microsoft.com/office/drawing/2014/main" id="{67F8A74E-DB49-49E2-9408-B509D9D9FD84}"/>
                </a:ext>
              </a:extLst>
            </p:cNvPr>
            <p:cNvSpPr/>
            <p:nvPr/>
          </p:nvSpPr>
          <p:spPr bwMode="auto">
            <a:xfrm>
              <a:off x="109347" y="3117498"/>
              <a:ext cx="14833648" cy="7124953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536395" y="2897634"/>
              <a:ext cx="1910712" cy="461651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sz="2400" b="1" dirty="0"/>
                <a:t>クラス構造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825F097D-4588-4F8F-AA42-B0D77B0F9CE3}"/>
              </a:ext>
            </a:extLst>
          </p:cNvPr>
          <p:cNvSpPr txBox="1"/>
          <p:nvPr/>
        </p:nvSpPr>
        <p:spPr>
          <a:xfrm>
            <a:off x="9105347" y="273459"/>
            <a:ext cx="1694688" cy="369318"/>
          </a:xfrm>
          <a:prstGeom prst="rect">
            <a:avLst/>
          </a:prstGeom>
          <a:solidFill>
            <a:srgbClr val="FFE7FF"/>
          </a:solidFill>
          <a:ln w="28575">
            <a:solidFill>
              <a:srgbClr val="FF0000"/>
            </a:solidFill>
          </a:ln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b="1" dirty="0"/>
              <a:t>パッケージ説明</a:t>
            </a:r>
          </a:p>
        </p:txBody>
      </p:sp>
    </p:spTree>
    <p:extLst>
      <p:ext uri="{BB962C8B-B14F-4D97-AF65-F5344CB8AC3E}">
        <p14:creationId xmlns:p14="http://schemas.microsoft.com/office/powerpoint/2010/main" val="270989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040553\Documents\ETロボコン\00モデル画像最終\sdコース復帰制御.em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" t="1951" r="2267" b="1801"/>
          <a:stretch/>
        </p:blipFill>
        <p:spPr bwMode="auto">
          <a:xfrm>
            <a:off x="5888029" y="395517"/>
            <a:ext cx="4363547" cy="1018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040553\Documents\ETロボコン\00モデル画像最終\sdライントレース.em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6091" r="2347" b="4987"/>
          <a:stretch/>
        </p:blipFill>
        <p:spPr bwMode="auto">
          <a:xfrm>
            <a:off x="150046" y="7062095"/>
            <a:ext cx="4248000" cy="346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040553\Documents\ETロボコン\00モデル画像最終\sd制御モード.e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t="9862" r="3294" b="10138"/>
          <a:stretch/>
        </p:blipFill>
        <p:spPr bwMode="auto">
          <a:xfrm>
            <a:off x="317924" y="3637605"/>
            <a:ext cx="3098815" cy="2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グループ化 34">
            <a:extLst>
              <a:ext uri="{FF2B5EF4-FFF2-40B4-BE49-F238E27FC236}">
                <a16:creationId xmlns="" xmlns:a16="http://schemas.microsoft.com/office/drawing/2014/main" id="{7B458B15-DB0F-4C7C-B5AE-49F4381C2E33}"/>
              </a:ext>
            </a:extLst>
          </p:cNvPr>
          <p:cNvGrpSpPr/>
          <p:nvPr/>
        </p:nvGrpSpPr>
        <p:grpSpPr>
          <a:xfrm>
            <a:off x="10895197" y="88192"/>
            <a:ext cx="3991622" cy="3529522"/>
            <a:chOff x="10459042" y="88192"/>
            <a:chExt cx="3991622" cy="3529522"/>
          </a:xfrm>
        </p:grpSpPr>
        <p:pic>
          <p:nvPicPr>
            <p:cNvPr id="16" name="図 15">
              <a:extLst>
                <a:ext uri="{FF2B5EF4-FFF2-40B4-BE49-F238E27FC236}">
                  <a16:creationId xmlns="" xmlns:a16="http://schemas.microsoft.com/office/drawing/2014/main" id="{DDFF7D04-638E-46BD-A024-640C8F448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2" t="10020" r="3823" b="9001"/>
            <a:stretch/>
          </p:blipFill>
          <p:spPr>
            <a:xfrm>
              <a:off x="10494827" y="512714"/>
              <a:ext cx="3955837" cy="301025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10459042" y="88192"/>
              <a:ext cx="3991621" cy="3529522"/>
              <a:chOff x="508282" y="6234869"/>
              <a:chExt cx="3991621" cy="3756672"/>
            </a:xfrm>
          </p:grpSpPr>
          <p:sp>
            <p:nvSpPr>
              <p:cNvPr id="23" name="四角形: 角を丸くする 2">
                <a:extLst>
                  <a:ext uri="{FF2B5EF4-FFF2-40B4-BE49-F238E27FC236}">
                    <a16:creationId xmlns=""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508282" y="6452351"/>
                <a:ext cx="3991621" cy="3539190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=""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633725" y="6234869"/>
                <a:ext cx="3012127" cy="369318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自己位置推定の処理フロー</a:t>
                </a:r>
              </a:p>
            </p:txBody>
          </p:sp>
        </p:grp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0630">
            <a:off x="148768" y="863613"/>
            <a:ext cx="1053100" cy="105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6D709A13-6AAF-442E-AD6F-978BDC42B238}"/>
              </a:ext>
            </a:extLst>
          </p:cNvPr>
          <p:cNvSpPr txBox="1"/>
          <p:nvPr/>
        </p:nvSpPr>
        <p:spPr>
          <a:xfrm>
            <a:off x="554629" y="1220885"/>
            <a:ext cx="3901808" cy="206208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l"/>
            <a:r>
              <a:rPr kumimoji="1" lang="ja-JP" altLang="en-US" sz="1600" dirty="0"/>
              <a:t>「</a:t>
            </a:r>
            <a:r>
              <a:rPr kumimoji="1" lang="en-US" altLang="ja-JP" sz="1600" dirty="0"/>
              <a:t>4. </a:t>
            </a:r>
            <a:r>
              <a:rPr kumimoji="1" lang="ja-JP" altLang="en-US" sz="1600" dirty="0"/>
              <a:t>構造設計」で示したそれぞれのクラスの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シーケンス図を以下に示す。</a:t>
            </a:r>
            <a:endParaRPr kumimoji="1" lang="en-US" altLang="ja-JP" sz="1600" dirty="0"/>
          </a:p>
          <a:p>
            <a:pPr algn="l"/>
            <a:r>
              <a:rPr kumimoji="1" lang="ja-JP" altLang="en-US" sz="1600" dirty="0"/>
              <a:t>ここではコースを完走するために必要な</a:t>
            </a:r>
            <a:r>
              <a:rPr kumimoji="1" lang="ja-JP" altLang="en-US" sz="1600" b="1" dirty="0"/>
              <a:t>ライントレース</a:t>
            </a:r>
            <a:r>
              <a:rPr kumimoji="1" lang="ja-JP" altLang="en-US" sz="1600" dirty="0"/>
              <a:t>と、私たちのアピールポイントの</a:t>
            </a:r>
            <a:r>
              <a:rPr kumimoji="1" lang="ja-JP" altLang="en-US" sz="1600" b="1" dirty="0"/>
              <a:t>コース復帰制御</a:t>
            </a:r>
            <a:r>
              <a:rPr kumimoji="1" lang="ja-JP" altLang="en-US" sz="1600" dirty="0"/>
              <a:t>のシーケンス図の記載だけに限らせていただいた。自動キャリブレーション、</a:t>
            </a:r>
            <a:r>
              <a:rPr kumimoji="1" lang="en-US" altLang="ja-JP" sz="1600" dirty="0"/>
              <a:t>Bluetooth</a:t>
            </a:r>
            <a:r>
              <a:rPr kumimoji="1" lang="ja-JP" altLang="en-US" sz="1600" dirty="0"/>
              <a:t>スタートについては省略した。</a:t>
            </a:r>
            <a:endParaRPr kumimoji="1" lang="en-US" altLang="ja-JP" sz="1600" dirty="0"/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F2F6225-A22A-40FF-9D68-4EE3CAB7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5760000" cy="1025426"/>
          </a:xfrm>
        </p:spPr>
        <p:txBody>
          <a:bodyPr>
            <a:normAutofit/>
          </a:bodyPr>
          <a:lstStyle/>
          <a:p>
            <a:r>
              <a:rPr kumimoji="1" lang="en-US" altLang="ja-JP" sz="4300" dirty="0"/>
              <a:t>5. </a:t>
            </a:r>
            <a:r>
              <a:rPr kumimoji="1" lang="ja-JP" altLang="en-US" sz="4300" dirty="0"/>
              <a:t>振る舞い設計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356059" y="3287516"/>
            <a:ext cx="3088110" cy="3024336"/>
            <a:chOff x="79077" y="1860891"/>
            <a:chExt cx="4816302" cy="5110761"/>
          </a:xfrm>
        </p:grpSpPr>
        <p:sp>
          <p:nvSpPr>
            <p:cNvPr id="21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79077" y="2159738"/>
              <a:ext cx="4816302" cy="4811914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373125" y="1860891"/>
              <a:ext cx="4336602" cy="624103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各制御モードの処理フロー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="" xmlns:a16="http://schemas.microsoft.com/office/drawing/2014/main" id="{FCB04DD8-2413-49D1-AB6E-9A199C869A36}"/>
              </a:ext>
            </a:extLst>
          </p:cNvPr>
          <p:cNvGrpSpPr/>
          <p:nvPr/>
        </p:nvGrpSpPr>
        <p:grpSpPr>
          <a:xfrm>
            <a:off x="10516110" y="3673332"/>
            <a:ext cx="4532397" cy="6713137"/>
            <a:chOff x="10079955" y="3673332"/>
            <a:chExt cx="4532397" cy="6713137"/>
          </a:xfrm>
        </p:grpSpPr>
        <p:pic>
          <p:nvPicPr>
            <p:cNvPr id="30" name="図 29">
              <a:extLst>
                <a:ext uri="{FF2B5EF4-FFF2-40B4-BE49-F238E27FC236}">
                  <a16:creationId xmlns="" xmlns:a16="http://schemas.microsoft.com/office/drawing/2014/main" id="{9C0EF90E-4433-4E41-A1CB-8DA4372B1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9" t="5087" r="2546" b="3602"/>
            <a:stretch/>
          </p:blipFill>
          <p:spPr>
            <a:xfrm>
              <a:off x="10178445" y="4096370"/>
              <a:ext cx="4421207" cy="6287970"/>
            </a:xfrm>
            <a:prstGeom prst="rect">
              <a:avLst/>
            </a:prstGeom>
          </p:spPr>
        </p:pic>
        <p:grpSp>
          <p:nvGrpSpPr>
            <p:cNvPr id="9" name="グループ化 8"/>
            <p:cNvGrpSpPr/>
            <p:nvPr/>
          </p:nvGrpSpPr>
          <p:grpSpPr>
            <a:xfrm>
              <a:off x="10079955" y="3673332"/>
              <a:ext cx="4532397" cy="6713137"/>
              <a:chOff x="-7588981" y="1320777"/>
              <a:chExt cx="5685788" cy="6485531"/>
            </a:xfrm>
          </p:grpSpPr>
          <p:sp>
            <p:nvSpPr>
              <p:cNvPr id="25" name="四角形: 角を丸くする 2">
                <a:extLst>
                  <a:ext uri="{FF2B5EF4-FFF2-40B4-BE49-F238E27FC236}">
                    <a16:creationId xmlns="" xmlns:a16="http://schemas.microsoft.com/office/drawing/2014/main" id="{2B99B1EA-17D2-4495-A343-2A1713BC8495}"/>
                  </a:ext>
                </a:extLst>
              </p:cNvPr>
              <p:cNvSpPr/>
              <p:nvPr/>
            </p:nvSpPr>
            <p:spPr bwMode="auto">
              <a:xfrm>
                <a:off x="-7588981" y="1538261"/>
                <a:ext cx="5685788" cy="6268047"/>
              </a:xfrm>
              <a:prstGeom prst="roundRect">
                <a:avLst>
                  <a:gd name="adj" fmla="val 5155"/>
                </a:avLst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26" tIns="45713" rIns="91426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251"/>
                <a:endParaRPr lang="ja-JP" altLang="en-US">
                  <a:ln>
                    <a:solidFill>
                      <a:srgbClr val="FF5353"/>
                    </a:solidFill>
                  </a:ln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="" xmlns:a16="http://schemas.microsoft.com/office/drawing/2014/main" id="{825F097D-4588-4F8F-AA42-B0D77B0F9CE3}"/>
                  </a:ext>
                </a:extLst>
              </p:cNvPr>
              <p:cNvSpPr txBox="1"/>
              <p:nvPr/>
            </p:nvSpPr>
            <p:spPr>
              <a:xfrm>
                <a:off x="-7389331" y="1320777"/>
                <a:ext cx="4226637" cy="337775"/>
              </a:xfrm>
              <a:prstGeom prst="rect">
                <a:avLst/>
              </a:prstGeom>
              <a:solidFill>
                <a:srgbClr val="FFE7FF"/>
              </a:solidFill>
              <a:ln w="28575">
                <a:solidFill>
                  <a:srgbClr val="FF0000"/>
                </a:solidFill>
              </a:ln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l"/>
                <a:r>
                  <a:rPr kumimoji="1" lang="ja-JP" altLang="en-US" b="1" dirty="0"/>
                  <a:t>コース離脱判定の処理フロー</a:t>
                </a:r>
              </a:p>
            </p:txBody>
          </p:sp>
        </p:grpSp>
      </p:grpSp>
      <p:grpSp>
        <p:nvGrpSpPr>
          <p:cNvPr id="39" name="グループ化 38">
            <a:extLst>
              <a:ext uri="{FF2B5EF4-FFF2-40B4-BE49-F238E27FC236}">
                <a16:creationId xmlns="" xmlns:a16="http://schemas.microsoft.com/office/drawing/2014/main" id="{8E7C5510-9643-45E4-AC51-A7DE061CEFFE}"/>
              </a:ext>
            </a:extLst>
          </p:cNvPr>
          <p:cNvGrpSpPr/>
          <p:nvPr/>
        </p:nvGrpSpPr>
        <p:grpSpPr>
          <a:xfrm>
            <a:off x="99675" y="6611607"/>
            <a:ext cx="4386843" cy="3988756"/>
            <a:chOff x="25399" y="4806496"/>
            <a:chExt cx="4462993" cy="3988756"/>
          </a:xfrm>
        </p:grpSpPr>
        <p:sp>
          <p:nvSpPr>
            <p:cNvPr id="37" name="四角形: 角を丸くする 2">
              <a:extLst>
                <a:ext uri="{FF2B5EF4-FFF2-40B4-BE49-F238E27FC236}">
                  <a16:creationId xmlns="" xmlns:a16="http://schemas.microsoft.com/office/drawing/2014/main" id="{AB998B0E-1358-4DA8-8A8C-4C281FB91274}"/>
                </a:ext>
              </a:extLst>
            </p:cNvPr>
            <p:cNvSpPr/>
            <p:nvPr/>
          </p:nvSpPr>
          <p:spPr bwMode="auto">
            <a:xfrm>
              <a:off x="25399" y="4983342"/>
              <a:ext cx="4462993" cy="3811910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="" xmlns:a16="http://schemas.microsoft.com/office/drawing/2014/main" id="{54BDB8B6-53B7-417A-B676-887F16A58B24}"/>
                </a:ext>
              </a:extLst>
            </p:cNvPr>
            <p:cNvSpPr txBox="1"/>
            <p:nvPr/>
          </p:nvSpPr>
          <p:spPr>
            <a:xfrm>
              <a:off x="188537" y="4806496"/>
              <a:ext cx="2884365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ライントレースの処理フロー</a:t>
              </a: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5815798" y="49221"/>
            <a:ext cx="4653225" cy="10554013"/>
            <a:chOff x="15768587" y="1924970"/>
            <a:chExt cx="4653225" cy="10554013"/>
          </a:xfrm>
        </p:grpSpPr>
        <p:sp>
          <p:nvSpPr>
            <p:cNvPr id="27" name="四角形: 角を丸くする 2">
              <a:extLst>
                <a:ext uri="{FF2B5EF4-FFF2-40B4-BE49-F238E27FC236}">
                  <a16:creationId xmlns="" xmlns:a16="http://schemas.microsoft.com/office/drawing/2014/main" id="{2B99B1EA-17D2-4495-A343-2A1713BC8495}"/>
                </a:ext>
              </a:extLst>
            </p:cNvPr>
            <p:cNvSpPr/>
            <p:nvPr/>
          </p:nvSpPr>
          <p:spPr bwMode="auto">
            <a:xfrm>
              <a:off x="15768587" y="2133119"/>
              <a:ext cx="4653225" cy="10345864"/>
            </a:xfrm>
            <a:prstGeom prst="roundRect">
              <a:avLst>
                <a:gd name="adj" fmla="val 515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26" tIns="45713" rIns="91426" bIns="45713" numCol="1" rtlCol="0" anchor="ctr" anchorCtr="0" compatLnSpc="1">
              <a:prstTxWarp prst="textNoShape">
                <a:avLst/>
              </a:prstTxWarp>
            </a:bodyPr>
            <a:lstStyle/>
            <a:p>
              <a:pPr defTabSz="914251"/>
              <a:endParaRPr lang="ja-JP" altLang="en-US">
                <a:ln>
                  <a:solidFill>
                    <a:srgbClr val="FF5353"/>
                  </a:solidFill>
                </a:ln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="" xmlns:a16="http://schemas.microsoft.com/office/drawing/2014/main" id="{825F097D-4588-4F8F-AA42-B0D77B0F9CE3}"/>
                </a:ext>
              </a:extLst>
            </p:cNvPr>
            <p:cNvSpPr txBox="1"/>
            <p:nvPr/>
          </p:nvSpPr>
          <p:spPr>
            <a:xfrm>
              <a:off x="16062638" y="1924970"/>
              <a:ext cx="3146781" cy="369318"/>
            </a:xfrm>
            <a:prstGeom prst="rect">
              <a:avLst/>
            </a:prstGeom>
            <a:solidFill>
              <a:srgbClr val="FFE7FF"/>
            </a:solidFill>
            <a:ln w="28575">
              <a:solidFill>
                <a:srgbClr val="FF0000"/>
              </a:solidFill>
            </a:ln>
          </p:spPr>
          <p:txBody>
            <a:bodyPr wrap="square" lIns="91426" tIns="45713" rIns="91426" bIns="45713" rtlCol="0">
              <a:spAutoFit/>
            </a:bodyPr>
            <a:lstStyle/>
            <a:p>
              <a:pPr algn="l"/>
              <a:r>
                <a:rPr kumimoji="1" lang="ja-JP" altLang="en-US" b="1" dirty="0"/>
                <a:t>コース復帰動作の処理フロー</a:t>
              </a:r>
            </a:p>
          </p:txBody>
        </p:sp>
      </p:grpSp>
      <p:sp>
        <p:nvSpPr>
          <p:cNvPr id="41" name="二等辺三角形 40">
            <a:extLst>
              <a:ext uri="{FF2B5EF4-FFF2-40B4-BE49-F238E27FC236}">
                <a16:creationId xmlns="" xmlns:a16="http://schemas.microsoft.com/office/drawing/2014/main" id="{CB152A7A-BA42-4EC8-B7C8-A01E36FD7ED9}"/>
              </a:ext>
            </a:extLst>
          </p:cNvPr>
          <p:cNvSpPr/>
          <p:nvPr/>
        </p:nvSpPr>
        <p:spPr>
          <a:xfrm rot="3223458">
            <a:off x="5138945" y="1634947"/>
            <a:ext cx="1169227" cy="2599760"/>
          </a:xfrm>
          <a:prstGeom prst="triangl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二等辺三角形 41">
            <a:extLst>
              <a:ext uri="{FF2B5EF4-FFF2-40B4-BE49-F238E27FC236}">
                <a16:creationId xmlns="" xmlns:a16="http://schemas.microsoft.com/office/drawing/2014/main" id="{82371992-1E67-4BC5-8160-AF143475C599}"/>
              </a:ext>
            </a:extLst>
          </p:cNvPr>
          <p:cNvSpPr/>
          <p:nvPr/>
        </p:nvSpPr>
        <p:spPr>
          <a:xfrm rot="6338420">
            <a:off x="5348271" y="4344008"/>
            <a:ext cx="1169227" cy="1741843"/>
          </a:xfrm>
          <a:prstGeom prst="triangle">
            <a:avLst>
              <a:gd name="adj" fmla="val 52035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="" xmlns:a16="http://schemas.microsoft.com/office/drawing/2014/main" id="{769F3BC9-EC18-45DC-9A3E-2035CBAA74E4}"/>
              </a:ext>
            </a:extLst>
          </p:cNvPr>
          <p:cNvSpPr/>
          <p:nvPr/>
        </p:nvSpPr>
        <p:spPr>
          <a:xfrm>
            <a:off x="3657430" y="4344009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②目標座標の方向へ直進する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="" xmlns:a16="http://schemas.microsoft.com/office/drawing/2014/main" id="{F52D4A82-E5C0-4AB8-92BC-7CC83282D881}"/>
              </a:ext>
            </a:extLst>
          </p:cNvPr>
          <p:cNvSpPr/>
          <p:nvPr/>
        </p:nvSpPr>
        <p:spPr>
          <a:xfrm>
            <a:off x="3658543" y="3013761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①目標座標の方向へ旋回する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  <p:sp>
        <p:nvSpPr>
          <p:cNvPr id="45" name="二等辺三角形 44">
            <a:extLst>
              <a:ext uri="{FF2B5EF4-FFF2-40B4-BE49-F238E27FC236}">
                <a16:creationId xmlns="" xmlns:a16="http://schemas.microsoft.com/office/drawing/2014/main" id="{156692DC-8CC4-4265-B706-4E3BA24E34C7}"/>
              </a:ext>
            </a:extLst>
          </p:cNvPr>
          <p:cNvSpPr/>
          <p:nvPr/>
        </p:nvSpPr>
        <p:spPr>
          <a:xfrm rot="7814469">
            <a:off x="5146463" y="5715457"/>
            <a:ext cx="1169227" cy="2599760"/>
          </a:xfrm>
          <a:prstGeom prst="triangle">
            <a:avLst>
              <a:gd name="adj" fmla="val 52035"/>
            </a:avLst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="" xmlns:a16="http://schemas.microsoft.com/office/drawing/2014/main" id="{20229F8B-4B35-407C-BBF1-66ABE368585F}"/>
              </a:ext>
            </a:extLst>
          </p:cNvPr>
          <p:cNvSpPr/>
          <p:nvPr/>
        </p:nvSpPr>
        <p:spPr>
          <a:xfrm>
            <a:off x="3637667" y="5703653"/>
            <a:ext cx="1977530" cy="1273233"/>
          </a:xfrm>
          <a:prstGeom prst="roundRect">
            <a:avLst/>
          </a:prstGeom>
          <a:solidFill>
            <a:srgbClr val="FFE7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コース復帰動作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l"/>
            <a:r>
              <a:rPr kumimoji="1" lang="ja-JP" altLang="en-US" sz="1600" b="1" dirty="0">
                <a:solidFill>
                  <a:schemeClr val="tx1"/>
                </a:solidFill>
              </a:rPr>
              <a:t>③目標旋回角度まで旋回する</a:t>
            </a: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</a:rPr>
              <a:t>に対応する</a:t>
            </a:r>
          </a:p>
        </p:txBody>
      </p:sp>
    </p:spTree>
    <p:extLst>
      <p:ext uri="{BB962C8B-B14F-4D97-AF65-F5344CB8AC3E}">
        <p14:creationId xmlns:p14="http://schemas.microsoft.com/office/powerpoint/2010/main" val="335124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A76B44-2FA9-4683-8CC1-4E3812BD9B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回転ギア</Template>
  <TotalTime>1127</TotalTime>
  <Words>833</Words>
  <Application>Microsoft Office PowerPoint</Application>
  <PresentationFormat>ユーザー設定</PresentationFormat>
  <Paragraphs>154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PowerPoint プレゼンテーション</vt:lpstr>
      <vt:lpstr>2. 機能実現</vt:lpstr>
      <vt:lpstr>3. 復帰制御の実現方法</vt:lpstr>
      <vt:lpstr>4. 構造分析</vt:lpstr>
      <vt:lpstr>5. 振る舞い設計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林大和</dc:creator>
  <cp:keywords/>
  <cp:lastModifiedBy>林　大和</cp:lastModifiedBy>
  <cp:revision>109</cp:revision>
  <cp:lastPrinted>2017-08-07T00:48:12Z</cp:lastPrinted>
  <dcterms:created xsi:type="dcterms:W3CDTF">2017-07-25T15:50:12Z</dcterms:created>
  <dcterms:modified xsi:type="dcterms:W3CDTF">2017-08-07T02:44:33Z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TC025867559991</vt:lpwstr>
  </property>
</Properties>
</file>