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2"/>
  </p:sldMasterIdLst>
  <p:notesMasterIdLst>
    <p:notesMasterId r:id="rId9"/>
  </p:notesMasterIdLst>
  <p:handoutMasterIdLst>
    <p:handoutMasterId r:id="rId10"/>
  </p:handoutMasterIdLst>
  <p:sldIdLst>
    <p:sldId id="257" r:id="rId3"/>
    <p:sldId id="259" r:id="rId4"/>
    <p:sldId id="260" r:id="rId5"/>
    <p:sldId id="261" r:id="rId6"/>
    <p:sldId id="262" r:id="rId7"/>
    <p:sldId id="263" r:id="rId8"/>
  </p:sldIdLst>
  <p:sldSz cx="15119350" cy="10691813"/>
  <p:notesSz cx="7104063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3722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47446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21168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948917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686147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423377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160606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897835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82" userDrawn="1">
          <p15:clr>
            <a:srgbClr val="A4A3A4"/>
          </p15:clr>
        </p15:guide>
        <p15:guide id="2" pos="22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FF"/>
    <a:srgbClr val="CCECFF"/>
    <a:srgbClr val="FF99FF"/>
    <a:srgbClr val="FFE7FF"/>
    <a:srgbClr val="99FFCC"/>
    <a:srgbClr val="FF5353"/>
    <a:srgbClr val="FFCCCC"/>
    <a:srgbClr val="FFCC33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87" autoAdjust="0"/>
    <p:restoredTop sz="96043" autoAdjust="0"/>
  </p:normalViewPr>
  <p:slideViewPr>
    <p:cSldViewPr>
      <p:cViewPr>
        <p:scale>
          <a:sx n="70" d="100"/>
          <a:sy n="70" d="100"/>
        </p:scale>
        <p:origin x="-534" y="-114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04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9C73273-3DE1-41B5-B9CF-CA246A252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3DF0FF95-4C4E-4E36-9A68-8AA61AF53122}" type="datetimeFigureOut">
              <a:rPr lang="ja-JP" altLang="en-US" smtClean="0"/>
              <a:t>2017/7/31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6763"/>
            <a:ext cx="542766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DAAEABAD-8A43-4324-B4A6-4760505A5E68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959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229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4460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1688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4891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614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337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0606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97835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3951" y="3321394"/>
            <a:ext cx="12851448" cy="22918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48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9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8124847" y="668242"/>
            <a:ext cx="5625132" cy="1422110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9446" y="668242"/>
            <a:ext cx="16623411" cy="1422110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5615459" cy="1025426"/>
          </a:xfrm>
          <a:solidFill>
            <a:srgbClr val="FF5353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4324" y="6870484"/>
            <a:ext cx="12851448" cy="2123513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94324" y="4531651"/>
            <a:ext cx="12851448" cy="2338833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17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435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153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487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58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30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024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89741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3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49450" y="3890632"/>
            <a:ext cx="11124272" cy="1099870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625711" y="3890632"/>
            <a:ext cx="11124272" cy="1099870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5967" y="2393284"/>
            <a:ext cx="6680339" cy="997407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176" indent="0">
              <a:buNone/>
              <a:defRPr sz="3200" b="1"/>
            </a:lvl2pPr>
            <a:lvl3pPr marL="1474354" indent="0">
              <a:buNone/>
              <a:defRPr sz="2900" b="1"/>
            </a:lvl3pPr>
            <a:lvl4pPr marL="2211531" indent="0">
              <a:buNone/>
              <a:defRPr sz="2600" b="1"/>
            </a:lvl4pPr>
            <a:lvl5pPr marL="2948710" indent="0">
              <a:buNone/>
              <a:defRPr sz="2600" b="1"/>
            </a:lvl5pPr>
            <a:lvl6pPr marL="3685885" indent="0">
              <a:buNone/>
              <a:defRPr sz="2600" b="1"/>
            </a:lvl6pPr>
            <a:lvl7pPr marL="4423062" indent="0">
              <a:buNone/>
              <a:defRPr sz="2600" b="1"/>
            </a:lvl7pPr>
            <a:lvl8pPr marL="5160240" indent="0">
              <a:buNone/>
              <a:defRPr sz="2600" b="1"/>
            </a:lvl8pPr>
            <a:lvl9pPr marL="5897417" indent="0">
              <a:buNone/>
              <a:defRPr sz="2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55967" y="3390691"/>
            <a:ext cx="6680339" cy="616016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680424" y="2393284"/>
            <a:ext cx="6682963" cy="997407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176" indent="0">
              <a:buNone/>
              <a:defRPr sz="3200" b="1"/>
            </a:lvl2pPr>
            <a:lvl3pPr marL="1474354" indent="0">
              <a:buNone/>
              <a:defRPr sz="2900" b="1"/>
            </a:lvl3pPr>
            <a:lvl4pPr marL="2211531" indent="0">
              <a:buNone/>
              <a:defRPr sz="2600" b="1"/>
            </a:lvl4pPr>
            <a:lvl5pPr marL="2948710" indent="0">
              <a:buNone/>
              <a:defRPr sz="2600" b="1"/>
            </a:lvl5pPr>
            <a:lvl6pPr marL="3685885" indent="0">
              <a:buNone/>
              <a:defRPr sz="2600" b="1"/>
            </a:lvl6pPr>
            <a:lvl7pPr marL="4423062" indent="0">
              <a:buNone/>
              <a:defRPr sz="2600" b="1"/>
            </a:lvl7pPr>
            <a:lvl8pPr marL="5160240" indent="0">
              <a:buNone/>
              <a:defRPr sz="2600" b="1"/>
            </a:lvl8pPr>
            <a:lvl9pPr marL="5897417" indent="0">
              <a:buNone/>
              <a:defRPr sz="2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680424" y="3390691"/>
            <a:ext cx="6682963" cy="616016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0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5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968" y="425693"/>
            <a:ext cx="4974162" cy="181166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11246" y="425693"/>
            <a:ext cx="8452137" cy="912516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55968" y="2237363"/>
            <a:ext cx="4974162" cy="7313498"/>
          </a:xfrm>
        </p:spPr>
        <p:txBody>
          <a:bodyPr/>
          <a:lstStyle>
            <a:lvl1pPr marL="0" indent="0">
              <a:buNone/>
              <a:defRPr sz="2300"/>
            </a:lvl1pPr>
            <a:lvl2pPr marL="737176" indent="0">
              <a:buNone/>
              <a:defRPr sz="1900"/>
            </a:lvl2pPr>
            <a:lvl3pPr marL="1474354" indent="0">
              <a:buNone/>
              <a:defRPr sz="1600"/>
            </a:lvl3pPr>
            <a:lvl4pPr marL="2211531" indent="0">
              <a:buNone/>
              <a:defRPr sz="1500"/>
            </a:lvl4pPr>
            <a:lvl5pPr marL="2948710" indent="0">
              <a:buNone/>
              <a:defRPr sz="1500"/>
            </a:lvl5pPr>
            <a:lvl6pPr marL="3685885" indent="0">
              <a:buNone/>
              <a:defRPr sz="1500"/>
            </a:lvl6pPr>
            <a:lvl7pPr marL="4423062" indent="0">
              <a:buNone/>
              <a:defRPr sz="1500"/>
            </a:lvl7pPr>
            <a:lvl8pPr marL="5160240" indent="0">
              <a:buNone/>
              <a:defRPr sz="1500"/>
            </a:lvl8pPr>
            <a:lvl9pPr marL="5897417" indent="0">
              <a:buNone/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3498" y="7484269"/>
            <a:ext cx="9071610" cy="88356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5200"/>
            </a:lvl1pPr>
            <a:lvl2pPr marL="737176" indent="0">
              <a:buNone/>
              <a:defRPr sz="4500"/>
            </a:lvl2pPr>
            <a:lvl3pPr marL="1474354" indent="0">
              <a:buNone/>
              <a:defRPr sz="3900"/>
            </a:lvl3pPr>
            <a:lvl4pPr marL="2211531" indent="0">
              <a:buNone/>
              <a:defRPr sz="3200"/>
            </a:lvl4pPr>
            <a:lvl5pPr marL="2948710" indent="0">
              <a:buNone/>
              <a:defRPr sz="3200"/>
            </a:lvl5pPr>
            <a:lvl6pPr marL="3685885" indent="0">
              <a:buNone/>
              <a:defRPr sz="3200"/>
            </a:lvl6pPr>
            <a:lvl7pPr marL="4423062" indent="0">
              <a:buNone/>
              <a:defRPr sz="3200"/>
            </a:lvl7pPr>
            <a:lvl8pPr marL="5160240" indent="0">
              <a:buNone/>
              <a:defRPr sz="3200"/>
            </a:lvl8pPr>
            <a:lvl9pPr marL="5897417" indent="0">
              <a:buNone/>
              <a:defRPr sz="3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963498" y="8367830"/>
            <a:ext cx="9071610" cy="1254802"/>
          </a:xfrm>
        </p:spPr>
        <p:txBody>
          <a:bodyPr/>
          <a:lstStyle>
            <a:lvl1pPr marL="0" indent="0">
              <a:buNone/>
              <a:defRPr sz="2300"/>
            </a:lvl1pPr>
            <a:lvl2pPr marL="737176" indent="0">
              <a:buNone/>
              <a:defRPr sz="1900"/>
            </a:lvl2pPr>
            <a:lvl3pPr marL="1474354" indent="0">
              <a:buNone/>
              <a:defRPr sz="1600"/>
            </a:lvl3pPr>
            <a:lvl4pPr marL="2211531" indent="0">
              <a:buNone/>
              <a:defRPr sz="1500"/>
            </a:lvl4pPr>
            <a:lvl5pPr marL="2948710" indent="0">
              <a:buNone/>
              <a:defRPr sz="1500"/>
            </a:lvl5pPr>
            <a:lvl6pPr marL="3685885" indent="0">
              <a:buNone/>
              <a:defRPr sz="1500"/>
            </a:lvl6pPr>
            <a:lvl7pPr marL="4423062" indent="0">
              <a:buNone/>
              <a:defRPr sz="1500"/>
            </a:lvl7pPr>
            <a:lvl8pPr marL="5160240" indent="0">
              <a:buNone/>
              <a:defRPr sz="1500"/>
            </a:lvl8pPr>
            <a:lvl9pPr marL="5897417" indent="0">
              <a:buNone/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454" y="1"/>
            <a:ext cx="8334309" cy="1025426"/>
          </a:xfrm>
          <a:prstGeom prst="rect">
            <a:avLst/>
          </a:prstGeom>
          <a:solidFill>
            <a:srgbClr val="FFCCCC"/>
          </a:solidFill>
        </p:spPr>
        <p:txBody>
          <a:bodyPr vert="horz" lIns="147435" tIns="73718" rIns="147435" bIns="73718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5969" y="2494757"/>
            <a:ext cx="13607415" cy="7056102"/>
          </a:xfrm>
          <a:prstGeom prst="rect">
            <a:avLst/>
          </a:prstGeom>
        </p:spPr>
        <p:txBody>
          <a:bodyPr vert="horz" lIns="147435" tIns="73718" rIns="147435" bIns="7371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55968" y="9909727"/>
            <a:ext cx="3527848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165778" y="9909727"/>
            <a:ext cx="4787794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835534" y="9909727"/>
            <a:ext cx="3527848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defTabSz="1474354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2883" indent="-552883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7914" indent="-460735" algn="l" defTabSz="1474354" rtl="0" eaLnBrk="1" latinLnBrk="0" hangingPunct="1">
        <a:spcBef>
          <a:spcPct val="20000"/>
        </a:spcBef>
        <a:buFont typeface="Arial" pitchFamily="34" charset="0"/>
        <a:buChar char="–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2945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0121" indent="-368590" algn="l" defTabSz="1474354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7297" indent="-368590" algn="l" defTabSz="1474354" rtl="0" eaLnBrk="1" latinLnBrk="0" hangingPunct="1">
        <a:spcBef>
          <a:spcPct val="20000"/>
        </a:spcBef>
        <a:buFont typeface="Arial" pitchFamily="34" charset="0"/>
        <a:buChar char="»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4473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1652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28828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6005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176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354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531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871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5885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3062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024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7417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image" Target="../media/image1.emf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四角形: 角を丸くする 2">
            <a:extLst>
              <a:ext uri="{FF2B5EF4-FFF2-40B4-BE49-F238E27FC236}">
                <a16:creationId xmlns:a16="http://schemas.microsoft.com/office/drawing/2014/main" xmlns="" id="{2B99B1EA-17D2-4495-A343-2A1713BC8495}"/>
              </a:ext>
            </a:extLst>
          </p:cNvPr>
          <p:cNvSpPr/>
          <p:nvPr/>
        </p:nvSpPr>
        <p:spPr bwMode="auto">
          <a:xfrm>
            <a:off x="280849" y="3331139"/>
            <a:ext cx="8928992" cy="6696744"/>
          </a:xfrm>
          <a:prstGeom prst="roundRect">
            <a:avLst>
              <a:gd name="adj" fmla="val 5155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ln>
                <a:solidFill>
                  <a:srgbClr val="FF5353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グループ化 7"/>
          <p:cNvGrpSpPr/>
          <p:nvPr/>
        </p:nvGrpSpPr>
        <p:grpSpPr>
          <a:xfrm>
            <a:off x="9503891" y="3257674"/>
            <a:ext cx="5112568" cy="6524518"/>
            <a:chOff x="7415659" y="2925844"/>
            <a:chExt cx="4032448" cy="54717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xmlns="" id="{2CB54470-E1EE-4955-BF14-A25A1992B9AE}"/>
                </a:ext>
              </a:extLst>
            </p:cNvPr>
            <p:cNvSpPr/>
            <p:nvPr/>
          </p:nvSpPr>
          <p:spPr bwMode="auto">
            <a:xfrm>
              <a:off x="7415659" y="2925844"/>
              <a:ext cx="4032448" cy="547174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/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xmlns="" id="{574E1E1E-B7FA-40EC-A6D2-799349572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5" t="8139" r="4615" b="3020"/>
            <a:stretch/>
          </p:blipFill>
          <p:spPr>
            <a:xfrm>
              <a:off x="7574407" y="3445313"/>
              <a:ext cx="3678060" cy="4449812"/>
            </a:xfrm>
            <a:prstGeom prst="rect">
              <a:avLst/>
            </a:prstGeom>
            <a:grpFill/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FBE064E7-1A85-4AD9-98DB-4B7D8573EBC8}"/>
              </a:ext>
            </a:extLst>
          </p:cNvPr>
          <p:cNvSpPr txBox="1"/>
          <p:nvPr/>
        </p:nvSpPr>
        <p:spPr>
          <a:xfrm>
            <a:off x="719109" y="1859331"/>
            <a:ext cx="12529198" cy="116953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dirty="0" smtClean="0"/>
              <a:t>私たちチーム「ハナ</a:t>
            </a:r>
            <a:r>
              <a:rPr kumimoji="1" lang="ja-JP" altLang="en-US" dirty="0"/>
              <a:t>☆花</a:t>
            </a:r>
            <a:r>
              <a:rPr kumimoji="1" lang="ja-JP" altLang="en-US" dirty="0" smtClean="0"/>
              <a:t>ライダー」は</a:t>
            </a:r>
            <a:r>
              <a:rPr kumimoji="1" lang="ja-JP" altLang="en-US" dirty="0"/>
              <a:t>昨年度の先輩方の結果</a:t>
            </a:r>
            <a:r>
              <a:rPr kumimoji="1" lang="en-US" altLang="ja-JP" dirty="0" smtClean="0"/>
              <a:t>(R</a:t>
            </a:r>
            <a:r>
              <a:rPr kumimoji="1" lang="ja-JP" altLang="en-US" dirty="0" smtClean="0"/>
              <a:t>コースのみ完走</a:t>
            </a:r>
            <a:r>
              <a:rPr kumimoji="1" lang="en-US" altLang="ja-JP" dirty="0" smtClean="0"/>
              <a:t>)</a:t>
            </a:r>
            <a:r>
              <a:rPr kumimoji="1" lang="ja-JP" altLang="en-US" dirty="0"/>
              <a:t>を振り返り</a:t>
            </a:r>
            <a:r>
              <a:rPr kumimoji="1" lang="ja-JP" altLang="en-US" dirty="0" smtClean="0"/>
              <a:t>、</a:t>
            </a:r>
            <a:endParaRPr kumimoji="1" lang="en-US" altLang="ja-JP" dirty="0" smtClean="0"/>
          </a:p>
          <a:p>
            <a:pPr algn="l"/>
            <a:r>
              <a:rPr kumimoji="1" lang="ja-JP" altLang="en-US" dirty="0" smtClean="0"/>
              <a:t>「必ずゴールに到達</a:t>
            </a:r>
            <a:r>
              <a:rPr kumimoji="1" lang="ja-JP" altLang="en-US" dirty="0"/>
              <a:t>する」という意志の元、要求分析を</a:t>
            </a:r>
            <a:r>
              <a:rPr kumimoji="1" lang="ja-JP" altLang="en-US" dirty="0" smtClean="0"/>
              <a:t>行いました。</a:t>
            </a:r>
            <a:endParaRPr kumimoji="1" lang="en-US" altLang="ja-JP" dirty="0" smtClean="0"/>
          </a:p>
          <a:p>
            <a:pPr algn="l"/>
            <a:r>
              <a:rPr kumimoji="1" lang="ja-JP" altLang="en-US" dirty="0" smtClean="0"/>
              <a:t>走行体の暴走によるコース逸脱を判定し、復帰</a:t>
            </a:r>
            <a:r>
              <a:rPr kumimoji="1" lang="ja-JP" altLang="en-US" dirty="0"/>
              <a:t>する制御を</a:t>
            </a:r>
            <a:r>
              <a:rPr kumimoji="1" lang="ja-JP" altLang="en-US" dirty="0" smtClean="0"/>
              <a:t>盛り込み、何</a:t>
            </a:r>
            <a:r>
              <a:rPr kumimoji="1" lang="ja-JP" altLang="en-US" dirty="0"/>
              <a:t>としてもベーシックコースを</a:t>
            </a:r>
            <a:r>
              <a:rPr kumimoji="1" lang="ja-JP" altLang="en-US" dirty="0" smtClean="0"/>
              <a:t>走り抜けます。</a:t>
            </a:r>
            <a:endParaRPr kumimoji="1" lang="en-US" altLang="ja-JP" sz="1600" dirty="0"/>
          </a:p>
          <a:p>
            <a:pPr algn="l"/>
            <a:endParaRPr kumimoji="1" lang="en-US" altLang="ja-JP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07046BC0-6FE4-4C92-99FB-987A763D3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09" y="3871975"/>
            <a:ext cx="7932915" cy="481494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xmlns="" id="{59E591C2-C00D-48E3-ABC6-CFCF840C0BB8}"/>
              </a:ext>
            </a:extLst>
          </p:cNvPr>
          <p:cNvCxnSpPr>
            <a:cxnSpLocks/>
          </p:cNvCxnSpPr>
          <p:nvPr/>
        </p:nvCxnSpPr>
        <p:spPr bwMode="auto">
          <a:xfrm>
            <a:off x="4679355" y="3761730"/>
            <a:ext cx="33233" cy="6075998"/>
          </a:xfrm>
          <a:prstGeom prst="line">
            <a:avLst/>
          </a:prstGeom>
          <a:ln w="12700">
            <a:solidFill>
              <a:srgbClr val="00B0F0"/>
            </a:solidFill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xmlns="" id="{11FED210-3E54-4989-B8F1-66BC67898A48}"/>
              </a:ext>
            </a:extLst>
          </p:cNvPr>
          <p:cNvCxnSpPr>
            <a:cxnSpLocks/>
          </p:cNvCxnSpPr>
          <p:nvPr/>
        </p:nvCxnSpPr>
        <p:spPr bwMode="auto">
          <a:xfrm>
            <a:off x="6623571" y="3777039"/>
            <a:ext cx="0" cy="5961355"/>
          </a:xfrm>
          <a:prstGeom prst="line">
            <a:avLst/>
          </a:prstGeom>
          <a:ln w="12700">
            <a:solidFill>
              <a:srgbClr val="00B0F0"/>
            </a:solidFill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xmlns="" id="{58746A49-3050-4518-A47D-F346298CE0A0}"/>
              </a:ext>
            </a:extLst>
          </p:cNvPr>
          <p:cNvCxnSpPr>
            <a:cxnSpLocks/>
          </p:cNvCxnSpPr>
          <p:nvPr/>
        </p:nvCxnSpPr>
        <p:spPr bwMode="auto">
          <a:xfrm>
            <a:off x="3095179" y="3785102"/>
            <a:ext cx="0" cy="5961355"/>
          </a:xfrm>
          <a:prstGeom prst="line">
            <a:avLst/>
          </a:prstGeom>
          <a:ln w="12700">
            <a:solidFill>
              <a:srgbClr val="00B0F0"/>
            </a:solidFill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9DECE021-E8EA-4E83-B550-D55B4C9FFF48}"/>
              </a:ext>
            </a:extLst>
          </p:cNvPr>
          <p:cNvSpPr/>
          <p:nvPr/>
        </p:nvSpPr>
        <p:spPr bwMode="auto">
          <a:xfrm>
            <a:off x="3383211" y="8874298"/>
            <a:ext cx="1152128" cy="976678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500" dirty="0">
                <a:solidFill>
                  <a:schemeClr val="tx1"/>
                </a:solidFill>
                <a:latin typeface="Arial" charset="0"/>
              </a:rPr>
              <a:t>時間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9383FF73-90D3-42DD-BC3B-7F3FD6B34BEA}"/>
              </a:ext>
            </a:extLst>
          </p:cNvPr>
          <p:cNvSpPr/>
          <p:nvPr/>
        </p:nvSpPr>
        <p:spPr bwMode="auto">
          <a:xfrm>
            <a:off x="5009181" y="8851228"/>
            <a:ext cx="1470374" cy="999748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500" dirty="0">
                <a:solidFill>
                  <a:schemeClr val="tx1"/>
                </a:solidFill>
                <a:latin typeface="Arial" charset="0"/>
              </a:rPr>
              <a:t>実現したい</a:t>
            </a:r>
            <a:endParaRPr lang="en-US" altLang="ja-JP" sz="1500" dirty="0">
              <a:solidFill>
                <a:schemeClr val="tx1"/>
              </a:solidFill>
              <a:latin typeface="Arial" charset="0"/>
            </a:endParaRPr>
          </a:p>
          <a:p>
            <a:r>
              <a:rPr lang="ja-JP" altLang="en-US" sz="1500" dirty="0">
                <a:solidFill>
                  <a:schemeClr val="tx1"/>
                </a:solidFill>
                <a:latin typeface="Arial" charset="0"/>
              </a:rPr>
              <a:t>こと</a:t>
            </a:r>
            <a:endParaRPr lang="en-US" altLang="ja-JP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CD9080B7-7DDA-4F8F-8486-CA62F83DBF35}"/>
              </a:ext>
            </a:extLst>
          </p:cNvPr>
          <p:cNvSpPr/>
          <p:nvPr/>
        </p:nvSpPr>
        <p:spPr bwMode="auto">
          <a:xfrm>
            <a:off x="6839595" y="8882662"/>
            <a:ext cx="1584176" cy="927740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500" dirty="0">
                <a:solidFill>
                  <a:schemeClr val="tx1"/>
                </a:solidFill>
                <a:latin typeface="Arial" charset="0"/>
              </a:rPr>
              <a:t>必要な機能</a:t>
            </a:r>
            <a:endParaRPr lang="en-US" altLang="ja-JP" sz="1500" dirty="0">
              <a:solidFill>
                <a:schemeClr val="tx1"/>
              </a:solidFill>
              <a:latin typeface="Arial" charset="0"/>
            </a:endParaRPr>
          </a:p>
          <a:p>
            <a:r>
              <a:rPr lang="ja-JP" altLang="en-US" sz="1500" dirty="0">
                <a:solidFill>
                  <a:schemeClr val="tx1"/>
                </a:solidFill>
                <a:latin typeface="Arial" charset="0"/>
              </a:rPr>
              <a:t>と制御</a:t>
            </a:r>
            <a:endParaRPr lang="en-US" altLang="ja-JP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xmlns="" id="{7C6D1384-7384-4F34-976A-6423FC7BDED1}"/>
              </a:ext>
            </a:extLst>
          </p:cNvPr>
          <p:cNvSpPr txBox="1">
            <a:spLocks/>
          </p:cNvSpPr>
          <p:nvPr/>
        </p:nvSpPr>
        <p:spPr>
          <a:xfrm>
            <a:off x="-1165" y="0"/>
            <a:ext cx="5615459" cy="1025426"/>
          </a:xfrm>
          <a:prstGeom prst="rect">
            <a:avLst/>
          </a:prstGeom>
          <a:solidFill>
            <a:srgbClr val="FF5353"/>
          </a:solidFill>
        </p:spPr>
        <p:txBody>
          <a:bodyPr vert="horz" lIns="147435" tIns="73718" rIns="147435" bIns="73718" rtlCol="0" anchor="ctr">
            <a:normAutofit/>
          </a:bodyPr>
          <a:lstStyle>
            <a:lvl1pPr algn="l" defTabSz="1474354" rtl="0" eaLnBrk="1" latinLnBrk="0" hangingPunct="1">
              <a:spcBef>
                <a:spcPct val="0"/>
              </a:spcBef>
              <a:buNone/>
              <a:defRPr kumimoji="1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1. </a:t>
            </a:r>
            <a:r>
              <a:rPr lang="ja-JP" altLang="en-US" dirty="0"/>
              <a:t>要求分析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5617" y="1071379"/>
            <a:ext cx="8066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400" dirty="0" smtClean="0"/>
              <a:t>チーム目標：コースを完走する</a:t>
            </a:r>
            <a:endParaRPr kumimoji="1" lang="ja-JP" altLang="en-US" sz="4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825F097D-4588-4F8F-AA42-B0D77B0F9CE3}"/>
              </a:ext>
            </a:extLst>
          </p:cNvPr>
          <p:cNvSpPr txBox="1"/>
          <p:nvPr/>
        </p:nvSpPr>
        <p:spPr>
          <a:xfrm>
            <a:off x="9837764" y="3473698"/>
            <a:ext cx="1970383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全体</a:t>
            </a:r>
            <a:r>
              <a:rPr kumimoji="1" lang="ja-JP" altLang="en-US" sz="1600" b="1" dirty="0" smtClean="0"/>
              <a:t>アクティビティ図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xmlns="" id="{825F097D-4588-4F8F-AA42-B0D77B0F9CE3}"/>
              </a:ext>
            </a:extLst>
          </p:cNvPr>
          <p:cNvSpPr txBox="1"/>
          <p:nvPr/>
        </p:nvSpPr>
        <p:spPr>
          <a:xfrm>
            <a:off x="646907" y="3113658"/>
            <a:ext cx="1545106" cy="461651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ja-JP" altLang="en-US" sz="2400" b="1" dirty="0" smtClean="0"/>
              <a:t>要求分析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07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xmlns="" id="{F0AD242C-2707-42C1-B855-282DE7356811}"/>
              </a:ext>
            </a:extLst>
          </p:cNvPr>
          <p:cNvSpPr/>
          <p:nvPr/>
        </p:nvSpPr>
        <p:spPr bwMode="auto">
          <a:xfrm>
            <a:off x="7708016" y="7995367"/>
            <a:ext cx="7281910" cy="260712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pic>
        <p:nvPicPr>
          <p:cNvPr id="109" name="図 108">
            <a:extLst>
              <a:ext uri="{FF2B5EF4-FFF2-40B4-BE49-F238E27FC236}">
                <a16:creationId xmlns:a16="http://schemas.microsoft.com/office/drawing/2014/main" xmlns="" id="{F7515783-8844-40D8-BA89-8BF2C6CE5E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1996" y="8081614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xmlns="" id="{6755A929-D77C-462A-BF40-EE03A82AF4A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30440" y="9994464"/>
            <a:ext cx="144838" cy="3069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65B6E9C6-BDDF-4589-AF2F-415BE7314BD5}"/>
              </a:ext>
            </a:extLst>
          </p:cNvPr>
          <p:cNvSpPr/>
          <p:nvPr/>
        </p:nvSpPr>
        <p:spPr bwMode="auto">
          <a:xfrm>
            <a:off x="7711456" y="2666776"/>
            <a:ext cx="7278470" cy="2629895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C6D1384-7384-4F34-976A-6423FC7B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復帰制御の概要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78BEDC78-BE93-419F-B994-EF7EB31E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9" y="2664689"/>
            <a:ext cx="7128792" cy="4608511"/>
          </a:xfr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xmlns="" id="{D1B92A2D-C124-403D-A056-967A8A9A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11780"/>
              </p:ext>
            </p:extLst>
          </p:nvPr>
        </p:nvGraphicFramePr>
        <p:xfrm>
          <a:off x="142852" y="1889524"/>
          <a:ext cx="1656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700" b="0" dirty="0">
                          <a:solidFill>
                            <a:schemeClr val="tx1"/>
                          </a:solidFill>
                        </a:rPr>
                        <a:t>離脱判定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32147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xmlns="" id="{B250BF7B-4415-474D-B1C7-83DADEA6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89193"/>
              </p:ext>
            </p:extLst>
          </p:nvPr>
        </p:nvGraphicFramePr>
        <p:xfrm>
          <a:off x="7703691" y="1889522"/>
          <a:ext cx="1656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700" b="0" dirty="0">
                          <a:solidFill>
                            <a:schemeClr val="tx1"/>
                          </a:solidFill>
                        </a:rPr>
                        <a:t>復帰動作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321470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xmlns="" id="{A85739F6-AEAB-452C-8804-9B81168D6606}"/>
              </a:ext>
            </a:extLst>
          </p:cNvPr>
          <p:cNvCxnSpPr/>
          <p:nvPr/>
        </p:nvCxnSpPr>
        <p:spPr bwMode="auto">
          <a:xfrm>
            <a:off x="7559675" y="1872207"/>
            <a:ext cx="0" cy="8802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xmlns="" id="{595F5C70-BAC1-4570-B773-CD8F4FCDEFD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911604" y="2806311"/>
            <a:ext cx="0" cy="41817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xmlns="" id="{43CD856B-0543-403D-8218-7959380BA3B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845141" y="3256939"/>
            <a:ext cx="63133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="" id="{672FD8CC-1ADF-4938-A534-25F88064CC15}"/>
                  </a:ext>
                </a:extLst>
              </p:cNvPr>
              <p:cNvSpPr txBox="1"/>
              <p:nvPr/>
            </p:nvSpPr>
            <p:spPr>
              <a:xfrm rot="10800000">
                <a:off x="500332" y="3099759"/>
                <a:ext cx="436074" cy="369318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00333" y="3099751"/>
                <a:ext cx="436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xmlns="" id="{08FDC959-34BC-4EFC-8F7F-D6765E7A1C12}"/>
                  </a:ext>
                </a:extLst>
              </p:cNvPr>
              <p:cNvSpPr txBox="1"/>
              <p:nvPr/>
            </p:nvSpPr>
            <p:spPr>
              <a:xfrm>
                <a:off x="6597948" y="6869934"/>
                <a:ext cx="439982" cy="369318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947" y="6869935"/>
                <a:ext cx="43998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D2FF70DC-C013-4354-8E3D-E77AF095B349}"/>
              </a:ext>
            </a:extLst>
          </p:cNvPr>
          <p:cNvSpPr txBox="1"/>
          <p:nvPr/>
        </p:nvSpPr>
        <p:spPr>
          <a:xfrm rot="10800000">
            <a:off x="6641796" y="2897634"/>
            <a:ext cx="269807" cy="36931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xmlns="" id="{5A33F9BF-5E42-444C-9904-291F4E17F2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1253" r="33823"/>
          <a:stretch/>
        </p:blipFill>
        <p:spPr>
          <a:xfrm rot="10800000">
            <a:off x="4607348" y="3545706"/>
            <a:ext cx="1291031" cy="585356"/>
          </a:xfrm>
          <a:prstGeom prst="rect">
            <a:avLst/>
          </a:prstGeom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xmlns="" id="{540D72E2-25B4-4B92-A3BF-4A28F2553598}"/>
              </a:ext>
            </a:extLst>
          </p:cNvPr>
          <p:cNvSpPr/>
          <p:nvPr/>
        </p:nvSpPr>
        <p:spPr bwMode="auto">
          <a:xfrm rot="10800000">
            <a:off x="4526451" y="3741328"/>
            <a:ext cx="72000" cy="7200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xmlns="" id="{6241B250-1564-43E8-9A23-CEA8E5FE13FC}"/>
                  </a:ext>
                </a:extLst>
              </p:cNvPr>
              <p:cNvSpPr/>
              <p:nvPr/>
            </p:nvSpPr>
            <p:spPr bwMode="auto">
              <a:xfrm>
                <a:off x="2290830" y="3328320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solidFill>
                <a:srgbClr val="FFCCCC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kumimoji="1" lang="ja-JP" altLang="en-US" sz="1600" dirty="0"/>
                  <a:t>走行データ</a:t>
                </a:r>
                <a:endParaRPr kumimoji="1"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離脱時間</a:t>
                </a:r>
                <a:r>
                  <a:rPr kumimoji="1" lang="en-US" altLang="ja-JP" sz="1600" dirty="0"/>
                  <a:t>:</a:t>
                </a:r>
                <a:r>
                  <a:rPr kumimoji="1" lang="el-GR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41B250-1564-43E8-9A23-CEA8E5FE1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0830" y="3328320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xmlns="" id="{FA247CF4-2D24-4664-9719-D4EFE930AB44}"/>
                  </a:ext>
                </a:extLst>
              </p:cNvPr>
              <p:cNvSpPr/>
              <p:nvPr/>
            </p:nvSpPr>
            <p:spPr bwMode="auto">
              <a:xfrm>
                <a:off x="4770311" y="5015463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solidFill>
                <a:srgbClr val="FFCCCC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r>
                  <a:rPr lang="ja-JP" altLang="en-US" sz="1600" dirty="0"/>
                  <a:t>コース情報</a:t>
                </a:r>
                <a:endParaRPr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A247CF4-2D24-4664-9719-D4EFE930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0311" y="5015463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blipFill rotWithShape="1">
                <a:blip r:embed="rId9"/>
                <a:stretch>
                  <a:fillRect b="-247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楕円 39">
            <a:extLst>
              <a:ext uri="{FF2B5EF4-FFF2-40B4-BE49-F238E27FC236}">
                <a16:creationId xmlns:a16="http://schemas.microsoft.com/office/drawing/2014/main" xmlns="" id="{C806DBFA-7D8B-4410-B0C1-D271BEA4F191}"/>
              </a:ext>
            </a:extLst>
          </p:cNvPr>
          <p:cNvSpPr/>
          <p:nvPr/>
        </p:nvSpPr>
        <p:spPr bwMode="auto">
          <a:xfrm rot="10800000">
            <a:off x="4967395" y="4553824"/>
            <a:ext cx="72000" cy="7200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xmlns="" id="{96120853-B804-4056-B254-4B048B360BA2}"/>
              </a:ext>
            </a:extLst>
          </p:cNvPr>
          <p:cNvSpPr/>
          <p:nvPr/>
        </p:nvSpPr>
        <p:spPr bwMode="auto">
          <a:xfrm rot="10800000">
            <a:off x="5831484" y="4134655"/>
            <a:ext cx="72000" cy="7200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xmlns="" id="{74E63788-7728-4819-B62E-16849ABB6186}"/>
                  </a:ext>
                </a:extLst>
              </p:cNvPr>
              <p:cNvSpPr/>
              <p:nvPr/>
            </p:nvSpPr>
            <p:spPr bwMode="auto">
              <a:xfrm>
                <a:off x="5691054" y="4422539"/>
                <a:ext cx="726432" cy="360015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solidFill>
                <a:srgbClr val="FFCCCC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4E63788-7728-4819-B62E-16849ABB6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1054" y="4422539"/>
                <a:ext cx="726432" cy="360015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xmlns="" id="{6A0F3F5C-E2E9-42B3-82D0-3E1D3A8965FE}"/>
              </a:ext>
            </a:extLst>
          </p:cNvPr>
          <p:cNvSpPr/>
          <p:nvPr/>
        </p:nvSpPr>
        <p:spPr bwMode="auto">
          <a:xfrm>
            <a:off x="2790092" y="4964451"/>
            <a:ext cx="1872208" cy="2242490"/>
          </a:xfrm>
          <a:prstGeom prst="roundRect">
            <a:avLst>
              <a:gd name="adj" fmla="val 8096"/>
            </a:avLst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r>
              <a:rPr lang="ja-JP" altLang="en-US" sz="1100" dirty="0"/>
              <a:t>コース情報のデータ表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xmlns="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168068"/>
                  </p:ext>
                </p:extLst>
              </p:nvPr>
            </p:nvGraphicFramePr>
            <p:xfrm>
              <a:off x="2858494" y="5296592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xmlns="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="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="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="" val="771215092"/>
                        </a:ext>
                      </a:extLst>
                    </a:gridCol>
                  </a:tblGrid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42551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560462272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376057248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80445411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954537068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1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56818193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206772201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1327755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168068"/>
                  </p:ext>
                </p:extLst>
              </p:nvPr>
            </p:nvGraphicFramePr>
            <p:xfrm>
              <a:off x="2858494" y="5296592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71215092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1">
                          <a:blip r:embed="rId11"/>
                          <a:stretch>
                            <a:fillRect l="-108696" t="-2381" r="-201449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1">
                          <a:blip r:embed="rId11"/>
                          <a:stretch>
                            <a:fillRect l="-205714" t="-2381" r="-98571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1">
                          <a:blip r:embed="rId11"/>
                          <a:stretch>
                            <a:fillRect l="-310145" t="-2381" b="-6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6046227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7605724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804454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545370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11"/>
                          <a:stretch>
                            <a:fillRect l="-1351" t="-407143" r="-281081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11"/>
                          <a:stretch>
                            <a:fillRect l="-108696" t="-407143" r="-201449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11"/>
                          <a:stretch>
                            <a:fillRect l="-205714" t="-407143" r="-98571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11"/>
                          <a:stretch>
                            <a:fillRect l="-310145" t="-407143" b="-2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5681819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067722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32775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xmlns="" id="{58604741-0EFD-43F0-8321-A7DEB19C2119}"/>
              </a:ext>
            </a:extLst>
          </p:cNvPr>
          <p:cNvSpPr txBox="1"/>
          <p:nvPr/>
        </p:nvSpPr>
        <p:spPr>
          <a:xfrm rot="16200000">
            <a:off x="2861553" y="6075334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xmlns="" id="{5D36B73C-9E76-4424-A3A2-40900A4EC794}"/>
              </a:ext>
            </a:extLst>
          </p:cNvPr>
          <p:cNvSpPr txBox="1"/>
          <p:nvPr/>
        </p:nvSpPr>
        <p:spPr>
          <a:xfrm rot="16200000">
            <a:off x="3282568" y="6077671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xmlns="" id="{18B3D723-E3D3-4C45-AAFD-90021E8C3DA4}"/>
              </a:ext>
            </a:extLst>
          </p:cNvPr>
          <p:cNvSpPr txBox="1"/>
          <p:nvPr/>
        </p:nvSpPr>
        <p:spPr>
          <a:xfrm rot="16200000">
            <a:off x="3714617" y="6083137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xmlns="" id="{A2C9AEFD-821E-4672-984C-64C05D5349C9}"/>
              </a:ext>
            </a:extLst>
          </p:cNvPr>
          <p:cNvSpPr txBox="1"/>
          <p:nvPr/>
        </p:nvSpPr>
        <p:spPr>
          <a:xfrm rot="16200000">
            <a:off x="4149677" y="6083139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xmlns="" id="{6365DE5E-F371-4465-BFA9-AFA324718333}"/>
              </a:ext>
            </a:extLst>
          </p:cNvPr>
          <p:cNvSpPr txBox="1"/>
          <p:nvPr/>
        </p:nvSpPr>
        <p:spPr>
          <a:xfrm rot="16200000">
            <a:off x="2855769" y="6609845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1C2CBFB5-CD80-406E-9190-328A620DA83C}"/>
              </a:ext>
            </a:extLst>
          </p:cNvPr>
          <p:cNvSpPr txBox="1"/>
          <p:nvPr/>
        </p:nvSpPr>
        <p:spPr>
          <a:xfrm rot="16200000">
            <a:off x="3288595" y="6609878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xmlns="" id="{8631BC66-4CC9-4508-92C6-F3BB4BA68936}"/>
              </a:ext>
            </a:extLst>
          </p:cNvPr>
          <p:cNvSpPr txBox="1"/>
          <p:nvPr/>
        </p:nvSpPr>
        <p:spPr>
          <a:xfrm rot="16200000">
            <a:off x="3714617" y="6623085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xmlns="" id="{57728D6B-C7B4-496D-9AC8-36243523720E}"/>
              </a:ext>
            </a:extLst>
          </p:cNvPr>
          <p:cNvSpPr txBox="1"/>
          <p:nvPr/>
        </p:nvSpPr>
        <p:spPr>
          <a:xfrm rot="16200000">
            <a:off x="4146664" y="6625127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xmlns="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9286135" cy="58476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 smtClean="0"/>
              <a:t>復帰制御を実現するためには、離脱</a:t>
            </a:r>
            <a:r>
              <a:rPr kumimoji="1" lang="ja-JP" altLang="en-US" sz="1600" dirty="0"/>
              <a:t>判定と復帰</a:t>
            </a:r>
            <a:r>
              <a:rPr kumimoji="1" lang="ja-JP" altLang="en-US" sz="1600" dirty="0" smtClean="0"/>
              <a:t>動作を実現する必要がある。</a:t>
            </a:r>
            <a:endParaRPr kumimoji="1" lang="en-US" altLang="ja-JP" sz="1600" dirty="0" smtClean="0"/>
          </a:p>
          <a:p>
            <a:pPr algn="l"/>
            <a:r>
              <a:rPr kumimoji="1" lang="ja-JP" altLang="en-US" sz="1600" dirty="0" smtClean="0"/>
              <a:t>ここではまず、離脱判定と復帰動作それぞれ</a:t>
            </a:r>
            <a:r>
              <a:rPr kumimoji="1" lang="ja-JP" altLang="en-US" sz="1600" dirty="0"/>
              <a:t>の</a:t>
            </a:r>
            <a:r>
              <a:rPr kumimoji="1" lang="ja-JP" altLang="en-US" sz="1600" dirty="0" smtClean="0"/>
              <a:t>概要</a:t>
            </a:r>
            <a:r>
              <a:rPr kumimoji="1" lang="ja-JP" altLang="en-US" sz="1600" dirty="0"/>
              <a:t>に</a:t>
            </a:r>
            <a:r>
              <a:rPr kumimoji="1" lang="ja-JP" altLang="en-US" sz="1600" dirty="0" smtClean="0"/>
              <a:t>ついて説明する。</a:t>
            </a:r>
            <a:endParaRPr kumimoji="1" lang="en-US" altLang="ja-JP" sz="16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xmlns="" id="{E46AA441-1BC0-4FEE-95A1-68A90D268E58}"/>
              </a:ext>
            </a:extLst>
          </p:cNvPr>
          <p:cNvSpPr txBox="1"/>
          <p:nvPr/>
        </p:nvSpPr>
        <p:spPr>
          <a:xfrm>
            <a:off x="1776755" y="1850612"/>
            <a:ext cx="5342521" cy="83099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 smtClean="0"/>
              <a:t>走行体は常に自己位置推定を行っている。ここではその</a:t>
            </a:r>
            <a:r>
              <a:rPr kumimoji="1" lang="ja-JP" altLang="en-US" sz="1600" dirty="0"/>
              <a:t>自己位置の</a:t>
            </a:r>
            <a:r>
              <a:rPr kumimoji="1" lang="ja-JP" altLang="en-US" sz="1600" dirty="0" smtClean="0"/>
              <a:t>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xmlns="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600474"/>
                  </p:ext>
                </p:extLst>
              </p:nvPr>
            </p:nvGraphicFramePr>
            <p:xfrm>
              <a:off x="214859" y="8974146"/>
              <a:ext cx="3237472" cy="171568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37472">
                      <a:extLst>
                        <a:ext uri="{9D8B030D-6E8A-4147-A177-3AD203B41FA5}">
                          <a16:colId xmlns:a16="http://schemas.microsoft.com/office/drawing/2014/main" xmlns="" val="4257854261"/>
                        </a:ext>
                      </a:extLst>
                    </a:gridCol>
                  </a:tblGrid>
                  <a:tr h="35361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58307080"/>
                      </a:ext>
                    </a:extLst>
                  </a:tr>
                  <a:tr h="126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oMath>
                          </a14:m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</a:rPr>
                            <a:t>[cm]</a:t>
                          </a:r>
                          <a:r>
                            <a:rPr kumimoji="1" lang="ja-JP" altLang="en-US" sz="1600" i="0" dirty="0">
                              <a:latin typeface="Cambria Math" panose="02040503050406030204" pitchFamily="18" charset="0"/>
                            </a:rPr>
                            <a:t>の場合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6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dirty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秒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b="0" i="1" dirty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≥30[</m:t>
                              </m:r>
                              <m:r>
                                <a:rPr kumimoji="1" lang="ja-JP" alt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度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 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6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≥15[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796061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600474"/>
                  </p:ext>
                </p:extLst>
              </p:nvPr>
            </p:nvGraphicFramePr>
            <p:xfrm>
              <a:off x="214859" y="8974146"/>
              <a:ext cx="3237472" cy="171568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3747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57854261"/>
                        </a:ext>
                      </a:extLst>
                    </a:gridCol>
                  </a:tblGrid>
                  <a:tr h="35361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58307080"/>
                      </a:ext>
                    </a:extLst>
                  </a:tr>
                  <a:tr h="136207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28125" r="-188" b="-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796061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xmlns="" id="{F50E2D2A-6BE4-4D10-8534-72BD6B251F11}"/>
              </a:ext>
            </a:extLst>
          </p:cNvPr>
          <p:cNvSpPr txBox="1"/>
          <p:nvPr/>
        </p:nvSpPr>
        <p:spPr>
          <a:xfrm>
            <a:off x="3481716" y="9032830"/>
            <a:ext cx="3861935" cy="1569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 最後にラインを検出してから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秒以上経過した場合に、走行体の走行距離に応じたコース情報を取得する。現在の走行データと取得したコース情報を比較する。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 旋回角度のズレが</a:t>
            </a:r>
            <a:r>
              <a:rPr kumimoji="1" lang="en-US" altLang="ja-JP" sz="1600" dirty="0"/>
              <a:t>30</a:t>
            </a:r>
            <a:r>
              <a:rPr kumimoji="1" lang="ja-JP" altLang="en-US" sz="1600" dirty="0"/>
              <a:t>度以上で、座標のズレが</a:t>
            </a:r>
            <a:r>
              <a:rPr kumimoji="1" lang="en-US" altLang="ja-JP" sz="1600" dirty="0"/>
              <a:t>15cm</a:t>
            </a:r>
            <a:r>
              <a:rPr kumimoji="1" lang="ja-JP" altLang="en-US" sz="1600" dirty="0"/>
              <a:t>以上の場合に離脱と判定する。</a:t>
            </a:r>
            <a:endParaRPr kumimoji="1" lang="en-US" altLang="ja-JP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80A10177-E7F9-4926-BE64-4C9FF4A4E8D9}"/>
              </a:ext>
            </a:extLst>
          </p:cNvPr>
          <p:cNvSpPr txBox="1"/>
          <p:nvPr/>
        </p:nvSpPr>
        <p:spPr>
          <a:xfrm>
            <a:off x="9359875" y="1778604"/>
            <a:ext cx="5619345" cy="830998"/>
          </a:xfrm>
          <a:prstGeom prst="rect">
            <a:avLst/>
          </a:prstGeom>
          <a:solidFill>
            <a:schemeClr val="bg1"/>
          </a:solidFill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離脱と判定された場合、走行体は正しいコースに復帰する必要がある。走行データとコース情報を用いて、最適なコース復帰を実現する。</a:t>
            </a:r>
            <a:endParaRPr kumimoji="1"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94C77BC2-AE40-4EF0-81CC-7C421573D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5437" y="2753024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B224E947-D0C6-4ABF-B406-1095292D243E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96180" y="3564893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994C079B-21F4-44C9-999E-02E7DCCDD12E}"/>
              </a:ext>
            </a:extLst>
          </p:cNvPr>
          <p:cNvSpPr txBox="1"/>
          <p:nvPr/>
        </p:nvSpPr>
        <p:spPr>
          <a:xfrm>
            <a:off x="7560438" y="48013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F2364D31-DAEA-48BD-980F-592EFBE076E2}"/>
              </a:ext>
            </a:extLst>
          </p:cNvPr>
          <p:cNvSpPr txBox="1"/>
          <p:nvPr/>
        </p:nvSpPr>
        <p:spPr>
          <a:xfrm>
            <a:off x="7559644" y="48021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xmlns="" id="{75B95454-F7F2-431B-92D2-1DF48CD3EC9F}"/>
              </a:ext>
            </a:extLst>
          </p:cNvPr>
          <p:cNvCxnSpPr>
            <a:cxnSpLocks/>
          </p:cNvCxnSpPr>
          <p:nvPr/>
        </p:nvCxnSpPr>
        <p:spPr bwMode="auto">
          <a:xfrm>
            <a:off x="12521146" y="3563393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xmlns="" id="{3E9840AF-FE4A-49CE-9515-87A9726F5C74}"/>
              </a:ext>
            </a:extLst>
          </p:cNvPr>
          <p:cNvCxnSpPr>
            <a:cxnSpLocks/>
          </p:cNvCxnSpPr>
          <p:nvPr/>
        </p:nvCxnSpPr>
        <p:spPr bwMode="auto">
          <a:xfrm>
            <a:off x="12512903" y="3210483"/>
            <a:ext cx="9913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xmlns="" id="{FFAEDAF9-EC1D-427D-B3F1-44813A66AE1B}"/>
              </a:ext>
            </a:extLst>
          </p:cNvPr>
          <p:cNvCxnSpPr>
            <a:cxnSpLocks/>
          </p:cNvCxnSpPr>
          <p:nvPr/>
        </p:nvCxnSpPr>
        <p:spPr bwMode="auto">
          <a:xfrm>
            <a:off x="12152902" y="3564892"/>
            <a:ext cx="1152741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アーチ 29">
            <a:extLst>
              <a:ext uri="{FF2B5EF4-FFF2-40B4-BE49-F238E27FC236}">
                <a16:creationId xmlns:a16="http://schemas.microsoft.com/office/drawing/2014/main" xmlns="" id="{3594749B-9E3C-4D06-97BD-F06E15C8144F}"/>
              </a:ext>
            </a:extLst>
          </p:cNvPr>
          <p:cNvSpPr/>
          <p:nvPr/>
        </p:nvSpPr>
        <p:spPr bwMode="auto">
          <a:xfrm rot="5400000">
            <a:off x="12332792" y="3389646"/>
            <a:ext cx="360000" cy="360001"/>
          </a:xfrm>
          <a:prstGeom prst="blockArc">
            <a:avLst>
              <a:gd name="adj1" fmla="val 21598188"/>
              <a:gd name="adj2" fmla="val 2639571"/>
              <a:gd name="adj3" fmla="val 7939"/>
            </a:avLst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アーチ 68">
            <a:extLst>
              <a:ext uri="{FF2B5EF4-FFF2-40B4-BE49-F238E27FC236}">
                <a16:creationId xmlns:a16="http://schemas.microsoft.com/office/drawing/2014/main" xmlns="" id="{6838912E-9057-4A2A-BDE3-6B477D36E3F6}"/>
              </a:ext>
            </a:extLst>
          </p:cNvPr>
          <p:cNvSpPr/>
          <p:nvPr/>
        </p:nvSpPr>
        <p:spPr bwMode="auto">
          <a:xfrm rot="5400000">
            <a:off x="12406877" y="3455394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rgbClr val="99FF6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xmlns="" id="{479E6BF4-DC65-472B-98A3-9C6B4BD99DE5}"/>
                  </a:ext>
                </a:extLst>
              </p:cNvPr>
              <p:cNvSpPr/>
              <p:nvPr/>
            </p:nvSpPr>
            <p:spPr>
              <a:xfrm>
                <a:off x="12208353" y="3665869"/>
                <a:ext cx="458715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二等辺三角形 69">
            <a:extLst>
              <a:ext uri="{FF2B5EF4-FFF2-40B4-BE49-F238E27FC236}">
                <a16:creationId xmlns:a16="http://schemas.microsoft.com/office/drawing/2014/main" xmlns="" id="{6A380BDF-CE2C-4017-9FBB-FC23849E4B11}"/>
              </a:ext>
            </a:extLst>
          </p:cNvPr>
          <p:cNvSpPr/>
          <p:nvPr/>
        </p:nvSpPr>
        <p:spPr bwMode="auto">
          <a:xfrm rot="13327997">
            <a:off x="12539993" y="3590826"/>
            <a:ext cx="84020" cy="63175"/>
          </a:xfrm>
          <a:prstGeom prst="triangle">
            <a:avLst/>
          </a:prstGeom>
          <a:solidFill>
            <a:srgbClr val="99FF66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xmlns="" id="{E484752A-DD4F-47CA-ACAB-3F7052F3E627}"/>
                  </a:ext>
                </a:extLst>
              </p:cNvPr>
              <p:cNvSpPr/>
              <p:nvPr/>
            </p:nvSpPr>
            <p:spPr>
              <a:xfrm>
                <a:off x="12406877" y="3164378"/>
                <a:ext cx="50919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99FF66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99FF66"/>
                  </a:solidFill>
                </a:endParaRP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二等辺三角形 30">
            <a:extLst>
              <a:ext uri="{FF2B5EF4-FFF2-40B4-BE49-F238E27FC236}">
                <a16:creationId xmlns:a16="http://schemas.microsoft.com/office/drawing/2014/main" xmlns="" id="{BBDB4905-A361-49EC-B203-3B5AAE073CD6}"/>
              </a:ext>
            </a:extLst>
          </p:cNvPr>
          <p:cNvSpPr/>
          <p:nvPr/>
        </p:nvSpPr>
        <p:spPr bwMode="auto">
          <a:xfrm rot="18916130">
            <a:off x="12337279" y="3649138"/>
            <a:ext cx="84020" cy="53099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xmlns="" id="{2C0B3106-A5DC-4832-AEBD-DB7258998DBB}"/>
                  </a:ext>
                </a:extLst>
              </p:cNvPr>
              <p:cNvSpPr txBox="1"/>
              <p:nvPr/>
            </p:nvSpPr>
            <p:spPr>
              <a:xfrm>
                <a:off x="7775699" y="2681610"/>
                <a:ext cx="3884991" cy="2615061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lang="ja-JP" altLang="en-US" b="1" dirty="0"/>
                  <a:t>①目標座標の方向へ旋回する。</a:t>
                </a:r>
                <a:endParaRPr lang="en-US" altLang="ja-JP" b="1" dirty="0"/>
              </a:p>
              <a:p>
                <a:pPr algn="l">
                  <a:tabLst>
                    <a:tab pos="3676049" algn="l"/>
                  </a:tabLst>
                </a:pPr>
                <a:r>
                  <a:rPr lang="ja-JP" altLang="en-US" dirty="0"/>
                  <a:t>　離脱判定で取得したコース情報の座標を目標座標とする。現在の走行体の座標と目標座標から、目標座標へ向かうための旋回角度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を計算する。</a:t>
                </a:r>
                <a:endParaRPr lang="en-US" altLang="ja-JP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だけ旋回して、目標座標の方向を向く。</a:t>
                </a:r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0B3106-A5DC-4832-AEBD-DB725899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99" y="2681610"/>
                <a:ext cx="3884991" cy="2615061"/>
              </a:xfrm>
              <a:prstGeom prst="rect">
                <a:avLst/>
              </a:prstGeom>
              <a:blipFill rotWithShape="1">
                <a:blip r:embed="rId15"/>
                <a:stretch>
                  <a:fillRect l="-1413" t="-1632" r="-1256" b="-23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C33676BC-3895-41DC-BAD3-3ECF1D481CDF}"/>
              </a:ext>
            </a:extLst>
          </p:cNvPr>
          <p:cNvSpPr/>
          <p:nvPr/>
        </p:nvSpPr>
        <p:spPr bwMode="auto">
          <a:xfrm>
            <a:off x="13107555" y="4619612"/>
            <a:ext cx="644808" cy="23911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xmlns="" id="{733C53D8-5124-4714-92A7-2EBCB46300C1}"/>
                  </a:ext>
                </a:extLst>
              </p:cNvPr>
              <p:cNvSpPr/>
              <p:nvPr/>
            </p:nvSpPr>
            <p:spPr>
              <a:xfrm>
                <a:off x="12954991" y="4528370"/>
                <a:ext cx="1001336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  <a:blipFill>
                <a:blip r:embed="rId16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50025D24-20F1-4647-A2C2-908456F119D1}"/>
              </a:ext>
            </a:extLst>
          </p:cNvPr>
          <p:cNvSpPr/>
          <p:nvPr/>
        </p:nvSpPr>
        <p:spPr bwMode="auto">
          <a:xfrm>
            <a:off x="11808147" y="3279341"/>
            <a:ext cx="584805" cy="21583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xmlns="" id="{635CAB8E-8C8D-422C-B180-D929FE84B0D5}"/>
                  </a:ext>
                </a:extLst>
              </p:cNvPr>
              <p:cNvSpPr/>
              <p:nvPr/>
            </p:nvSpPr>
            <p:spPr>
              <a:xfrm>
                <a:off x="11691733" y="3182121"/>
                <a:ext cx="942602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718" y="3182121"/>
                <a:ext cx="942630" cy="369332"/>
              </a:xfrm>
              <a:prstGeom prst="rect">
                <a:avLst/>
              </a:prstGeom>
              <a:blipFill>
                <a:blip r:embed="rId17"/>
                <a:stretch>
                  <a:fillRect l="-1290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xmlns="" id="{2D83F131-10C0-47EA-9C04-5D8A673C05C0}"/>
              </a:ext>
            </a:extLst>
          </p:cNvPr>
          <p:cNvSpPr/>
          <p:nvPr/>
        </p:nvSpPr>
        <p:spPr bwMode="auto">
          <a:xfrm>
            <a:off x="7717119" y="5345906"/>
            <a:ext cx="7272807" cy="260712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xmlns="" id="{E0E8D75D-BB35-4248-A4CF-8B36731669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801101" y="5496803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xmlns="" id="{E531ECA8-559E-4710-9392-A59BF23BF600}"/>
              </a:ext>
            </a:extLst>
          </p:cNvPr>
          <p:cNvCxnSpPr>
            <a:cxnSpLocks/>
          </p:cNvCxnSpPr>
          <p:nvPr/>
        </p:nvCxnSpPr>
        <p:spPr bwMode="auto">
          <a:xfrm>
            <a:off x="12526808" y="6136481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41478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xmlns="" id="{7FD33B6C-2C7A-46EF-88D1-D790D6665B54}"/>
              </a:ext>
            </a:extLst>
          </p:cNvPr>
          <p:cNvSpPr txBox="1"/>
          <p:nvPr/>
        </p:nvSpPr>
        <p:spPr>
          <a:xfrm>
            <a:off x="7775699" y="5398714"/>
            <a:ext cx="3916034" cy="2031311"/>
          </a:xfrm>
          <a:prstGeom prst="rect">
            <a:avLst/>
          </a:prstGeom>
          <a:solidFill>
            <a:srgbClr val="FFCCCC"/>
          </a:solidFill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lang="ja-JP" altLang="en-US" b="1" dirty="0"/>
              <a:t>②目標座標の方向へ直進する。</a:t>
            </a:r>
            <a:endParaRPr lang="en-US" altLang="ja-JP" b="1" dirty="0"/>
          </a:p>
          <a:p>
            <a:pPr algn="l"/>
            <a:r>
              <a:rPr lang="ja-JP" altLang="en-US" dirty="0"/>
              <a:t>　光センサを起動し、反射光の強さを計測しながら目標座標へ向かって直進する。</a:t>
            </a:r>
            <a:endParaRPr lang="en-US" altLang="ja-JP" dirty="0"/>
          </a:p>
          <a:p>
            <a:pPr algn="l"/>
            <a:r>
              <a:rPr lang="ja-JP" altLang="en-US" dirty="0"/>
              <a:t>　光センサがラインを検知したら一時停止する。</a:t>
            </a:r>
            <a:endParaRPr lang="en-US" altLang="ja-JP" dirty="0"/>
          </a:p>
          <a:p>
            <a:pPr algn="l"/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xmlns="" id="{152DC122-6CC8-4781-A703-E4BEBEF3F0B6}"/>
              </a:ext>
            </a:extLst>
          </p:cNvPr>
          <p:cNvSpPr/>
          <p:nvPr/>
        </p:nvSpPr>
        <p:spPr bwMode="auto">
          <a:xfrm>
            <a:off x="13113217" y="7192700"/>
            <a:ext cx="644808" cy="23911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xmlns="" id="{94DA5EA6-AB92-4E16-B5C6-A77707F3C6BC}"/>
                  </a:ext>
                </a:extLst>
              </p:cNvPr>
              <p:cNvSpPr/>
              <p:nvPr/>
            </p:nvSpPr>
            <p:spPr>
              <a:xfrm>
                <a:off x="12960653" y="7101458"/>
                <a:ext cx="1001336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DA5EA6-AB92-4E16-B5C6-A77707F3C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653" y="7101458"/>
                <a:ext cx="1001336" cy="369318"/>
              </a:xfrm>
              <a:prstGeom prst="rect">
                <a:avLst/>
              </a:prstGeom>
              <a:blipFill rotWithShape="1">
                <a:blip r:embed="rId18"/>
                <a:stretch>
                  <a:fillRect l="-122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xmlns="" id="{3FF1180F-F897-4B6C-8283-0CDAB3551F86}"/>
              </a:ext>
            </a:extLst>
          </p:cNvPr>
          <p:cNvCxnSpPr>
            <a:cxnSpLocks/>
          </p:cNvCxnSpPr>
          <p:nvPr/>
        </p:nvCxnSpPr>
        <p:spPr bwMode="auto">
          <a:xfrm>
            <a:off x="12980053" y="9991083"/>
            <a:ext cx="151031" cy="3212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xmlns="" id="{0C85D743-74D1-4E23-8E7B-40BB45BBFB24}"/>
              </a:ext>
            </a:extLst>
          </p:cNvPr>
          <p:cNvCxnSpPr>
            <a:cxnSpLocks/>
          </p:cNvCxnSpPr>
          <p:nvPr/>
        </p:nvCxnSpPr>
        <p:spPr bwMode="auto">
          <a:xfrm>
            <a:off x="12517705" y="8891983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6167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xmlns="" id="{80320F48-0580-4151-94D8-C66CBC812DBA}"/>
              </a:ext>
            </a:extLst>
          </p:cNvPr>
          <p:cNvCxnSpPr>
            <a:cxnSpLocks/>
          </p:cNvCxnSpPr>
          <p:nvPr/>
        </p:nvCxnSpPr>
        <p:spPr bwMode="auto">
          <a:xfrm>
            <a:off x="12976868" y="9633492"/>
            <a:ext cx="7788" cy="72700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xmlns="" id="{619E0E60-74FC-448A-B18B-0A2D26650342}"/>
              </a:ext>
            </a:extLst>
          </p:cNvPr>
          <p:cNvCxnSpPr>
            <a:cxnSpLocks/>
          </p:cNvCxnSpPr>
          <p:nvPr/>
        </p:nvCxnSpPr>
        <p:spPr bwMode="auto">
          <a:xfrm>
            <a:off x="12601838" y="9991082"/>
            <a:ext cx="1152741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アーチ 113">
            <a:extLst>
              <a:ext uri="{FF2B5EF4-FFF2-40B4-BE49-F238E27FC236}">
                <a16:creationId xmlns:a16="http://schemas.microsoft.com/office/drawing/2014/main" xmlns="" id="{905B48A5-BA46-4EA5-A688-542BC9CDF32B}"/>
              </a:ext>
            </a:extLst>
          </p:cNvPr>
          <p:cNvSpPr/>
          <p:nvPr/>
        </p:nvSpPr>
        <p:spPr bwMode="auto">
          <a:xfrm rot="5400000">
            <a:off x="12800054" y="9817304"/>
            <a:ext cx="360000" cy="360001"/>
          </a:xfrm>
          <a:prstGeom prst="blockArc">
            <a:avLst>
              <a:gd name="adj1" fmla="val 21598188"/>
              <a:gd name="adj2" fmla="val 790994"/>
              <a:gd name="adj3" fmla="val 6013"/>
            </a:avLst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xmlns="" id="{083DDE67-DF3B-4FA5-BD64-D66CC8D47DE1}"/>
              </a:ext>
            </a:extLst>
          </p:cNvPr>
          <p:cNvSpPr/>
          <p:nvPr/>
        </p:nvSpPr>
        <p:spPr bwMode="auto">
          <a:xfrm>
            <a:off x="12114761" y="9778631"/>
            <a:ext cx="644808" cy="23911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5" name="アーチ 114">
            <a:extLst>
              <a:ext uri="{FF2B5EF4-FFF2-40B4-BE49-F238E27FC236}">
                <a16:creationId xmlns:a16="http://schemas.microsoft.com/office/drawing/2014/main" xmlns="" id="{629B5DA3-8DA6-4E27-BEB2-4ED04114D8D9}"/>
              </a:ext>
            </a:extLst>
          </p:cNvPr>
          <p:cNvSpPr/>
          <p:nvPr/>
        </p:nvSpPr>
        <p:spPr bwMode="auto">
          <a:xfrm rot="5400000">
            <a:off x="12874601" y="9892962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xmlns="" id="{43DE9EC5-7FDF-4BB7-8D42-7AA2F47CD76D}"/>
                  </a:ext>
                </a:extLst>
              </p:cNvPr>
              <p:cNvSpPr/>
              <p:nvPr/>
            </p:nvSpPr>
            <p:spPr>
              <a:xfrm>
                <a:off x="12797738" y="10104110"/>
                <a:ext cx="458715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CCC"/>
                  </a:solidFill>
                </a:endParaRPr>
              </a:p>
            </p:txBody>
          </p:sp>
        </mc:Choice>
        <mc:Fallback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DE9EC5-7FDF-4BB7-8D42-7AA2F47CD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738" y="10104110"/>
                <a:ext cx="458715" cy="36931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二等辺三角形 116">
            <a:extLst>
              <a:ext uri="{FF2B5EF4-FFF2-40B4-BE49-F238E27FC236}">
                <a16:creationId xmlns:a16="http://schemas.microsoft.com/office/drawing/2014/main" xmlns="" id="{C67A7D6C-BAA2-4F68-8DBB-FA9599327E5F}"/>
              </a:ext>
            </a:extLst>
          </p:cNvPr>
          <p:cNvSpPr/>
          <p:nvPr/>
        </p:nvSpPr>
        <p:spPr bwMode="auto">
          <a:xfrm rot="13327997">
            <a:off x="13012415" y="10022771"/>
            <a:ext cx="78490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xmlns="" id="{C4C68988-093E-4D2A-87D4-35374120BDA5}"/>
                  </a:ext>
                </a:extLst>
              </p:cNvPr>
              <p:cNvSpPr/>
              <p:nvPr/>
            </p:nvSpPr>
            <p:spPr>
              <a:xfrm>
                <a:off x="12931562" y="9611302"/>
                <a:ext cx="50919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BBE0E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C68988-093E-4D2A-87D4-35374120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562" y="9611302"/>
                <a:ext cx="509192" cy="369318"/>
              </a:xfrm>
              <a:prstGeom prst="rect">
                <a:avLst/>
              </a:prstGeom>
              <a:blipFill rotWithShape="1"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二等辺三角形 118">
            <a:extLst>
              <a:ext uri="{FF2B5EF4-FFF2-40B4-BE49-F238E27FC236}">
                <a16:creationId xmlns:a16="http://schemas.microsoft.com/office/drawing/2014/main" xmlns="" id="{6AA07F3D-A85C-479A-8496-8D045ADAF755}"/>
              </a:ext>
            </a:extLst>
          </p:cNvPr>
          <p:cNvSpPr/>
          <p:nvPr/>
        </p:nvSpPr>
        <p:spPr bwMode="auto">
          <a:xfrm rot="16850136">
            <a:off x="12880243" y="10135492"/>
            <a:ext cx="84021" cy="53100"/>
          </a:xfrm>
          <a:prstGeom prst="triangle">
            <a:avLst/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xmlns="" id="{A0976309-AD7A-46A7-9682-55A33B77C423}"/>
                  </a:ext>
                </a:extLst>
              </p:cNvPr>
              <p:cNvSpPr txBox="1"/>
              <p:nvPr/>
            </p:nvSpPr>
            <p:spPr>
              <a:xfrm>
                <a:off x="7736551" y="8010202"/>
                <a:ext cx="4071596" cy="2585309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lang="ja-JP" altLang="en-US" b="1" dirty="0"/>
                  <a:t>③目標旋回角度まで旋回する。</a:t>
                </a:r>
                <a:endParaRPr lang="en-US" altLang="ja-JP" b="1" dirty="0"/>
              </a:p>
              <a:p>
                <a:pPr algn="l">
                  <a:tabLst>
                    <a:tab pos="3676049" algn="l"/>
                  </a:tabLst>
                </a:pPr>
                <a:r>
                  <a:rPr lang="ja-JP" altLang="en-US" dirty="0"/>
                  <a:t>　離脱判定で取得したコース情報の旋回角度を目標旋回角度とする。②でラインを検知したときの走行体の旋回角度は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である。</a:t>
                </a:r>
                <a:endParaRPr lang="en-US" altLang="ja-JP" dirty="0"/>
              </a:p>
              <a:p>
                <a:pPr algn="l">
                  <a:tabLst>
                    <a:tab pos="3676049" algn="l"/>
                  </a:tabLst>
                </a:pPr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1" lang="en-US" altLang="ja-JP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だけ旋回して、コースに沿った方向を向く。さらに走行データを、</a:t>
                </a:r>
                <a:r>
                  <a:rPr lang="ja-JP" altLang="en-US" dirty="0"/>
                  <a:t>離脱判定で取得したコース情報に書き換える。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0976309-AD7A-46A7-9682-55A33B77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51" y="8010202"/>
                <a:ext cx="4071596" cy="2585309"/>
              </a:xfrm>
              <a:prstGeom prst="rect">
                <a:avLst/>
              </a:prstGeom>
              <a:blipFill rotWithShape="1">
                <a:blip r:embed="rId21"/>
                <a:stretch>
                  <a:fillRect l="-1198" t="-1651" r="-1198" b="-23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xmlns="" id="{628DE7CA-28AA-4274-82D9-2F86F236B396}"/>
                  </a:ext>
                </a:extLst>
              </p:cNvPr>
              <p:cNvSpPr/>
              <p:nvPr/>
            </p:nvSpPr>
            <p:spPr>
              <a:xfrm>
                <a:off x="11915636" y="9690443"/>
                <a:ext cx="114641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8DE7CA-28AA-4274-82D9-2F86F236B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636" y="9690443"/>
                <a:ext cx="1146412" cy="369318"/>
              </a:xfrm>
              <a:prstGeom prst="rect">
                <a:avLst/>
              </a:prstGeom>
              <a:blipFill rotWithShape="1">
                <a:blip r:embed="rId2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xmlns="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757392"/>
                  </p:ext>
                </p:extLst>
              </p:nvPr>
            </p:nvGraphicFramePr>
            <p:xfrm>
              <a:off x="214862" y="7278322"/>
              <a:ext cx="7128790" cy="169047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10050">
                      <a:extLst>
                        <a:ext uri="{9D8B030D-6E8A-4147-A177-3AD203B41FA5}">
                          <a16:colId xmlns:a16="http://schemas.microsoft.com/office/drawing/2014/main" xmlns="" val="1136744987"/>
                        </a:ext>
                      </a:extLst>
                    </a:gridCol>
                    <a:gridCol w="1239984">
                      <a:extLst>
                        <a:ext uri="{9D8B030D-6E8A-4147-A177-3AD203B41FA5}">
                          <a16:colId xmlns:a16="http://schemas.microsoft.com/office/drawing/2014/main" xmlns="" val="4235200062"/>
                        </a:ext>
                      </a:extLst>
                    </a:gridCol>
                    <a:gridCol w="656462">
                      <a:extLst>
                        <a:ext uri="{9D8B030D-6E8A-4147-A177-3AD203B41FA5}">
                          <a16:colId xmlns:a16="http://schemas.microsoft.com/office/drawing/2014/main" xmlns="" val="988555977"/>
                        </a:ext>
                      </a:extLst>
                    </a:gridCol>
                    <a:gridCol w="4522294">
                      <a:extLst>
                        <a:ext uri="{9D8B030D-6E8A-4147-A177-3AD203B41FA5}">
                          <a16:colId xmlns:a16="http://schemas.microsoft.com/office/drawing/2014/main" xmlns="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/>
                                  <m:t>𝐿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53552124"/>
                      </a:ext>
                    </a:extLst>
                  </a:tr>
                  <a:tr h="3493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/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/>
                                  <m:t>(</m:t>
                                </m:r>
                                <m:r>
                                  <a:rPr kumimoji="1" lang="en-US" altLang="ja-JP" sz="1600" dirty="0" err="1" smtClean="0"/>
                                  <m:t>𝑥</m:t>
                                </m:r>
                                <m:r>
                                  <a:rPr kumimoji="1" lang="en-US" altLang="ja-JP" sz="1600" dirty="0" err="1" smtClean="0"/>
                                  <m:t>,</m:t>
                                </m:r>
                                <m:r>
                                  <a:rPr kumimoji="1" lang="en-US" altLang="ja-JP" sz="1600" dirty="0" err="1" smtClean="0"/>
                                  <m:t>𝑦</m:t>
                                </m:r>
                                <m:r>
                                  <a:rPr kumimoji="1" lang="en-US" altLang="ja-JP" sz="1600" dirty="0" smtClean="0"/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/>
                                  <m:t>𝑡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3864419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757392"/>
                  </p:ext>
                </p:extLst>
              </p:nvPr>
            </p:nvGraphicFramePr>
            <p:xfrm>
              <a:off x="214862" y="7278322"/>
              <a:ext cx="7128790" cy="169047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100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36744987"/>
                        </a:ext>
                      </a:extLst>
                    </a:gridCol>
                    <a:gridCol w="12399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35200062"/>
                        </a:ext>
                      </a:extLst>
                    </a:gridCol>
                    <a:gridCol w="65646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88555977"/>
                        </a:ext>
                      </a:extLst>
                    </a:gridCol>
                    <a:gridCol w="452229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t="-109091" r="-900000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53552124"/>
                      </a:ext>
                    </a:extLst>
                  </a:tr>
                  <a:tr h="3493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t="-201754" r="-900000" b="-2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t="-312727" r="-9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t="-412727" r="-90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864419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31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8D728D74-7BE4-4AAF-9546-CBEB3D136285}"/>
              </a:ext>
            </a:extLst>
          </p:cNvPr>
          <p:cNvSpPr/>
          <p:nvPr/>
        </p:nvSpPr>
        <p:spPr bwMode="auto">
          <a:xfrm>
            <a:off x="9503891" y="1903008"/>
            <a:ext cx="5544617" cy="8712969"/>
          </a:xfrm>
          <a:prstGeom prst="roundRect">
            <a:avLst>
              <a:gd name="adj" fmla="val 5155"/>
            </a:avLst>
          </a:prstGeom>
          <a:solidFill>
            <a:srgbClr val="FF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6DAB8946-024A-424B-9B7B-03ED2B52099B}"/>
              </a:ext>
            </a:extLst>
          </p:cNvPr>
          <p:cNvSpPr txBox="1"/>
          <p:nvPr/>
        </p:nvSpPr>
        <p:spPr>
          <a:xfrm>
            <a:off x="9647907" y="1997199"/>
            <a:ext cx="1011787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 smtClean="0"/>
              <a:t>復帰</a:t>
            </a:r>
            <a:r>
              <a:rPr kumimoji="1" lang="ja-JP" altLang="en-US" sz="1600" b="1" dirty="0"/>
              <a:t>動作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xmlns="" id="{2B99B1EA-17D2-4495-A343-2A1713BC8495}"/>
              </a:ext>
            </a:extLst>
          </p:cNvPr>
          <p:cNvSpPr/>
          <p:nvPr/>
        </p:nvSpPr>
        <p:spPr bwMode="auto">
          <a:xfrm>
            <a:off x="70843" y="1950060"/>
            <a:ext cx="6122269" cy="8652433"/>
          </a:xfrm>
          <a:prstGeom prst="roundRect">
            <a:avLst>
              <a:gd name="adj" fmla="val 5155"/>
            </a:avLst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0985285-FEFA-4CC6-9C7D-D07529FB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機能実現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ED4E47EA-F070-470B-B67E-DCC075665A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4110" r="2435" b="3175"/>
          <a:stretch/>
        </p:blipFill>
        <p:spPr>
          <a:xfrm>
            <a:off x="184218" y="2364547"/>
            <a:ext cx="5885548" cy="81229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5DC6CF66-20C4-42F3-B60B-C501E9888B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t="4150" r="2502" b="2074"/>
          <a:stretch/>
        </p:blipFill>
        <p:spPr>
          <a:xfrm>
            <a:off x="9575899" y="2357575"/>
            <a:ext cx="5328592" cy="813690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437CF701-064E-49D7-AD2F-938C11165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" t="9934" r="5345" b="6206"/>
          <a:stretch/>
        </p:blipFill>
        <p:spPr>
          <a:xfrm>
            <a:off x="6257127" y="2147027"/>
            <a:ext cx="3096343" cy="374441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58476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 smtClean="0"/>
              <a:t>次に、離脱判定と復帰動作それぞれのアクティビティ図を以下に示す。</a:t>
            </a:r>
            <a:endParaRPr kumimoji="1" lang="en-US" altLang="ja-JP" sz="1600" dirty="0" smtClean="0"/>
          </a:p>
          <a:p>
            <a:pPr algn="l"/>
            <a:r>
              <a:rPr kumimoji="1" lang="ja-JP" altLang="en-US" sz="1600" dirty="0" smtClean="0"/>
              <a:t>ただし、走行体は常に自己位置推定を行っているものとし、その自己位置の情報を走行データと呼ぶ。</a:t>
            </a:r>
            <a:endParaRPr kumimoji="1" lang="en-US" altLang="ja-JP" sz="1600" dirty="0"/>
          </a:p>
        </p:txBody>
      </p:sp>
      <p:sp>
        <p:nvSpPr>
          <p:cNvPr id="19" name="円/楕円 18"/>
          <p:cNvSpPr/>
          <p:nvPr/>
        </p:nvSpPr>
        <p:spPr>
          <a:xfrm>
            <a:off x="7487667" y="4553818"/>
            <a:ext cx="582469" cy="410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20745225">
            <a:off x="5807156" y="2168488"/>
            <a:ext cx="1438318" cy="2733286"/>
          </a:xfrm>
          <a:prstGeom prst="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7057598" y="5295045"/>
            <a:ext cx="1438181" cy="410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692669">
            <a:off x="8454956" y="2175163"/>
            <a:ext cx="1438318" cy="3450232"/>
          </a:xfrm>
          <a:prstGeom prst="triangle">
            <a:avLst/>
          </a:prstGeom>
          <a:solidFill>
            <a:srgbClr val="FF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6DAB8946-024A-424B-9B7B-03ED2B52099B}"/>
              </a:ext>
            </a:extLst>
          </p:cNvPr>
          <p:cNvSpPr txBox="1"/>
          <p:nvPr/>
        </p:nvSpPr>
        <p:spPr>
          <a:xfrm>
            <a:off x="6660939" y="5937736"/>
            <a:ext cx="2235924" cy="33854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ja-JP" altLang="en-US" sz="1600" b="1" dirty="0" smtClean="0"/>
              <a:t>全体アクティビティ図</a:t>
            </a:r>
            <a:endParaRPr kumimoji="1" lang="ja-JP" altLang="en-US" sz="16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xmlns="" id="{825F097D-4588-4F8F-AA42-B0D77B0F9CE3}"/>
              </a:ext>
            </a:extLst>
          </p:cNvPr>
          <p:cNvSpPr txBox="1"/>
          <p:nvPr/>
        </p:nvSpPr>
        <p:spPr>
          <a:xfrm>
            <a:off x="214859" y="1987798"/>
            <a:ext cx="1011787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 smtClean="0"/>
              <a:t>離脱判定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047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xmlns="" id="{FB46CE88-AA72-4A99-BF9C-029F707F3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586"/>
            <a:ext cx="15119350" cy="8132474"/>
          </a:xfrm>
          <a:prstGeom prst="rect">
            <a:avLst/>
          </a:prstGeom>
        </p:spPr>
      </p:pic>
      <p:sp>
        <p:nvSpPr>
          <p:cNvPr id="12" name="四角形: 角を丸くする 2">
            <a:extLst>
              <a:ext uri="{FF2B5EF4-FFF2-40B4-BE49-F238E27FC236}">
                <a16:creationId xmlns:a16="http://schemas.microsoft.com/office/drawing/2014/main" xmlns="" id="{2B99B1EA-17D2-4495-A343-2A1713BC8495}"/>
              </a:ext>
            </a:extLst>
          </p:cNvPr>
          <p:cNvSpPr/>
          <p:nvPr/>
        </p:nvSpPr>
        <p:spPr bwMode="auto">
          <a:xfrm>
            <a:off x="10439995" y="511137"/>
            <a:ext cx="4536504" cy="2458505"/>
          </a:xfrm>
          <a:prstGeom prst="roundRect">
            <a:avLst>
              <a:gd name="adj" fmla="val 5155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ln>
                <a:solidFill>
                  <a:srgbClr val="FF5353"/>
                </a:solidFill>
              </a:ln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58476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 smtClean="0"/>
              <a:t>次に、全体のクラス構造を示す。</a:t>
            </a:r>
            <a:endParaRPr kumimoji="1" lang="en-US" altLang="ja-JP" sz="1600" dirty="0" smtClean="0"/>
          </a:p>
          <a:p>
            <a:pPr algn="l"/>
            <a:r>
              <a:rPr kumimoji="1" lang="ja-JP" altLang="en-US" sz="1600" dirty="0" smtClean="0"/>
              <a:t>クラスのパッケージとして、メイン制御部、サブ制御部、情報取得部の大きく３つに分けられる。</a:t>
            </a:r>
            <a:endParaRPr kumimoji="1" lang="en-US" altLang="ja-JP" sz="1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939A150-84DE-4DF8-B22B-32EEDD9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構造分析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xmlns="" id="{5EEA8C49-16B3-4EC0-810F-FA6BA141E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54582"/>
              </p:ext>
            </p:extLst>
          </p:nvPr>
        </p:nvGraphicFramePr>
        <p:xfrm>
          <a:off x="10800035" y="773311"/>
          <a:ext cx="3960442" cy="207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6776">
                  <a:extLst>
                    <a:ext uri="{9D8B030D-6E8A-4147-A177-3AD203B41FA5}">
                      <a16:colId xmlns:a16="http://schemas.microsoft.com/office/drawing/2014/main" xmlns="" val="557032482"/>
                    </a:ext>
                  </a:extLst>
                </a:gridCol>
                <a:gridCol w="2483666">
                  <a:extLst>
                    <a:ext uri="{9D8B030D-6E8A-4147-A177-3AD203B41FA5}">
                      <a16:colId xmlns:a16="http://schemas.microsoft.com/office/drawing/2014/main" xmlns="" val="3264350795"/>
                    </a:ext>
                  </a:extLst>
                </a:gridCol>
              </a:tblGrid>
              <a:tr h="307643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パッケージ名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役割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0226771"/>
                  </a:ext>
                </a:extLst>
              </a:tr>
              <a:tr h="32517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メイン制御部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各モードの制御を行う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717711"/>
                  </a:ext>
                </a:extLst>
              </a:tr>
              <a:tr h="531384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サブ制御部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デバイス制御を行う</a:t>
                      </a:r>
                      <a:endParaRPr kumimoji="1" lang="en-US" altLang="ja-JP" sz="1600" dirty="0"/>
                    </a:p>
                    <a:p>
                      <a:endParaRPr kumimoji="1" lang="ja-JP" altLang="en-US" sz="16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586996"/>
                  </a:ext>
                </a:extLst>
              </a:tr>
              <a:tr h="755124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情報取得部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デバイスや所持データなどから情報を取得する</a:t>
                      </a:r>
                      <a:endParaRPr kumimoji="1" lang="en-US" altLang="ja-JP" sz="1600" dirty="0"/>
                    </a:p>
                    <a:p>
                      <a:endParaRPr kumimoji="1" lang="ja-JP" altLang="en-US" sz="16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2121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825F097D-4588-4F8F-AA42-B0D77B0F9CE3}"/>
              </a:ext>
            </a:extLst>
          </p:cNvPr>
          <p:cNvSpPr txBox="1"/>
          <p:nvPr/>
        </p:nvSpPr>
        <p:spPr>
          <a:xfrm>
            <a:off x="32339" y="2384300"/>
            <a:ext cx="1910712" cy="461651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2400" b="1" dirty="0" smtClean="0"/>
              <a:t>クラス構造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825F097D-4588-4F8F-AA42-B0D77B0F9CE3}"/>
              </a:ext>
            </a:extLst>
          </p:cNvPr>
          <p:cNvSpPr txBox="1"/>
          <p:nvPr/>
        </p:nvSpPr>
        <p:spPr>
          <a:xfrm>
            <a:off x="10185467" y="305346"/>
            <a:ext cx="1694688" cy="369318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b="1" dirty="0" smtClean="0"/>
              <a:t>パッケージ説明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098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33854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 smtClean="0"/>
              <a:t>「</a:t>
            </a:r>
            <a:r>
              <a:rPr kumimoji="1" lang="en-US" altLang="ja-JP" sz="1600" dirty="0" smtClean="0"/>
              <a:t>4. </a:t>
            </a:r>
            <a:r>
              <a:rPr kumimoji="1" lang="ja-JP" altLang="en-US" sz="1600" dirty="0" smtClean="0"/>
              <a:t>構造設計」で示したそれぞれのクラスのシーケンス図を以下に示す。</a:t>
            </a:r>
            <a:endParaRPr kumimoji="1" lang="en-US" altLang="ja-JP" sz="1600" dirty="0" smtClean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F2F6225-A22A-40FF-9D68-4EE3CAB7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振る舞い設計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79077" y="1942256"/>
            <a:ext cx="3952205" cy="4559155"/>
            <a:chOff x="79077" y="1942256"/>
            <a:chExt cx="4816302" cy="5029397"/>
          </a:xfrm>
        </p:grpSpPr>
        <p:sp>
          <p:nvSpPr>
            <p:cNvPr id="21" name="四角形: 角を丸くする 2">
              <a:extLst>
                <a:ext uri="{FF2B5EF4-FFF2-40B4-BE49-F238E27FC236}">
                  <a16:creationId xmlns:a16="http://schemas.microsoft.com/office/drawing/2014/main" xmlns="" id="{2B99B1EA-17D2-4495-A343-2A1713BC8495}"/>
                </a:ext>
              </a:extLst>
            </p:cNvPr>
            <p:cNvSpPr/>
            <p:nvPr/>
          </p:nvSpPr>
          <p:spPr bwMode="auto">
            <a:xfrm>
              <a:off x="79077" y="2159738"/>
              <a:ext cx="4816302" cy="4811914"/>
            </a:xfrm>
            <a:prstGeom prst="roundRect">
              <a:avLst>
                <a:gd name="adj" fmla="val 5155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xmlns="" id="{825F097D-4588-4F8F-AA42-B0D77B0F9CE3}"/>
                </a:ext>
              </a:extLst>
            </p:cNvPr>
            <p:cNvSpPr txBox="1"/>
            <p:nvPr/>
          </p:nvSpPr>
          <p:spPr>
            <a:xfrm>
              <a:off x="373127" y="1942256"/>
              <a:ext cx="3644737" cy="407410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 smtClean="0"/>
                <a:t>各制御モードの処理フロー</a:t>
              </a:r>
              <a:endParaRPr kumimoji="1" lang="ja-JP" altLang="en-US" b="1" dirty="0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xmlns="" id="{10C07D40-A1CC-4C14-9DF3-B4B141D46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3" t="6329" r="3655" b="3798"/>
            <a:stretch/>
          </p:blipFill>
          <p:spPr>
            <a:xfrm>
              <a:off x="298110" y="2490840"/>
              <a:ext cx="3471052" cy="4480813"/>
            </a:xfrm>
            <a:prstGeom prst="rect">
              <a:avLst/>
            </a:prstGeom>
          </p:spPr>
        </p:pic>
      </p:grpSp>
      <p:grpSp>
        <p:nvGrpSpPr>
          <p:cNvPr id="6" name="グループ化 5"/>
          <p:cNvGrpSpPr/>
          <p:nvPr/>
        </p:nvGrpSpPr>
        <p:grpSpPr>
          <a:xfrm>
            <a:off x="9575899" y="17314"/>
            <a:ext cx="5400600" cy="10443156"/>
            <a:chOff x="15768587" y="2021955"/>
            <a:chExt cx="5400600" cy="10443156"/>
          </a:xfrm>
        </p:grpSpPr>
        <p:sp>
          <p:nvSpPr>
            <p:cNvPr id="27" name="四角形: 角を丸くする 2">
              <a:extLst>
                <a:ext uri="{FF2B5EF4-FFF2-40B4-BE49-F238E27FC236}">
                  <a16:creationId xmlns:a16="http://schemas.microsoft.com/office/drawing/2014/main" xmlns="" id="{2B99B1EA-17D2-4495-A343-2A1713BC8495}"/>
                </a:ext>
              </a:extLst>
            </p:cNvPr>
            <p:cNvSpPr/>
            <p:nvPr/>
          </p:nvSpPr>
          <p:spPr bwMode="auto">
            <a:xfrm>
              <a:off x="15768587" y="2239436"/>
              <a:ext cx="5400600" cy="10225675"/>
            </a:xfrm>
            <a:prstGeom prst="roundRect">
              <a:avLst>
                <a:gd name="adj" fmla="val 5155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xmlns="" id="{825F097D-4588-4F8F-AA42-B0D77B0F9CE3}"/>
                </a:ext>
              </a:extLst>
            </p:cNvPr>
            <p:cNvSpPr txBox="1"/>
            <p:nvPr/>
          </p:nvSpPr>
          <p:spPr>
            <a:xfrm>
              <a:off x="16062638" y="2021955"/>
              <a:ext cx="3146781" cy="369318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 smtClean="0"/>
                <a:t>コース復帰制御の処理フロー</a:t>
              </a:r>
              <a:endParaRPr kumimoji="1" lang="ja-JP" altLang="en-US" b="1" dirty="0"/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xmlns="" id="{F9E3F102-178A-4842-A6EE-2F08A5BF4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7" t="2183" r="1225" b="1509"/>
            <a:stretch/>
          </p:blipFill>
          <p:spPr>
            <a:xfrm>
              <a:off x="16062638" y="2516881"/>
              <a:ext cx="4565663" cy="9948230"/>
            </a:xfrm>
            <a:prstGeom prst="rect">
              <a:avLst/>
            </a:prstGeom>
          </p:spPr>
        </p:pic>
      </p:grpSp>
      <p:grpSp>
        <p:nvGrpSpPr>
          <p:cNvPr id="3" name="グループ化 2"/>
          <p:cNvGrpSpPr/>
          <p:nvPr/>
        </p:nvGrpSpPr>
        <p:grpSpPr>
          <a:xfrm>
            <a:off x="79077" y="6712928"/>
            <a:ext cx="4488903" cy="3756672"/>
            <a:chOff x="298110" y="6234869"/>
            <a:chExt cx="4488903" cy="3756672"/>
          </a:xfrm>
        </p:grpSpPr>
        <p:sp>
          <p:nvSpPr>
            <p:cNvPr id="23" name="四角形: 角を丸くする 2">
              <a:extLst>
                <a:ext uri="{FF2B5EF4-FFF2-40B4-BE49-F238E27FC236}">
                  <a16:creationId xmlns:a16="http://schemas.microsoft.com/office/drawing/2014/main" xmlns="" id="{2B99B1EA-17D2-4495-A343-2A1713BC8495}"/>
                </a:ext>
              </a:extLst>
            </p:cNvPr>
            <p:cNvSpPr/>
            <p:nvPr/>
          </p:nvSpPr>
          <p:spPr bwMode="auto">
            <a:xfrm>
              <a:off x="298110" y="6452351"/>
              <a:ext cx="4488903" cy="3539190"/>
            </a:xfrm>
            <a:prstGeom prst="roundRect">
              <a:avLst>
                <a:gd name="adj" fmla="val 5155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xmlns="" id="{825F097D-4588-4F8F-AA42-B0D77B0F9CE3}"/>
                </a:ext>
              </a:extLst>
            </p:cNvPr>
            <p:cNvSpPr txBox="1"/>
            <p:nvPr/>
          </p:nvSpPr>
          <p:spPr>
            <a:xfrm>
              <a:off x="592160" y="6234869"/>
              <a:ext cx="3012127" cy="369318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 smtClean="0"/>
                <a:t>自己位置推定の処理フロー</a:t>
              </a:r>
              <a:endParaRPr kumimoji="1" lang="ja-JP" altLang="en-US" b="1" dirty="0"/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xmlns="" id="{99099AFB-0C60-4166-87EA-EDA58C852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9" t="9465" r="4478" b="8532"/>
            <a:stretch/>
          </p:blipFill>
          <p:spPr>
            <a:xfrm>
              <a:off x="679088" y="6862912"/>
              <a:ext cx="3874743" cy="2980504"/>
            </a:xfrm>
            <a:prstGeom prst="rect">
              <a:avLst/>
            </a:prstGeom>
          </p:spPr>
        </p:pic>
      </p:grpSp>
      <p:grpSp>
        <p:nvGrpSpPr>
          <p:cNvPr id="9" name="グループ化 8"/>
          <p:cNvGrpSpPr/>
          <p:nvPr/>
        </p:nvGrpSpPr>
        <p:grpSpPr>
          <a:xfrm>
            <a:off x="4334798" y="1951565"/>
            <a:ext cx="5097085" cy="8506909"/>
            <a:chOff x="-7784048" y="1320777"/>
            <a:chExt cx="6427576" cy="7780337"/>
          </a:xfrm>
        </p:grpSpPr>
        <p:sp>
          <p:nvSpPr>
            <p:cNvPr id="25" name="四角形: 角を丸くする 2">
              <a:extLst>
                <a:ext uri="{FF2B5EF4-FFF2-40B4-BE49-F238E27FC236}">
                  <a16:creationId xmlns:a16="http://schemas.microsoft.com/office/drawing/2014/main" xmlns="" id="{2B99B1EA-17D2-4495-A343-2A1713BC8495}"/>
                </a:ext>
              </a:extLst>
            </p:cNvPr>
            <p:cNvSpPr/>
            <p:nvPr/>
          </p:nvSpPr>
          <p:spPr bwMode="auto">
            <a:xfrm>
              <a:off x="-7784048" y="1538260"/>
              <a:ext cx="6427576" cy="7562854"/>
            </a:xfrm>
            <a:prstGeom prst="roundRect">
              <a:avLst>
                <a:gd name="adj" fmla="val 5155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xmlns="" id="{825F097D-4588-4F8F-AA42-B0D77B0F9CE3}"/>
                </a:ext>
              </a:extLst>
            </p:cNvPr>
            <p:cNvSpPr txBox="1"/>
            <p:nvPr/>
          </p:nvSpPr>
          <p:spPr>
            <a:xfrm>
              <a:off x="-7489999" y="1320777"/>
              <a:ext cx="4226637" cy="337775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 smtClean="0"/>
                <a:t>コース離脱判定の処理フロー</a:t>
              </a:r>
              <a:endParaRPr kumimoji="1" lang="ja-JP" altLang="en-US" b="1" dirty="0"/>
            </a:p>
          </p:txBody>
        </p:sp>
      </p:grp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E2911A9E-FD97-4377-84DF-A93886EB4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35339" y="2611536"/>
            <a:ext cx="4777887" cy="7054850"/>
          </a:xfrm>
        </p:spPr>
      </p:pic>
    </p:spTree>
    <p:extLst>
      <p:ext uri="{BB962C8B-B14F-4D97-AF65-F5344CB8AC3E}">
        <p14:creationId xmlns:p14="http://schemas.microsoft.com/office/powerpoint/2010/main" val="33512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721C73D-A154-46BF-978B-1F344E83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部品庫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3A75F05-FFAF-4C91-838A-1DF92D96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xmlns="" id="{78788DF2-5B1F-425C-9A6F-B447652722A1}"/>
              </a:ext>
            </a:extLst>
          </p:cNvPr>
          <p:cNvGrpSpPr/>
          <p:nvPr/>
        </p:nvGrpSpPr>
        <p:grpSpPr>
          <a:xfrm>
            <a:off x="2807146" y="407847"/>
            <a:ext cx="6198137" cy="3129401"/>
            <a:chOff x="8070870" y="7181440"/>
            <a:chExt cx="5753501" cy="298900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xmlns="" id="{CC848E82-CF35-4A16-BDE5-C39E1D7BE593}"/>
                </a:ext>
              </a:extLst>
            </p:cNvPr>
            <p:cNvSpPr/>
            <p:nvPr/>
          </p:nvSpPr>
          <p:spPr bwMode="auto">
            <a:xfrm>
              <a:off x="8070870" y="7218114"/>
              <a:ext cx="5753501" cy="2952328"/>
            </a:xfrm>
            <a:prstGeom prst="roundRect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 dirty="0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xmlns="" id="{7047CDFE-2226-46EE-A2CA-E406E4F38E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" t="9862" r="3006" b="8038"/>
            <a:stretch/>
          </p:blipFill>
          <p:spPr>
            <a:xfrm>
              <a:off x="8279755" y="7454179"/>
              <a:ext cx="5360864" cy="2622162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xmlns="" id="{1CD56992-7D85-415C-86A8-9600396B2F49}"/>
                </a:ext>
              </a:extLst>
            </p:cNvPr>
            <p:cNvSpPr txBox="1"/>
            <p:nvPr/>
          </p:nvSpPr>
          <p:spPr>
            <a:xfrm>
              <a:off x="8418874" y="7181440"/>
              <a:ext cx="1736803" cy="323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Bluetooth</a:t>
              </a:r>
              <a:r>
                <a:rPr kumimoji="1" lang="ja-JP" altLang="en-US" sz="1600" dirty="0"/>
                <a:t>スタート</a:t>
              </a:r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0CBDE429-237D-4566-8AE9-87E185ED7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746" y="3537248"/>
            <a:ext cx="5310936" cy="74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0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A76B44-2FA9-4683-8CC1-4E3812BD9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回転ギア</Template>
  <TotalTime>869</TotalTime>
  <Words>733</Words>
  <Application>Microsoft Office PowerPoint</Application>
  <PresentationFormat>ユーザー設定</PresentationFormat>
  <Paragraphs>130</Paragraphs>
  <Slides>6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2. 復帰制御の概要</vt:lpstr>
      <vt:lpstr>3. 機能実現</vt:lpstr>
      <vt:lpstr>4. 構造分析</vt:lpstr>
      <vt:lpstr>5. 振る舞い設計</vt:lpstr>
      <vt:lpstr>部品庫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林大和</dc:creator>
  <cp:keywords/>
  <cp:lastModifiedBy>馬場　花菜子</cp:lastModifiedBy>
  <cp:revision>75</cp:revision>
  <cp:lastPrinted>2017-07-31T09:06:28Z</cp:lastPrinted>
  <dcterms:created xsi:type="dcterms:W3CDTF">2017-07-25T15:50:12Z</dcterms:created>
  <dcterms:modified xsi:type="dcterms:W3CDTF">2017-07-31T09:07:51Z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TC025867559991</vt:lpwstr>
  </property>
</Properties>
</file>