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5"/>
  </p:notesMasterIdLst>
  <p:sldIdLst>
    <p:sldId id="256" r:id="rId2"/>
    <p:sldId id="296" r:id="rId3"/>
    <p:sldId id="297" r:id="rId4"/>
    <p:sldId id="280" r:id="rId5"/>
    <p:sldId id="298" r:id="rId6"/>
    <p:sldId id="267" r:id="rId7"/>
    <p:sldId id="300" r:id="rId8"/>
    <p:sldId id="302" r:id="rId9"/>
    <p:sldId id="271" r:id="rId10"/>
    <p:sldId id="260" r:id="rId11"/>
    <p:sldId id="304" r:id="rId12"/>
    <p:sldId id="305" r:id="rId13"/>
    <p:sldId id="306" r:id="rId14"/>
    <p:sldId id="269" r:id="rId15"/>
    <p:sldId id="270" r:id="rId16"/>
    <p:sldId id="281" r:id="rId17"/>
    <p:sldId id="282" r:id="rId18"/>
    <p:sldId id="261" r:id="rId19"/>
    <p:sldId id="262" r:id="rId20"/>
    <p:sldId id="263" r:id="rId21"/>
    <p:sldId id="265" r:id="rId22"/>
    <p:sldId id="264" r:id="rId23"/>
    <p:sldId id="26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8250" autoAdjust="0"/>
  </p:normalViewPr>
  <p:slideViewPr>
    <p:cSldViewPr snapToGrid="0">
      <p:cViewPr varScale="1">
        <p:scale>
          <a:sx n="76" d="100"/>
          <a:sy n="76" d="100"/>
        </p:scale>
        <p:origin x="917" y="43"/>
      </p:cViewPr>
      <p:guideLst/>
    </p:cSldViewPr>
  </p:slideViewPr>
  <p:outlineViewPr>
    <p:cViewPr>
      <p:scale>
        <a:sx n="33" d="100"/>
        <a:sy n="33" d="100"/>
      </p:scale>
      <p:origin x="0" y="-34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4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User 1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C0-46ED-877F-6B57E090C2F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User 2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7C0-46ED-877F-6B57E090C2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1765151"/>
        <c:axId val="391888159"/>
      </c:lineChart>
      <c:catAx>
        <c:axId val="5117651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888159"/>
        <c:crosses val="autoZero"/>
        <c:auto val="1"/>
        <c:lblAlgn val="ctr"/>
        <c:lblOffset val="100"/>
        <c:noMultiLvlLbl val="0"/>
      </c:catAx>
      <c:valAx>
        <c:axId val="391888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7651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0.43532</cdr:x>
      <cdr:y>0.54818</cdr:y>
    </cdr:from>
    <cdr:to>
      <cdr:x>0.49953</cdr:x>
      <cdr:y>0.63685</cdr:y>
    </cdr:to>
    <cdr:sp macro="" textlink="">
      <cdr:nvSpPr>
        <cdr:cNvPr id="2" name="Rectangles 1"/>
        <cdr:cNvSpPr/>
      </cdr:nvSpPr>
      <cdr:spPr>
        <a:xfrm xmlns:a="http://schemas.openxmlformats.org/drawingml/2006/main">
          <a:off x="2295764" y="2093678"/>
          <a:ext cx="338667" cy="3386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wrap="square" lIns="45720" tIns="45720" rIns="45720" bIns="45720" rtlCol="0" anchor="t" anchorCtr="0">
          <a:normAutofit/>
        </a:bodyPr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0C8C3-A03C-4677-BC68-9FB0ACC1023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B844A-D819-4A5E-884F-A45FDBA1D32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B844A-D819-4A5E-884F-A45FDBA1D3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72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B844A-D819-4A5E-884F-A45FDBA1D3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83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B844A-D819-4A5E-884F-A45FDBA1D32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69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Tích vô h</a:t>
            </a:r>
            <a:r>
              <a:rPr lang="vi-VN"/>
              <a:t>ư</a:t>
            </a:r>
            <a:r>
              <a:rPr lang="en-US"/>
              <a:t>ớng chia / tích độ dài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B844A-D819-4A5E-884F-A45FDBA1D32E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A1E6-464E-4572-86ED-C067DF3A62BF}" type="datetime1">
              <a:rPr lang="en-US" smtClean="0"/>
              <a:t>7/13/2020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6946-6109-4D68-90BD-F1EA2BD5FD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A1E6-464E-4572-86ED-C067DF3A62BF}" type="datetime1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6946-6109-4D68-90BD-F1EA2BD5FD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A1E6-464E-4572-86ED-C067DF3A62BF}" type="datetime1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6946-6109-4D68-90BD-F1EA2BD5FD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A1E6-464E-4572-86ED-C067DF3A62BF}" type="datetime1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A44F6946-6109-4D68-90BD-F1EA2BD5FD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E4CF-28EB-4156-93F6-E91853D38051}" type="datetime1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6946-6109-4D68-90BD-F1EA2BD5FD5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A1E6-464E-4572-86ED-C067DF3A62BF}" type="datetime1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6946-6109-4D68-90BD-F1EA2BD5FD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A1E6-464E-4572-86ED-C067DF3A62BF}" type="datetime1">
              <a:rPr lang="en-US" smtClean="0"/>
              <a:t>7/13/2020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6946-6109-4D68-90BD-F1EA2BD5FD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65D2-0BF3-4CA3-96F3-D214D7E30580}" type="datetime1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6946-6109-4D68-90BD-F1EA2BD5FD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E50E-E91D-4795-A62B-391C36E0C124}" type="datetime1">
              <a:rPr lang="en-US" smtClean="0"/>
              <a:t>7/13/2020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A44F6946-6109-4D68-90BD-F1EA2BD5FD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F6BA1E6-464E-4572-86ED-C067DF3A62BF}" type="datetime1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4F6946-6109-4D68-90BD-F1EA2BD5FD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FDB4-793E-4712-B543-EDF4741A0D2C}" type="datetime1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6946-6109-4D68-90BD-F1EA2BD5FD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F6BA1E6-464E-4572-86ED-C067DF3A62BF}" type="datetime1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44F6946-6109-4D68-90BD-F1EA2BD5FD5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4.png"/><Relationship Id="rId4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1259" y="155885"/>
            <a:ext cx="89559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TRƯỜNG ĐẠI HỌC SƯ PHẠM KỸ THUẬT THÀNH PHỐ HỒ CHÍ MINH</a:t>
            </a:r>
            <a:br>
              <a:rPr lang="en-US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KHOA ĐÀO TẠO CHẤT LƯỢNG CAO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590" y="929024"/>
            <a:ext cx="1124712" cy="11247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700" y="929024"/>
            <a:ext cx="1125582" cy="1125582"/>
          </a:xfrm>
          <a:prstGeom prst="rect">
            <a:avLst/>
          </a:prstGeom>
        </p:spPr>
      </p:pic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Autofit/>
          </a:bodyPr>
          <a:lstStyle/>
          <a:p>
            <a:pPr algn="just"/>
            <a:r>
              <a:rPr lang="en-US" sz="2300" cap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 viên thực hiện:	</a:t>
            </a:r>
            <a:r>
              <a:rPr lang="vi-VN" sz="2300" cap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Dương</a:t>
            </a:r>
            <a:r>
              <a:rPr lang="en-US" sz="2300" cap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Văn C</a:t>
            </a:r>
            <a:r>
              <a:rPr lang="vi-VN" sz="2300" cap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cap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ờng		16110027</a:t>
            </a:r>
          </a:p>
          <a:p>
            <a:pPr algn="just"/>
            <a:r>
              <a:rPr lang="en-US" sz="2300" cap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Phạm Thị Hà			16110061</a:t>
            </a:r>
          </a:p>
          <a:p>
            <a:pPr algn="just"/>
            <a:r>
              <a:rPr lang="en-US" sz="2300" cap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Giáo viên h</a:t>
            </a:r>
            <a:r>
              <a:rPr lang="vi-VN" sz="2300" cap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cap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ớng dẫn: 	ThS. Trần Công Tú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65315" y="2184243"/>
            <a:ext cx="7927876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0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KHÓA LUẬN TỐT NGHIỆP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322" y="3237210"/>
            <a:ext cx="121898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XÂY D</a:t>
            </a:r>
            <a:r>
              <a:rPr lang="en-US" sz="54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ỰNG </a:t>
            </a:r>
            <a:r>
              <a:rPr lang="en-US" sz="5400" b="0" cap="none" spc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WEBSITE BÁN QUẦN ÁO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KẾT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7371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300" b="1"/>
              <a:t>Kết quả đạt đ</a:t>
            </a:r>
            <a:r>
              <a:rPr lang="vi-VN" sz="2300" b="1"/>
              <a:t>ư</a:t>
            </a:r>
            <a:r>
              <a:rPr lang="en-US" sz="2300" b="1"/>
              <a:t>ợc:</a:t>
            </a:r>
            <a:endParaRPr lang="en-US" sz="2300" b="1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3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Hoàn tất cài đặt website bán quần áo theo các thiết kế đã đề ra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300">
                <a:ea typeface="Calibri" panose="020F0502020204030204" pitchFamily="34" charset="0"/>
                <a:cs typeface="Times New Roman" panose="02020603050405020304" pitchFamily="18" charset="0"/>
              </a:rPr>
              <a:t> Tích hợp thêm nhiều công nghệ</a:t>
            </a:r>
            <a:endParaRPr lang="en-US" sz="23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3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Tìm hiểu và áp dụng thành công Machine learning vào website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vi-VN" sz="2300" b="1">
                <a:ea typeface="Calibri" panose="020F0502020204030204" pitchFamily="34" charset="0"/>
                <a:cs typeface="Times New Roman" panose="02020603050405020304" pitchFamily="18" charset="0"/>
              </a:rPr>
              <a:t>ư</a:t>
            </a:r>
            <a:r>
              <a:rPr lang="en-US" sz="2300" b="1">
                <a:ea typeface="Calibri" panose="020F0502020204030204" pitchFamily="34" charset="0"/>
                <a:cs typeface="Times New Roman" panose="02020603050405020304" pitchFamily="18" charset="0"/>
              </a:rPr>
              <a:t>ớng phát triển: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300">
                <a:ea typeface="Calibri" panose="020F0502020204030204" pitchFamily="34" charset="0"/>
                <a:cs typeface="Times New Roman" panose="02020603050405020304" pitchFamily="18" charset="0"/>
              </a:rPr>
              <a:t> Tìm hiểu thêm về nghiệp vụ của một website bán quần áo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3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Nâng cao bảo mật, khả năng xử lý và phản hồi của website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3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Phát triển </a:t>
            </a:r>
            <a:r>
              <a:rPr lang="en-US" sz="2300">
                <a:ea typeface="Calibri" panose="020F0502020204030204" pitchFamily="34" charset="0"/>
                <a:cs typeface="Times New Roman" panose="02020603050405020304" pitchFamily="18" charset="0"/>
              </a:rPr>
              <a:t>ứng dụng trên mobile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3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6946-6109-4D68-90BD-F1EA2BD5FD5A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B967E-22BC-40C2-8840-B8D1D14C9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6946-6109-4D68-90BD-F1EA2BD5FD5A}" type="slidenum">
              <a:rPr lang="en-US" smtClean="0"/>
              <a:t>11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A36424-F822-4796-9363-C1350AB21E66}"/>
              </a:ext>
            </a:extLst>
          </p:cNvPr>
          <p:cNvSpPr/>
          <p:nvPr/>
        </p:nvSpPr>
        <p:spPr>
          <a:xfrm>
            <a:off x="4284931" y="2967335"/>
            <a:ext cx="36221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KẾT THÚC</a:t>
            </a:r>
          </a:p>
        </p:txBody>
      </p:sp>
    </p:spTree>
    <p:extLst>
      <p:ext uri="{BB962C8B-B14F-4D97-AF65-F5344CB8AC3E}">
        <p14:creationId xmlns:p14="http://schemas.microsoft.com/office/powerpoint/2010/main" val="361201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38812"/>
          </a:xfrm>
        </p:spPr>
        <p:txBody>
          <a:bodyPr/>
          <a:lstStyle/>
          <a:p>
            <a:r>
              <a:rPr lang="en-US"/>
              <a:t>KHÁCH HÀNG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6946-6109-4D68-90BD-F1EA2BD5FD5A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289B24-8050-4493-B2A4-8B9C65FD19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70" b="43736"/>
          <a:stretch>
            <a:fillRect/>
          </a:stretch>
        </p:blipFill>
        <p:spPr>
          <a:xfrm>
            <a:off x="1185705" y="1125416"/>
            <a:ext cx="9969975" cy="56994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0546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38812"/>
          </a:xfrm>
        </p:spPr>
        <p:txBody>
          <a:bodyPr/>
          <a:lstStyle/>
          <a:p>
            <a:r>
              <a:rPr lang="en-US"/>
              <a:t>THÀNH VIÊN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6946-6109-4D68-90BD-F1EA2BD5FD5A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A116EE-5887-4F02-8CAC-8A3F5450A3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33"/>
          <a:stretch>
            <a:fillRect/>
          </a:stretch>
        </p:blipFill>
        <p:spPr>
          <a:xfrm>
            <a:off x="1185705" y="1125416"/>
            <a:ext cx="9969975" cy="56994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029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38812"/>
          </a:xfrm>
        </p:spPr>
        <p:txBody>
          <a:bodyPr/>
          <a:lstStyle/>
          <a:p>
            <a:r>
              <a:rPr lang="en-US"/>
              <a:t>QUẢN TRỊ VIÊN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6946-6109-4D68-90BD-F1EA2BD5FD5A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79" t="43516"/>
          <a:stretch>
            <a:fillRect/>
          </a:stretch>
        </p:blipFill>
        <p:spPr>
          <a:xfrm>
            <a:off x="1185704" y="1125416"/>
            <a:ext cx="9969975" cy="56994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6946-6109-4D68-90BD-F1EA2BD5FD5A}" type="slidenum">
              <a:rPr lang="en-US" smtClean="0"/>
              <a:t>15</a:t>
            </a:fld>
            <a:endParaRPr lang="en-US"/>
          </a:p>
        </p:txBody>
      </p:sp>
      <p:pic>
        <p:nvPicPr>
          <p:cNvPr id="11" name="Content Placeholder 10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2541" y="140677"/>
            <a:ext cx="7706918" cy="6684233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1_1A1nQpgWMs818yJQKIIkig"/>
          <p:cNvPicPr>
            <a:picLocks noGrp="1" noChangeAspect="1"/>
          </p:cNvPicPr>
          <p:nvPr>
            <p:ph idx="1"/>
          </p:nvPr>
        </p:nvPicPr>
        <p:blipFill>
          <a:blip r:embed="rId2"/>
          <a:srcRect t="13102" b="17175"/>
          <a:stretch>
            <a:fillRect/>
          </a:stretch>
        </p:blipFill>
        <p:spPr>
          <a:xfrm>
            <a:off x="2891155" y="1801495"/>
            <a:ext cx="6470650" cy="155448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6946-6109-4D68-90BD-F1EA2BD5FD5A}" type="slidenum">
              <a:rPr lang="en-US" smtClean="0"/>
              <a:t>16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371789" y="3195327"/>
            <a:ext cx="11414927" cy="354203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3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Dialogflow là một framework giúp ta xây dựng và triển khai các chatbot của riêng mình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3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Trên nhiều nền tảng như Google Assistant, Facebook Messenger, Telegram, Twitter, Slack,...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3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Cung cấp trải nghiệm người dùng tốt hơn với Natural Language Processing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3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Hộp thoại giàu tính năng cho phép bạn tạo chatbot dễ dàng.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Dialogflow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6946-6109-4D68-90BD-F1EA2BD5FD5A}" type="slidenum">
              <a:rPr lang="en-US" smtClean="0"/>
              <a:t>17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Dialogflow </a:t>
            </a:r>
          </a:p>
        </p:txBody>
      </p:sp>
      <p:pic>
        <p:nvPicPr>
          <p:cNvPr id="5" name="Content Placeholder 4" descr="dialogflow-architectur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7185" y="2002790"/>
            <a:ext cx="9038590" cy="347726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03524" y="5640884"/>
            <a:ext cx="6646545" cy="55308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Tổng quan về kiến trúc của Dialogflow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HỆ THỐNG GỢI Ý SẢN PHẨM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173" y="1846263"/>
            <a:ext cx="7591979" cy="40227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6946-6109-4D68-90BD-F1EA2BD5FD5A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56251" y="5591989"/>
            <a:ext cx="613982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User-Based Collaborative Filtering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HỆ THỐNG GỢI Ý SẢN PHẨM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0338" y="1845734"/>
                <a:ext cx="6025662" cy="4319396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sz="2300" b="1"/>
                  <a:t>Tính độ t</a:t>
                </a:r>
                <a:r>
                  <a:rPr lang="vi-VN" sz="2300" b="1"/>
                  <a:t>ư</a:t>
                </a:r>
                <a:r>
                  <a:rPr lang="en-US" sz="2300" b="1"/>
                  <a:t>ơng thích giữa các user:</a:t>
                </a:r>
                <a:endParaRPr lang="en-US" sz="2300"/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𝑠𝑖𝑚𝑖𝑙𝑎𝑟𝑖𝑡𝑦</m:t>
                      </m:r>
                      <m:r>
                        <a:rPr lang="vi-VN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vi-VN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vi-VN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vi-VN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vi-VN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vi-VN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vi-VN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vi-VN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vi-VN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vi-VN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vi-VN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),</m:t>
                      </m:r>
                      <m:r>
                        <a:rPr lang="vi-VN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vi-VN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vi-VN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23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vi-VN" sz="23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vi-VN" sz="2300"/>
                  <a:t>a: vector đánh giá của user cần được gợi ý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vi-VN" sz="2300"/>
                  <a:t>u: vector đánh giá của một user khác trên các sản phẩm mà user a đã đánh giá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vi-VN" sz="2300"/>
                  <a:t>U: tập hợp các vector user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vi-VN" sz="2300"/>
                  <a:t>w: hàm tính độ tương thích (cosine similarity hoặc Pearson correlation coefficient)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US" sz="23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338" y="1845734"/>
                <a:ext cx="6025662" cy="4319396"/>
              </a:xfrm>
              <a:blipFill>
                <a:blip r:embed="rId3"/>
                <a:stretch>
                  <a:fillRect l="-3036" t="-1130" r="-2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6946-6109-4D68-90BD-F1EA2BD5FD5A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6213763" y="1845734"/>
          <a:ext cx="4998720" cy="25958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999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9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9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97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380704" y="4870700"/>
                <a:ext cx="1648210" cy="1154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00"/>
                  <a:t>U1 vs U2: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4, 5, 1</m:t>
                          </m:r>
                        </m:e>
                      </m:d>
                    </m:oMath>
                  </m:oMathPara>
                </a14:m>
                <a:endParaRPr lang="en-US" sz="23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(5, 5, 1)</m:t>
                      </m:r>
                    </m:oMath>
                  </m:oMathPara>
                </a14:m>
                <a:endParaRPr lang="en-US" sz="2300" b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704" y="4870700"/>
                <a:ext cx="1648210" cy="1154162"/>
              </a:xfrm>
              <a:prstGeom prst="rect">
                <a:avLst/>
              </a:prstGeom>
              <a:blipFill>
                <a:blip r:embed="rId4"/>
                <a:stretch>
                  <a:fillRect l="-5556" t="-3704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Table 7"/>
          <p:cNvGraphicFramePr>
            <a:graphicFrameLocks noGrp="1"/>
          </p:cNvGraphicFramePr>
          <p:nvPr/>
        </p:nvGraphicFramePr>
        <p:xfrm>
          <a:off x="6213763" y="1845734"/>
          <a:ext cx="4998720" cy="25958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999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9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9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97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2" name="Table 7"/>
          <p:cNvGraphicFramePr>
            <a:graphicFrameLocks noGrp="1"/>
          </p:cNvGraphicFramePr>
          <p:nvPr/>
        </p:nvGraphicFramePr>
        <p:xfrm>
          <a:off x="6213763" y="1845734"/>
          <a:ext cx="4998720" cy="25958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999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9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9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97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028914" y="4870700"/>
                <a:ext cx="1648210" cy="1154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00"/>
                  <a:t>U1 vs U3: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5, 5, 1</m:t>
                          </m:r>
                        </m:e>
                      </m:d>
                    </m:oMath>
                  </m:oMathPara>
                </a14:m>
                <a:endParaRPr lang="en-US" sz="23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(4, 4, 2)</m:t>
                      </m:r>
                    </m:oMath>
                  </m:oMathPara>
                </a14:m>
                <a:endParaRPr lang="en-US" sz="2300" b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914" y="4870700"/>
                <a:ext cx="1648210" cy="1154162"/>
              </a:xfrm>
              <a:prstGeom prst="rect">
                <a:avLst/>
              </a:prstGeom>
              <a:blipFill>
                <a:blip r:embed="rId5"/>
                <a:stretch>
                  <a:fillRect l="-5185" t="-3704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677124" y="4870700"/>
                <a:ext cx="1648210" cy="1154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00"/>
                  <a:t>U1 vs U4: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4, 5, 5, 1</m:t>
                          </m:r>
                        </m:e>
                      </m:d>
                    </m:oMath>
                  </m:oMathPara>
                </a14:m>
                <a:endParaRPr lang="en-US" sz="23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(1, 2, 1, 4)</m:t>
                      </m:r>
                    </m:oMath>
                  </m:oMathPara>
                </a14:m>
                <a:endParaRPr lang="en-US" sz="2300" b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124" y="4870700"/>
                <a:ext cx="1648210" cy="1154162"/>
              </a:xfrm>
              <a:prstGeom prst="rect">
                <a:avLst/>
              </a:prstGeom>
              <a:blipFill>
                <a:blip r:embed="rId6"/>
                <a:stretch>
                  <a:fillRect l="-5166" t="-3704" r="-6273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Table 7"/>
          <p:cNvGraphicFramePr>
            <a:graphicFrameLocks noGrp="1"/>
          </p:cNvGraphicFramePr>
          <p:nvPr/>
        </p:nvGraphicFramePr>
        <p:xfrm>
          <a:off x="6213763" y="1851571"/>
          <a:ext cx="4998720" cy="25958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999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9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9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97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21"/>
          <p:cNvSpPr/>
          <p:nvPr/>
        </p:nvSpPr>
        <p:spPr>
          <a:xfrm>
            <a:off x="-600075" y="751840"/>
            <a:ext cx="5247005" cy="4887595"/>
          </a:xfrm>
          <a:prstGeom prst="ellipse">
            <a:avLst/>
          </a:prstGeom>
          <a:gradFill>
            <a:lin ang="54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33730" y="2587625"/>
            <a:ext cx="4013200" cy="106807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NỘI DUNG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6946-6109-4D68-90BD-F1EA2BD5FD5A}" type="slidenum">
              <a:rPr lang="en-US" smtClean="0"/>
              <a:t>2</a:t>
            </a:fld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5487670" y="735965"/>
            <a:ext cx="588645" cy="588645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/>
              <a:t>1</a:t>
            </a:r>
            <a:endParaRPr lang="zh-CN" altLang="en-US" sz="2200"/>
          </a:p>
        </p:txBody>
      </p:sp>
      <p:sp>
        <p:nvSpPr>
          <p:cNvPr id="9" name="椭圆 8"/>
          <p:cNvSpPr/>
          <p:nvPr/>
        </p:nvSpPr>
        <p:spPr>
          <a:xfrm>
            <a:off x="5487670" y="1813560"/>
            <a:ext cx="588645" cy="588645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/>
              <a:t>2</a:t>
            </a:r>
          </a:p>
        </p:txBody>
      </p:sp>
      <p:sp>
        <p:nvSpPr>
          <p:cNvPr id="10" name="椭圆 9"/>
          <p:cNvSpPr/>
          <p:nvPr/>
        </p:nvSpPr>
        <p:spPr>
          <a:xfrm>
            <a:off x="5487670" y="2887980"/>
            <a:ext cx="588645" cy="588645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/>
              <a:t>3</a:t>
            </a:r>
            <a:endParaRPr lang="zh-CN" altLang="en-US" sz="2200"/>
          </a:p>
        </p:txBody>
      </p:sp>
      <p:sp>
        <p:nvSpPr>
          <p:cNvPr id="13" name="熊猫原创"/>
          <p:cNvSpPr/>
          <p:nvPr/>
        </p:nvSpPr>
        <p:spPr>
          <a:xfrm>
            <a:off x="6174105" y="779780"/>
            <a:ext cx="3214370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Font typeface="+mj-lt"/>
              <a:buNone/>
            </a:pPr>
            <a:r>
              <a:rPr lang="en-US" sz="2600">
                <a:sym typeface="+mn-ea"/>
              </a:rPr>
              <a:t>Giới thiệu đề tài</a:t>
            </a:r>
            <a:endParaRPr lang="en-US" altLang="en-US" sz="2600">
              <a:solidFill>
                <a:srgbClr val="8D95A0"/>
              </a:solidFill>
              <a:latin typeface="+mj-lt"/>
              <a:sym typeface="+mn-ea"/>
            </a:endParaRPr>
          </a:p>
        </p:txBody>
      </p:sp>
      <p:sp>
        <p:nvSpPr>
          <p:cNvPr id="15" name="熊猫原创"/>
          <p:cNvSpPr/>
          <p:nvPr/>
        </p:nvSpPr>
        <p:spPr>
          <a:xfrm>
            <a:off x="6174105" y="1877695"/>
            <a:ext cx="2307590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Font typeface="+mj-lt"/>
              <a:buNone/>
            </a:pPr>
            <a:r>
              <a:rPr lang="en-US" sz="2600">
                <a:sym typeface="+mn-ea"/>
              </a:rPr>
              <a:t>Mục tiêu</a:t>
            </a:r>
            <a:endParaRPr lang="en-US" sz="2600">
              <a:solidFill>
                <a:srgbClr val="8D95A0"/>
              </a:solidFill>
              <a:latin typeface="+mj-lt"/>
              <a:sym typeface="+mn-ea"/>
            </a:endParaRPr>
          </a:p>
        </p:txBody>
      </p:sp>
      <p:sp>
        <p:nvSpPr>
          <p:cNvPr id="17" name="熊猫原创"/>
          <p:cNvSpPr/>
          <p:nvPr/>
        </p:nvSpPr>
        <p:spPr>
          <a:xfrm>
            <a:off x="6174105" y="2952115"/>
            <a:ext cx="2992755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Font typeface="+mj-lt"/>
              <a:buNone/>
            </a:pPr>
            <a:r>
              <a:rPr lang="en-US" sz="2600">
                <a:sym typeface="+mn-ea"/>
              </a:rPr>
              <a:t>Thiết kế sản phẩm</a:t>
            </a:r>
            <a:endParaRPr lang="en-US" sz="2600">
              <a:solidFill>
                <a:srgbClr val="8D95A0"/>
              </a:solidFill>
              <a:latin typeface="+mj-lt"/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487670" y="4002405"/>
            <a:ext cx="588645" cy="588645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/>
              <a:t>4</a:t>
            </a:r>
          </a:p>
        </p:txBody>
      </p:sp>
      <p:sp>
        <p:nvSpPr>
          <p:cNvPr id="19" name="熊猫原创"/>
          <p:cNvSpPr/>
          <p:nvPr/>
        </p:nvSpPr>
        <p:spPr>
          <a:xfrm>
            <a:off x="6174105" y="4066540"/>
            <a:ext cx="2307590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Font typeface="+mj-lt"/>
              <a:buNone/>
            </a:pPr>
            <a:r>
              <a:rPr lang="en-US" sz="2600">
                <a:sym typeface="+mn-ea"/>
              </a:rPr>
              <a:t>Demo</a:t>
            </a:r>
            <a:endParaRPr lang="en-US" sz="2600">
              <a:solidFill>
                <a:srgbClr val="8D95A0"/>
              </a:solidFill>
              <a:latin typeface="+mj-lt"/>
              <a:sym typeface="+mn-ea"/>
            </a:endParaRPr>
          </a:p>
        </p:txBody>
      </p:sp>
      <p:sp>
        <p:nvSpPr>
          <p:cNvPr id="14" name="椭圆 10"/>
          <p:cNvSpPr/>
          <p:nvPr/>
        </p:nvSpPr>
        <p:spPr>
          <a:xfrm>
            <a:off x="5487670" y="5083810"/>
            <a:ext cx="588645" cy="588645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/>
              <a:t>5</a:t>
            </a:r>
          </a:p>
        </p:txBody>
      </p:sp>
      <p:sp>
        <p:nvSpPr>
          <p:cNvPr id="16" name="熊猫原创"/>
          <p:cNvSpPr/>
          <p:nvPr/>
        </p:nvSpPr>
        <p:spPr>
          <a:xfrm>
            <a:off x="6174105" y="5147945"/>
            <a:ext cx="2307590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Font typeface="+mj-lt"/>
              <a:buNone/>
            </a:pPr>
            <a:r>
              <a:rPr lang="en-US" sz="2600">
                <a:sym typeface="+mn-ea"/>
              </a:rPr>
              <a:t>Tổng kết</a:t>
            </a:r>
            <a:endParaRPr lang="en-US" sz="2600">
              <a:solidFill>
                <a:srgbClr val="8D95A0"/>
              </a:solidFill>
              <a:latin typeface="+mj-lt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HỆ THỐNG GỢI Ý SẢN PHẨM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6946-6109-4D68-90BD-F1EA2BD5FD5A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653142" y="1845734"/>
                <a:ext cx="5167805" cy="145075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300" b="1"/>
                  <a:t>C</a:t>
                </a:r>
                <a:r>
                  <a:rPr lang="vi-VN" sz="2300" b="1"/>
                  <a:t>osine </a:t>
                </a:r>
                <a:r>
                  <a:rPr lang="en-US" sz="2300" b="1"/>
                  <a:t>S</a:t>
                </a:r>
                <a:r>
                  <a:rPr lang="vi-VN" sz="2300" b="1"/>
                  <a:t>imilarity</a:t>
                </a:r>
                <a:r>
                  <a:rPr lang="en-US" sz="2300" b="1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𝑠𝑖𝑚𝑖𝑙𝑎𝑟𝑖𝑡𝑦</m:t>
                      </m:r>
                      <m:r>
                        <a:rPr lang="en-US" sz="23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3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sz="23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sz="2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sz="2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acc>
                            <m:accPr>
                              <m:chr m:val="⃗"/>
                              <m:ctrlPr>
                                <a:rPr lang="en-US" sz="2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3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3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d>
                          <m:r>
                            <a:rPr lang="en-US" sz="2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3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3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sz="23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3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3142" y="1845734"/>
                <a:ext cx="5167805" cy="1450757"/>
              </a:xfrm>
              <a:blipFill>
                <a:blip r:embed="rId3"/>
                <a:stretch>
                  <a:fillRect l="-3420"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378465669"/>
              </p:ext>
            </p:extLst>
          </p:nvPr>
        </p:nvGraphicFramePr>
        <p:xfrm>
          <a:off x="5820947" y="1947744"/>
          <a:ext cx="5273773" cy="3970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879790" y="3913906"/>
                <a:ext cx="385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790" y="3913906"/>
                <a:ext cx="38536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4" name="Arc 13"/>
          <p:cNvSpPr/>
          <p:nvPr/>
        </p:nvSpPr>
        <p:spPr>
          <a:xfrm>
            <a:off x="7534762" y="4108144"/>
            <a:ext cx="385362" cy="452200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000">
              <a:ln w="57150">
                <a:solidFill>
                  <a:schemeClr val="tx1"/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7"/>
              <p:cNvSpPr txBox="1">
                <a:spLocks/>
              </p:cNvSpPr>
              <p:nvPr/>
            </p:nvSpPr>
            <p:spPr>
              <a:xfrm>
                <a:off x="653143" y="3296491"/>
                <a:ext cx="5167803" cy="2470592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4, 5, 1</m:t>
                        </m:r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5, 5, 1</m:t>
                        </m:r>
                      </m:e>
                    </m:d>
                  </m:oMath>
                </a14:m>
                <a:endParaRPr lang="en-US" sz="2500" b="0">
                  <a:latin typeface="Calibri" panose="020F0502020204030204" pitchFamily="34" charset="0"/>
                </a:endParaRPr>
              </a:p>
              <a:p>
                <a:pPr algn="just"/>
                <a:endParaRPr lang="en-US" sz="2500" b="0">
                  <a:latin typeface="Calibri" panose="020F050202020403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func>
                      <m:funcPr>
                        <m:ctrlPr>
                          <a:rPr lang="en-US" sz="25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5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func>
                    <m:r>
                      <a:rPr lang="en-US" sz="25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5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5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4∗5+5∗5+1∗1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50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50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5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sz="25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5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5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5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  <m:sup>
                                <m:r>
                                  <a:rPr lang="en-US" sz="25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5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5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5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sz="25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sz="25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ad>
                          <m:radPr>
                            <m:degHide m:val="on"/>
                            <m:ctrlPr>
                              <a:rPr lang="en-US" sz="25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5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5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  <m:sup>
                                <m:r>
                                  <a:rPr lang="en-US" sz="25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5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5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5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  <m:sup>
                                <m:r>
                                  <a:rPr lang="en-US" sz="25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5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5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5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sz="25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sz="25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≈0.993</m:t>
                    </m:r>
                  </m:oMath>
                </a14:m>
                <a:endParaRPr lang="en-US" sz="2500" b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Content Placehold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3" y="3296491"/>
                <a:ext cx="5167803" cy="24705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P spid="12" grpId="0"/>
      <p:bldP spid="14" grpId="0" animBg="1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HỆ THỐNG GỢI Ý SẢN PHẨM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6946-6109-4D68-90BD-F1EA2BD5FD5A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ph idx="1"/>
          </p:nvPr>
        </p:nvGraphicFramePr>
        <p:xfrm>
          <a:off x="2769995" y="1832594"/>
          <a:ext cx="6652008" cy="4244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8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86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86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86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86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74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404">
                <a:tc>
                  <a:txBody>
                    <a:bodyPr/>
                    <a:lstStyle/>
                    <a:p>
                      <a:r>
                        <a:rPr lang="en-US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404">
                <a:tc>
                  <a:txBody>
                    <a:bodyPr/>
                    <a:lstStyle/>
                    <a:p>
                      <a:r>
                        <a:rPr lang="en-US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7404">
                <a:tc>
                  <a:txBody>
                    <a:bodyPr/>
                    <a:lstStyle/>
                    <a:p>
                      <a:r>
                        <a:rPr lang="en-US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7404">
                <a:tc>
                  <a:txBody>
                    <a:bodyPr/>
                    <a:lstStyle/>
                    <a:p>
                      <a:r>
                        <a:rPr lang="en-US"/>
                        <a:t>U4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7404">
                <a:tc>
                  <a:txBody>
                    <a:bodyPr/>
                    <a:lstStyle/>
                    <a:p>
                      <a:r>
                        <a:rPr lang="en-US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HỆ THỐNG GỢI Ý SẢN PHẨM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6946-6109-4D68-90BD-F1EA2BD5FD5A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0532" y="1790979"/>
                <a:ext cx="6822831" cy="4191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300" b="1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Dự đoán đánh giá của user a trên sản phẩm i:</a:t>
                </a:r>
              </a:p>
              <a:p>
                <a:pPr algn="just"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3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2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sz="2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3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sz="2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3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r>
                            <a:rPr lang="en-US" sz="2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2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sz="2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3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 </m:t>
                          </m:r>
                          <m:r>
                            <a:rPr lang="en-US" sz="2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3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+…</m:t>
                          </m:r>
                        </m:num>
                        <m:den>
                          <m:r>
                            <a:rPr lang="en-US" sz="2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2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sz="2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3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r>
                            <a:rPr lang="en-US" sz="2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2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sz="2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3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+…</m:t>
                          </m:r>
                        </m:den>
                      </m:f>
                    </m:oMath>
                  </m:oMathPara>
                </a14:m>
                <a:endParaRPr lang="en-US" sz="23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30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  <a:r>
                  <a:rPr lang="vi-VN" sz="230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Kết quả dự đoán đánh giá của user a trên sản phẩm i</a:t>
                </a:r>
              </a:p>
              <a:p>
                <a:pPr marR="0" lvl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23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  <m:d>
                      <m:d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30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  <a:r>
                  <a:rPr lang="vi-VN" sz="230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Mức độ tương thích giữa user a với các user khác (Chỉ lấy những user có giá trị này là lớn nhất) </a:t>
                </a:r>
              </a:p>
              <a:p>
                <a:pPr marR="0" lvl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23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30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  <a:r>
                  <a:rPr lang="vi-VN" sz="230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Đánh giá thực tế user</a:t>
                </a:r>
                <a:r>
                  <a:rPr lang="en-US" sz="230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3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vi-VN" sz="230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trên sản phẩm i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32" y="1790979"/>
                <a:ext cx="6822831" cy="4191660"/>
              </a:xfrm>
              <a:prstGeom prst="rect">
                <a:avLst/>
              </a:prstGeom>
              <a:blipFill>
                <a:blip r:embed="rId2"/>
                <a:stretch>
                  <a:fillRect l="-1251" t="-728" r="-1340" b="-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7"/>
          <p:cNvGraphicFramePr>
            <a:graphicFrameLocks noGrp="1"/>
          </p:cNvGraphicFramePr>
          <p:nvPr/>
        </p:nvGraphicFramePr>
        <p:xfrm>
          <a:off x="6933363" y="1790979"/>
          <a:ext cx="4998720" cy="25958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999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9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9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97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933363" y="4732774"/>
                <a:ext cx="4998720" cy="770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3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US" sz="23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1,</m:t>
                          </m:r>
                          <m:r>
                            <a:rPr lang="en-US" sz="23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𝑈</m:t>
                          </m:r>
                          <m:r>
                            <a:rPr lang="en-US" sz="23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3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0.99∗4+0.98∗5</m:t>
                          </m:r>
                        </m:num>
                        <m:den>
                          <m:r>
                            <a:rPr lang="en-US" sz="23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0.99+0.98</m:t>
                          </m:r>
                        </m:den>
                      </m:f>
                      <m:r>
                        <a:rPr lang="en-US" sz="23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≈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4.5</m:t>
                      </m:r>
                    </m:oMath>
                  </m:oMathPara>
                </a14:m>
                <a:endParaRPr lang="en-US" sz="230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363" y="4732774"/>
                <a:ext cx="4998720" cy="7703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HỆ THỐNG GỢI Ý SẢN PHẨM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sz="2300" b="1"/>
              <a:t>Ư</a:t>
            </a:r>
            <a:r>
              <a:rPr lang="en-US" sz="2300" b="1"/>
              <a:t>u điểm:</a:t>
            </a:r>
          </a:p>
          <a:p>
            <a:pPr>
              <a:buFont typeface="Wingdings 2" panose="05020102010507070707" pitchFamily="18" charset="2"/>
              <a:buChar char="Ë"/>
            </a:pPr>
            <a:r>
              <a:rPr lang="en-US" sz="2300"/>
              <a:t> Đơn giản, dễ cài đặt</a:t>
            </a:r>
          </a:p>
          <a:p>
            <a:pPr>
              <a:buFont typeface="Wingdings 2" panose="05020102010507070707" pitchFamily="18" charset="2"/>
              <a:buChar char="Ë"/>
            </a:pPr>
            <a:r>
              <a:rPr lang="en-US" sz="2300"/>
              <a:t> Sản phẩm gợi ý đa dạng</a:t>
            </a:r>
          </a:p>
          <a:p>
            <a:pPr marL="0" indent="0">
              <a:buNone/>
            </a:pPr>
            <a:endParaRPr lang="en-US" sz="2300" b="1"/>
          </a:p>
          <a:p>
            <a:pPr marL="0" indent="0">
              <a:buNone/>
            </a:pPr>
            <a:r>
              <a:rPr lang="en-US" sz="2300" b="1"/>
              <a:t>Nh</a:t>
            </a:r>
            <a:r>
              <a:rPr lang="vi-VN" sz="2300" b="1"/>
              <a:t>ư</a:t>
            </a:r>
            <a:r>
              <a:rPr lang="en-US" sz="2300" b="1"/>
              <a:t>ợc điểm:</a:t>
            </a:r>
          </a:p>
          <a:p>
            <a:pPr>
              <a:buFont typeface="Wingdings 2" panose="05020102010507070707" pitchFamily="18" charset="2"/>
              <a:buChar char="Ò"/>
            </a:pPr>
            <a:r>
              <a:rPr lang="en-US" sz="2300"/>
              <a:t> Độ scale dữ liệu lớn</a:t>
            </a:r>
          </a:p>
          <a:p>
            <a:pPr>
              <a:buFont typeface="Wingdings 2" panose="05020102010507070707" pitchFamily="18" charset="2"/>
              <a:buChar char="Ò"/>
            </a:pPr>
            <a:r>
              <a:rPr lang="en-US" sz="2300"/>
              <a:t> Có rất ít hoặc không có dữ liệu để gợi ý cho ng</a:t>
            </a:r>
            <a:r>
              <a:rPr lang="vi-VN" sz="2300"/>
              <a:t>ư</a:t>
            </a:r>
            <a:r>
              <a:rPr lang="en-US" sz="2300"/>
              <a:t>ời dùng mới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6946-6109-4D68-90BD-F1EA2BD5FD5A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 ĐỀ TÀI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6946-6109-4D68-90BD-F1EA2BD5FD5A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6" t="10068" r="19728" b="21497"/>
          <a:stretch>
            <a:fillRect/>
          </a:stretch>
        </p:blipFill>
        <p:spPr>
          <a:xfrm>
            <a:off x="1181100" y="2044700"/>
            <a:ext cx="3295015" cy="3335655"/>
          </a:xfrm>
          <a:prstGeom prst="rect">
            <a:avLst/>
          </a:prstGeom>
        </p:spPr>
      </p:pic>
      <p:sp>
        <p:nvSpPr>
          <p:cNvPr id="13" name="Text Placeholder 4"/>
          <p:cNvSpPr txBox="1"/>
          <p:nvPr/>
        </p:nvSpPr>
        <p:spPr>
          <a:xfrm>
            <a:off x="1242157" y="5687695"/>
            <a:ext cx="3328573" cy="3371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530" indent="-27495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5055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810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i="1" dirty="0" err="1"/>
              <a:t>Người</a:t>
            </a:r>
            <a:r>
              <a:rPr lang="en-US" sz="2300" i="1" dirty="0"/>
              <a:t> </a:t>
            </a:r>
            <a:r>
              <a:rPr lang="en-US" sz="2300" i="1" dirty="0" err="1"/>
              <a:t>quản</a:t>
            </a:r>
            <a:r>
              <a:rPr lang="en-US" sz="2300" i="1" dirty="0"/>
              <a:t> </a:t>
            </a:r>
            <a:r>
              <a:rPr lang="en-US" sz="2300" i="1" err="1"/>
              <a:t>lý</a:t>
            </a:r>
            <a:r>
              <a:rPr lang="en-US" sz="2300" i="1"/>
              <a:t> shop</a:t>
            </a:r>
            <a:endParaRPr lang="en-US" sz="2300" b="0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6" t="46939" r="12495" b="9116"/>
          <a:stretch>
            <a:fillRect/>
          </a:stretch>
        </p:blipFill>
        <p:spPr>
          <a:xfrm>
            <a:off x="7439660" y="2038402"/>
            <a:ext cx="4599305" cy="3297503"/>
          </a:xfrm>
          <a:prstGeom prst="rect">
            <a:avLst/>
          </a:prstGeom>
        </p:spPr>
      </p:pic>
      <p:sp>
        <p:nvSpPr>
          <p:cNvPr id="14" name="Text Placeholder 4"/>
          <p:cNvSpPr txBox="1"/>
          <p:nvPr/>
        </p:nvSpPr>
        <p:spPr>
          <a:xfrm>
            <a:off x="7826375" y="5687695"/>
            <a:ext cx="3483852" cy="3371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530" indent="-27495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5055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810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i="1"/>
              <a:t>Nam – nữ(16 – 32 tuổi)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702300" y="1993900"/>
            <a:ext cx="1433195" cy="889000"/>
          </a:xfrm>
          <a:prstGeom prst="rect">
            <a:avLst/>
          </a:prstGeom>
        </p:spPr>
      </p:pic>
      <p:sp>
        <p:nvSpPr>
          <p:cNvPr id="8" name="Curved Down Arrow 7"/>
          <p:cNvSpPr/>
          <p:nvPr/>
        </p:nvSpPr>
        <p:spPr>
          <a:xfrm>
            <a:off x="4570730" y="2790825"/>
            <a:ext cx="3255645" cy="636905"/>
          </a:xfrm>
          <a:prstGeom prst="curvedDownArrow">
            <a:avLst>
              <a:gd name="adj1" fmla="val 25000"/>
              <a:gd name="adj2" fmla="val 3934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MỤC TIÊU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6946-6109-4D68-90BD-F1EA2BD5FD5A}" type="slidenum">
              <a:rPr lang="en-US" smtClean="0"/>
              <a:t>4</a:t>
            </a:fld>
            <a:endParaRPr lang="en-US"/>
          </a:p>
        </p:txBody>
      </p:sp>
      <p:sp>
        <p:nvSpPr>
          <p:cNvPr id="7" name="矩形 14"/>
          <p:cNvSpPr/>
          <p:nvPr/>
        </p:nvSpPr>
        <p:spPr>
          <a:xfrm rot="16200000" flipV="1">
            <a:off x="3040248" y="3908202"/>
            <a:ext cx="4413885" cy="228600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242218"/>
                </a:moveTo>
                <a:lnTo>
                  <a:pt x="4571707" y="242218"/>
                </a:lnTo>
                <a:lnTo>
                  <a:pt x="457170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grpSp>
        <p:nvGrpSpPr>
          <p:cNvPr id="8" name="组合 15"/>
          <p:cNvGrpSpPr/>
          <p:nvPr/>
        </p:nvGrpSpPr>
        <p:grpSpPr>
          <a:xfrm rot="5400000">
            <a:off x="5119238" y="1840007"/>
            <a:ext cx="1212850" cy="1209040"/>
            <a:chOff x="6131016" y="674750"/>
            <a:chExt cx="1744286" cy="1738620"/>
          </a:xfrm>
        </p:grpSpPr>
        <p:sp>
          <p:nvSpPr>
            <p:cNvPr id="9" name="椭圆 16"/>
            <p:cNvSpPr/>
            <p:nvPr/>
          </p:nvSpPr>
          <p:spPr>
            <a:xfrm>
              <a:off x="6131016" y="674750"/>
              <a:ext cx="1735762" cy="1735763"/>
            </a:xfrm>
            <a:prstGeom prst="ellipse">
              <a:avLst/>
            </a:prstGeom>
            <a:solidFill>
              <a:srgbClr val="C4C7CB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0" name="椭圆 17"/>
            <p:cNvSpPr/>
            <p:nvPr/>
          </p:nvSpPr>
          <p:spPr>
            <a:xfrm rot="16200000">
              <a:off x="6373124" y="882475"/>
              <a:ext cx="1284683" cy="1284349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tIns="480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1</a:t>
              </a:r>
              <a:endPara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1" name="椭圆 7"/>
            <p:cNvSpPr/>
            <p:nvPr/>
          </p:nvSpPr>
          <p:spPr>
            <a:xfrm>
              <a:off x="6139540" y="677607"/>
              <a:ext cx="1735762" cy="1735763"/>
            </a:xfrm>
            <a:custGeom>
              <a:avLst/>
              <a:gdLst/>
              <a:ahLst/>
              <a:cxnLst/>
              <a:rect l="l" t="t" r="r" b="b"/>
              <a:pathLst>
                <a:path w="1912832" h="1912832">
                  <a:moveTo>
                    <a:pt x="935980" y="1911800"/>
                  </a:moveTo>
                  <a:lnTo>
                    <a:pt x="976853" y="1911800"/>
                  </a:lnTo>
                  <a:cubicBezTo>
                    <a:pt x="970069" y="1912760"/>
                    <a:pt x="963251" y="1912832"/>
                    <a:pt x="956416" y="1912832"/>
                  </a:cubicBezTo>
                  <a:close/>
                  <a:moveTo>
                    <a:pt x="956416" y="0"/>
                  </a:moveTo>
                  <a:cubicBezTo>
                    <a:pt x="1484630" y="0"/>
                    <a:pt x="1912832" y="428202"/>
                    <a:pt x="1912832" y="956416"/>
                  </a:cubicBezTo>
                  <a:cubicBezTo>
                    <a:pt x="1912832" y="1170689"/>
                    <a:pt x="1842369" y="1368505"/>
                    <a:pt x="1720739" y="1526006"/>
                  </a:cubicBezTo>
                  <a:lnTo>
                    <a:pt x="1349730" y="1526006"/>
                  </a:lnTo>
                  <a:cubicBezTo>
                    <a:pt x="1540498" y="1399457"/>
                    <a:pt x="1666032" y="1182682"/>
                    <a:pt x="1666032" y="936587"/>
                  </a:cubicBezTo>
                  <a:cubicBezTo>
                    <a:pt x="1666032" y="545494"/>
                    <a:pt x="1348988" y="228450"/>
                    <a:pt x="957895" y="228450"/>
                  </a:cubicBezTo>
                  <a:cubicBezTo>
                    <a:pt x="566802" y="228450"/>
                    <a:pt x="249758" y="545494"/>
                    <a:pt x="249758" y="936587"/>
                  </a:cubicBezTo>
                  <a:cubicBezTo>
                    <a:pt x="249758" y="1182682"/>
                    <a:pt x="375293" y="1399457"/>
                    <a:pt x="566061" y="1526006"/>
                  </a:cubicBezTo>
                  <a:lnTo>
                    <a:pt x="192094" y="1526006"/>
                  </a:lnTo>
                  <a:cubicBezTo>
                    <a:pt x="70464" y="1368505"/>
                    <a:pt x="0" y="1170689"/>
                    <a:pt x="0" y="956416"/>
                  </a:cubicBezTo>
                  <a:cubicBezTo>
                    <a:pt x="0" y="428202"/>
                    <a:pt x="428202" y="0"/>
                    <a:pt x="956416" y="0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12" name="Group 1"/>
          <p:cNvGrpSpPr/>
          <p:nvPr/>
        </p:nvGrpSpPr>
        <p:grpSpPr>
          <a:xfrm>
            <a:off x="6461240" y="1842595"/>
            <a:ext cx="4694440" cy="1136650"/>
            <a:chOff x="6045654" y="2302009"/>
            <a:chExt cx="2356111" cy="1136575"/>
          </a:xfrm>
        </p:grpSpPr>
        <p:sp>
          <p:nvSpPr>
            <p:cNvPr id="13" name="Rectangle 13"/>
            <p:cNvSpPr/>
            <p:nvPr/>
          </p:nvSpPr>
          <p:spPr>
            <a:xfrm>
              <a:off x="6108435" y="2640545"/>
              <a:ext cx="2293330" cy="798039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3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Thêm sản phẩm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3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Thanh toán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3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Đăng </a:t>
              </a:r>
              <a:r>
                <a:rPr lang="en-US" altLang="zh-CN" sz="2300">
                  <a:solidFill>
                    <a:schemeClr val="tx1">
                      <a:lumMod val="75000"/>
                      <a:lumOff val="25000"/>
                    </a:schemeClr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nhập và </a:t>
              </a:r>
              <a:r>
                <a:rPr lang="en-US" altLang="zh-CN" sz="23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đăng ký tài khoản,...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6045654" y="2302009"/>
              <a:ext cx="1334988" cy="338536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noAutofit/>
            </a:bodyPr>
            <a:lstStyle/>
            <a:p>
              <a:r>
                <a:rPr lang="en-US" altLang="zh-CN" sz="2300" b="1" dirty="0">
                  <a:ea typeface="Calibri" panose="020F0502020204030204" pitchFamily="34" charset="0"/>
                  <a:cs typeface="Calibri" panose="020F0502020204030204" pitchFamily="34" charset="0"/>
                </a:rPr>
                <a:t>Thiết kế và cài đặt lại một số chức năng</a:t>
              </a:r>
              <a:endParaRPr lang="en-US" altLang="zh-CN" sz="2300" b="1" dirty="0">
                <a:solidFill>
                  <a:schemeClr val="tx1">
                    <a:lumMod val="75000"/>
                    <a:lumOff val="2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15" name="Group 1"/>
          <p:cNvGrpSpPr/>
          <p:nvPr/>
        </p:nvGrpSpPr>
        <p:grpSpPr>
          <a:xfrm>
            <a:off x="6461240" y="4482320"/>
            <a:ext cx="3921877" cy="1136650"/>
            <a:chOff x="6045654" y="2302009"/>
            <a:chExt cx="2356111" cy="1136575"/>
          </a:xfrm>
        </p:grpSpPr>
        <p:sp>
          <p:nvSpPr>
            <p:cNvPr id="20" name="Rectangle 13"/>
            <p:cNvSpPr/>
            <p:nvPr/>
          </p:nvSpPr>
          <p:spPr>
            <a:xfrm>
              <a:off x="6108435" y="2640545"/>
              <a:ext cx="2293330" cy="798039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3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Thanh toán online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3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Gợi ý sản phẩm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3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Chatbot hỗ chợ khách hàng</a:t>
              </a:r>
            </a:p>
          </p:txBody>
        </p:sp>
        <p:sp>
          <p:nvSpPr>
            <p:cNvPr id="21" name="TextBox 14"/>
            <p:cNvSpPr txBox="1"/>
            <p:nvPr/>
          </p:nvSpPr>
          <p:spPr>
            <a:xfrm>
              <a:off x="6045654" y="2302009"/>
              <a:ext cx="1334988" cy="338536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noAutofit/>
            </a:bodyPr>
            <a:lstStyle/>
            <a:p>
              <a:pPr algn="l"/>
              <a:r>
                <a:rPr lang="en-US" altLang="zh-CN" sz="2300" b="1" dirty="0">
                  <a:ea typeface="Calibri" panose="020F0502020204030204" pitchFamily="34" charset="0"/>
                  <a:cs typeface="Calibri" panose="020F0502020204030204" pitchFamily="34" charset="0"/>
                </a:rPr>
                <a:t>Cài đặt thêm các chức năng</a:t>
              </a:r>
            </a:p>
          </p:txBody>
        </p:sp>
      </p:grpSp>
      <p:grpSp>
        <p:nvGrpSpPr>
          <p:cNvPr id="22" name="Group 1"/>
          <p:cNvGrpSpPr/>
          <p:nvPr/>
        </p:nvGrpSpPr>
        <p:grpSpPr>
          <a:xfrm>
            <a:off x="0" y="3381736"/>
            <a:ext cx="4308534" cy="1136650"/>
            <a:chOff x="6045654" y="2302009"/>
            <a:chExt cx="2356111" cy="1136575"/>
          </a:xfrm>
        </p:grpSpPr>
        <p:sp>
          <p:nvSpPr>
            <p:cNvPr id="23" name="Rectangle 13"/>
            <p:cNvSpPr/>
            <p:nvPr/>
          </p:nvSpPr>
          <p:spPr>
            <a:xfrm>
              <a:off x="6108435" y="2640545"/>
              <a:ext cx="2293330" cy="798039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3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Đánh giá sản phẩm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3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Điều chỉnh trạng thái đơn hàng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3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Thống kê doanh thu,...</a:t>
              </a:r>
            </a:p>
          </p:txBody>
        </p:sp>
        <p:sp>
          <p:nvSpPr>
            <p:cNvPr id="24" name="TextBox 14"/>
            <p:cNvSpPr txBox="1"/>
            <p:nvPr/>
          </p:nvSpPr>
          <p:spPr>
            <a:xfrm>
              <a:off x="6045654" y="2302009"/>
              <a:ext cx="1334988" cy="338536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noAutofit/>
            </a:bodyPr>
            <a:lstStyle/>
            <a:p>
              <a:r>
                <a:rPr lang="en-US" altLang="zh-CN" sz="23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Bổ sung các chức năng còn thiếu</a:t>
              </a:r>
            </a:p>
          </p:txBody>
        </p:sp>
      </p:grpSp>
      <p:grpSp>
        <p:nvGrpSpPr>
          <p:cNvPr id="31" name="组合 41"/>
          <p:cNvGrpSpPr/>
          <p:nvPr/>
        </p:nvGrpSpPr>
        <p:grpSpPr>
          <a:xfrm rot="16200000">
            <a:off x="4150546" y="3765466"/>
            <a:ext cx="1212850" cy="1209040"/>
            <a:chOff x="6131016" y="674750"/>
            <a:chExt cx="1744286" cy="1738620"/>
          </a:xfrm>
        </p:grpSpPr>
        <p:sp>
          <p:nvSpPr>
            <p:cNvPr id="32" name="椭圆 42"/>
            <p:cNvSpPr/>
            <p:nvPr/>
          </p:nvSpPr>
          <p:spPr>
            <a:xfrm>
              <a:off x="6131016" y="674750"/>
              <a:ext cx="1735762" cy="1735763"/>
            </a:xfrm>
            <a:prstGeom prst="ellipse">
              <a:avLst/>
            </a:prstGeom>
            <a:solidFill>
              <a:srgbClr val="C4C7CB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3" name="椭圆 43"/>
            <p:cNvSpPr/>
            <p:nvPr/>
          </p:nvSpPr>
          <p:spPr>
            <a:xfrm rot="5400000">
              <a:off x="6373125" y="882475"/>
              <a:ext cx="1284683" cy="1284349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tIns="480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2</a:t>
              </a:r>
              <a:endPara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4" name="椭圆 7"/>
            <p:cNvSpPr/>
            <p:nvPr/>
          </p:nvSpPr>
          <p:spPr>
            <a:xfrm>
              <a:off x="6139540" y="677607"/>
              <a:ext cx="1735762" cy="1735763"/>
            </a:xfrm>
            <a:custGeom>
              <a:avLst/>
              <a:gdLst/>
              <a:ahLst/>
              <a:cxnLst/>
              <a:rect l="l" t="t" r="r" b="b"/>
              <a:pathLst>
                <a:path w="1912832" h="1912832">
                  <a:moveTo>
                    <a:pt x="935980" y="1911800"/>
                  </a:moveTo>
                  <a:lnTo>
                    <a:pt x="976853" y="1911800"/>
                  </a:lnTo>
                  <a:cubicBezTo>
                    <a:pt x="970069" y="1912760"/>
                    <a:pt x="963251" y="1912832"/>
                    <a:pt x="956416" y="1912832"/>
                  </a:cubicBezTo>
                  <a:close/>
                  <a:moveTo>
                    <a:pt x="956416" y="0"/>
                  </a:moveTo>
                  <a:cubicBezTo>
                    <a:pt x="1484630" y="0"/>
                    <a:pt x="1912832" y="428202"/>
                    <a:pt x="1912832" y="956416"/>
                  </a:cubicBezTo>
                  <a:cubicBezTo>
                    <a:pt x="1912832" y="1170689"/>
                    <a:pt x="1842369" y="1368505"/>
                    <a:pt x="1720739" y="1526006"/>
                  </a:cubicBezTo>
                  <a:lnTo>
                    <a:pt x="1349730" y="1526006"/>
                  </a:lnTo>
                  <a:cubicBezTo>
                    <a:pt x="1540498" y="1399457"/>
                    <a:pt x="1666032" y="1182682"/>
                    <a:pt x="1666032" y="936587"/>
                  </a:cubicBezTo>
                  <a:cubicBezTo>
                    <a:pt x="1666032" y="545494"/>
                    <a:pt x="1348988" y="228450"/>
                    <a:pt x="957895" y="228450"/>
                  </a:cubicBezTo>
                  <a:cubicBezTo>
                    <a:pt x="566802" y="228450"/>
                    <a:pt x="249758" y="545494"/>
                    <a:pt x="249758" y="936587"/>
                  </a:cubicBezTo>
                  <a:cubicBezTo>
                    <a:pt x="249758" y="1182682"/>
                    <a:pt x="375293" y="1399457"/>
                    <a:pt x="566061" y="1526006"/>
                  </a:cubicBezTo>
                  <a:lnTo>
                    <a:pt x="192094" y="1526006"/>
                  </a:lnTo>
                  <a:cubicBezTo>
                    <a:pt x="70464" y="1368505"/>
                    <a:pt x="0" y="1170689"/>
                    <a:pt x="0" y="956416"/>
                  </a:cubicBezTo>
                  <a:cubicBezTo>
                    <a:pt x="0" y="428202"/>
                    <a:pt x="428202" y="0"/>
                    <a:pt x="956416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35" name="组合 45"/>
          <p:cNvGrpSpPr/>
          <p:nvPr/>
        </p:nvGrpSpPr>
        <p:grpSpPr>
          <a:xfrm rot="5400000">
            <a:off x="5119238" y="5017415"/>
            <a:ext cx="1212850" cy="1209040"/>
            <a:chOff x="6131016" y="674750"/>
            <a:chExt cx="1744289" cy="1738621"/>
          </a:xfrm>
        </p:grpSpPr>
        <p:sp>
          <p:nvSpPr>
            <p:cNvPr id="36" name="椭圆 46"/>
            <p:cNvSpPr/>
            <p:nvPr/>
          </p:nvSpPr>
          <p:spPr>
            <a:xfrm>
              <a:off x="6131016" y="674750"/>
              <a:ext cx="1735762" cy="1735763"/>
            </a:xfrm>
            <a:prstGeom prst="ellipse">
              <a:avLst/>
            </a:prstGeom>
            <a:solidFill>
              <a:srgbClr val="C4C7CB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40" name="椭圆 47"/>
            <p:cNvSpPr/>
            <p:nvPr/>
          </p:nvSpPr>
          <p:spPr>
            <a:xfrm rot="16200000">
              <a:off x="6373124" y="882475"/>
              <a:ext cx="1284683" cy="1284349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tIns="480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3</a:t>
              </a:r>
              <a:endPara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57" name="椭圆 7"/>
            <p:cNvSpPr/>
            <p:nvPr/>
          </p:nvSpPr>
          <p:spPr>
            <a:xfrm>
              <a:off x="6139542" y="677607"/>
              <a:ext cx="1735763" cy="1735764"/>
            </a:xfrm>
            <a:custGeom>
              <a:avLst/>
              <a:gdLst/>
              <a:ahLst/>
              <a:cxnLst/>
              <a:rect l="l" t="t" r="r" b="b"/>
              <a:pathLst>
                <a:path w="1912832" h="1912832">
                  <a:moveTo>
                    <a:pt x="935980" y="1911800"/>
                  </a:moveTo>
                  <a:lnTo>
                    <a:pt x="976853" y="1911800"/>
                  </a:lnTo>
                  <a:cubicBezTo>
                    <a:pt x="970069" y="1912760"/>
                    <a:pt x="963251" y="1912832"/>
                    <a:pt x="956416" y="1912832"/>
                  </a:cubicBezTo>
                  <a:close/>
                  <a:moveTo>
                    <a:pt x="956416" y="0"/>
                  </a:moveTo>
                  <a:cubicBezTo>
                    <a:pt x="1484630" y="0"/>
                    <a:pt x="1912832" y="428202"/>
                    <a:pt x="1912832" y="956416"/>
                  </a:cubicBezTo>
                  <a:cubicBezTo>
                    <a:pt x="1912832" y="1170689"/>
                    <a:pt x="1842369" y="1368505"/>
                    <a:pt x="1720739" y="1526006"/>
                  </a:cubicBezTo>
                  <a:lnTo>
                    <a:pt x="1349730" y="1526006"/>
                  </a:lnTo>
                  <a:cubicBezTo>
                    <a:pt x="1540498" y="1399457"/>
                    <a:pt x="1666032" y="1182682"/>
                    <a:pt x="1666032" y="936587"/>
                  </a:cubicBezTo>
                  <a:cubicBezTo>
                    <a:pt x="1666032" y="545494"/>
                    <a:pt x="1348988" y="228450"/>
                    <a:pt x="957895" y="228450"/>
                  </a:cubicBezTo>
                  <a:cubicBezTo>
                    <a:pt x="566802" y="228450"/>
                    <a:pt x="249758" y="545494"/>
                    <a:pt x="249758" y="936587"/>
                  </a:cubicBezTo>
                  <a:cubicBezTo>
                    <a:pt x="249758" y="1182682"/>
                    <a:pt x="375293" y="1399457"/>
                    <a:pt x="566061" y="1526006"/>
                  </a:cubicBezTo>
                  <a:lnTo>
                    <a:pt x="192094" y="1526006"/>
                  </a:lnTo>
                  <a:cubicBezTo>
                    <a:pt x="70464" y="1368505"/>
                    <a:pt x="0" y="1170689"/>
                    <a:pt x="0" y="956416"/>
                  </a:cubicBezTo>
                  <a:cubicBezTo>
                    <a:pt x="0" y="428202"/>
                    <a:pt x="428202" y="0"/>
                    <a:pt x="956416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CFF9B-A242-4C38-BE3C-79981F17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THIẾT KẾ SẢN PHẨM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8EA3B-B1DC-4320-B0A9-5723DC426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b="1"/>
              <a:t>Công nghệ sử dụng: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/>
              <a:t> Front-end:	Angular 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/>
              <a:t> Back-end: 	ASP.NET Web API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/>
              <a:t> Database: 	Microsoft SQL Server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/>
              <a:t> Khác: 	Entity Framework, Dialogflow, Paypal Checkout Button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38728-27FF-449B-93FA-5AD1E149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6946-6109-4D68-90BD-F1EA2BD5FD5A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2" descr="CASTSoftware | Extend">
            <a:extLst>
              <a:ext uri="{FF2B5EF4-FFF2-40B4-BE49-F238E27FC236}">
                <a16:creationId xmlns:a16="http://schemas.microsoft.com/office/drawing/2014/main" id="{25421906-1BF8-4ED3-9D9C-71A386C9F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690" y="4374232"/>
            <a:ext cx="2085553" cy="208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B29D6B-9E4F-4707-8770-EB36F9BF2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813" y="4374236"/>
            <a:ext cx="1592322" cy="1592322"/>
          </a:xfrm>
          <a:prstGeom prst="rect">
            <a:avLst/>
          </a:prstGeom>
          <a:ln>
            <a:noFill/>
          </a:ln>
        </p:spPr>
      </p:pic>
      <p:pic>
        <p:nvPicPr>
          <p:cNvPr id="7" name="Picture 14" descr="microsoft-sql-server-logo-96AF49E2B3-seeklogo.com - TeraBox">
            <a:extLst>
              <a:ext uri="{FF2B5EF4-FFF2-40B4-BE49-F238E27FC236}">
                <a16:creationId xmlns:a16="http://schemas.microsoft.com/office/drawing/2014/main" id="{9522E3C9-282D-4563-81CE-CBA31F9C3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865" y="4374232"/>
            <a:ext cx="1592322" cy="159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514FE652-8F75-4B2E-8C7D-8CF5510B524B}"/>
              </a:ext>
            </a:extLst>
          </p:cNvPr>
          <p:cNvSpPr/>
          <p:nvPr/>
        </p:nvSpPr>
        <p:spPr>
          <a:xfrm>
            <a:off x="3153326" y="4852629"/>
            <a:ext cx="1592322" cy="359213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F120632C-0538-4D69-8CAB-5D572B48A2FF}"/>
              </a:ext>
            </a:extLst>
          </p:cNvPr>
          <p:cNvSpPr/>
          <p:nvPr/>
        </p:nvSpPr>
        <p:spPr>
          <a:xfrm>
            <a:off x="7446352" y="4842536"/>
            <a:ext cx="1592322" cy="359213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2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THIẾT KẾ SẢN PHẨM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300"/>
              <a:t>Các chức năng của </a:t>
            </a:r>
            <a:r>
              <a:rPr lang="en-US" sz="2300" b="1"/>
              <a:t>Khách</a:t>
            </a:r>
            <a:r>
              <a:rPr lang="en-US" sz="230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6946-6109-4D68-90BD-F1EA2BD5FD5A}" type="slidenum">
              <a:rPr lang="en-US" smtClean="0"/>
              <a:t>6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A3401D4-1134-4A0F-9240-E2AF1DC6EDA2}"/>
              </a:ext>
            </a:extLst>
          </p:cNvPr>
          <p:cNvSpPr/>
          <p:nvPr/>
        </p:nvSpPr>
        <p:spPr>
          <a:xfrm>
            <a:off x="5165690" y="3429000"/>
            <a:ext cx="1860620" cy="123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/>
              <a:t>KHÁCH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76E854-2C01-4683-B86D-FEDD7348C9FC}"/>
              </a:ext>
            </a:extLst>
          </p:cNvPr>
          <p:cNvSpPr/>
          <p:nvPr/>
        </p:nvSpPr>
        <p:spPr>
          <a:xfrm>
            <a:off x="1205802" y="2378948"/>
            <a:ext cx="1929284" cy="957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/>
              <a:t>TÌM KIẾM SẢN PHẨM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458390-4C41-4410-9A40-3D87B1715A07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3135086" y="2857501"/>
            <a:ext cx="2303085" cy="7521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4DF7D64-28BA-4A14-8FC7-88948AB6813D}"/>
              </a:ext>
            </a:extLst>
          </p:cNvPr>
          <p:cNvSpPr/>
          <p:nvPr/>
        </p:nvSpPr>
        <p:spPr>
          <a:xfrm>
            <a:off x="1205802" y="4954585"/>
            <a:ext cx="2200589" cy="957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/>
              <a:t>XEM CHI TIẾT SẢN PHẨM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9F6766-7D9B-400A-B2C4-7D9FD5FAD10A}"/>
              </a:ext>
            </a:extLst>
          </p:cNvPr>
          <p:cNvSpPr/>
          <p:nvPr/>
        </p:nvSpPr>
        <p:spPr>
          <a:xfrm>
            <a:off x="8785609" y="4935236"/>
            <a:ext cx="2200589" cy="957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/>
              <a:t>THANH TOÁN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B66AFE-650A-4AB2-B609-4F7A76D3CE02}"/>
              </a:ext>
            </a:extLst>
          </p:cNvPr>
          <p:cNvSpPr/>
          <p:nvPr/>
        </p:nvSpPr>
        <p:spPr>
          <a:xfrm>
            <a:off x="9056916" y="2378948"/>
            <a:ext cx="1929284" cy="957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/>
              <a:t>QUẢN LÝ GIỎ HÀNG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7B1D27-606B-4777-BF7B-2D0578EB5961}"/>
              </a:ext>
            </a:extLst>
          </p:cNvPr>
          <p:cNvCxnSpPr>
            <a:cxnSpLocks/>
            <a:stCxn id="16" idx="1"/>
            <a:endCxn id="8" idx="5"/>
          </p:cNvCxnSpPr>
          <p:nvPr/>
        </p:nvCxnSpPr>
        <p:spPr>
          <a:xfrm flipH="1" flipV="1">
            <a:off x="6753829" y="4481803"/>
            <a:ext cx="2031780" cy="9319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BF008FA-E897-4EAC-A4EC-42D78974B998}"/>
              </a:ext>
            </a:extLst>
          </p:cNvPr>
          <p:cNvCxnSpPr>
            <a:cxnSpLocks/>
            <a:stCxn id="15" idx="3"/>
            <a:endCxn id="8" idx="3"/>
          </p:cNvCxnSpPr>
          <p:nvPr/>
        </p:nvCxnSpPr>
        <p:spPr>
          <a:xfrm flipV="1">
            <a:off x="3406391" y="4481803"/>
            <a:ext cx="2031780" cy="9513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2664CFF-6E41-400D-8DE8-B6C8B99809FF}"/>
              </a:ext>
            </a:extLst>
          </p:cNvPr>
          <p:cNvCxnSpPr>
            <a:cxnSpLocks/>
            <a:stCxn id="8" idx="7"/>
            <a:endCxn id="17" idx="1"/>
          </p:cNvCxnSpPr>
          <p:nvPr/>
        </p:nvCxnSpPr>
        <p:spPr>
          <a:xfrm flipV="1">
            <a:off x="6753829" y="2857501"/>
            <a:ext cx="2303087" cy="7521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THIẾT KẾ SẢN PHẨM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300"/>
              <a:t>Các chức năng của </a:t>
            </a:r>
            <a:r>
              <a:rPr lang="en-US" sz="2300" b="1"/>
              <a:t>Thành viên</a:t>
            </a:r>
            <a:r>
              <a:rPr lang="en-US" sz="230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6946-6109-4D68-90BD-F1EA2BD5FD5A}" type="slidenum">
              <a:rPr lang="en-US" smtClean="0"/>
              <a:t>7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A3401D4-1134-4A0F-9240-E2AF1DC6EDA2}"/>
              </a:ext>
            </a:extLst>
          </p:cNvPr>
          <p:cNvSpPr/>
          <p:nvPr/>
        </p:nvSpPr>
        <p:spPr>
          <a:xfrm>
            <a:off x="5165690" y="3429000"/>
            <a:ext cx="1860620" cy="123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/>
              <a:t>THÀNH VIÊN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76E854-2C01-4683-B86D-FEDD7348C9FC}"/>
              </a:ext>
            </a:extLst>
          </p:cNvPr>
          <p:cNvSpPr/>
          <p:nvPr/>
        </p:nvSpPr>
        <p:spPr>
          <a:xfrm>
            <a:off x="1205802" y="2378948"/>
            <a:ext cx="1929284" cy="957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/>
              <a:t>QUẢN LÝ TÀI KHOẢN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458390-4C41-4410-9A40-3D87B1715A07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3135086" y="2857501"/>
            <a:ext cx="2303085" cy="7521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4DF7D64-28BA-4A14-8FC7-88948AB6813D}"/>
              </a:ext>
            </a:extLst>
          </p:cNvPr>
          <p:cNvSpPr/>
          <p:nvPr/>
        </p:nvSpPr>
        <p:spPr>
          <a:xfrm>
            <a:off x="1205802" y="4954585"/>
            <a:ext cx="2200589" cy="957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/>
              <a:t>ĐÁNH GIÁ SẢN PHẨM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9F6766-7D9B-400A-B2C4-7D9FD5FAD10A}"/>
              </a:ext>
            </a:extLst>
          </p:cNvPr>
          <p:cNvSpPr/>
          <p:nvPr/>
        </p:nvSpPr>
        <p:spPr>
          <a:xfrm>
            <a:off x="8785609" y="4935236"/>
            <a:ext cx="2200589" cy="957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/>
              <a:t>XEM LỊCH SỬ ĐƠN HÀNG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B66AFE-650A-4AB2-B609-4F7A76D3CE02}"/>
              </a:ext>
            </a:extLst>
          </p:cNvPr>
          <p:cNvSpPr/>
          <p:nvPr/>
        </p:nvSpPr>
        <p:spPr>
          <a:xfrm>
            <a:off x="9056916" y="2378948"/>
            <a:ext cx="1929284" cy="957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/>
              <a:t>XEM GỢI Ý SẢN PHẨM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7B1D27-606B-4777-BF7B-2D0578EB5961}"/>
              </a:ext>
            </a:extLst>
          </p:cNvPr>
          <p:cNvCxnSpPr>
            <a:cxnSpLocks/>
            <a:stCxn id="16" idx="1"/>
            <a:endCxn id="8" idx="5"/>
          </p:cNvCxnSpPr>
          <p:nvPr/>
        </p:nvCxnSpPr>
        <p:spPr>
          <a:xfrm flipH="1" flipV="1">
            <a:off x="6753829" y="4481803"/>
            <a:ext cx="2031780" cy="9319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BF008FA-E897-4EAC-A4EC-42D78974B998}"/>
              </a:ext>
            </a:extLst>
          </p:cNvPr>
          <p:cNvCxnSpPr>
            <a:cxnSpLocks/>
            <a:stCxn id="15" idx="3"/>
            <a:endCxn id="8" idx="3"/>
          </p:cNvCxnSpPr>
          <p:nvPr/>
        </p:nvCxnSpPr>
        <p:spPr>
          <a:xfrm flipV="1">
            <a:off x="3406391" y="4481803"/>
            <a:ext cx="2031780" cy="9513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2664CFF-6E41-400D-8DE8-B6C8B99809FF}"/>
              </a:ext>
            </a:extLst>
          </p:cNvPr>
          <p:cNvCxnSpPr>
            <a:cxnSpLocks/>
            <a:stCxn id="8" idx="7"/>
            <a:endCxn id="17" idx="1"/>
          </p:cNvCxnSpPr>
          <p:nvPr/>
        </p:nvCxnSpPr>
        <p:spPr>
          <a:xfrm flipV="1">
            <a:off x="6753829" y="2857501"/>
            <a:ext cx="2303087" cy="7521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65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THIẾT KẾ SẢN PHẨM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300"/>
              <a:t>Các chức năng của </a:t>
            </a:r>
            <a:r>
              <a:rPr lang="en-US" sz="2300" b="1"/>
              <a:t>Quản trị viên</a:t>
            </a:r>
            <a:r>
              <a:rPr lang="en-US" sz="230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6946-6109-4D68-90BD-F1EA2BD5FD5A}" type="slidenum">
              <a:rPr lang="en-US" smtClean="0"/>
              <a:t>8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A3401D4-1134-4A0F-9240-E2AF1DC6EDA2}"/>
              </a:ext>
            </a:extLst>
          </p:cNvPr>
          <p:cNvSpPr/>
          <p:nvPr/>
        </p:nvSpPr>
        <p:spPr>
          <a:xfrm>
            <a:off x="4914062" y="3429000"/>
            <a:ext cx="2363875" cy="123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/>
              <a:t>QUẢN TRỊ VIÊN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76E854-2C01-4683-B86D-FEDD7348C9FC}"/>
              </a:ext>
            </a:extLst>
          </p:cNvPr>
          <p:cNvSpPr/>
          <p:nvPr/>
        </p:nvSpPr>
        <p:spPr>
          <a:xfrm>
            <a:off x="1205802" y="2378948"/>
            <a:ext cx="1929284" cy="957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/>
              <a:t>QUẢN LÝ SẢN PHẨM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458390-4C41-4410-9A40-3D87B1715A07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3135086" y="2857501"/>
            <a:ext cx="2125157" cy="7521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4DF7D64-28BA-4A14-8FC7-88948AB6813D}"/>
              </a:ext>
            </a:extLst>
          </p:cNvPr>
          <p:cNvSpPr/>
          <p:nvPr/>
        </p:nvSpPr>
        <p:spPr>
          <a:xfrm>
            <a:off x="1205802" y="4954585"/>
            <a:ext cx="2200589" cy="957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/>
              <a:t>NHẬP HÀNG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9F6766-7D9B-400A-B2C4-7D9FD5FAD10A}"/>
              </a:ext>
            </a:extLst>
          </p:cNvPr>
          <p:cNvSpPr/>
          <p:nvPr/>
        </p:nvSpPr>
        <p:spPr>
          <a:xfrm>
            <a:off x="8785609" y="4935236"/>
            <a:ext cx="2200589" cy="957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/>
              <a:t>THỐNG KÊ DOANH THU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B66AFE-650A-4AB2-B609-4F7A76D3CE02}"/>
              </a:ext>
            </a:extLst>
          </p:cNvPr>
          <p:cNvSpPr/>
          <p:nvPr/>
        </p:nvSpPr>
        <p:spPr>
          <a:xfrm>
            <a:off x="9056916" y="2378948"/>
            <a:ext cx="1929284" cy="957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/>
              <a:t>DUYỆT ĐƠN HÀNG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7B1D27-606B-4777-BF7B-2D0578EB5961}"/>
              </a:ext>
            </a:extLst>
          </p:cNvPr>
          <p:cNvCxnSpPr>
            <a:cxnSpLocks/>
            <a:stCxn id="16" idx="1"/>
            <a:endCxn id="8" idx="5"/>
          </p:cNvCxnSpPr>
          <p:nvPr/>
        </p:nvCxnSpPr>
        <p:spPr>
          <a:xfrm flipH="1" flipV="1">
            <a:off x="6931756" y="4481803"/>
            <a:ext cx="1853853" cy="9319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BF008FA-E897-4EAC-A4EC-42D78974B998}"/>
              </a:ext>
            </a:extLst>
          </p:cNvPr>
          <p:cNvCxnSpPr>
            <a:cxnSpLocks/>
            <a:stCxn id="15" idx="3"/>
            <a:endCxn id="8" idx="3"/>
          </p:cNvCxnSpPr>
          <p:nvPr/>
        </p:nvCxnSpPr>
        <p:spPr>
          <a:xfrm flipV="1">
            <a:off x="3406391" y="4481803"/>
            <a:ext cx="1853852" cy="9513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2664CFF-6E41-400D-8DE8-B6C8B99809FF}"/>
              </a:ext>
            </a:extLst>
          </p:cNvPr>
          <p:cNvCxnSpPr>
            <a:cxnSpLocks/>
            <a:stCxn id="8" idx="7"/>
            <a:endCxn id="17" idx="1"/>
          </p:cNvCxnSpPr>
          <p:nvPr/>
        </p:nvCxnSpPr>
        <p:spPr>
          <a:xfrm flipV="1">
            <a:off x="6931756" y="2857501"/>
            <a:ext cx="2125160" cy="7521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65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083" y="1898656"/>
            <a:ext cx="4399833" cy="439983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6946-6109-4D68-90BD-F1EA2BD5FD5A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232</TotalTime>
  <Words>1006</Words>
  <Application>Microsoft Office PowerPoint</Application>
  <PresentationFormat>Widescreen</PresentationFormat>
  <Paragraphs>358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Wingdings</vt:lpstr>
      <vt:lpstr>Wingdings 2</vt:lpstr>
      <vt:lpstr>Retrospect</vt:lpstr>
      <vt:lpstr>PowerPoint Presentation</vt:lpstr>
      <vt:lpstr>NỘI DUNG</vt:lpstr>
      <vt:lpstr>GIỚI THIỆU ĐỀ TÀI</vt:lpstr>
      <vt:lpstr>MỤC TIÊU</vt:lpstr>
      <vt:lpstr>THIẾT KẾ SẢN PHẨM</vt:lpstr>
      <vt:lpstr>THIẾT KẾ SẢN PHẨM</vt:lpstr>
      <vt:lpstr>THIẾT KẾ SẢN PHẨM</vt:lpstr>
      <vt:lpstr>THIẾT KẾ SẢN PHẨM</vt:lpstr>
      <vt:lpstr>DEMO</vt:lpstr>
      <vt:lpstr>TỔNG KẾT</vt:lpstr>
      <vt:lpstr>PowerPoint Presentation</vt:lpstr>
      <vt:lpstr>KHÁCH HÀNG</vt:lpstr>
      <vt:lpstr>THÀNH VIÊN</vt:lpstr>
      <vt:lpstr>QUẢN TRỊ VIÊN</vt:lpstr>
      <vt:lpstr>PowerPoint Presentation</vt:lpstr>
      <vt:lpstr>Dialogflow</vt:lpstr>
      <vt:lpstr>Dialogflow </vt:lpstr>
      <vt:lpstr>HỆ THỐNG GỢI Ý SẢN PHẨM</vt:lpstr>
      <vt:lpstr>HỆ THỐNG GỢI Ý SẢN PHẨM</vt:lpstr>
      <vt:lpstr>HỆ THỐNG GỢI Ý SẢN PHẨM</vt:lpstr>
      <vt:lpstr>HỆ THỐNG GỢI Ý SẢN PHẨM</vt:lpstr>
      <vt:lpstr>HỆ THỐNG GỢI Ý SẢN PHẨM</vt:lpstr>
      <vt:lpstr>HỆ THỐNG GỢI Ý SẢN PHẨM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Văn Cường Dương</dc:creator>
  <cp:lastModifiedBy>Văn Cường Dương</cp:lastModifiedBy>
  <cp:revision>65</cp:revision>
  <dcterms:created xsi:type="dcterms:W3CDTF">2020-07-02T11:23:00Z</dcterms:created>
  <dcterms:modified xsi:type="dcterms:W3CDTF">2020-07-13T09:43:14Z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1033-11.2.0.9431</vt:lpwstr>
  </property>
</Properties>
</file>