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97" r:id="rId4"/>
    <p:sldId id="280" r:id="rId5"/>
    <p:sldId id="298" r:id="rId6"/>
    <p:sldId id="267" r:id="rId7"/>
    <p:sldId id="300" r:id="rId8"/>
    <p:sldId id="302" r:id="rId9"/>
    <p:sldId id="271" r:id="rId10"/>
    <p:sldId id="260" r:id="rId11"/>
    <p:sldId id="304" r:id="rId12"/>
    <p:sldId id="305" r:id="rId13"/>
    <p:sldId id="306" r:id="rId14"/>
    <p:sldId id="269" r:id="rId15"/>
    <p:sldId id="270" r:id="rId16"/>
    <p:sldId id="281" r:id="rId17"/>
    <p:sldId id="282" r:id="rId18"/>
    <p:sldId id="261" r:id="rId19"/>
    <p:sldId id="262" r:id="rId20"/>
    <p:sldId id="263" r:id="rId21"/>
    <p:sldId id="265" r:id="rId22"/>
    <p:sldId id="26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250" autoAdjust="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outlineViewPr>
    <p:cViewPr>
      <p:scale>
        <a:sx n="33" d="100"/>
        <a:sy n="33" d="100"/>
      </p:scale>
      <p:origin x="0" y="-3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0-46ED-877F-6B57E090C2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C0-46ED-877F-6B57E090C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765151"/>
        <c:axId val="391888159"/>
      </c:lineChart>
      <c:catAx>
        <c:axId val="51176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8159"/>
        <c:crosses val="autoZero"/>
        <c:auto val="1"/>
        <c:lblAlgn val="ctr"/>
        <c:lblOffset val="100"/>
        <c:noMultiLvlLbl val="0"/>
      </c:catAx>
      <c:valAx>
        <c:axId val="3918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6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0.43532</cdr:x>
      <cdr:y>0.54818</cdr:y>
    </cdr:from>
    <cdr:to>
      <cdr:x>0.49953</cdr:x>
      <cdr:y>0.63685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2295764" y="2093678"/>
          <a:ext cx="338667" cy="3386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C8C3-A03C-4677-BC68-9FB0ACC102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844A-D819-4A5E-884F-A45FDBA1D3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Tích vô h</a:t>
            </a:r>
            <a:r>
              <a:rPr lang="vi-VN"/>
              <a:t>ư</a:t>
            </a:r>
            <a:r>
              <a:rPr lang="en-US"/>
              <a:t>ớng chia / tích độ dài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9" y="6217919"/>
            <a:ext cx="12188825" cy="64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14967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95" indent="0" algn="ctr">
              <a:buNone/>
              <a:defRPr sz="2400"/>
            </a:lvl2pPr>
            <a:lvl3pPr marL="914388" indent="0" algn="ctr">
              <a:buNone/>
              <a:defRPr sz="2400"/>
            </a:lvl3pPr>
            <a:lvl4pPr marL="1371583" indent="0" algn="ctr">
              <a:buNone/>
              <a:defRPr sz="2000"/>
            </a:lvl4pPr>
            <a:lvl5pPr marL="1828777" indent="0" algn="ctr">
              <a:buNone/>
              <a:defRPr sz="2000"/>
            </a:lvl5pPr>
            <a:lvl6pPr marL="2285971" indent="0" algn="ctr">
              <a:buNone/>
              <a:defRPr sz="2000"/>
            </a:lvl6pPr>
            <a:lvl7pPr marL="2743165" indent="0" algn="ctr">
              <a:buNone/>
              <a:defRPr sz="2000"/>
            </a:lvl7pPr>
            <a:lvl8pPr marL="3200360" indent="0" algn="ctr">
              <a:buNone/>
              <a:defRPr sz="2000"/>
            </a:lvl8pPr>
            <a:lvl9pPr marL="3657555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900462" y="6281928"/>
            <a:ext cx="1312025" cy="365125"/>
          </a:xfrm>
        </p:spPr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9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414783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9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4CF-28EB-4156-93F6-E91853D38051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D2-0BF3-4CA3-96F3-D214D7E30580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9" y="6217919"/>
            <a:ext cx="12188825" cy="64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15391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E50E-E91D-4795-A62B-391C36E0C124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4F6946-6109-4D68-90BD-F1EA2BD5F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1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0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0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5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1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FDB4-793E-4712-B543-EDF4741A0D2C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217919"/>
            <a:ext cx="12192000" cy="64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153912"/>
            <a:ext cx="12192002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4" y="6459790"/>
            <a:ext cx="247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BA1E6-464E-4572-86ED-C067DF3A62B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28192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44F6946-6109-4D68-90BD-F1EA2BD5FD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88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9" indent="-91439" algn="l" defTabSz="914388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0" indent="-18287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47" indent="-18287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26" indent="-18287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03" indent="-18287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07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30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52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73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262" y="236270"/>
            <a:ext cx="8955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THÀNH PHỐ HỒ CHÍ MINH</a:t>
            </a:r>
            <a:b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ĐÀO TẠO CHẤT LƯỢNG CAO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1" y="1009408"/>
            <a:ext cx="1124712" cy="1124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2" y="1009409"/>
            <a:ext cx="1125583" cy="112558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Autofit/>
          </a:bodyPr>
          <a:lstStyle/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	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C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		16110027</a:t>
            </a:r>
          </a:p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Thị Hà			16110061</a:t>
            </a:r>
          </a:p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dẫn: 	ThS. Trần Công Tú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5316" y="2264627"/>
            <a:ext cx="792787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23" y="3237211"/>
            <a:ext cx="12189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WEBSITE BÁN QUẦN ÁO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2737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00" b="1"/>
              <a:t>Kết quả đạt đ</a:t>
            </a:r>
            <a:r>
              <a:rPr lang="vi-VN" sz="2300" b="1"/>
              <a:t>ư</a:t>
            </a:r>
            <a:r>
              <a:rPr lang="en-US" sz="2300" b="1"/>
              <a:t>ợc:</a:t>
            </a:r>
            <a:endParaRPr lang="en-US" sz="2300" b="1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Hoàn tất cài đặt website bán quần áo theo các thiết kế đã đề ra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Tích hợp thêm nhiều công nghệ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Tìm hiểu và áp dụng thành công Machine learning vào website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300" b="1"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300" b="1">
                <a:ea typeface="Calibri" panose="020F0502020204030204" pitchFamily="34" charset="0"/>
                <a:cs typeface="Times New Roman" panose="02020603050405020304" pitchFamily="18" charset="0"/>
              </a:rPr>
              <a:t>ớng phát triển: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Tìm hiểu thêm về nghiệp vụ của một website bán quần áo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Nâng cao bảo mật, khả năng xử lý và phản hồi của website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Phát triển ứng dụng trên mobile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967E-22BC-40C2-8840-B8D1D14C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C30AC-5393-4ECD-8259-6D301262EB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38812"/>
          </a:xfrm>
        </p:spPr>
        <p:txBody>
          <a:bodyPr/>
          <a:lstStyle/>
          <a:p>
            <a:r>
              <a:rPr lang="en-US"/>
              <a:t>KHÁCH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9B24-8050-4493-B2A4-8B9C65FD1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0" b="43736"/>
          <a:stretch>
            <a:fillRect/>
          </a:stretch>
        </p:blipFill>
        <p:spPr>
          <a:xfrm>
            <a:off x="1185707" y="1125418"/>
            <a:ext cx="9969975" cy="569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54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38812"/>
          </a:xfrm>
        </p:spPr>
        <p:txBody>
          <a:bodyPr/>
          <a:lstStyle/>
          <a:p>
            <a:r>
              <a:rPr lang="en-US"/>
              <a:t>THÀNH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116EE-5887-4F02-8CAC-8A3F5450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3"/>
          <a:stretch>
            <a:fillRect/>
          </a:stretch>
        </p:blipFill>
        <p:spPr>
          <a:xfrm>
            <a:off x="1185707" y="1125418"/>
            <a:ext cx="9969975" cy="569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2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38812"/>
          </a:xfrm>
        </p:spPr>
        <p:txBody>
          <a:bodyPr/>
          <a:lstStyle/>
          <a:p>
            <a:r>
              <a:rPr lang="en-US"/>
              <a:t>QUẢN TRỊ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9" t="43516"/>
          <a:stretch>
            <a:fillRect/>
          </a:stretch>
        </p:blipFill>
        <p:spPr>
          <a:xfrm>
            <a:off x="1185706" y="1125418"/>
            <a:ext cx="9969975" cy="569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43" y="140682"/>
            <a:ext cx="7706919" cy="668423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_1A1nQpgWMs818yJQKIIkig"/>
          <p:cNvPicPr>
            <a:picLocks noGrp="1" noChangeAspect="1"/>
          </p:cNvPicPr>
          <p:nvPr>
            <p:ph idx="1"/>
          </p:nvPr>
        </p:nvPicPr>
        <p:blipFill>
          <a:blip r:embed="rId2"/>
          <a:srcRect t="13102" b="17175"/>
          <a:stretch>
            <a:fillRect/>
          </a:stretch>
        </p:blipFill>
        <p:spPr>
          <a:xfrm>
            <a:off x="2891155" y="1801495"/>
            <a:ext cx="6470651" cy="1554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71790" y="3195327"/>
            <a:ext cx="11414927" cy="35420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Dialogflow là một framework giúp ta xây dựng và triển khai các chatbot của riêng mình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Trên nhiều nền tảng như Google Assistant, Facebook Messenger, Telegram, Twitter, Slack,...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Cung cấp trải nghiệm người dùng tốt hơn với Natural Language Processing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Hộp thoại giàu tính năng cho phép bạn tạo chatbot dễ dàng.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Dialogflow </a:t>
            </a:r>
          </a:p>
        </p:txBody>
      </p:sp>
      <p:pic>
        <p:nvPicPr>
          <p:cNvPr id="5" name="Content Placeholder 4" descr="dialogflow-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86" y="2002791"/>
            <a:ext cx="9038591" cy="34772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8767" y="5640886"/>
            <a:ext cx="66960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Tổng quan về kiến trúc của Dialogflow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76" y="1846267"/>
            <a:ext cx="7591979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6252" y="5591990"/>
            <a:ext cx="61398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User-Based Collaborative Filtering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321" y="1845735"/>
                <a:ext cx="5613680" cy="431939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300" b="1"/>
                  <a:t>Tính độ t</a:t>
                </a:r>
                <a:r>
                  <a:rPr lang="vi-VN" sz="2300" b="1"/>
                  <a:t>ư</a:t>
                </a:r>
                <a:r>
                  <a:rPr lang="en-US" sz="2300" b="1"/>
                  <a:t>ơng thích giữa các user:</a:t>
                </a:r>
                <a:endParaRPr lang="en-US" sz="230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vi-V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vi-VN" sz="2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a: vector đánh giá của user cần được gợi ý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u: vector đánh giá của một user khác trên các sản phẩm mà user a đã đánh giá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U: tập hợp các vector user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w: hàm tính độ tương thích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321" y="1845735"/>
                <a:ext cx="5613680" cy="4319396"/>
              </a:xfrm>
              <a:blipFill>
                <a:blip r:embed="rId3"/>
                <a:stretch>
                  <a:fillRect l="-3149" t="-1130" r="-3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213764" y="1845735"/>
          <a:ext cx="4998720" cy="2680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80705" y="4870701"/>
                <a:ext cx="1648211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4, 5, 1</m:t>
                          </m:r>
                        </m:e>
                      </m:d>
                    </m:oMath>
                  </m:oMathPara>
                </a14:m>
                <a:endParaRPr lang="en-US" sz="23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(5, 5, 1)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05" y="4870701"/>
                <a:ext cx="1648211" cy="1154162"/>
              </a:xfrm>
              <a:prstGeom prst="rect">
                <a:avLst/>
              </a:prstGeom>
              <a:blipFill>
                <a:blip r:embed="rId4"/>
                <a:stretch>
                  <a:fillRect l="-5556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/>
          <p:cNvGraphicFramePr>
            <a:graphicFrameLocks noGrp="1"/>
          </p:cNvGraphicFramePr>
          <p:nvPr/>
        </p:nvGraphicFramePr>
        <p:xfrm>
          <a:off x="6213764" y="1845735"/>
          <a:ext cx="4998720" cy="2680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le 7"/>
          <p:cNvGraphicFramePr>
            <a:graphicFrameLocks noGrp="1"/>
          </p:cNvGraphicFramePr>
          <p:nvPr/>
        </p:nvGraphicFramePr>
        <p:xfrm>
          <a:off x="6213764" y="1845735"/>
          <a:ext cx="4998720" cy="2680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028913" y="4870701"/>
                <a:ext cx="1648211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5, 5, 1</m:t>
                          </m:r>
                        </m:e>
                      </m:d>
                    </m:oMath>
                  </m:oMathPara>
                </a14:m>
                <a:endParaRPr lang="en-US" sz="23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(4, 4, 2)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13" y="4870701"/>
                <a:ext cx="1648211" cy="1154162"/>
              </a:xfrm>
              <a:prstGeom prst="rect">
                <a:avLst/>
              </a:prstGeom>
              <a:blipFill>
                <a:blip r:embed="rId5"/>
                <a:stretch>
                  <a:fillRect l="-5185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677124" y="4870701"/>
                <a:ext cx="1648211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4, 5, 5, 1</m:t>
                          </m:r>
                        </m:e>
                      </m:d>
                    </m:oMath>
                  </m:oMathPara>
                </a14:m>
                <a:endParaRPr lang="en-US" sz="23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(1, 2, 1, 4)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24" y="4870701"/>
                <a:ext cx="1648211" cy="1154162"/>
              </a:xfrm>
              <a:prstGeom prst="rect">
                <a:avLst/>
              </a:prstGeom>
              <a:blipFill>
                <a:blip r:embed="rId6"/>
                <a:stretch>
                  <a:fillRect l="-5166" t="-3704" r="-627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7"/>
          <p:cNvGraphicFramePr>
            <a:graphicFrameLocks noGrp="1"/>
          </p:cNvGraphicFramePr>
          <p:nvPr/>
        </p:nvGraphicFramePr>
        <p:xfrm>
          <a:off x="6213764" y="1851571"/>
          <a:ext cx="4998720" cy="2680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/>
          <p:nvPr/>
        </p:nvSpPr>
        <p:spPr>
          <a:xfrm>
            <a:off x="-420624" y="751840"/>
            <a:ext cx="5247005" cy="488759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3731" y="2587626"/>
            <a:ext cx="4013200" cy="10680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NỘI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5487673" y="735968"/>
            <a:ext cx="588645" cy="588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1</a:t>
            </a:r>
            <a:endParaRPr lang="zh-CN" altLang="en-US" sz="2200"/>
          </a:p>
        </p:txBody>
      </p:sp>
      <p:sp>
        <p:nvSpPr>
          <p:cNvPr id="9" name="椭圆 8"/>
          <p:cNvSpPr/>
          <p:nvPr/>
        </p:nvSpPr>
        <p:spPr>
          <a:xfrm>
            <a:off x="5487673" y="1813564"/>
            <a:ext cx="588645" cy="588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5487673" y="2887984"/>
            <a:ext cx="588645" cy="588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3</a:t>
            </a:r>
            <a:endParaRPr lang="zh-CN" altLang="en-US" sz="2200"/>
          </a:p>
        </p:txBody>
      </p:sp>
      <p:sp>
        <p:nvSpPr>
          <p:cNvPr id="13" name="熊猫原创"/>
          <p:cNvSpPr/>
          <p:nvPr/>
        </p:nvSpPr>
        <p:spPr>
          <a:xfrm>
            <a:off x="6174106" y="768680"/>
            <a:ext cx="3214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+mn-ea"/>
              </a:rPr>
              <a:t>Giới thiệu đề tài</a:t>
            </a:r>
            <a:endParaRPr lang="en-US" altLang="en-US" sz="28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5" name="熊猫原创"/>
          <p:cNvSpPr/>
          <p:nvPr/>
        </p:nvSpPr>
        <p:spPr>
          <a:xfrm>
            <a:off x="6174107" y="1846276"/>
            <a:ext cx="2307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+mn-ea"/>
              </a:rPr>
              <a:t>Mục tiêu</a:t>
            </a:r>
            <a:endParaRPr lang="en-US" sz="28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7" name="熊猫原创"/>
          <p:cNvSpPr/>
          <p:nvPr/>
        </p:nvSpPr>
        <p:spPr>
          <a:xfrm>
            <a:off x="6174106" y="2934027"/>
            <a:ext cx="401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+mn-ea"/>
              </a:rPr>
              <a:t>Thiết kế sản phẩm</a:t>
            </a:r>
            <a:endParaRPr lang="en-US" sz="28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87673" y="4002409"/>
            <a:ext cx="588645" cy="588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4</a:t>
            </a:r>
          </a:p>
        </p:txBody>
      </p:sp>
      <p:sp>
        <p:nvSpPr>
          <p:cNvPr id="19" name="熊猫原创"/>
          <p:cNvSpPr/>
          <p:nvPr/>
        </p:nvSpPr>
        <p:spPr>
          <a:xfrm>
            <a:off x="6174107" y="4035121"/>
            <a:ext cx="2307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+mn-ea"/>
              </a:rPr>
              <a:t>Demo</a:t>
            </a:r>
            <a:endParaRPr lang="en-US" sz="28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4" name="椭圆 10"/>
          <p:cNvSpPr/>
          <p:nvPr/>
        </p:nvSpPr>
        <p:spPr>
          <a:xfrm>
            <a:off x="5487673" y="5083813"/>
            <a:ext cx="588645" cy="588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5</a:t>
            </a:r>
          </a:p>
        </p:txBody>
      </p:sp>
      <p:sp>
        <p:nvSpPr>
          <p:cNvPr id="16" name="熊猫原创"/>
          <p:cNvSpPr/>
          <p:nvPr/>
        </p:nvSpPr>
        <p:spPr>
          <a:xfrm>
            <a:off x="6174107" y="5116215"/>
            <a:ext cx="2307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+mn-ea"/>
              </a:rPr>
              <a:t>Tổng kết</a:t>
            </a:r>
            <a:endParaRPr lang="en-US" sz="2800">
              <a:solidFill>
                <a:srgbClr val="8D95A0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5" grpId="0"/>
      <p:bldP spid="17" grpId="0"/>
      <p:bldP spid="11" grpId="0" animBg="1"/>
      <p:bldP spid="19" grpId="0"/>
      <p:bldP spid="14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45735"/>
                <a:ext cx="5167805" cy="14507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b="1"/>
                  <a:t>C</a:t>
                </a:r>
                <a:r>
                  <a:rPr lang="vi-VN" sz="2300" b="1"/>
                  <a:t>osine </a:t>
                </a:r>
                <a:r>
                  <a:rPr lang="en-US" sz="2300" b="1"/>
                  <a:t>S</a:t>
                </a:r>
                <a:r>
                  <a:rPr lang="vi-VN" sz="2300" b="1"/>
                  <a:t>imilarity</a:t>
                </a:r>
                <a:r>
                  <a:rPr lang="en-US" sz="2300" b="1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𝑠𝑖𝑚𝑖𝑙𝑎𝑟𝑖𝑡𝑦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3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3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45735"/>
                <a:ext cx="5167805" cy="1450757"/>
              </a:xfrm>
              <a:blipFill>
                <a:blip r:embed="rId3"/>
                <a:stretch>
                  <a:fillRect l="-34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8465669"/>
              </p:ext>
            </p:extLst>
          </p:nvPr>
        </p:nvGraphicFramePr>
        <p:xfrm>
          <a:off x="5820950" y="1947747"/>
          <a:ext cx="5273773" cy="397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879792" y="3913906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92" y="3913906"/>
                <a:ext cx="3853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7534761" y="4108144"/>
            <a:ext cx="385363" cy="4522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>
              <a:ln w="5715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653144" y="3296491"/>
                <a:ext cx="5167803" cy="247059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4, 5, 1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5, 5, 1</m:t>
                        </m:r>
                      </m:e>
                    </m:d>
                  </m:oMath>
                </a14:m>
                <a:endParaRPr lang="en-US" sz="2500">
                  <a:latin typeface="Calibri" panose="020F0502020204030204" pitchFamily="34" charset="0"/>
                </a:endParaRPr>
              </a:p>
              <a:p>
                <a:pPr algn="just"/>
                <a:endParaRPr lang="en-US" sz="2500">
                  <a:latin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sz="25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4∗5+5∗5+1∗1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≈0.993</m:t>
                    </m:r>
                  </m:oMath>
                </a14:m>
                <a:endParaRPr lang="en-US" sz="250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3296491"/>
                <a:ext cx="5167803" cy="247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ph idx="1"/>
          </p:nvPr>
        </p:nvGraphicFramePr>
        <p:xfrm>
          <a:off x="2769995" y="1832595"/>
          <a:ext cx="6652008" cy="424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40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1692" y="1790980"/>
                <a:ext cx="6581673" cy="419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300" b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Dự đoán đánh giá của user a trên sản phẩm i:</a:t>
                </a: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en-US" sz="23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Kết quả dự đoán đánh giá của user a trên sản phẩm i</a:t>
                </a: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Mức độ tương thích giữa user a với các user khác (Chỉ lấy những user có giá trị này là lớn nhất) </a:t>
                </a: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Đánh giá thực tế user</a:t>
                </a:r>
                <a:r>
                  <a:rPr lang="en-US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3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trên sản phẩm i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1790980"/>
                <a:ext cx="6581673" cy="4191660"/>
              </a:xfrm>
              <a:prstGeom prst="rect">
                <a:avLst/>
              </a:prstGeom>
              <a:blipFill>
                <a:blip r:embed="rId2"/>
                <a:stretch>
                  <a:fillRect l="-1390" t="-728" r="-1297" b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/>
          <p:cNvGraphicFramePr>
            <a:graphicFrameLocks noGrp="1"/>
          </p:cNvGraphicFramePr>
          <p:nvPr/>
        </p:nvGraphicFramePr>
        <p:xfrm>
          <a:off x="6933364" y="1790979"/>
          <a:ext cx="4998720" cy="2680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r>
                        <a:rPr lang="en-US" sz="190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33364" y="4732777"/>
                <a:ext cx="4998720" cy="77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0.99∗4+0.98∗5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0.99+0.98</m:t>
                          </m:r>
                        </m:den>
                      </m:f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4.5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64" y="4732777"/>
                <a:ext cx="4998720" cy="77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300" b="1"/>
              <a:t>Ư</a:t>
            </a:r>
            <a:r>
              <a:rPr lang="en-US" sz="2300" b="1"/>
              <a:t>u điểm:</a:t>
            </a:r>
          </a:p>
          <a:p>
            <a:pPr>
              <a:buFont typeface="Wingdings 2" panose="05020102010507070707" pitchFamily="18" charset="2"/>
              <a:buChar char="Ë"/>
            </a:pPr>
            <a:r>
              <a:rPr lang="en-US" sz="2300"/>
              <a:t> Đơn giản, dễ cài đặt</a:t>
            </a:r>
          </a:p>
          <a:p>
            <a:pPr>
              <a:buFont typeface="Wingdings 2" panose="05020102010507070707" pitchFamily="18" charset="2"/>
              <a:buChar char="Ë"/>
            </a:pPr>
            <a:r>
              <a:rPr lang="en-US" sz="2300"/>
              <a:t> Sản phẩm gợi ý đa dạng</a:t>
            </a:r>
          </a:p>
          <a:p>
            <a:pPr marL="0" indent="0">
              <a:buNone/>
            </a:pPr>
            <a:endParaRPr lang="en-US" sz="2300" b="1"/>
          </a:p>
          <a:p>
            <a:pPr marL="0" indent="0">
              <a:buNone/>
            </a:pPr>
            <a:r>
              <a:rPr lang="en-US" sz="2300" b="1"/>
              <a:t>Nh</a:t>
            </a:r>
            <a:r>
              <a:rPr lang="vi-VN" sz="2300" b="1"/>
              <a:t>ư</a:t>
            </a:r>
            <a:r>
              <a:rPr lang="en-US" sz="2300" b="1"/>
              <a:t>ợc điểm:</a:t>
            </a:r>
          </a:p>
          <a:p>
            <a:pPr>
              <a:buFont typeface="Wingdings 2" panose="05020102010507070707" pitchFamily="18" charset="2"/>
              <a:buChar char="Ò"/>
            </a:pPr>
            <a:r>
              <a:rPr lang="en-US" sz="2300"/>
              <a:t> Độ scale dữ liệu lớn</a:t>
            </a:r>
          </a:p>
          <a:p>
            <a:pPr>
              <a:buFont typeface="Wingdings 2" panose="05020102010507070707" pitchFamily="18" charset="2"/>
              <a:buChar char="Ò"/>
            </a:pPr>
            <a:r>
              <a:rPr lang="en-US" sz="2300"/>
              <a:t> Có rất ít hoặc không có dữ liệu để gợi ý cho ng</a:t>
            </a:r>
            <a:r>
              <a:rPr lang="vi-VN" sz="2300"/>
              <a:t>ư</a:t>
            </a:r>
            <a:r>
              <a:rPr lang="en-US" sz="2300"/>
              <a:t>ời dùng mới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0068" r="19728" b="21497"/>
          <a:stretch>
            <a:fillRect/>
          </a:stretch>
        </p:blipFill>
        <p:spPr>
          <a:xfrm>
            <a:off x="1181102" y="2044702"/>
            <a:ext cx="3295015" cy="3335655"/>
          </a:xfrm>
          <a:prstGeom prst="rect">
            <a:avLst/>
          </a:prstGeom>
        </p:spPr>
      </p:pic>
      <p:sp>
        <p:nvSpPr>
          <p:cNvPr id="13" name="Text Placeholder 4"/>
          <p:cNvSpPr txBox="1"/>
          <p:nvPr/>
        </p:nvSpPr>
        <p:spPr>
          <a:xfrm>
            <a:off x="1242158" y="5687697"/>
            <a:ext cx="3328573" cy="337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530" indent="-274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505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810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 dirty="0" err="1"/>
              <a:t>Người</a:t>
            </a:r>
            <a:r>
              <a:rPr lang="en-US" sz="2300" i="1" dirty="0"/>
              <a:t> </a:t>
            </a:r>
            <a:r>
              <a:rPr lang="en-US" sz="2300" i="1" dirty="0" err="1"/>
              <a:t>quản</a:t>
            </a:r>
            <a:r>
              <a:rPr lang="en-US" sz="2300" i="1" dirty="0"/>
              <a:t> </a:t>
            </a:r>
            <a:r>
              <a:rPr lang="en-US" sz="2300" i="1" err="1"/>
              <a:t>lý</a:t>
            </a:r>
            <a:r>
              <a:rPr lang="en-US" sz="2300" i="1"/>
              <a:t> shop</a:t>
            </a:r>
            <a:endParaRPr lang="en-US" sz="2300" b="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46939" r="12495" b="9116"/>
          <a:stretch>
            <a:fillRect/>
          </a:stretch>
        </p:blipFill>
        <p:spPr>
          <a:xfrm>
            <a:off x="7439665" y="2038407"/>
            <a:ext cx="4599305" cy="3297503"/>
          </a:xfrm>
          <a:prstGeom prst="rect">
            <a:avLst/>
          </a:prstGeom>
        </p:spPr>
      </p:pic>
      <p:sp>
        <p:nvSpPr>
          <p:cNvPr id="14" name="Text Placeholder 4"/>
          <p:cNvSpPr txBox="1"/>
          <p:nvPr/>
        </p:nvSpPr>
        <p:spPr>
          <a:xfrm>
            <a:off x="7826375" y="5687699"/>
            <a:ext cx="3483852" cy="337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530" indent="-274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505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810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/>
              <a:t>Nam – nữ(16 – 32 tuổi)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02303" y="1993900"/>
            <a:ext cx="1433195" cy="8890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4570733" y="2790829"/>
            <a:ext cx="3255645" cy="636905"/>
          </a:xfrm>
          <a:prstGeom prst="curvedDownArrow">
            <a:avLst>
              <a:gd name="adj1" fmla="val 25000"/>
              <a:gd name="adj2" fmla="val 3934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4</a:t>
            </a:fld>
            <a:endParaRPr lang="en-US"/>
          </a:p>
        </p:txBody>
      </p:sp>
      <p:sp>
        <p:nvSpPr>
          <p:cNvPr id="7" name="矩形 14"/>
          <p:cNvSpPr/>
          <p:nvPr/>
        </p:nvSpPr>
        <p:spPr>
          <a:xfrm rot="16200000" flipV="1">
            <a:off x="3528887" y="3853399"/>
            <a:ext cx="4297680" cy="228600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solidFill>
                <a:prstClr val="white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8" name="组合 15"/>
          <p:cNvGrpSpPr/>
          <p:nvPr/>
        </p:nvGrpSpPr>
        <p:grpSpPr>
          <a:xfrm rot="5400000">
            <a:off x="5541265" y="1837961"/>
            <a:ext cx="1212851" cy="1209040"/>
            <a:chOff x="6131016" y="674750"/>
            <a:chExt cx="1744286" cy="1738620"/>
          </a:xfrm>
        </p:grpSpPr>
        <p:sp>
          <p:nvSpPr>
            <p:cNvPr id="9" name="椭圆 1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椭圆 17"/>
            <p:cNvSpPr/>
            <p:nvPr/>
          </p:nvSpPr>
          <p:spPr>
            <a:xfrm rot="16200000">
              <a:off x="6373124" y="882475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algn="ctr" defTabSz="914388">
                <a:defRPr/>
              </a:pPr>
              <a:r>
                <a:rPr lang="en-US" altLang="zh-CN" sz="40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1</a:t>
              </a:r>
              <a:endParaRPr lang="zh-CN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椭圆 7"/>
            <p:cNvSpPr/>
            <p:nvPr/>
          </p:nvSpPr>
          <p:spPr>
            <a:xfrm>
              <a:off x="6139540" y="677607"/>
              <a:ext cx="1735762" cy="1735763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6883269" y="1840550"/>
            <a:ext cx="4694440" cy="1136651"/>
            <a:chOff x="6045654" y="2302009"/>
            <a:chExt cx="2356111" cy="1136575"/>
          </a:xfrm>
        </p:grpSpPr>
        <p:sp>
          <p:nvSpPr>
            <p:cNvPr id="13" name="Rectangle 13"/>
            <p:cNvSpPr/>
            <p:nvPr/>
          </p:nvSpPr>
          <p:spPr>
            <a:xfrm>
              <a:off x="6108435" y="2640545"/>
              <a:ext cx="2293330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Thêm sản phẩm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Thanh toán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Đăng </a:t>
              </a:r>
              <a:r>
                <a:rPr lang="en-US" altLang="zh-CN" sz="230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nhập và </a:t>
              </a: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đăng ký tài khoản,...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045654" y="2302009"/>
              <a:ext cx="1334988" cy="338536"/>
            </a:xfrm>
            <a:prstGeom prst="rect">
              <a:avLst/>
            </a:prstGeom>
            <a:noFill/>
          </p:spPr>
          <p:txBody>
            <a:bodyPr wrap="none" lIns="91423" tIns="45711" rIns="91423" bIns="45711">
              <a:noAutofit/>
            </a:bodyPr>
            <a:lstStyle/>
            <a:p>
              <a:r>
                <a:rPr lang="en-US" altLang="zh-CN" sz="2300" b="1" dirty="0">
                  <a:ea typeface="Calibri" panose="020F0502020204030204" pitchFamily="34" charset="0"/>
                  <a:cs typeface="Calibri" panose="020F0502020204030204" pitchFamily="34" charset="0"/>
                </a:rPr>
                <a:t>Thiết kế và cài </a:t>
              </a:r>
              <a:r>
                <a:rPr lang="en-US" altLang="zh-CN" sz="2300" b="1">
                  <a:ea typeface="Calibri" panose="020F0502020204030204" pitchFamily="34" charset="0"/>
                  <a:cs typeface="Calibri" panose="020F0502020204030204" pitchFamily="34" charset="0"/>
                </a:rPr>
                <a:t>đặt lại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6883269" y="4131311"/>
            <a:ext cx="3921877" cy="1136651"/>
            <a:chOff x="6045654" y="2302009"/>
            <a:chExt cx="2356111" cy="1136575"/>
          </a:xfrm>
        </p:grpSpPr>
        <p:sp>
          <p:nvSpPr>
            <p:cNvPr id="20" name="Rectangle 13"/>
            <p:cNvSpPr/>
            <p:nvPr/>
          </p:nvSpPr>
          <p:spPr>
            <a:xfrm>
              <a:off x="6108435" y="2640545"/>
              <a:ext cx="2293330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Thanh toán online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Gợi ý sản phẩm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Chatbot hỗ chợ khách hàng</a:t>
              </a: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6045654" y="2302009"/>
              <a:ext cx="1334988" cy="338536"/>
            </a:xfrm>
            <a:prstGeom prst="rect">
              <a:avLst/>
            </a:prstGeom>
            <a:noFill/>
          </p:spPr>
          <p:txBody>
            <a:bodyPr wrap="none" lIns="91423" tIns="45711" rIns="91423" bIns="45711">
              <a:noAutofit/>
            </a:bodyPr>
            <a:lstStyle/>
            <a:p>
              <a:pPr algn="l"/>
              <a:r>
                <a:rPr lang="en-US" altLang="zh-CN" sz="2300" b="1" dirty="0">
                  <a:ea typeface="Calibri" panose="020F0502020204030204" pitchFamily="34" charset="0"/>
                  <a:cs typeface="Calibri" panose="020F0502020204030204" pitchFamily="34" charset="0"/>
                </a:rPr>
                <a:t>Cài </a:t>
              </a:r>
              <a:r>
                <a:rPr lang="en-US" altLang="zh-CN" sz="2300" b="1">
                  <a:ea typeface="Calibri" panose="020F0502020204030204" pitchFamily="34" charset="0"/>
                  <a:cs typeface="Calibri" panose="020F0502020204030204" pitchFamily="34" charset="0"/>
                </a:rPr>
                <a:t>đặt thêm</a:t>
              </a:r>
              <a:endParaRPr lang="en-US" altLang="zh-CN" sz="2300" b="1" dirty="0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536838" y="3155571"/>
            <a:ext cx="4012633" cy="1136649"/>
            <a:chOff x="6108435" y="2302010"/>
            <a:chExt cx="2194298" cy="1136574"/>
          </a:xfrm>
        </p:grpSpPr>
        <p:sp>
          <p:nvSpPr>
            <p:cNvPr id="23" name="Rectangle 13"/>
            <p:cNvSpPr/>
            <p:nvPr/>
          </p:nvSpPr>
          <p:spPr>
            <a:xfrm>
              <a:off x="6108435" y="2640545"/>
              <a:ext cx="2194298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Đánh giá sản phẩm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230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Điều </a:t>
              </a: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chỉnh trạng thái đơn hàng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Thống kê doanh thu,...</a:t>
              </a: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6967745" y="2302010"/>
              <a:ext cx="1334988" cy="338536"/>
            </a:xfrm>
            <a:prstGeom prst="rect">
              <a:avLst/>
            </a:prstGeom>
            <a:noFill/>
          </p:spPr>
          <p:txBody>
            <a:bodyPr wrap="none" lIns="91423" tIns="45711" rIns="91423" bIns="45711">
              <a:noAutofit/>
            </a:bodyPr>
            <a:lstStyle/>
            <a:p>
              <a:pPr algn="r"/>
              <a:r>
                <a:rPr lang="en-US" altLang="zh-CN" sz="23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Bổ sung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1" name="组合 41"/>
          <p:cNvGrpSpPr/>
          <p:nvPr/>
        </p:nvGrpSpPr>
        <p:grpSpPr>
          <a:xfrm rot="16200000">
            <a:off x="4572577" y="3539301"/>
            <a:ext cx="1212851" cy="1209039"/>
            <a:chOff x="6131016" y="674751"/>
            <a:chExt cx="1744286" cy="1738619"/>
          </a:xfrm>
        </p:grpSpPr>
        <p:sp>
          <p:nvSpPr>
            <p:cNvPr id="32" name="椭圆 42"/>
            <p:cNvSpPr/>
            <p:nvPr/>
          </p:nvSpPr>
          <p:spPr>
            <a:xfrm>
              <a:off x="6131016" y="674751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椭圆 43"/>
            <p:cNvSpPr/>
            <p:nvPr/>
          </p:nvSpPr>
          <p:spPr>
            <a:xfrm rot="5400000">
              <a:off x="6373126" y="882474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algn="ctr" defTabSz="914388">
                <a:defRPr/>
              </a:pPr>
              <a:r>
                <a:rPr lang="en-US" altLang="zh-CN" sz="40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椭圆 7"/>
            <p:cNvSpPr/>
            <p:nvPr/>
          </p:nvSpPr>
          <p:spPr>
            <a:xfrm>
              <a:off x="6139540" y="677607"/>
              <a:ext cx="1735762" cy="1735763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5" name="组合 45"/>
          <p:cNvGrpSpPr/>
          <p:nvPr/>
        </p:nvGrpSpPr>
        <p:grpSpPr>
          <a:xfrm rot="5400000">
            <a:off x="5541265" y="4909101"/>
            <a:ext cx="1212851" cy="1209040"/>
            <a:chOff x="6131016" y="674750"/>
            <a:chExt cx="1744289" cy="1738621"/>
          </a:xfrm>
        </p:grpSpPr>
        <p:sp>
          <p:nvSpPr>
            <p:cNvPr id="36" name="椭圆 4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椭圆 47"/>
            <p:cNvSpPr/>
            <p:nvPr/>
          </p:nvSpPr>
          <p:spPr>
            <a:xfrm rot="16200000">
              <a:off x="6373124" y="882475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algn="ctr" defTabSz="914388">
                <a:defRPr/>
              </a:pPr>
              <a:r>
                <a:rPr lang="en-US" altLang="zh-CN" sz="40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7" name="椭圆 7"/>
            <p:cNvSpPr/>
            <p:nvPr/>
          </p:nvSpPr>
          <p:spPr>
            <a:xfrm>
              <a:off x="6139542" y="677607"/>
              <a:ext cx="1735763" cy="1735764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8">
                <a:defRPr/>
              </a:pPr>
              <a:endParaRPr lang="en-US" sz="240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FF9B-A242-4C38-BE3C-79981F17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EA3B-B1DC-4320-B0A9-5723DC42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/>
              <a:t>Công nghệ sử dụng: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Front-end:	Angular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Back-end: 	ASP.NET Web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Database: 	Microsoft SQL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Khác: 	Entity Framework, Dialogflow, Paypal Checkout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38728-27FF-449B-93FA-5AD1E149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ASTSoftware | Extend">
            <a:extLst>
              <a:ext uri="{FF2B5EF4-FFF2-40B4-BE49-F238E27FC236}">
                <a16:creationId xmlns:a16="http://schemas.microsoft.com/office/drawing/2014/main" id="{25421906-1BF8-4ED3-9D9C-71A386C9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94" y="4374236"/>
            <a:ext cx="2085553" cy="208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29D6B-9E4F-4707-8770-EB36F9BF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13" y="4374236"/>
            <a:ext cx="1592323" cy="1592323"/>
          </a:xfrm>
          <a:prstGeom prst="rect">
            <a:avLst/>
          </a:prstGeom>
          <a:ln>
            <a:noFill/>
          </a:ln>
        </p:spPr>
      </p:pic>
      <p:pic>
        <p:nvPicPr>
          <p:cNvPr id="7" name="Picture 14" descr="microsoft-sql-server-logo-96AF49E2B3-seeklogo.com - TeraBox">
            <a:extLst>
              <a:ext uri="{FF2B5EF4-FFF2-40B4-BE49-F238E27FC236}">
                <a16:creationId xmlns:a16="http://schemas.microsoft.com/office/drawing/2014/main" id="{9522E3C9-282D-4563-81CE-CBA31F9C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65" y="4374232"/>
            <a:ext cx="1592323" cy="159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14FE652-8F75-4B2E-8C7D-8CF5510B524B}"/>
              </a:ext>
            </a:extLst>
          </p:cNvPr>
          <p:cNvSpPr/>
          <p:nvPr/>
        </p:nvSpPr>
        <p:spPr>
          <a:xfrm>
            <a:off x="3153325" y="4852632"/>
            <a:ext cx="1592323" cy="3592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120632C-0538-4D69-8CAB-5D572B48A2FF}"/>
              </a:ext>
            </a:extLst>
          </p:cNvPr>
          <p:cNvSpPr/>
          <p:nvPr/>
        </p:nvSpPr>
        <p:spPr>
          <a:xfrm>
            <a:off x="7446353" y="4842540"/>
            <a:ext cx="1592323" cy="3592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Khách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5165691" y="3429004"/>
            <a:ext cx="1860620" cy="1233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KHÁCH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3" y="2378949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TÌM KIẾM SẢN PHẨM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8" y="2857504"/>
            <a:ext cx="2303085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3" y="4954586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CHI TIẾT 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12" y="4935240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THANH TOÁN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7" y="2378952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GIỎ HÀNG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753830" y="4481804"/>
            <a:ext cx="2031780" cy="9319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6"/>
            <a:ext cx="2031780" cy="95133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753834" y="2857505"/>
            <a:ext cx="2303087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Thành viên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5165691" y="3429004"/>
            <a:ext cx="1860620" cy="1233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THÀNH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3" y="2378949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TÀI KHOẢN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8" y="2857504"/>
            <a:ext cx="2303085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3" y="4954586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ĐÁNH GIÁ 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12" y="4935240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LỊCH SỬ ĐƠN HÀNG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7" y="2378952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GỢI Ý SẢN PHẨM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753830" y="4481804"/>
            <a:ext cx="2031780" cy="9319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6"/>
            <a:ext cx="2031780" cy="95133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753834" y="2857505"/>
            <a:ext cx="2303087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Quản trị viên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4914065" y="3429004"/>
            <a:ext cx="2363875" cy="1233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TRỊ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3" y="2378949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SẢN PHẨM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8" y="2857504"/>
            <a:ext cx="2125157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3" y="4954586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NHẬP HÀNG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12" y="4935240"/>
            <a:ext cx="2200589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THỐNG KÊ DOANH THU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7" y="2378952"/>
            <a:ext cx="1929284" cy="957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DUYỆT ĐƠN HÀNG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931760" y="4481804"/>
            <a:ext cx="1853853" cy="9319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6"/>
            <a:ext cx="1853852" cy="95133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931756" y="2857505"/>
            <a:ext cx="2125160" cy="75213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87" y="1898662"/>
            <a:ext cx="4399833" cy="4150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978</Words>
  <Application>Microsoft Office PowerPoint</Application>
  <PresentationFormat>Widescreen</PresentationFormat>
  <Paragraphs>357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Wingdings 2</vt:lpstr>
      <vt:lpstr>Retrospect</vt:lpstr>
      <vt:lpstr>PowerPoint Presentation</vt:lpstr>
      <vt:lpstr>NỘI DUNG</vt:lpstr>
      <vt:lpstr>GIỚI THIỆU ĐỀ TÀI</vt:lpstr>
      <vt:lpstr>MỤC TIÊU</vt:lpstr>
      <vt:lpstr>THIẾT KẾ SẢN PHẨM</vt:lpstr>
      <vt:lpstr>THIẾT KẾ SẢN PHẨM</vt:lpstr>
      <vt:lpstr>THIẾT KẾ SẢN PHẨM</vt:lpstr>
      <vt:lpstr>THIẾT KẾ SẢN PHẨM</vt:lpstr>
      <vt:lpstr>DEMO</vt:lpstr>
      <vt:lpstr>TỔNG KẾT</vt:lpstr>
      <vt:lpstr>PowerPoint Presentation</vt:lpstr>
      <vt:lpstr>KHÁCH HÀNG</vt:lpstr>
      <vt:lpstr>THÀNH VIÊN</vt:lpstr>
      <vt:lpstr>QUẢN TRỊ VIÊN</vt:lpstr>
      <vt:lpstr>PowerPoint Presentation</vt:lpstr>
      <vt:lpstr>Dialogflow</vt:lpstr>
      <vt:lpstr>Dialogflow </vt:lpstr>
      <vt:lpstr>HỆ THỐNG GỢI Ý SẢN PHẨM</vt:lpstr>
      <vt:lpstr>HỆ THỐNG GỢI Ý SẢN PHẨM</vt:lpstr>
      <vt:lpstr>HỆ THỐNG GỢI Ý SẢN PHẨM</vt:lpstr>
      <vt:lpstr>HỆ THỐNG GỢI Ý SẢN PHẨM</vt:lpstr>
      <vt:lpstr>HỆ THỐNG GỢI Ý SẢN PHẨM</vt:lpstr>
      <vt:lpstr>HỆ THỐNG GỢI Ý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Văn Cường Dương</dc:creator>
  <cp:lastModifiedBy>Văn Cường Dương</cp:lastModifiedBy>
  <cp:revision>73</cp:revision>
  <dcterms:created xsi:type="dcterms:W3CDTF">2020-07-02T11:23:00Z</dcterms:created>
  <dcterms:modified xsi:type="dcterms:W3CDTF">2020-07-15T06:33:23Z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