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8" r:id="rId3"/>
    <p:sldId id="259" r:id="rId4"/>
    <p:sldId id="273" r:id="rId5"/>
    <p:sldId id="266" r:id="rId6"/>
    <p:sldId id="275" r:id="rId7"/>
    <p:sldId id="267" r:id="rId8"/>
    <p:sldId id="271" r:id="rId9"/>
    <p:sldId id="277" r:id="rId10"/>
    <p:sldId id="269" r:id="rId11"/>
    <p:sldId id="276" r:id="rId12"/>
    <p:sldId id="262"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571" autoAdjust="0"/>
  </p:normalViewPr>
  <p:slideViewPr>
    <p:cSldViewPr>
      <p:cViewPr varScale="1">
        <p:scale>
          <a:sx n="36" d="100"/>
          <a:sy n="36" d="100"/>
        </p:scale>
        <p:origin x="-233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706A9-0705-441E-8E12-8204210C4CB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kumimoji="1" lang="ja-JP" altLang="en-US"/>
        </a:p>
      </dgm:t>
    </dgm:pt>
    <dgm:pt modelId="{83BE9F39-690F-40E7-AB4D-492FB4D8C541}">
      <dgm:prSet phldrT="[テキスト]"/>
      <dgm:spPr/>
      <dgm:t>
        <a:bodyPr/>
        <a:lstStyle/>
        <a:p>
          <a:r>
            <a:rPr kumimoji="1" lang="ja-JP" altLang="en-US" dirty="0" smtClean="0"/>
            <a:t>チャプター</a:t>
          </a:r>
          <a:r>
            <a:rPr kumimoji="1" lang="en-US" altLang="ja-JP" dirty="0" smtClean="0"/>
            <a:t/>
          </a:r>
          <a:br>
            <a:rPr kumimoji="1" lang="en-US" altLang="ja-JP" dirty="0" smtClean="0"/>
          </a:br>
          <a:r>
            <a:rPr kumimoji="1" lang="ja-JP" altLang="en-US" dirty="0" smtClean="0"/>
            <a:t>選択</a:t>
          </a:r>
          <a:endParaRPr kumimoji="1" lang="ja-JP" altLang="en-US" dirty="0"/>
        </a:p>
      </dgm:t>
    </dgm:pt>
    <dgm:pt modelId="{1B5E2369-E9F5-4AEC-9A0E-E6F343E35486}" type="parTrans" cxnId="{C3673D6F-1C87-4BD4-B892-485D3FB8B090}">
      <dgm:prSet/>
      <dgm:spPr/>
      <dgm:t>
        <a:bodyPr/>
        <a:lstStyle/>
        <a:p>
          <a:endParaRPr kumimoji="1" lang="ja-JP" altLang="en-US"/>
        </a:p>
      </dgm:t>
    </dgm:pt>
    <dgm:pt modelId="{33A4168F-ADF6-4B20-8523-E44784BDBE30}" type="sibTrans" cxnId="{C3673D6F-1C87-4BD4-B892-485D3FB8B090}">
      <dgm:prSet/>
      <dgm:spPr/>
      <dgm:t>
        <a:bodyPr/>
        <a:lstStyle/>
        <a:p>
          <a:endParaRPr kumimoji="1" lang="ja-JP" altLang="en-US"/>
        </a:p>
      </dgm:t>
    </dgm:pt>
    <dgm:pt modelId="{36A5C0CB-64A9-44B6-80F4-ECA1EB9062F5}">
      <dgm:prSet phldrT="[テキスト]"/>
      <dgm:spPr/>
      <dgm:t>
        <a:bodyPr/>
        <a:lstStyle/>
        <a:p>
          <a:r>
            <a:rPr kumimoji="1" lang="ja-JP" altLang="en-US" dirty="0" smtClean="0"/>
            <a:t>アドベンチャー</a:t>
          </a:r>
          <a:endParaRPr kumimoji="1" lang="ja-JP" altLang="en-US" dirty="0"/>
        </a:p>
      </dgm:t>
    </dgm:pt>
    <dgm:pt modelId="{9E987F54-D23C-40F2-9B4E-B63C557391F5}" type="parTrans" cxnId="{D432B859-B287-4111-A2AA-251D0307EF79}">
      <dgm:prSet/>
      <dgm:spPr/>
      <dgm:t>
        <a:bodyPr/>
        <a:lstStyle/>
        <a:p>
          <a:endParaRPr kumimoji="1" lang="ja-JP" altLang="en-US"/>
        </a:p>
      </dgm:t>
    </dgm:pt>
    <dgm:pt modelId="{BB569C52-3841-4ED4-83F2-BAD5DD75861C}" type="sibTrans" cxnId="{D432B859-B287-4111-A2AA-251D0307EF79}">
      <dgm:prSet/>
      <dgm:spPr/>
      <dgm:t>
        <a:bodyPr/>
        <a:lstStyle/>
        <a:p>
          <a:endParaRPr kumimoji="1" lang="ja-JP" altLang="en-US"/>
        </a:p>
      </dgm:t>
    </dgm:pt>
    <dgm:pt modelId="{02390470-63E8-4269-9B23-F95D86F4F911}">
      <dgm:prSet phldrT="[テキスト]"/>
      <dgm:spPr/>
      <dgm:t>
        <a:bodyPr/>
        <a:lstStyle/>
        <a:p>
          <a:r>
            <a:rPr kumimoji="1" lang="ja-JP" altLang="en-US" dirty="0" smtClean="0"/>
            <a:t>バトル</a:t>
          </a:r>
          <a:endParaRPr kumimoji="1" lang="ja-JP" altLang="en-US" dirty="0"/>
        </a:p>
      </dgm:t>
    </dgm:pt>
    <dgm:pt modelId="{569B9F8E-97B8-435F-A1DE-0879DDD3FEDD}" type="parTrans" cxnId="{4B9DB5EB-447F-45D6-8960-865CD82C3A9D}">
      <dgm:prSet/>
      <dgm:spPr/>
      <dgm:t>
        <a:bodyPr/>
        <a:lstStyle/>
        <a:p>
          <a:endParaRPr kumimoji="1" lang="ja-JP" altLang="en-US"/>
        </a:p>
      </dgm:t>
    </dgm:pt>
    <dgm:pt modelId="{C35D43FA-29D0-4689-991E-4E603A1B7C9C}" type="sibTrans" cxnId="{4B9DB5EB-447F-45D6-8960-865CD82C3A9D}">
      <dgm:prSet/>
      <dgm:spPr/>
      <dgm:t>
        <a:bodyPr/>
        <a:lstStyle/>
        <a:p>
          <a:endParaRPr kumimoji="1" lang="ja-JP" altLang="en-US"/>
        </a:p>
      </dgm:t>
    </dgm:pt>
    <dgm:pt modelId="{35A6E9F9-A7D5-423E-8AB3-017FFA791A9E}" type="pres">
      <dgm:prSet presAssocID="{EE6706A9-0705-441E-8E12-8204210C4CB7}" presName="cycle" presStyleCnt="0">
        <dgm:presLayoutVars>
          <dgm:dir/>
          <dgm:resizeHandles val="exact"/>
        </dgm:presLayoutVars>
      </dgm:prSet>
      <dgm:spPr/>
      <dgm:t>
        <a:bodyPr/>
        <a:lstStyle/>
        <a:p>
          <a:endParaRPr kumimoji="1" lang="ja-JP" altLang="en-US"/>
        </a:p>
      </dgm:t>
    </dgm:pt>
    <dgm:pt modelId="{F03A27B4-40DC-4E4C-A46C-771989E749A1}" type="pres">
      <dgm:prSet presAssocID="{83BE9F39-690F-40E7-AB4D-492FB4D8C541}" presName="node" presStyleLbl="node1" presStyleIdx="0" presStyleCnt="3" custScaleX="104252" custScaleY="95613" custRadScaleRad="212502" custRadScaleInc="-145804">
        <dgm:presLayoutVars>
          <dgm:bulletEnabled val="1"/>
        </dgm:presLayoutVars>
      </dgm:prSet>
      <dgm:spPr/>
      <dgm:t>
        <a:bodyPr/>
        <a:lstStyle/>
        <a:p>
          <a:endParaRPr kumimoji="1" lang="ja-JP" altLang="en-US"/>
        </a:p>
      </dgm:t>
    </dgm:pt>
    <dgm:pt modelId="{BF49A587-533C-4F3A-8DE3-A33DEC7ACD68}" type="pres">
      <dgm:prSet presAssocID="{33A4168F-ADF6-4B20-8523-E44784BDBE30}" presName="sibTrans" presStyleLbl="sibTrans2D1" presStyleIdx="0" presStyleCnt="3"/>
      <dgm:spPr/>
      <dgm:t>
        <a:bodyPr/>
        <a:lstStyle/>
        <a:p>
          <a:endParaRPr kumimoji="1" lang="ja-JP" altLang="en-US"/>
        </a:p>
      </dgm:t>
    </dgm:pt>
    <dgm:pt modelId="{F3F57212-5BC8-4FEE-98E0-7F2FDB4DCA50}" type="pres">
      <dgm:prSet presAssocID="{33A4168F-ADF6-4B20-8523-E44784BDBE30}" presName="connectorText" presStyleLbl="sibTrans2D1" presStyleIdx="0" presStyleCnt="3"/>
      <dgm:spPr/>
      <dgm:t>
        <a:bodyPr/>
        <a:lstStyle/>
        <a:p>
          <a:endParaRPr kumimoji="1" lang="ja-JP" altLang="en-US"/>
        </a:p>
      </dgm:t>
    </dgm:pt>
    <dgm:pt modelId="{5B88274B-9817-4926-A665-376463FF6183}" type="pres">
      <dgm:prSet presAssocID="{36A5C0CB-64A9-44B6-80F4-ECA1EB9062F5}" presName="node" presStyleLbl="node1" presStyleIdx="1" presStyleCnt="3" custScaleX="108505" custRadScaleRad="11775" custRadScaleInc="-209866">
        <dgm:presLayoutVars>
          <dgm:bulletEnabled val="1"/>
        </dgm:presLayoutVars>
      </dgm:prSet>
      <dgm:spPr/>
      <dgm:t>
        <a:bodyPr/>
        <a:lstStyle/>
        <a:p>
          <a:endParaRPr kumimoji="1" lang="ja-JP" altLang="en-US"/>
        </a:p>
      </dgm:t>
    </dgm:pt>
    <dgm:pt modelId="{77114E3A-FD4A-4B28-80D3-05E1C8360B95}" type="pres">
      <dgm:prSet presAssocID="{BB569C52-3841-4ED4-83F2-BAD5DD75861C}" presName="sibTrans" presStyleLbl="sibTrans2D1" presStyleIdx="1" presStyleCnt="3"/>
      <dgm:spPr/>
      <dgm:t>
        <a:bodyPr/>
        <a:lstStyle/>
        <a:p>
          <a:endParaRPr kumimoji="1" lang="ja-JP" altLang="en-US"/>
        </a:p>
      </dgm:t>
    </dgm:pt>
    <dgm:pt modelId="{E4844F49-3806-45E6-B4BE-D03C31077F30}" type="pres">
      <dgm:prSet presAssocID="{BB569C52-3841-4ED4-83F2-BAD5DD75861C}" presName="connectorText" presStyleLbl="sibTrans2D1" presStyleIdx="1" presStyleCnt="3"/>
      <dgm:spPr/>
      <dgm:t>
        <a:bodyPr/>
        <a:lstStyle/>
        <a:p>
          <a:endParaRPr kumimoji="1" lang="ja-JP" altLang="en-US"/>
        </a:p>
      </dgm:t>
    </dgm:pt>
    <dgm:pt modelId="{61544EDE-45E9-4D19-9C1D-074E783F98B1}" type="pres">
      <dgm:prSet presAssocID="{02390470-63E8-4269-9B23-F95D86F4F911}" presName="node" presStyleLbl="node1" presStyleIdx="2" presStyleCnt="3" custScaleX="106311" custRadScaleRad="209345" custRadScaleInc="-253104">
        <dgm:presLayoutVars>
          <dgm:bulletEnabled val="1"/>
        </dgm:presLayoutVars>
      </dgm:prSet>
      <dgm:spPr/>
      <dgm:t>
        <a:bodyPr/>
        <a:lstStyle/>
        <a:p>
          <a:endParaRPr kumimoji="1" lang="ja-JP" altLang="en-US"/>
        </a:p>
      </dgm:t>
    </dgm:pt>
    <dgm:pt modelId="{6C158EA3-53AC-4460-B067-44C9ED7A1A0C}" type="pres">
      <dgm:prSet presAssocID="{C35D43FA-29D0-4689-991E-4E603A1B7C9C}" presName="sibTrans" presStyleLbl="sibTrans2D1" presStyleIdx="2" presStyleCnt="3" custAng="21559561" custLinFactY="-132111" custLinFactNeighborX="-1112" custLinFactNeighborY="-200000"/>
      <dgm:spPr/>
      <dgm:t>
        <a:bodyPr/>
        <a:lstStyle/>
        <a:p>
          <a:endParaRPr kumimoji="1" lang="ja-JP" altLang="en-US"/>
        </a:p>
      </dgm:t>
    </dgm:pt>
    <dgm:pt modelId="{AA4FC24B-A547-403D-AABA-9410C1B6C623}" type="pres">
      <dgm:prSet presAssocID="{C35D43FA-29D0-4689-991E-4E603A1B7C9C}" presName="connectorText" presStyleLbl="sibTrans2D1" presStyleIdx="2" presStyleCnt="3"/>
      <dgm:spPr/>
      <dgm:t>
        <a:bodyPr/>
        <a:lstStyle/>
        <a:p>
          <a:endParaRPr kumimoji="1" lang="ja-JP" altLang="en-US"/>
        </a:p>
      </dgm:t>
    </dgm:pt>
  </dgm:ptLst>
  <dgm:cxnLst>
    <dgm:cxn modelId="{C3673D6F-1C87-4BD4-B892-485D3FB8B090}" srcId="{EE6706A9-0705-441E-8E12-8204210C4CB7}" destId="{83BE9F39-690F-40E7-AB4D-492FB4D8C541}" srcOrd="0" destOrd="0" parTransId="{1B5E2369-E9F5-4AEC-9A0E-E6F343E35486}" sibTransId="{33A4168F-ADF6-4B20-8523-E44784BDBE30}"/>
    <dgm:cxn modelId="{89E2352E-3E30-4F16-AA4A-721D99B9DC87}" type="presOf" srcId="{C35D43FA-29D0-4689-991E-4E603A1B7C9C}" destId="{6C158EA3-53AC-4460-B067-44C9ED7A1A0C}" srcOrd="0" destOrd="0" presId="urn:microsoft.com/office/officeart/2005/8/layout/cycle2"/>
    <dgm:cxn modelId="{5928E2C4-EAA9-42C0-B66C-4897DEA94E9E}" type="presOf" srcId="{36A5C0CB-64A9-44B6-80F4-ECA1EB9062F5}" destId="{5B88274B-9817-4926-A665-376463FF6183}" srcOrd="0" destOrd="0" presId="urn:microsoft.com/office/officeart/2005/8/layout/cycle2"/>
    <dgm:cxn modelId="{3EF4952B-EF99-4D8B-92C3-9799E8C15D1C}" type="presOf" srcId="{BB569C52-3841-4ED4-83F2-BAD5DD75861C}" destId="{77114E3A-FD4A-4B28-80D3-05E1C8360B95}" srcOrd="0" destOrd="0" presId="urn:microsoft.com/office/officeart/2005/8/layout/cycle2"/>
    <dgm:cxn modelId="{06FEE05F-0055-4F82-98E4-EF51D5B4200E}" type="presOf" srcId="{EE6706A9-0705-441E-8E12-8204210C4CB7}" destId="{35A6E9F9-A7D5-423E-8AB3-017FFA791A9E}" srcOrd="0" destOrd="0" presId="urn:microsoft.com/office/officeart/2005/8/layout/cycle2"/>
    <dgm:cxn modelId="{7BD9A524-9A7E-4403-B900-25C4DF1F4BF9}" type="presOf" srcId="{C35D43FA-29D0-4689-991E-4E603A1B7C9C}" destId="{AA4FC24B-A547-403D-AABA-9410C1B6C623}" srcOrd="1" destOrd="0" presId="urn:microsoft.com/office/officeart/2005/8/layout/cycle2"/>
    <dgm:cxn modelId="{5972F987-41AF-40F1-A164-1F3B6154ED89}" type="presOf" srcId="{33A4168F-ADF6-4B20-8523-E44784BDBE30}" destId="{F3F57212-5BC8-4FEE-98E0-7F2FDB4DCA50}" srcOrd="1" destOrd="0" presId="urn:microsoft.com/office/officeart/2005/8/layout/cycle2"/>
    <dgm:cxn modelId="{6A7D2034-0EFC-4D73-A1F3-C80D4CC17FBD}" type="presOf" srcId="{83BE9F39-690F-40E7-AB4D-492FB4D8C541}" destId="{F03A27B4-40DC-4E4C-A46C-771989E749A1}" srcOrd="0" destOrd="0" presId="urn:microsoft.com/office/officeart/2005/8/layout/cycle2"/>
    <dgm:cxn modelId="{4B9DB5EB-447F-45D6-8960-865CD82C3A9D}" srcId="{EE6706A9-0705-441E-8E12-8204210C4CB7}" destId="{02390470-63E8-4269-9B23-F95D86F4F911}" srcOrd="2" destOrd="0" parTransId="{569B9F8E-97B8-435F-A1DE-0879DDD3FEDD}" sibTransId="{C35D43FA-29D0-4689-991E-4E603A1B7C9C}"/>
    <dgm:cxn modelId="{51F881CB-7C0D-490C-A642-55FC6CDAFCE4}" type="presOf" srcId="{33A4168F-ADF6-4B20-8523-E44784BDBE30}" destId="{BF49A587-533C-4F3A-8DE3-A33DEC7ACD68}" srcOrd="0" destOrd="0" presId="urn:microsoft.com/office/officeart/2005/8/layout/cycle2"/>
    <dgm:cxn modelId="{D432B859-B287-4111-A2AA-251D0307EF79}" srcId="{EE6706A9-0705-441E-8E12-8204210C4CB7}" destId="{36A5C0CB-64A9-44B6-80F4-ECA1EB9062F5}" srcOrd="1" destOrd="0" parTransId="{9E987F54-D23C-40F2-9B4E-B63C557391F5}" sibTransId="{BB569C52-3841-4ED4-83F2-BAD5DD75861C}"/>
    <dgm:cxn modelId="{26AA4AEC-013C-4DDA-A035-73AE4C5CABC3}" type="presOf" srcId="{BB569C52-3841-4ED4-83F2-BAD5DD75861C}" destId="{E4844F49-3806-45E6-B4BE-D03C31077F30}" srcOrd="1" destOrd="0" presId="urn:microsoft.com/office/officeart/2005/8/layout/cycle2"/>
    <dgm:cxn modelId="{699236E3-12D8-499F-BC40-6504DC4083CD}" type="presOf" srcId="{02390470-63E8-4269-9B23-F95D86F4F911}" destId="{61544EDE-45E9-4D19-9C1D-074E783F98B1}" srcOrd="0" destOrd="0" presId="urn:microsoft.com/office/officeart/2005/8/layout/cycle2"/>
    <dgm:cxn modelId="{855B3474-03EF-423D-B2E7-D0F2512451FC}" type="presParOf" srcId="{35A6E9F9-A7D5-423E-8AB3-017FFA791A9E}" destId="{F03A27B4-40DC-4E4C-A46C-771989E749A1}" srcOrd="0" destOrd="0" presId="urn:microsoft.com/office/officeart/2005/8/layout/cycle2"/>
    <dgm:cxn modelId="{1A3193EE-9023-4321-87BE-6944D3BEA642}" type="presParOf" srcId="{35A6E9F9-A7D5-423E-8AB3-017FFA791A9E}" destId="{BF49A587-533C-4F3A-8DE3-A33DEC7ACD68}" srcOrd="1" destOrd="0" presId="urn:microsoft.com/office/officeart/2005/8/layout/cycle2"/>
    <dgm:cxn modelId="{3BECD2B1-C210-4300-87D0-EC6F64528035}" type="presParOf" srcId="{BF49A587-533C-4F3A-8DE3-A33DEC7ACD68}" destId="{F3F57212-5BC8-4FEE-98E0-7F2FDB4DCA50}" srcOrd="0" destOrd="0" presId="urn:microsoft.com/office/officeart/2005/8/layout/cycle2"/>
    <dgm:cxn modelId="{25ACCE2E-9AF7-4BF7-AA24-F9D5451EC62B}" type="presParOf" srcId="{35A6E9F9-A7D5-423E-8AB3-017FFA791A9E}" destId="{5B88274B-9817-4926-A665-376463FF6183}" srcOrd="2" destOrd="0" presId="urn:microsoft.com/office/officeart/2005/8/layout/cycle2"/>
    <dgm:cxn modelId="{AB8FE0C3-32F7-44CB-97D1-A07ECC17AAFD}" type="presParOf" srcId="{35A6E9F9-A7D5-423E-8AB3-017FFA791A9E}" destId="{77114E3A-FD4A-4B28-80D3-05E1C8360B95}" srcOrd="3" destOrd="0" presId="urn:microsoft.com/office/officeart/2005/8/layout/cycle2"/>
    <dgm:cxn modelId="{96A86771-B630-409B-9F45-F29739DE5426}" type="presParOf" srcId="{77114E3A-FD4A-4B28-80D3-05E1C8360B95}" destId="{E4844F49-3806-45E6-B4BE-D03C31077F30}" srcOrd="0" destOrd="0" presId="urn:microsoft.com/office/officeart/2005/8/layout/cycle2"/>
    <dgm:cxn modelId="{7C10CA80-4D79-495E-85EA-69CFA8F331DB}" type="presParOf" srcId="{35A6E9F9-A7D5-423E-8AB3-017FFA791A9E}" destId="{61544EDE-45E9-4D19-9C1D-074E783F98B1}" srcOrd="4" destOrd="0" presId="urn:microsoft.com/office/officeart/2005/8/layout/cycle2"/>
    <dgm:cxn modelId="{44E059A9-0859-4401-B6FA-826A018A1957}" type="presParOf" srcId="{35A6E9F9-A7D5-423E-8AB3-017FFA791A9E}" destId="{6C158EA3-53AC-4460-B067-44C9ED7A1A0C}" srcOrd="5" destOrd="0" presId="urn:microsoft.com/office/officeart/2005/8/layout/cycle2"/>
    <dgm:cxn modelId="{D7532027-F273-49C7-9271-D6EBD0DE633C}" type="presParOf" srcId="{6C158EA3-53AC-4460-B067-44C9ED7A1A0C}" destId="{AA4FC24B-A547-403D-AABA-9410C1B6C62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A27B4-40DC-4E4C-A46C-771989E749A1}">
      <dsp:nvSpPr>
        <dsp:cNvPr id="0" name=""/>
        <dsp:cNvSpPr/>
      </dsp:nvSpPr>
      <dsp:spPr>
        <a:xfrm>
          <a:off x="97951" y="1368162"/>
          <a:ext cx="1765330" cy="161904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チャプター</a:t>
          </a:r>
          <a:r>
            <a:rPr kumimoji="1" lang="en-US" altLang="ja-JP" sz="2400" kern="1200" dirty="0" smtClean="0"/>
            <a:t/>
          </a:r>
          <a:br>
            <a:rPr kumimoji="1" lang="en-US" altLang="ja-JP" sz="2400" kern="1200" dirty="0" smtClean="0"/>
          </a:br>
          <a:r>
            <a:rPr kumimoji="1" lang="ja-JP" altLang="en-US" sz="2400" kern="1200" dirty="0" smtClean="0"/>
            <a:t>選択</a:t>
          </a:r>
          <a:endParaRPr kumimoji="1" lang="ja-JP" altLang="en-US" sz="2400" kern="1200" dirty="0"/>
        </a:p>
      </dsp:txBody>
      <dsp:txXfrm>
        <a:off x="356478" y="1605265"/>
        <a:ext cx="1248276" cy="1144837"/>
      </dsp:txXfrm>
    </dsp:sp>
    <dsp:sp modelId="{BF49A587-533C-4F3A-8DE3-A33DEC7ACD68}">
      <dsp:nvSpPr>
        <dsp:cNvPr id="0" name=""/>
        <dsp:cNvSpPr/>
      </dsp:nvSpPr>
      <dsp:spPr>
        <a:xfrm rot="21561276">
          <a:off x="2148126" y="1874917"/>
          <a:ext cx="686472" cy="5714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kumimoji="1" lang="ja-JP" altLang="en-US" sz="1900" kern="1200"/>
        </a:p>
      </dsp:txBody>
      <dsp:txXfrm>
        <a:off x="2148131" y="1990183"/>
        <a:ext cx="515023" cy="342898"/>
      </dsp:txXfrm>
    </dsp:sp>
    <dsp:sp modelId="{5B88274B-9817-4926-A665-376463FF6183}">
      <dsp:nvSpPr>
        <dsp:cNvPr id="0" name=""/>
        <dsp:cNvSpPr/>
      </dsp:nvSpPr>
      <dsp:spPr>
        <a:xfrm>
          <a:off x="3158295" y="1296139"/>
          <a:ext cx="1837348" cy="169333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アドベンチャー</a:t>
          </a:r>
          <a:endParaRPr kumimoji="1" lang="ja-JP" altLang="en-US" sz="2400" kern="1200" dirty="0"/>
        </a:p>
      </dsp:txBody>
      <dsp:txXfrm>
        <a:off x="3427368" y="1544121"/>
        <a:ext cx="1299202" cy="1197366"/>
      </dsp:txXfrm>
    </dsp:sp>
    <dsp:sp modelId="{77114E3A-FD4A-4B28-80D3-05E1C8360B95}">
      <dsp:nvSpPr>
        <dsp:cNvPr id="0" name=""/>
        <dsp:cNvSpPr/>
      </dsp:nvSpPr>
      <dsp:spPr>
        <a:xfrm rot="80170">
          <a:off x="5274406" y="1892830"/>
          <a:ext cx="672676" cy="5714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kumimoji="1" lang="ja-JP" altLang="en-US" sz="1900" kern="1200"/>
        </a:p>
      </dsp:txBody>
      <dsp:txXfrm>
        <a:off x="5274429" y="2005131"/>
        <a:ext cx="501227" cy="342898"/>
      </dsp:txXfrm>
    </dsp:sp>
    <dsp:sp modelId="{61544EDE-45E9-4D19-9C1D-074E783F98B1}">
      <dsp:nvSpPr>
        <dsp:cNvPr id="0" name=""/>
        <dsp:cNvSpPr/>
      </dsp:nvSpPr>
      <dsp:spPr>
        <a:xfrm>
          <a:off x="6263929" y="1368144"/>
          <a:ext cx="1800196" cy="169333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バトル</a:t>
          </a:r>
          <a:endParaRPr kumimoji="1" lang="ja-JP" altLang="en-US" sz="2400" kern="1200" dirty="0"/>
        </a:p>
      </dsp:txBody>
      <dsp:txXfrm>
        <a:off x="6527562" y="1616126"/>
        <a:ext cx="1272930" cy="1197366"/>
      </dsp:txXfrm>
    </dsp:sp>
    <dsp:sp modelId="{6C158EA3-53AC-4460-B067-44C9ED7A1A0C}">
      <dsp:nvSpPr>
        <dsp:cNvPr id="0" name=""/>
        <dsp:cNvSpPr/>
      </dsp:nvSpPr>
      <dsp:spPr>
        <a:xfrm rot="10780201">
          <a:off x="2937476" y="12830"/>
          <a:ext cx="2332405" cy="5714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kumimoji="1" lang="ja-JP" altLang="en-US" sz="1900" kern="1200"/>
        </a:p>
      </dsp:txBody>
      <dsp:txXfrm rot="10800000">
        <a:off x="3108924" y="126636"/>
        <a:ext cx="2160956" cy="34289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D47980-A300-4EA1-8990-36A5EFF72546}" type="datetimeFigureOut">
              <a:rPr kumimoji="1" lang="ja-JP" altLang="en-US" smtClean="0"/>
              <a:t>2015/7/1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9265E-3E93-4BBD-B749-AB96D01A7955}" type="slidenum">
              <a:rPr kumimoji="1" lang="ja-JP" altLang="en-US" smtClean="0"/>
              <a:t>‹#›</a:t>
            </a:fld>
            <a:endParaRPr kumimoji="1" lang="ja-JP" altLang="en-US"/>
          </a:p>
        </p:txBody>
      </p:sp>
    </p:spTree>
    <p:extLst>
      <p:ext uri="{BB962C8B-B14F-4D97-AF65-F5344CB8AC3E}">
        <p14:creationId xmlns:p14="http://schemas.microsoft.com/office/powerpoint/2010/main" val="8945354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システム工学科ゲームクリエイトコース福島憂です。</a:t>
            </a:r>
            <a:endParaRPr kumimoji="1" lang="en-US" altLang="ja-JP" dirty="0" smtClean="0"/>
          </a:p>
          <a:p>
            <a:r>
              <a:rPr kumimoji="1" lang="ja-JP" altLang="en-US" dirty="0" smtClean="0"/>
              <a:t>これから、私が考えたゲームの企画について発表したいと思います。</a:t>
            </a:r>
            <a:endParaRPr kumimoji="1" lang="en-US" altLang="ja-JP" dirty="0" smtClean="0"/>
          </a:p>
          <a:p>
            <a:r>
              <a:rPr kumimoji="1" lang="ja-JP" altLang="en-US" dirty="0" smtClean="0"/>
              <a:t>よろしくお願いします。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1</a:t>
            </a:fld>
            <a:endParaRPr kumimoji="1" lang="ja-JP" altLang="en-US"/>
          </a:p>
        </p:txBody>
      </p:sp>
    </p:spTree>
    <p:extLst>
      <p:ext uri="{BB962C8B-B14F-4D97-AF65-F5344CB8AC3E}">
        <p14:creationId xmlns:p14="http://schemas.microsoft.com/office/powerpoint/2010/main" val="154469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では、友好度の詳しい説明をしたいと思います</a:t>
            </a:r>
            <a:endParaRPr kumimoji="1" lang="en-US" altLang="ja-JP" dirty="0" smtClean="0"/>
          </a:p>
          <a:p>
            <a:r>
              <a:rPr kumimoji="1" lang="ja-JP" altLang="en-US" dirty="0" smtClean="0"/>
              <a:t>仮にこれを絆システムとなずけました。</a:t>
            </a:r>
            <a:endParaRPr kumimoji="1" lang="en-US" altLang="ja-JP" dirty="0" smtClean="0"/>
          </a:p>
          <a:p>
            <a:r>
              <a:rPr kumimoji="1" lang="ja-JP" altLang="en-US" dirty="0" smtClean="0"/>
              <a:t>簡単に説明すると、友好度が一定値たまると合体技が出せるようになるというシステムです</a:t>
            </a:r>
            <a:endParaRPr kumimoji="1" lang="en-US" altLang="ja-JP" dirty="0" smtClean="0"/>
          </a:p>
          <a:p>
            <a:r>
              <a:rPr kumimoji="1" lang="ja-JP" altLang="en-US" dirty="0" smtClean="0"/>
              <a:t>こちらの友好度は選択肢によって変動します</a:t>
            </a:r>
            <a:endParaRPr kumimoji="1" lang="en-US" altLang="ja-JP" dirty="0" smtClean="0"/>
          </a:p>
          <a:p>
            <a:r>
              <a:rPr kumimoji="1" lang="ja-JP" altLang="en-US" dirty="0" smtClean="0"/>
              <a:t>また、ゲージが一定値貯まると合体技発動できるようになるといいましたが、一定値達貯まったらバトルでは常時出せるようになるわけでは無く</a:t>
            </a:r>
            <a:endParaRPr kumimoji="1" lang="en-US" altLang="ja-JP" dirty="0" smtClean="0"/>
          </a:p>
          <a:p>
            <a:r>
              <a:rPr kumimoji="1" lang="ja-JP" altLang="en-US" dirty="0" smtClean="0"/>
              <a:t>バトルでは１バトル１回しか発動できません　常時発動できるようになってしまうとゲームバランスが崩壊してしまうからです。</a:t>
            </a:r>
            <a:endParaRPr kumimoji="1" lang="en-US" altLang="ja-JP" dirty="0" smtClean="0"/>
          </a:p>
          <a:p>
            <a:r>
              <a:rPr kumimoji="1" lang="ja-JP" altLang="en-US" dirty="0" smtClean="0"/>
              <a:t>ゲージは一定値を過ぎても貯めることができゲージが多ければ多いほど合体技の威力を上げるようにしようと考えています。</a:t>
            </a:r>
            <a:endParaRPr kumimoji="1" lang="en-US" altLang="ja-JP" dirty="0" smtClean="0"/>
          </a:p>
          <a:p>
            <a:r>
              <a:rPr kumimoji="1" lang="ja-JP" altLang="en-US" dirty="0" smtClean="0"/>
              <a:t>合体技はキャラそれぞれ違うものを設定しており、敵に対して全体攻撃を仕掛けたり、味方全体の防御力を上げたりと様々なものを用意するつもりです</a:t>
            </a:r>
            <a:endParaRPr kumimoji="1" lang="en-US" altLang="ja-JP" dirty="0" smtClean="0"/>
          </a:p>
          <a:p>
            <a:r>
              <a:rPr kumimoji="1" lang="ja-JP" altLang="en-US" dirty="0" smtClean="0"/>
              <a:t>１キャラ１回なので全員のゲージを一定値貯めて全員の技を発動させるようにしたり、一人のゲージを極限まで上げて威力を極限まで高くするといった風に戦略をとることもできます。</a:t>
            </a:r>
            <a:endParaRPr kumimoji="1" lang="en-US" altLang="ja-JP" dirty="0" smtClean="0"/>
          </a:p>
          <a:p>
            <a:endParaRPr kumimoji="1" lang="en-US" altLang="ja-JP" dirty="0" smtClean="0"/>
          </a:p>
          <a:p>
            <a:r>
              <a:rPr kumimoji="1" lang="ja-JP" altLang="en-US" dirty="0" smtClean="0"/>
              <a:t>ここは青春というテーマにいちばん大きく関わってくるところなので、絶対に実装できるように頑張りたいと思います。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10</a:t>
            </a:fld>
            <a:endParaRPr kumimoji="1" lang="ja-JP" altLang="en-US"/>
          </a:p>
        </p:txBody>
      </p:sp>
    </p:spTree>
    <p:extLst>
      <p:ext uri="{BB962C8B-B14F-4D97-AF65-F5344CB8AC3E}">
        <p14:creationId xmlns:p14="http://schemas.microsoft.com/office/powerpoint/2010/main" val="193392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では、最後にこのゲームの重要になる点について話したいと思います。</a:t>
            </a:r>
            <a:endParaRPr kumimoji="1" lang="en-US" altLang="ja-JP" dirty="0" smtClean="0"/>
          </a:p>
          <a:p>
            <a:r>
              <a:rPr kumimoji="1" lang="ja-JP" altLang="en-US" dirty="0" smtClean="0"/>
              <a:t>重要になる点は三つあります</a:t>
            </a:r>
            <a:endParaRPr kumimoji="1" lang="en-US" altLang="ja-JP" dirty="0" smtClean="0"/>
          </a:p>
          <a:p>
            <a:endParaRPr kumimoji="1" lang="en-US" altLang="ja-JP" dirty="0" smtClean="0"/>
          </a:p>
          <a:p>
            <a:r>
              <a:rPr kumimoji="1" lang="ja-JP" altLang="en-US" dirty="0" smtClean="0"/>
              <a:t>一つ目はセーブ機能の実装です。今回作るゲームは一つ一つの話は短いが大きく見るとボリュームのあるストーリーなのですぐクリアできるようなゲームではありません。</a:t>
            </a:r>
            <a:r>
              <a:rPr kumimoji="1" lang="ja-JP" altLang="en-US" dirty="0" err="1" smtClean="0"/>
              <a:t>ですので</a:t>
            </a:r>
            <a:r>
              <a:rPr kumimoji="1" lang="ja-JP" altLang="en-US" dirty="0" smtClean="0"/>
              <a:t>どこまで話を進めたかをセーブする必要があります。また、ゲームを終了して次またプレイする時に前回進めてところまでのデータを読み込めるようにしないといけません。こちらはゲームには絶対欠かせない機能なので絶対に実装したいです。</a:t>
            </a:r>
            <a:endParaRPr kumimoji="1" lang="en-US" altLang="ja-JP" dirty="0" smtClean="0"/>
          </a:p>
          <a:p>
            <a:endParaRPr kumimoji="1" lang="en-US" altLang="ja-JP" dirty="0" smtClean="0"/>
          </a:p>
          <a:p>
            <a:r>
              <a:rPr kumimoji="1" lang="ja-JP" altLang="en-US" dirty="0" smtClean="0"/>
              <a:t>二つ目は選択肢によるパラメーター上昇です。選択肢によって友好度が変動するようにしましたがこちらは、このゲームのバトルパートにもエンディングにも関わってくる大事な部分なのでここが欠けてしまったらこのゲームの魅力が失われることになってしまいます。</a:t>
            </a:r>
            <a:endParaRPr kumimoji="1" lang="en-US" altLang="ja-JP" dirty="0" smtClean="0"/>
          </a:p>
          <a:p>
            <a:endParaRPr kumimoji="1" lang="en-US" altLang="ja-JP" dirty="0" smtClean="0"/>
          </a:p>
          <a:p>
            <a:r>
              <a:rPr kumimoji="1" lang="ja-JP" altLang="en-US" dirty="0" smtClean="0"/>
              <a:t>三つ目は装備の切り替えです。ここは例えば　今回はこんな敵がいるからこの装備にしよう　などユーザーが自分なりに戦略を組み立てられる部分なので、ここも欠けてしまったら一気にゲームがつまらなくなってしまいます。</a:t>
            </a:r>
            <a:endParaRPr kumimoji="1" lang="en-US" altLang="ja-JP" dirty="0" smtClean="0"/>
          </a:p>
          <a:p>
            <a:endParaRPr kumimoji="1" lang="en-US" altLang="ja-JP" dirty="0" smtClean="0"/>
          </a:p>
          <a:p>
            <a:r>
              <a:rPr kumimoji="1" lang="ja-JP" altLang="en-US" dirty="0" smtClean="0"/>
              <a:t>私は以上の点に気を付けて</a:t>
            </a:r>
            <a:r>
              <a:rPr kumimoji="1" lang="en-US" altLang="ja-JP" dirty="0" smtClean="0"/>
              <a:t>Unity</a:t>
            </a:r>
            <a:r>
              <a:rPr kumimoji="1" lang="ja-JP" altLang="en-US" dirty="0" smtClean="0"/>
              <a:t>のコンテストに向けてゲーム作りを頑張りたいと思います。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11</a:t>
            </a:fld>
            <a:endParaRPr kumimoji="1" lang="ja-JP" altLang="en-US"/>
          </a:p>
        </p:txBody>
      </p:sp>
    </p:spTree>
    <p:extLst>
      <p:ext uri="{BB962C8B-B14F-4D97-AF65-F5344CB8AC3E}">
        <p14:creationId xmlns:p14="http://schemas.microsoft.com/office/powerpoint/2010/main" val="2838256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これで、私のプレゼンを終了したいと思います。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12</a:t>
            </a:fld>
            <a:endParaRPr kumimoji="1" lang="ja-JP" altLang="en-US"/>
          </a:p>
        </p:txBody>
      </p:sp>
    </p:spTree>
    <p:extLst>
      <p:ext uri="{BB962C8B-B14F-4D97-AF65-F5344CB8AC3E}">
        <p14:creationId xmlns:p14="http://schemas.microsoft.com/office/powerpoint/2010/main" val="2547623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初めに、現在のゲーム市場について話したいと思います。</a:t>
            </a:r>
            <a:endParaRPr kumimoji="1" lang="en-US" altLang="ja-JP" dirty="0" smtClean="0"/>
          </a:p>
          <a:p>
            <a:r>
              <a:rPr kumimoji="1" lang="ja-JP" altLang="en-US" dirty="0" smtClean="0"/>
              <a:t>二つのグラフをみていただきたいのですが、</a:t>
            </a:r>
            <a:endParaRPr kumimoji="1" lang="en-US" altLang="ja-JP" dirty="0" smtClean="0"/>
          </a:p>
          <a:p>
            <a:r>
              <a:rPr kumimoji="1" lang="ja-JP" altLang="en-US" dirty="0" smtClean="0"/>
              <a:t>まず一枚目のこちらは、ゲーム市場の規模の推移の２００４年から２０１４年までのグラフです。</a:t>
            </a:r>
            <a:endParaRPr kumimoji="1" lang="en-US" altLang="ja-JP" dirty="0" smtClean="0"/>
          </a:p>
          <a:p>
            <a:r>
              <a:rPr kumimoji="1" lang="ja-JP" altLang="en-US" dirty="0" smtClean="0"/>
              <a:t>最初の年の方では家庭用ソフト、ハードが上まっていますが</a:t>
            </a:r>
            <a:r>
              <a:rPr kumimoji="1" lang="en-US" altLang="ja-JP" dirty="0" smtClean="0"/>
              <a:t>10</a:t>
            </a:r>
            <a:r>
              <a:rPr kumimoji="1" lang="ja-JP" altLang="en-US" dirty="0" smtClean="0"/>
              <a:t>年の間に年が進むにつれてオンラインプラットフォームの規模が拡大しているのがわかります。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2</a:t>
            </a:fld>
            <a:endParaRPr kumimoji="1" lang="ja-JP" altLang="en-US"/>
          </a:p>
        </p:txBody>
      </p:sp>
    </p:spTree>
    <p:extLst>
      <p:ext uri="{BB962C8B-B14F-4D97-AF65-F5344CB8AC3E}">
        <p14:creationId xmlns:p14="http://schemas.microsoft.com/office/powerpoint/2010/main" val="4257426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つづいて、２枚目のグラフです。</a:t>
            </a:r>
            <a:endParaRPr kumimoji="1" lang="en-US" altLang="ja-JP" dirty="0" smtClean="0"/>
          </a:p>
          <a:p>
            <a:r>
              <a:rPr kumimoji="1" lang="ja-JP" altLang="en-US" dirty="0" smtClean="0"/>
              <a:t>オンラインプラットフォームの中でもスマホやアイフォンのゲームアプリの市場の推移を表しています。</a:t>
            </a:r>
            <a:endParaRPr kumimoji="1" lang="en-US" altLang="ja-JP" dirty="0" smtClean="0"/>
          </a:p>
          <a:p>
            <a:r>
              <a:rPr kumimoji="1" lang="ja-JP" altLang="en-US" dirty="0" smtClean="0"/>
              <a:t>こちらは</a:t>
            </a:r>
            <a:r>
              <a:rPr kumimoji="1" lang="en-US" altLang="ja-JP" dirty="0" smtClean="0"/>
              <a:t>2010</a:t>
            </a:r>
            <a:r>
              <a:rPr kumimoji="1" lang="ja-JP" altLang="en-US" dirty="0" smtClean="0"/>
              <a:t>年～</a:t>
            </a:r>
            <a:r>
              <a:rPr kumimoji="1" lang="en-US" altLang="ja-JP" dirty="0" smtClean="0"/>
              <a:t>2014</a:t>
            </a:r>
            <a:r>
              <a:rPr kumimoji="1" lang="ja-JP" altLang="en-US" dirty="0" smtClean="0"/>
              <a:t>年の間のグラフですがわずか</a:t>
            </a:r>
            <a:r>
              <a:rPr kumimoji="1" lang="en-US" altLang="ja-JP" dirty="0" smtClean="0"/>
              <a:t>5</a:t>
            </a:r>
            <a:r>
              <a:rPr kumimoji="1" lang="ja-JP" altLang="en-US" dirty="0" smtClean="0"/>
              <a:t>年で大きく規模が拡大しているのがわかります。</a:t>
            </a:r>
            <a:endParaRPr kumimoji="1" lang="en-US" altLang="ja-JP" dirty="0" smtClean="0"/>
          </a:p>
          <a:p>
            <a:endParaRPr kumimoji="1" lang="en-US" altLang="ja-JP" dirty="0" smtClean="0"/>
          </a:p>
          <a:p>
            <a:r>
              <a:rPr kumimoji="1" lang="ja-JP" altLang="en-US" dirty="0" smtClean="0"/>
              <a:t>今見せた二つのグラフから現在のゲーム市場はスマホやアイフォンのゲームアプリがのびてきているのがわかります。</a:t>
            </a:r>
            <a:endParaRPr kumimoji="1" lang="en-US" altLang="ja-JP" dirty="0" smtClean="0"/>
          </a:p>
          <a:p>
            <a:r>
              <a:rPr kumimoji="1" lang="ja-JP" altLang="en-US" dirty="0" smtClean="0"/>
              <a:t>その要因としてゲームアプリはコンシューマゲームなどに比べて一番の特徴である無料でできることや、小学生などの子供でも携帯を持つようになったことなどが考えられると思いました。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3</a:t>
            </a:fld>
            <a:endParaRPr kumimoji="1" lang="ja-JP" altLang="en-US"/>
          </a:p>
        </p:txBody>
      </p:sp>
    </p:spTree>
    <p:extLst>
      <p:ext uri="{BB962C8B-B14F-4D97-AF65-F5344CB8AC3E}">
        <p14:creationId xmlns:p14="http://schemas.microsoft.com/office/powerpoint/2010/main" val="390027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市場の話をしたうえで続いて、どんなゲームを作るか話していきたいと思います。</a:t>
            </a:r>
            <a:endParaRPr kumimoji="1" lang="en-US" altLang="ja-JP" dirty="0" smtClean="0"/>
          </a:p>
          <a:p>
            <a:r>
              <a:rPr kumimoji="1" lang="ja-JP" altLang="en-US" dirty="0" smtClean="0"/>
              <a:t>ゲームのタイトルは「コネクト」です。まだ仮のタイトルではありますが、人は、家族や友達、恋人など、様々なつながりがあるという意味を込めてつながりというキーワードでこのようなタイトルにしました。</a:t>
            </a:r>
            <a:endParaRPr kumimoji="1" lang="en-US" altLang="ja-JP" dirty="0" smtClean="0"/>
          </a:p>
          <a:p>
            <a:r>
              <a:rPr kumimoji="1" lang="ja-JP" altLang="en-US" dirty="0" smtClean="0"/>
              <a:t>ジャンルはゲームでは定番のＲＰＧにしました。性別関係なくプレイすることができますし、何より操作が簡単だからです。</a:t>
            </a:r>
            <a:endParaRPr kumimoji="1" lang="en-US" altLang="ja-JP" dirty="0" smtClean="0"/>
          </a:p>
          <a:p>
            <a:r>
              <a:rPr kumimoji="1" lang="ja-JP" altLang="en-US" dirty="0" smtClean="0"/>
              <a:t>プラットフォームは先ほど市場のところでも話したとおりスマホ向けです。</a:t>
            </a:r>
            <a:endParaRPr kumimoji="1" lang="en-US" altLang="ja-JP" dirty="0" smtClean="0"/>
          </a:p>
          <a:p>
            <a:r>
              <a:rPr kumimoji="1" lang="ja-JP" altLang="en-US" dirty="0" smtClean="0"/>
              <a:t>コンセプトはＲＰＧで大事になってくるシナリオとバトルのボリュームを下げることなく手軽にプレイできるゲームです。</a:t>
            </a:r>
            <a:endParaRPr kumimoji="1" lang="en-US" altLang="ja-JP" dirty="0" smtClean="0"/>
          </a:p>
          <a:p>
            <a:r>
              <a:rPr kumimoji="1" lang="ja-JP" altLang="en-US" dirty="0" smtClean="0"/>
              <a:t>ターゲットは先ほど市場のところで話したのですが現在は小学生のような子供でもスマホを手にして</a:t>
            </a:r>
            <a:r>
              <a:rPr kumimoji="1" lang="ja-JP" altLang="en-US" dirty="0" smtClean="0"/>
              <a:t>いる方が</a:t>
            </a:r>
            <a:r>
              <a:rPr kumimoji="1" lang="ja-JP" altLang="en-US" dirty="0" smtClean="0"/>
              <a:t>多いので小学生から高校生の若者中心です。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4</a:t>
            </a:fld>
            <a:endParaRPr kumimoji="1" lang="ja-JP" altLang="en-US"/>
          </a:p>
        </p:txBody>
      </p:sp>
    </p:spTree>
    <p:extLst>
      <p:ext uri="{BB962C8B-B14F-4D97-AF65-F5344CB8AC3E}">
        <p14:creationId xmlns:p14="http://schemas.microsoft.com/office/powerpoint/2010/main" val="195312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つづいて、ゲームの大まかな流れについて話したいと思います。</a:t>
            </a:r>
            <a:endParaRPr kumimoji="1" lang="en-US" altLang="ja-JP" dirty="0" smtClean="0"/>
          </a:p>
          <a:p>
            <a:r>
              <a:rPr kumimoji="1" lang="ja-JP" altLang="en-US" dirty="0" smtClean="0"/>
              <a:t>おおまかなゲームの流れは、最初にチャプター（ストーリー）を選択し、次にそのチャプターのアドベンチャーパートに入り、アドベンチャーパートを終えるとバトルパートに入る　という流れが繰り返されるという形になっています。</a:t>
            </a:r>
            <a:endParaRPr kumimoji="1" lang="en-US" altLang="ja-JP" dirty="0" smtClean="0"/>
          </a:p>
          <a:p>
            <a:r>
              <a:rPr kumimoji="1" lang="ja-JP" altLang="en-US" dirty="0" smtClean="0"/>
              <a:t>それぞれのパートについての詳しい説明は後程したいと思います。</a:t>
            </a:r>
            <a:endParaRPr kumimoji="1" lang="en-US" altLang="ja-JP" dirty="0" smtClean="0"/>
          </a:p>
          <a:p>
            <a:r>
              <a:rPr kumimoji="1" lang="ja-JP" altLang="en-US" dirty="0" smtClean="0"/>
              <a:t>この一連の流れをちょっとした休憩時間にできるように１チャプターアドベンチャー３分、バトル３分～５分の計８分ほどにしたいと考えています。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5</a:t>
            </a:fld>
            <a:endParaRPr kumimoji="1" lang="ja-JP" altLang="en-US"/>
          </a:p>
        </p:txBody>
      </p:sp>
    </p:spTree>
    <p:extLst>
      <p:ext uri="{BB962C8B-B14F-4D97-AF65-F5344CB8AC3E}">
        <p14:creationId xmlns:p14="http://schemas.microsoft.com/office/powerpoint/2010/main" val="343282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続いて、今回のテーマについて話したいと思います。</a:t>
            </a:r>
            <a:endParaRPr kumimoji="1" lang="en-US" altLang="ja-JP" dirty="0" smtClean="0"/>
          </a:p>
          <a:p>
            <a:r>
              <a:rPr kumimoji="1" lang="ja-JP" altLang="en-US" dirty="0" smtClean="0"/>
              <a:t>今回のテーマは「青春」ということで、頭に浮かんだ要素として学校、部活、友情、などがあがってきましたが</a:t>
            </a:r>
            <a:endParaRPr kumimoji="1" lang="en-US" altLang="ja-JP" dirty="0" smtClean="0"/>
          </a:p>
          <a:p>
            <a:r>
              <a:rPr kumimoji="1" lang="ja-JP" altLang="en-US" dirty="0" smtClean="0"/>
              <a:t>私が今回つくるゲームでは学園、絆をおもな軸として作っていきたいと思います。</a:t>
            </a:r>
            <a:endParaRPr kumimoji="1" lang="en-US" altLang="ja-JP" dirty="0" smtClean="0"/>
          </a:p>
          <a:p>
            <a:r>
              <a:rPr kumimoji="1" lang="ja-JP" altLang="en-US" dirty="0" smtClean="0"/>
              <a:t>先ほどタイトルの説明の時に「つながり」をキーワードとするといいましたが、それがこの「絆」を表しています。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6</a:t>
            </a:fld>
            <a:endParaRPr kumimoji="1" lang="ja-JP" altLang="en-US"/>
          </a:p>
        </p:txBody>
      </p:sp>
    </p:spTree>
    <p:extLst>
      <p:ext uri="{BB962C8B-B14F-4D97-AF65-F5344CB8AC3E}">
        <p14:creationId xmlns:p14="http://schemas.microsoft.com/office/powerpoint/2010/main" val="2190042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つづいて、簡単な世界観・あらすじについてです。</a:t>
            </a:r>
            <a:endParaRPr kumimoji="1" lang="en-US" altLang="ja-JP" dirty="0" smtClean="0"/>
          </a:p>
          <a:p>
            <a:r>
              <a:rPr kumimoji="1" lang="ja-JP" altLang="en-US" dirty="0" smtClean="0"/>
              <a:t>主人公は相手の感情を色として認識できる不思議な力の持ち主で、ある事件をきっかけに未来に飛ばされてしまう。</a:t>
            </a:r>
            <a:endParaRPr kumimoji="1" lang="en-US" altLang="ja-JP" dirty="0" smtClean="0"/>
          </a:p>
          <a:p>
            <a:r>
              <a:rPr kumimoji="1" lang="ja-JP" altLang="en-US" dirty="0" smtClean="0"/>
              <a:t>未来では魔法が存在していて主人公は過去に戻るため未来の世界に隠された魔導書を探すといった感じの子供でも楽しめるライトノベルチックな軽めのストーリにします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7</a:t>
            </a:fld>
            <a:endParaRPr kumimoji="1" lang="ja-JP" altLang="en-US"/>
          </a:p>
        </p:txBody>
      </p:sp>
    </p:spTree>
    <p:extLst>
      <p:ext uri="{BB962C8B-B14F-4D97-AF65-F5344CB8AC3E}">
        <p14:creationId xmlns:p14="http://schemas.microsoft.com/office/powerpoint/2010/main" val="2701734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では、ゲームの流れで出てきたアドベンチャーパートを説明したいとおもいます。</a:t>
            </a:r>
            <a:endParaRPr kumimoji="1" lang="en-US" altLang="ja-JP" dirty="0" smtClean="0"/>
          </a:p>
          <a:p>
            <a:r>
              <a:rPr kumimoji="1" lang="ja-JP" altLang="en-US" dirty="0" smtClean="0"/>
              <a:t>アドベンチャーパートはＡＤＶをイメージしたテキストゲーム風にします。</a:t>
            </a:r>
            <a:endParaRPr kumimoji="1" lang="en-US" altLang="ja-JP" dirty="0" smtClean="0"/>
          </a:p>
          <a:p>
            <a:r>
              <a:rPr kumimoji="1" lang="ja-JP" altLang="en-US" dirty="0" smtClean="0"/>
              <a:t>シナリオを読み進めていく感じなります。</a:t>
            </a:r>
            <a:endParaRPr kumimoji="1" lang="en-US" altLang="ja-JP" dirty="0" smtClean="0"/>
          </a:p>
          <a:p>
            <a:r>
              <a:rPr kumimoji="1" lang="ja-JP" altLang="en-US" dirty="0" smtClean="0"/>
              <a:t>今回、バトルもあるので、キャラそれぞれに基本パラメーターを設定するのですが、それとは別に友好度というパラメーターを追加しました。</a:t>
            </a:r>
            <a:endParaRPr kumimoji="1" lang="en-US" altLang="ja-JP" dirty="0" smtClean="0"/>
          </a:p>
          <a:p>
            <a:r>
              <a:rPr kumimoji="1" lang="ja-JP" altLang="en-US" dirty="0" smtClean="0"/>
              <a:t>ここは青春というテーマに絡んでくるところなのですが、アドベンチャーパートでただテキストを読むだけでは作業が単調になりつまらないとい感じる人がいると思ったので選択肢を入れようと考えています。自分が主人公の目線になって物語を楽しむことができます。</a:t>
            </a:r>
            <a:endParaRPr kumimoji="1" lang="en-US" altLang="ja-JP" dirty="0" smtClean="0"/>
          </a:p>
          <a:p>
            <a:r>
              <a:rPr kumimoji="1" lang="ja-JP" altLang="en-US" dirty="0" smtClean="0"/>
              <a:t>そして、こちらの選択肢によってキャラの主人公に対する友好度を上がるようにしてキャラの友情や恋愛模様を楽しめるようにします。</a:t>
            </a:r>
            <a:endParaRPr kumimoji="1" lang="en-US" altLang="ja-JP" dirty="0" smtClean="0"/>
          </a:p>
          <a:p>
            <a:r>
              <a:rPr kumimoji="1" lang="ja-JP" altLang="en-US" dirty="0" smtClean="0"/>
              <a:t>また今回、ゲームのエンディングをマルチエンディングにします。その際、どのキャラのエンディングに入るかを友好度の高さで判断させ一番友好度の高いキャラに入るようにしようと考えています。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8</a:t>
            </a:fld>
            <a:endParaRPr kumimoji="1" lang="ja-JP" altLang="en-US"/>
          </a:p>
        </p:txBody>
      </p:sp>
    </p:spTree>
    <p:extLst>
      <p:ext uri="{BB962C8B-B14F-4D97-AF65-F5344CB8AC3E}">
        <p14:creationId xmlns:p14="http://schemas.microsoft.com/office/powerpoint/2010/main" val="296445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続いて、バトルパートについて話したいと思います。</a:t>
            </a:r>
            <a:endParaRPr kumimoji="1" lang="en-US" altLang="ja-JP" dirty="0" smtClean="0"/>
          </a:p>
          <a:p>
            <a:r>
              <a:rPr kumimoji="1" lang="ja-JP" altLang="en-US" dirty="0" smtClean="0"/>
              <a:t>バトルパートは操作の簡単なタワーディフェンスにしたいと考えています。</a:t>
            </a:r>
            <a:endParaRPr kumimoji="1" lang="en-US" altLang="ja-JP" dirty="0" smtClean="0"/>
          </a:p>
          <a:p>
            <a:r>
              <a:rPr kumimoji="1" lang="ja-JP" altLang="en-US" dirty="0" smtClean="0"/>
              <a:t>スマホはほかのプラットフォームと比べて画面をタッチできるという特徴があります。</a:t>
            </a:r>
            <a:endParaRPr kumimoji="1" lang="en-US" altLang="ja-JP" dirty="0" smtClean="0"/>
          </a:p>
          <a:p>
            <a:r>
              <a:rPr kumimoji="1" lang="ja-JP" altLang="en-US" dirty="0" smtClean="0"/>
              <a:t>そのタッチできる機能がＲＰＧと組みあわさった時、一番スマホならではの遊びができるなと思いタワーディフェンスにしました</a:t>
            </a:r>
            <a:endParaRPr kumimoji="1" lang="en-US" altLang="ja-JP" dirty="0" smtClean="0"/>
          </a:p>
          <a:p>
            <a:r>
              <a:rPr kumimoji="1" lang="ja-JP" altLang="en-US" dirty="0" smtClean="0"/>
              <a:t>タワーディフェンスだとキャラを自分で操作している感覚が楽しめると思いました。</a:t>
            </a:r>
            <a:endParaRPr kumimoji="1" lang="en-US" altLang="ja-JP" dirty="0" smtClean="0"/>
          </a:p>
          <a:p>
            <a:r>
              <a:rPr kumimoji="1" lang="ja-JP" altLang="en-US" dirty="0" smtClean="0"/>
              <a:t>ルールとしては、自分たちのキャラが全員</a:t>
            </a:r>
            <a:r>
              <a:rPr kumimoji="1" lang="en-US" altLang="ja-JP" dirty="0" smtClean="0"/>
              <a:t>HP</a:t>
            </a:r>
            <a:r>
              <a:rPr kumimoji="1" lang="ja-JP" altLang="en-US" dirty="0" smtClean="0"/>
              <a:t>０になるか自軍エリアに侵攻されたら負け、敵を全員倒すことができたら勝ちという簡単なルールです。</a:t>
            </a:r>
            <a:endParaRPr kumimoji="1" lang="en-US" altLang="ja-JP" dirty="0" smtClean="0"/>
          </a:p>
          <a:p>
            <a:r>
              <a:rPr kumimoji="1" lang="ja-JP" altLang="en-US" dirty="0" smtClean="0"/>
              <a:t>レベル、経験値制をなしにして、持たせる武器によってキャラのパラメーターが変化するようにします。剣だったら攻撃力、盾だったら防御力といった具合です。</a:t>
            </a:r>
            <a:endParaRPr kumimoji="1" lang="en-US" altLang="ja-JP" dirty="0" smtClean="0"/>
          </a:p>
          <a:p>
            <a:r>
              <a:rPr kumimoji="1" lang="ja-JP" altLang="en-US" dirty="0" smtClean="0"/>
              <a:t>レベルをなくすことで、自分の戦い方次第で勝ちにも負けにもなるようにしたかったからです。</a:t>
            </a:r>
            <a:endParaRPr kumimoji="1" lang="en-US" altLang="ja-JP" dirty="0" smtClean="0"/>
          </a:p>
          <a:p>
            <a:r>
              <a:rPr kumimoji="1" lang="ja-JP" altLang="en-US" dirty="0" smtClean="0"/>
              <a:t>装備は敵からのドロップにして敵が強ければ強い武器がドロップするようにします。武器ごとにスキルを設定して戦略の幅を広げられるようにしたいと思っています。</a:t>
            </a:r>
            <a:endParaRPr kumimoji="1" lang="en-US" altLang="ja-JP" dirty="0" smtClean="0"/>
          </a:p>
          <a:p>
            <a:r>
              <a:rPr kumimoji="1" lang="ja-JP" altLang="en-US" dirty="0" smtClean="0"/>
              <a:t>画面の下の方には選択されているキャラのステータスやスキル情報を見られるようにします。</a:t>
            </a:r>
            <a:endParaRPr kumimoji="1" lang="en-US" altLang="ja-JP" dirty="0" smtClean="0"/>
          </a:p>
          <a:p>
            <a:r>
              <a:rPr kumimoji="1" lang="ja-JP" altLang="en-US" dirty="0" smtClean="0"/>
              <a:t>タワーディフェンスでは一か所にキャラが集まるということがよくあるので下に情報を見られるようにすることで、一目で自分が今どのキャラを操作しているかわかるようにしたかったからです。</a:t>
            </a:r>
            <a:endParaRPr kumimoji="1" lang="en-US" altLang="ja-JP" dirty="0" smtClean="0"/>
          </a:p>
          <a:p>
            <a:endParaRPr kumimoji="1" lang="en-US" altLang="ja-JP" dirty="0" smtClean="0"/>
          </a:p>
          <a:p>
            <a:r>
              <a:rPr kumimoji="1" lang="ja-JP" altLang="en-US" dirty="0" smtClean="0"/>
              <a:t>そして先ほどアドベンチャーパートで話した友好度なのですが、友好度の大きさによって主人公とキャラとで合体技が出せるようにしたいと思います。</a:t>
            </a:r>
            <a:endParaRPr kumimoji="1" lang="en-US" altLang="ja-JP" dirty="0" smtClean="0"/>
          </a:p>
          <a:p>
            <a:r>
              <a:rPr kumimoji="1" lang="ja-JP" altLang="en-US" dirty="0" smtClean="0"/>
              <a:t>この友好度の詳しい説明は次のページでしたいと思います。</a:t>
            </a:r>
            <a:endParaRPr kumimoji="1" lang="en-US" altLang="ja-JP"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C99265E-3E93-4BBD-B749-AB96D01A7955}" type="slidenum">
              <a:rPr kumimoji="1" lang="ja-JP" altLang="en-US" smtClean="0"/>
              <a:t>9</a:t>
            </a:fld>
            <a:endParaRPr kumimoji="1" lang="ja-JP" altLang="en-US"/>
          </a:p>
        </p:txBody>
      </p:sp>
    </p:spTree>
    <p:extLst>
      <p:ext uri="{BB962C8B-B14F-4D97-AF65-F5344CB8AC3E}">
        <p14:creationId xmlns:p14="http://schemas.microsoft.com/office/powerpoint/2010/main" val="335254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対角する 2 つの角を丸めた四角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タイトル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sp>
        <p:nvSpPr>
          <p:cNvPr id="10" name="日付プレースホルダー 9"/>
          <p:cNvSpPr>
            <a:spLocks noGrp="1"/>
          </p:cNvSpPr>
          <p:nvPr>
            <p:ph type="dt" sz="half" idx="10"/>
          </p:nvPr>
        </p:nvSpPr>
        <p:spPr>
          <a:xfrm>
            <a:off x="5562600" y="6509004"/>
            <a:ext cx="3002280" cy="274320"/>
          </a:xfrm>
        </p:spPr>
        <p:txBody>
          <a:bodyPr vert="horz" rtlCol="0"/>
          <a:lstStyle>
            <a:extLst/>
          </a:lstStyle>
          <a:p>
            <a:fld id="{3D9F86E0-2F68-4A42-853D-7FD43BD924B2}" type="datetimeFigureOut">
              <a:rPr kumimoji="1" lang="ja-JP" altLang="en-US" smtClean="0"/>
              <a:t>2015/7/1</a:t>
            </a:fld>
            <a:endParaRPr kumimoji="1" lang="ja-JP" altLang="en-US"/>
          </a:p>
        </p:txBody>
      </p:sp>
      <p:sp>
        <p:nvSpPr>
          <p:cNvPr id="11" name="スライド番号プレースホルダー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D6D61E7-11A2-4800-9161-683723293117}" type="slidenum">
              <a:rPr kumimoji="1" lang="ja-JP" altLang="en-US" smtClean="0"/>
              <a:t>‹#›</a:t>
            </a:fld>
            <a:endParaRPr kumimoji="1" lang="ja-JP" altLang="en-US"/>
          </a:p>
        </p:txBody>
      </p:sp>
      <p:sp>
        <p:nvSpPr>
          <p:cNvPr id="12" name="フッター プレースホルダー 11"/>
          <p:cNvSpPr>
            <a:spLocks noGrp="1"/>
          </p:cNvSpPr>
          <p:nvPr>
            <p:ph type="ftr" sz="quarter" idx="12"/>
          </p:nvPr>
        </p:nvSpPr>
        <p:spPr>
          <a:xfrm>
            <a:off x="1600200" y="6509004"/>
            <a:ext cx="3907464" cy="274320"/>
          </a:xfrm>
        </p:spPr>
        <p:txBody>
          <a:bodyPr vert="horz" rtlCol="0"/>
          <a:lstStyle>
            <a:extLst/>
          </a:lstStyle>
          <a:p>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D9F86E0-2F68-4A42-853D-7FD43BD924B2}" type="datetimeFigureOut">
              <a:rPr kumimoji="1" lang="ja-JP" altLang="en-US" smtClean="0"/>
              <a:t>2015/7/1</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8D6D61E7-11A2-4800-9161-683723293117}"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lvl1pPr algn="l">
              <a:defRPr/>
            </a:lvl1pPr>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D9F86E0-2F68-4A42-853D-7FD43BD924B2}" type="datetimeFigureOut">
              <a:rPr kumimoji="1" lang="ja-JP" altLang="en-US" smtClean="0"/>
              <a:t>2015/7/1</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8D6D61E7-11A2-4800-9161-683723293117}"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D9F86E0-2F68-4A42-853D-7FD43BD924B2}" type="datetimeFigureOut">
              <a:rPr kumimoji="1" lang="ja-JP" altLang="en-US" smtClean="0"/>
              <a:t>2015/7/1</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8D6D61E7-11A2-4800-9161-683723293117}"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7" name="正方形/長方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8" name="日付プレースホルダー 7"/>
          <p:cNvSpPr>
            <a:spLocks noGrp="1"/>
          </p:cNvSpPr>
          <p:nvPr>
            <p:ph type="dt" sz="half" idx="10"/>
          </p:nvPr>
        </p:nvSpPr>
        <p:spPr>
          <a:xfrm>
            <a:off x="5562600" y="6513670"/>
            <a:ext cx="3002280" cy="274320"/>
          </a:xfrm>
        </p:spPr>
        <p:txBody>
          <a:bodyPr vert="horz" rtlCol="0"/>
          <a:lstStyle>
            <a:extLst/>
          </a:lstStyle>
          <a:p>
            <a:fld id="{3D9F86E0-2F68-4A42-853D-7FD43BD924B2}" type="datetimeFigureOut">
              <a:rPr kumimoji="1" lang="ja-JP" altLang="en-US" smtClean="0"/>
              <a:t>2015/7/1</a:t>
            </a:fld>
            <a:endParaRPr kumimoji="1" lang="ja-JP" altLang="en-US"/>
          </a:p>
        </p:txBody>
      </p:sp>
      <p:sp>
        <p:nvSpPr>
          <p:cNvPr id="9" name="スライド番号プレースホルダー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D6D61E7-11A2-4800-9161-683723293117}" type="slidenum">
              <a:rPr kumimoji="1" lang="ja-JP" altLang="en-US" smtClean="0"/>
              <a:t>‹#›</a:t>
            </a:fld>
            <a:endParaRPr kumimoji="1" lang="ja-JP" altLang="en-US"/>
          </a:p>
        </p:txBody>
      </p:sp>
      <p:sp>
        <p:nvSpPr>
          <p:cNvPr id="10" name="フッター プレースホルダー 9"/>
          <p:cNvSpPr>
            <a:spLocks noGrp="1"/>
          </p:cNvSpPr>
          <p:nvPr>
            <p:ph type="ftr" sz="quarter" idx="12"/>
          </p:nvPr>
        </p:nvSpPr>
        <p:spPr>
          <a:xfrm>
            <a:off x="1600200" y="6513670"/>
            <a:ext cx="3907464" cy="274320"/>
          </a:xfrm>
        </p:spPr>
        <p:txBody>
          <a:bodyPr vert="horz" rtlCol="0"/>
          <a:lstStyle>
            <a:extLst/>
          </a:lstStyle>
          <a:p>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3D9F86E0-2F68-4A42-853D-7FD43BD924B2}" type="datetimeFigureOut">
              <a:rPr kumimoji="1" lang="ja-JP" altLang="en-US" smtClean="0"/>
              <a:t>2015/7/1</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a:xfrm>
            <a:off x="8641080" y="6514568"/>
            <a:ext cx="464288" cy="274320"/>
          </a:xfrm>
        </p:spPr>
        <p:txBody>
          <a:bodyPr/>
          <a:lstStyle>
            <a:extLst/>
          </a:lstStyle>
          <a:p>
            <a:fld id="{8D6D61E7-11A2-4800-9161-683723293117}" type="slidenum">
              <a:rPr kumimoji="1" lang="ja-JP" altLang="en-US" smtClean="0"/>
              <a:t>‹#›</a:t>
            </a:fld>
            <a:endParaRPr kumimoji="1" lang="ja-JP" altLang="en-US"/>
          </a:p>
        </p:txBody>
      </p:sp>
      <p:sp>
        <p:nvSpPr>
          <p:cNvPr id="10" name="正方形/長方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正方形/長方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正方形/長方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タイトル 1"/>
          <p:cNvSpPr>
            <a:spLocks noGrp="1"/>
          </p:cNvSpPr>
          <p:nvPr>
            <p:ph type="title"/>
          </p:nvPr>
        </p:nvSpPr>
        <p:spPr>
          <a:xfrm>
            <a:off x="457200" y="251948"/>
            <a:ext cx="8229600" cy="1143000"/>
          </a:xfrm>
        </p:spPr>
        <p:txBody>
          <a:bodyPr anchor="b"/>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3D9F86E0-2F68-4A42-853D-7FD43BD924B2}" type="datetimeFigureOut">
              <a:rPr kumimoji="1" lang="ja-JP" altLang="en-US" smtClean="0"/>
              <a:t>2015/7/1</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a:xfrm>
            <a:off x="8641080" y="6514568"/>
            <a:ext cx="464288" cy="274320"/>
          </a:xfrm>
        </p:spPr>
        <p:txBody>
          <a:bodyPr/>
          <a:lstStyle>
            <a:extLst/>
          </a:lstStyle>
          <a:p>
            <a:fld id="{8D6D61E7-11A2-4800-9161-683723293117}"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3218"/>
            <a:ext cx="8229600" cy="1143000"/>
          </a:xfrm>
        </p:spPr>
        <p:txBody>
          <a:bodyPr/>
          <a:lstStyle>
            <a:extLst/>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extLst/>
          </a:lstStyle>
          <a:p>
            <a:fld id="{3D9F86E0-2F68-4A42-853D-7FD43BD924B2}" type="datetimeFigureOut">
              <a:rPr kumimoji="1" lang="ja-JP" altLang="en-US" smtClean="0"/>
              <a:t>2015/7/1</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8D6D61E7-11A2-4800-9161-683723293117}" type="slidenum">
              <a:rPr kumimoji="1" lang="ja-JP" altLang="en-US" smtClean="0"/>
              <a:t>‹#›</a:t>
            </a:fld>
            <a:endParaRPr kumimoji="1" lang="ja-JP" altLang="en-US"/>
          </a:p>
        </p:txBody>
      </p:sp>
      <p:sp>
        <p:nvSpPr>
          <p:cNvPr id="7" name="正方形/長方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3D9F86E0-2F68-4A42-853D-7FD43BD924B2}" type="datetimeFigureOut">
              <a:rPr kumimoji="1" lang="ja-JP" altLang="en-US" smtClean="0"/>
              <a:t>2015/7/1</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8D6D61E7-11A2-4800-9161-683723293117}"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1">
        <a:schemeClr val="bg2"/>
      </p:bgRef>
    </p:bg>
    <p:spTree>
      <p:nvGrpSpPr>
        <p:cNvPr id="1" name=""/>
        <p:cNvGrpSpPr/>
        <p:nvPr/>
      </p:nvGrpSpPr>
      <p:grpSpPr>
        <a:xfrm>
          <a:off x="0" y="0"/>
          <a:ext cx="0" cy="0"/>
          <a:chOff x="0" y="0"/>
          <a:chExt cx="0" cy="0"/>
        </a:xfrm>
      </p:grpSpPr>
      <p:sp>
        <p:nvSpPr>
          <p:cNvPr id="8" name="正方形/長方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4963136" y="304800"/>
            <a:ext cx="3931920" cy="762000"/>
          </a:xfrm>
        </p:spPr>
        <p:txBody>
          <a:bodyPr anchor="b"/>
          <a:lstStyle>
            <a:lvl1pPr marL="0" algn="r">
              <a:buNone/>
              <a:defRPr sz="2000" b="1"/>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9" name="日付プレースホルダー 8"/>
          <p:cNvSpPr>
            <a:spLocks noGrp="1"/>
          </p:cNvSpPr>
          <p:nvPr>
            <p:ph type="dt" sz="half" idx="10"/>
          </p:nvPr>
        </p:nvSpPr>
        <p:spPr>
          <a:xfrm>
            <a:off x="5562600" y="6513670"/>
            <a:ext cx="3002280" cy="274320"/>
          </a:xfrm>
        </p:spPr>
        <p:txBody>
          <a:bodyPr vert="horz" rtlCol="0"/>
          <a:lstStyle>
            <a:extLst/>
          </a:lstStyle>
          <a:p>
            <a:fld id="{3D9F86E0-2F68-4A42-853D-7FD43BD924B2}" type="datetimeFigureOut">
              <a:rPr kumimoji="1" lang="ja-JP" altLang="en-US" smtClean="0"/>
              <a:t>2015/7/1</a:t>
            </a:fld>
            <a:endParaRPr kumimoji="1" lang="ja-JP" altLang="en-US"/>
          </a:p>
        </p:txBody>
      </p:sp>
      <p:sp>
        <p:nvSpPr>
          <p:cNvPr id="10" name="スライド番号プレースホルダー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D6D61E7-11A2-4800-9161-683723293117}" type="slidenum">
              <a:rPr kumimoji="1" lang="ja-JP" altLang="en-US" smtClean="0"/>
              <a:t>‹#›</a:t>
            </a:fld>
            <a:endParaRPr kumimoji="1" lang="ja-JP" altLang="en-US"/>
          </a:p>
        </p:txBody>
      </p:sp>
      <p:sp>
        <p:nvSpPr>
          <p:cNvPr id="11" name="フッター プレースホルダー 10"/>
          <p:cNvSpPr>
            <a:spLocks noGrp="1"/>
          </p:cNvSpPr>
          <p:nvPr>
            <p:ph type="ftr" sz="quarter" idx="12"/>
          </p:nvPr>
        </p:nvSpPr>
        <p:spPr>
          <a:xfrm>
            <a:off x="1600200" y="6513670"/>
            <a:ext cx="3907464" cy="274320"/>
          </a:xfrm>
        </p:spPr>
        <p:txBody>
          <a:bodyPr vert="horz" rtlCol="0"/>
          <a:lstStyle>
            <a:extLst/>
          </a:lstStyle>
          <a:p>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40443" y="4724400"/>
            <a:ext cx="5486400" cy="664536"/>
          </a:xfrm>
        </p:spPr>
        <p:txBody>
          <a:bodyPr anchor="b"/>
          <a:lstStyle>
            <a:lvl1pPr marL="0" algn="r">
              <a:buNone/>
              <a:defRPr sz="2000" b="1"/>
            </a:lvl1pPr>
            <a:extLst/>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13" name="図プレースホルダー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ja-JP" altLang="en-US" smtClean="0">
                <a:solidFill>
                  <a:schemeClr val="lt1"/>
                </a:solidFill>
                <a:latin typeface="+mn-lt"/>
                <a:ea typeface="+mn-ea"/>
                <a:cs typeface="+mn-cs"/>
              </a:rPr>
              <a:t>アイコンをクリックして図を追加</a:t>
            </a:r>
            <a:endParaRPr kumimoji="0" lang="en-US" dirty="0">
              <a:solidFill>
                <a:schemeClr val="lt1"/>
              </a:solidFill>
              <a:latin typeface="+mn-lt"/>
              <a:ea typeface="+mn-ea"/>
              <a:cs typeface="+mn-cs"/>
            </a:endParaRPr>
          </a:p>
        </p:txBody>
      </p:sp>
      <p:sp>
        <p:nvSpPr>
          <p:cNvPr id="8" name="日付プレースホルダー 7"/>
          <p:cNvSpPr>
            <a:spLocks noGrp="1"/>
          </p:cNvSpPr>
          <p:nvPr>
            <p:ph type="dt" sz="half" idx="10"/>
          </p:nvPr>
        </p:nvSpPr>
        <p:spPr>
          <a:xfrm>
            <a:off x="5562600" y="6509004"/>
            <a:ext cx="3002280" cy="274320"/>
          </a:xfrm>
        </p:spPr>
        <p:txBody>
          <a:bodyPr vert="horz" rtlCol="0"/>
          <a:lstStyle>
            <a:extLst/>
          </a:lstStyle>
          <a:p>
            <a:fld id="{3D9F86E0-2F68-4A42-853D-7FD43BD924B2}" type="datetimeFigureOut">
              <a:rPr kumimoji="1" lang="ja-JP" altLang="en-US" smtClean="0"/>
              <a:t>2015/7/1</a:t>
            </a:fld>
            <a:endParaRPr kumimoji="1" lang="ja-JP" altLang="en-US"/>
          </a:p>
        </p:txBody>
      </p:sp>
      <p:sp>
        <p:nvSpPr>
          <p:cNvPr id="9" name="スライド番号プレースホルダー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D6D61E7-11A2-4800-9161-683723293117}" type="slidenum">
              <a:rPr kumimoji="1" lang="ja-JP" altLang="en-US" smtClean="0"/>
              <a:t>‹#›</a:t>
            </a:fld>
            <a:endParaRPr kumimoji="1" lang="ja-JP" altLang="en-US"/>
          </a:p>
        </p:txBody>
      </p:sp>
      <p:sp>
        <p:nvSpPr>
          <p:cNvPr id="10" name="フッター プレースホルダー 9"/>
          <p:cNvSpPr>
            <a:spLocks noGrp="1"/>
          </p:cNvSpPr>
          <p:nvPr>
            <p:ph type="ftr" sz="quarter" idx="12"/>
          </p:nvPr>
        </p:nvSpPr>
        <p:spPr>
          <a:xfrm>
            <a:off x="1600200" y="6509004"/>
            <a:ext cx="3907464" cy="274320"/>
          </a:xfrm>
        </p:spPr>
        <p:txBody>
          <a:bodyPr vert="horz" rtlCol="0"/>
          <a:lstStyle>
            <a:extLst/>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対角する 2 つの角を丸めた四角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フッター プレースホルダー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kumimoji="1" lang="ja-JP" altLang="en-US"/>
          </a:p>
        </p:txBody>
      </p:sp>
      <p:sp>
        <p:nvSpPr>
          <p:cNvPr id="14" name="日付プレースホルダー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3D9F86E0-2F68-4A42-853D-7FD43BD924B2}" type="datetimeFigureOut">
              <a:rPr kumimoji="1" lang="ja-JP" altLang="en-US" smtClean="0"/>
              <a:t>2015/7/1</a:t>
            </a:fld>
            <a:endParaRPr kumimoji="1" lang="ja-JP" altLang="en-US"/>
          </a:p>
        </p:txBody>
      </p:sp>
      <p:sp>
        <p:nvSpPr>
          <p:cNvPr id="23" name="スライド番号プレースホルダー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D6D61E7-11A2-4800-9161-683723293117}" type="slidenum">
              <a:rPr kumimoji="1" lang="ja-JP" altLang="en-US" smtClean="0"/>
              <a:t>‹#›</a:t>
            </a:fld>
            <a:endParaRPr kumimoji="1" lang="ja-JP" altLang="en-US"/>
          </a:p>
        </p:txBody>
      </p:sp>
      <p:sp>
        <p:nvSpPr>
          <p:cNvPr id="22" name="タイトル プレースホルダー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54864" algn="r" rtl="0" eaLnBrk="1" latinLnBrk="0" hangingPunct="1">
        <a:spcBef>
          <a:spcPct val="0"/>
        </a:spcBef>
        <a:buNone/>
        <a:defRPr kumimoji="1"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1"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1"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1"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1"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1"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1"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1"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1"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Unity5</a:t>
            </a:r>
            <a:r>
              <a:rPr kumimoji="1" lang="ja-JP" altLang="en-US" dirty="0" smtClean="0"/>
              <a:t>企画案</a:t>
            </a:r>
            <a:endParaRPr kumimoji="1" lang="ja-JP" altLang="en-US" dirty="0"/>
          </a:p>
        </p:txBody>
      </p:sp>
      <p:sp>
        <p:nvSpPr>
          <p:cNvPr id="3" name="サブタイトル 2"/>
          <p:cNvSpPr>
            <a:spLocks noGrp="1"/>
          </p:cNvSpPr>
          <p:nvPr>
            <p:ph type="subTitle" idx="1"/>
          </p:nvPr>
        </p:nvSpPr>
        <p:spPr>
          <a:xfrm>
            <a:off x="467544" y="3789040"/>
            <a:ext cx="8064896" cy="1849760"/>
          </a:xfrm>
        </p:spPr>
        <p:txBody>
          <a:bodyPr/>
          <a:lstStyle/>
          <a:p>
            <a:r>
              <a:rPr kumimoji="1" lang="ja-JP" altLang="en-US" dirty="0" smtClean="0"/>
              <a:t>システム工学科ゲームクリエイトコース</a:t>
            </a:r>
            <a:endParaRPr lang="en-US" altLang="ja-JP" dirty="0"/>
          </a:p>
          <a:p>
            <a:r>
              <a:rPr kumimoji="1" lang="ja-JP" altLang="en-US" dirty="0" smtClean="0"/>
              <a:t>福島憂</a:t>
            </a:r>
            <a:endParaRPr kumimoji="1" lang="ja-JP" altLang="en-US" dirty="0"/>
          </a:p>
        </p:txBody>
      </p:sp>
    </p:spTree>
    <p:extLst>
      <p:ext uri="{BB962C8B-B14F-4D97-AF65-F5344CB8AC3E}">
        <p14:creationId xmlns:p14="http://schemas.microsoft.com/office/powerpoint/2010/main" val="1007054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肝と</a:t>
            </a:r>
            <a:r>
              <a:rPr lang="ja-JP" altLang="en-US" dirty="0" smtClean="0"/>
              <a:t>なるゲームシステム</a:t>
            </a:r>
            <a:endParaRPr kumimoji="1" lang="ja-JP" altLang="en-US" dirty="0"/>
          </a:p>
        </p:txBody>
      </p:sp>
      <p:sp>
        <p:nvSpPr>
          <p:cNvPr id="3" name="コンテンツ プレースホルダー 2"/>
          <p:cNvSpPr>
            <a:spLocks noGrp="1"/>
          </p:cNvSpPr>
          <p:nvPr>
            <p:ph idx="1"/>
          </p:nvPr>
        </p:nvSpPr>
        <p:spPr>
          <a:xfrm>
            <a:off x="457200" y="1484784"/>
            <a:ext cx="8229600" cy="5112568"/>
          </a:xfrm>
        </p:spPr>
        <p:txBody>
          <a:bodyPr>
            <a:normAutofit/>
          </a:bodyPr>
          <a:lstStyle/>
          <a:p>
            <a:r>
              <a:rPr lang="ja-JP" altLang="en-US" dirty="0" smtClean="0"/>
              <a:t>絆システム</a:t>
            </a:r>
            <a:endParaRPr lang="en-US" altLang="ja-JP" dirty="0" smtClean="0"/>
          </a:p>
          <a:p>
            <a:pPr lvl="1"/>
            <a:r>
              <a:rPr kumimoji="1" lang="ja-JP" altLang="en-US" dirty="0" smtClean="0"/>
              <a:t>絆（友好度）ゲージ</a:t>
            </a:r>
            <a:r>
              <a:rPr lang="en-US" altLang="ja-JP" dirty="0"/>
              <a:t/>
            </a:r>
            <a:br>
              <a:rPr lang="en-US" altLang="ja-JP" dirty="0"/>
            </a:br>
            <a:r>
              <a:rPr lang="en-US" altLang="ja-JP" dirty="0" smtClean="0"/>
              <a:t>	</a:t>
            </a:r>
            <a:r>
              <a:rPr lang="ja-JP" altLang="en-US" dirty="0"/>
              <a:t>アド</a:t>
            </a:r>
            <a:r>
              <a:rPr lang="ja-JP" altLang="en-US" dirty="0" smtClean="0"/>
              <a:t>ベンチャーパートの選択肢によってキャラと絆（友好度）を高めることができる</a:t>
            </a:r>
            <a:endParaRPr lang="en-US" altLang="ja-JP" dirty="0" smtClean="0"/>
          </a:p>
          <a:p>
            <a:pPr marL="411480" lvl="1" indent="0">
              <a:buNone/>
            </a:pPr>
            <a:endParaRPr lang="en-US" altLang="ja-JP" dirty="0" smtClean="0"/>
          </a:p>
          <a:p>
            <a:pPr lvl="1"/>
            <a:r>
              <a:rPr kumimoji="1" lang="ja-JP" altLang="en-US" dirty="0" smtClean="0"/>
              <a:t>絆（友好度）ゲージが一定値貯まると合体技が出すことができる</a:t>
            </a:r>
            <a:endParaRPr kumimoji="1" lang="en-US" altLang="ja-JP" dirty="0" smtClean="0"/>
          </a:p>
          <a:p>
            <a:pPr lvl="1"/>
            <a:endParaRPr lang="en-US" altLang="ja-JP" dirty="0"/>
          </a:p>
          <a:p>
            <a:pPr lvl="1"/>
            <a:r>
              <a:rPr lang="ja-JP" altLang="en-US" dirty="0"/>
              <a:t>１バトル</a:t>
            </a:r>
            <a:r>
              <a:rPr lang="ja-JP" altLang="en-US" dirty="0" smtClean="0"/>
              <a:t>で１キャラ１回しか発動できない</a:t>
            </a:r>
            <a:endParaRPr lang="en-US" altLang="ja-JP" dirty="0" smtClean="0"/>
          </a:p>
          <a:p>
            <a:pPr lvl="1"/>
            <a:endParaRPr kumimoji="1" lang="en-US" altLang="ja-JP" dirty="0"/>
          </a:p>
          <a:p>
            <a:pPr lvl="1"/>
            <a:r>
              <a:rPr lang="ja-JP" altLang="en-US" dirty="0" smtClean="0"/>
              <a:t>キャラによって発動する技は違う</a:t>
            </a:r>
            <a:endParaRPr kumimoji="1" lang="en-US" altLang="ja-JP" dirty="0" smtClean="0"/>
          </a:p>
        </p:txBody>
      </p:sp>
    </p:spTree>
    <p:extLst>
      <p:ext uri="{BB962C8B-B14F-4D97-AF65-F5344CB8AC3E}">
        <p14:creationId xmlns:p14="http://schemas.microsoft.com/office/powerpoint/2010/main" val="3990379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3536"/>
            <a:ext cx="8291264" cy="1143000"/>
          </a:xfrm>
        </p:spPr>
        <p:txBody>
          <a:bodyPr/>
          <a:lstStyle/>
          <a:p>
            <a:r>
              <a:rPr kumimoji="1" lang="ja-JP" altLang="en-US" dirty="0" smtClean="0"/>
              <a:t>重要な点</a:t>
            </a:r>
            <a:endParaRPr kumimoji="1" lang="ja-JP" altLang="en-US" dirty="0"/>
          </a:p>
        </p:txBody>
      </p:sp>
      <p:sp>
        <p:nvSpPr>
          <p:cNvPr id="3" name="コンテンツ プレースホルダー 2"/>
          <p:cNvSpPr>
            <a:spLocks noGrp="1"/>
          </p:cNvSpPr>
          <p:nvPr>
            <p:ph sz="half" idx="1"/>
          </p:nvPr>
        </p:nvSpPr>
        <p:spPr>
          <a:xfrm>
            <a:off x="395536" y="2420888"/>
            <a:ext cx="8147248" cy="3079224"/>
          </a:xfrm>
        </p:spPr>
        <p:txBody>
          <a:bodyPr>
            <a:normAutofit/>
          </a:bodyPr>
          <a:lstStyle/>
          <a:p>
            <a:r>
              <a:rPr lang="ja-JP" altLang="en-US" sz="3600" dirty="0"/>
              <a:t>セーブ</a:t>
            </a:r>
            <a:r>
              <a:rPr lang="ja-JP" altLang="en-US" sz="3600" dirty="0" smtClean="0"/>
              <a:t>機能の実装</a:t>
            </a:r>
            <a:endParaRPr lang="en-US" altLang="ja-JP" sz="3600" dirty="0" smtClean="0"/>
          </a:p>
          <a:p>
            <a:endParaRPr kumimoji="1" lang="en-US" altLang="ja-JP" sz="3600" dirty="0"/>
          </a:p>
          <a:p>
            <a:r>
              <a:rPr lang="ja-JP" altLang="en-US" sz="3600" dirty="0" smtClean="0"/>
              <a:t>選択肢による友好度変動</a:t>
            </a:r>
            <a:endParaRPr lang="en-US" altLang="ja-JP" sz="3600" dirty="0" smtClean="0"/>
          </a:p>
          <a:p>
            <a:endParaRPr lang="en-US" altLang="ja-JP" sz="3600" dirty="0" smtClean="0"/>
          </a:p>
          <a:p>
            <a:r>
              <a:rPr kumimoji="1" lang="ja-JP" altLang="en-US" sz="3600" dirty="0" smtClean="0"/>
              <a:t>装備の切り替え</a:t>
            </a:r>
            <a:endParaRPr kumimoji="1" lang="en-US" altLang="ja-JP" sz="3600" dirty="0"/>
          </a:p>
        </p:txBody>
      </p:sp>
    </p:spTree>
    <p:extLst>
      <p:ext uri="{BB962C8B-B14F-4D97-AF65-F5344CB8AC3E}">
        <p14:creationId xmlns:p14="http://schemas.microsoft.com/office/powerpoint/2010/main" val="3659590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Unity5</a:t>
            </a:r>
            <a:r>
              <a:rPr kumimoji="1" lang="ja-JP" altLang="en-US" dirty="0" smtClean="0"/>
              <a:t>企画案</a:t>
            </a:r>
            <a:endParaRPr kumimoji="1" lang="ja-JP" altLang="en-US" dirty="0"/>
          </a:p>
        </p:txBody>
      </p:sp>
      <p:sp>
        <p:nvSpPr>
          <p:cNvPr id="3" name="サブタイトル 2"/>
          <p:cNvSpPr>
            <a:spLocks noGrp="1"/>
          </p:cNvSpPr>
          <p:nvPr>
            <p:ph type="subTitle" idx="1"/>
          </p:nvPr>
        </p:nvSpPr>
        <p:spPr>
          <a:xfrm>
            <a:off x="107504" y="3140968"/>
            <a:ext cx="6336704" cy="1752600"/>
          </a:xfrm>
        </p:spPr>
        <p:txBody>
          <a:bodyPr/>
          <a:lstStyle/>
          <a:p>
            <a:r>
              <a:rPr kumimoji="1" lang="ja-JP" altLang="en-US" dirty="0" smtClean="0"/>
              <a:t>ご清聴ありがとうございました。</a:t>
            </a:r>
            <a:endParaRPr kumimoji="1" lang="ja-JP" altLang="en-US" dirty="0"/>
          </a:p>
        </p:txBody>
      </p:sp>
    </p:spTree>
    <p:extLst>
      <p:ext uri="{BB962C8B-B14F-4D97-AF65-F5344CB8AC3E}">
        <p14:creationId xmlns:p14="http://schemas.microsoft.com/office/powerpoint/2010/main" val="2417277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現在の市場</a:t>
            </a:r>
            <a:endParaRPr kumimoji="1" lang="ja-JP" altLang="en-US" dirty="0"/>
          </a:p>
        </p:txBody>
      </p:sp>
      <p:pic>
        <p:nvPicPr>
          <p:cNvPr id="5" name="コンテンツ プレースホルダー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23528" y="1484784"/>
            <a:ext cx="8435280" cy="4176463"/>
          </a:xfrm>
        </p:spPr>
      </p:pic>
      <p:sp>
        <p:nvSpPr>
          <p:cNvPr id="6" name="テキスト ボックス 5"/>
          <p:cNvSpPr txBox="1"/>
          <p:nvPr/>
        </p:nvSpPr>
        <p:spPr>
          <a:xfrm>
            <a:off x="2339752" y="2492896"/>
            <a:ext cx="4176464" cy="461665"/>
          </a:xfrm>
          <a:prstGeom prst="rect">
            <a:avLst/>
          </a:prstGeom>
          <a:noFill/>
        </p:spPr>
        <p:txBody>
          <a:bodyPr wrap="square" rtlCol="0">
            <a:spAutoFit/>
          </a:bodyPr>
          <a:lstStyle/>
          <a:p>
            <a:r>
              <a:rPr lang="ja-JP" altLang="en-US" sz="2400" dirty="0" smtClean="0">
                <a:solidFill>
                  <a:srgbClr val="FF0000"/>
                </a:solidFill>
              </a:rPr>
              <a:t>オンラインプラットフォーム</a:t>
            </a:r>
            <a:endParaRPr kumimoji="1" lang="ja-JP" altLang="en-US" sz="2400" dirty="0">
              <a:solidFill>
                <a:srgbClr val="FF0000"/>
              </a:solidFill>
            </a:endParaRPr>
          </a:p>
        </p:txBody>
      </p:sp>
      <p:sp>
        <p:nvSpPr>
          <p:cNvPr id="7" name="テキスト ボックス 6"/>
          <p:cNvSpPr txBox="1"/>
          <p:nvPr/>
        </p:nvSpPr>
        <p:spPr>
          <a:xfrm>
            <a:off x="7321556" y="4333746"/>
            <a:ext cx="1656184" cy="369332"/>
          </a:xfrm>
          <a:prstGeom prst="rect">
            <a:avLst/>
          </a:prstGeom>
          <a:noFill/>
        </p:spPr>
        <p:txBody>
          <a:bodyPr wrap="square" rtlCol="0">
            <a:spAutoFit/>
          </a:bodyPr>
          <a:lstStyle/>
          <a:p>
            <a:r>
              <a:rPr kumimoji="1" lang="ja-JP" altLang="en-US" dirty="0" smtClean="0">
                <a:solidFill>
                  <a:srgbClr val="FF0000"/>
                </a:solidFill>
              </a:rPr>
              <a:t>家庭用ソフト</a:t>
            </a:r>
            <a:endParaRPr kumimoji="1" lang="ja-JP" altLang="en-US" dirty="0">
              <a:solidFill>
                <a:srgbClr val="FF0000"/>
              </a:solidFill>
            </a:endParaRPr>
          </a:p>
        </p:txBody>
      </p:sp>
      <p:sp>
        <p:nvSpPr>
          <p:cNvPr id="8" name="テキスト ボックス 7"/>
          <p:cNvSpPr txBox="1"/>
          <p:nvPr/>
        </p:nvSpPr>
        <p:spPr>
          <a:xfrm>
            <a:off x="7164288" y="4881857"/>
            <a:ext cx="1800200" cy="369332"/>
          </a:xfrm>
          <a:prstGeom prst="rect">
            <a:avLst/>
          </a:prstGeom>
          <a:noFill/>
        </p:spPr>
        <p:txBody>
          <a:bodyPr wrap="square" rtlCol="0">
            <a:spAutoFit/>
          </a:bodyPr>
          <a:lstStyle/>
          <a:p>
            <a:r>
              <a:rPr kumimoji="1" lang="ja-JP" altLang="en-US" dirty="0" smtClean="0">
                <a:solidFill>
                  <a:srgbClr val="FF0000"/>
                </a:solidFill>
              </a:rPr>
              <a:t>家庭用ハード</a:t>
            </a:r>
            <a:endParaRPr kumimoji="1" lang="ja-JP" altLang="en-US" dirty="0">
              <a:solidFill>
                <a:srgbClr val="FF0000"/>
              </a:solidFill>
            </a:endParaRPr>
          </a:p>
        </p:txBody>
      </p:sp>
      <p:sp>
        <p:nvSpPr>
          <p:cNvPr id="3" name="テキスト ボックス 2"/>
          <p:cNvSpPr txBox="1"/>
          <p:nvPr/>
        </p:nvSpPr>
        <p:spPr>
          <a:xfrm>
            <a:off x="395536" y="5805264"/>
            <a:ext cx="8352928" cy="461665"/>
          </a:xfrm>
          <a:prstGeom prst="rect">
            <a:avLst/>
          </a:prstGeom>
          <a:noFill/>
        </p:spPr>
        <p:txBody>
          <a:bodyPr wrap="square" rtlCol="0">
            <a:spAutoFit/>
          </a:bodyPr>
          <a:lstStyle/>
          <a:p>
            <a:r>
              <a:rPr kumimoji="1" lang="ja-JP" altLang="en-US" sz="2400" dirty="0" smtClean="0"/>
              <a:t>オンラインプラットフォームが規模を拡大していった</a:t>
            </a:r>
            <a:endParaRPr kumimoji="1" lang="ja-JP" altLang="en-US" sz="2400" dirty="0"/>
          </a:p>
        </p:txBody>
      </p:sp>
    </p:spTree>
    <p:extLst>
      <p:ext uri="{BB962C8B-B14F-4D97-AF65-F5344CB8AC3E}">
        <p14:creationId xmlns:p14="http://schemas.microsoft.com/office/powerpoint/2010/main" val="3634590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現在の市場</a:t>
            </a:r>
            <a:endParaRPr kumimoji="1" lang="ja-JP" altLang="en-US" dirty="0"/>
          </a:p>
        </p:txBody>
      </p:sp>
      <p:pic>
        <p:nvPicPr>
          <p:cNvPr id="5" name="コンテンツ プレースホルダー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67544" y="1484784"/>
            <a:ext cx="8208912" cy="4464496"/>
          </a:xfrm>
        </p:spPr>
      </p:pic>
      <p:sp>
        <p:nvSpPr>
          <p:cNvPr id="6" name="ストライプ矢印 5"/>
          <p:cNvSpPr/>
          <p:nvPr/>
        </p:nvSpPr>
        <p:spPr>
          <a:xfrm rot="20158729">
            <a:off x="2339276" y="2805335"/>
            <a:ext cx="3168352" cy="1025503"/>
          </a:xfrm>
          <a:prstGeom prst="stripedRightArrow">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 name="テキスト ボックス 2"/>
          <p:cNvSpPr txBox="1"/>
          <p:nvPr/>
        </p:nvSpPr>
        <p:spPr>
          <a:xfrm>
            <a:off x="1979712" y="6000351"/>
            <a:ext cx="7848872" cy="461665"/>
          </a:xfrm>
          <a:prstGeom prst="rect">
            <a:avLst/>
          </a:prstGeom>
          <a:noFill/>
        </p:spPr>
        <p:txBody>
          <a:bodyPr wrap="square" rtlCol="0">
            <a:spAutoFit/>
          </a:bodyPr>
          <a:lstStyle/>
          <a:p>
            <a:r>
              <a:rPr lang="ja-JP" altLang="en-US" sz="2400" dirty="0" smtClean="0"/>
              <a:t>ゲーム</a:t>
            </a:r>
            <a:r>
              <a:rPr kumimoji="1" lang="ja-JP" altLang="en-US" sz="2400" dirty="0" smtClean="0"/>
              <a:t>アプリがわずか５年の間に</a:t>
            </a:r>
            <a:r>
              <a:rPr lang="ja-JP" altLang="en-US" sz="2400" dirty="0" smtClean="0"/>
              <a:t>急成長している</a:t>
            </a:r>
            <a:endParaRPr kumimoji="1" lang="ja-JP" altLang="en-US" sz="2400" dirty="0"/>
          </a:p>
        </p:txBody>
      </p:sp>
    </p:spTree>
    <p:extLst>
      <p:ext uri="{BB962C8B-B14F-4D97-AF65-F5344CB8AC3E}">
        <p14:creationId xmlns:p14="http://schemas.microsoft.com/office/powerpoint/2010/main" val="1347352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どんなゲームを作るか</a:t>
            </a:r>
            <a:endParaRPr kumimoji="1" lang="ja-JP" altLang="en-US" dirty="0"/>
          </a:p>
        </p:txBody>
      </p:sp>
      <p:sp>
        <p:nvSpPr>
          <p:cNvPr id="3" name="コンテンツ プレースホルダー 2"/>
          <p:cNvSpPr>
            <a:spLocks noGrp="1"/>
          </p:cNvSpPr>
          <p:nvPr>
            <p:ph sz="half" idx="1"/>
          </p:nvPr>
        </p:nvSpPr>
        <p:spPr>
          <a:xfrm>
            <a:off x="467544" y="1340768"/>
            <a:ext cx="8064896" cy="3312368"/>
          </a:xfrm>
        </p:spPr>
        <p:txBody>
          <a:bodyPr>
            <a:noAutofit/>
          </a:bodyPr>
          <a:lstStyle/>
          <a:p>
            <a:r>
              <a:rPr kumimoji="1" lang="ja-JP" altLang="en-US" sz="2400" dirty="0" smtClean="0"/>
              <a:t>タイトル</a:t>
            </a:r>
            <a:endParaRPr kumimoji="1" lang="en-US" altLang="ja-JP" sz="2400" dirty="0" smtClean="0"/>
          </a:p>
          <a:p>
            <a:pPr lvl="1"/>
            <a:r>
              <a:rPr lang="ja-JP" altLang="en-US" dirty="0" smtClean="0"/>
              <a:t>「コネクト（仮）」</a:t>
            </a:r>
            <a:endParaRPr lang="en-US" altLang="ja-JP" dirty="0" smtClean="0"/>
          </a:p>
          <a:p>
            <a:pPr lvl="1"/>
            <a:endParaRPr lang="en-US" altLang="ja-JP" sz="2400" dirty="0" smtClean="0"/>
          </a:p>
          <a:p>
            <a:r>
              <a:rPr lang="ja-JP" altLang="en-US" sz="2400" dirty="0" smtClean="0"/>
              <a:t>ジャンル</a:t>
            </a:r>
            <a:endParaRPr lang="en-US" altLang="ja-JP" sz="2400" dirty="0" smtClean="0"/>
          </a:p>
          <a:p>
            <a:pPr lvl="1"/>
            <a:r>
              <a:rPr lang="ja-JP" altLang="en-US" dirty="0"/>
              <a:t>ＲＰＧ</a:t>
            </a:r>
            <a:endParaRPr lang="en-US" altLang="ja-JP" dirty="0" smtClean="0"/>
          </a:p>
          <a:p>
            <a:pPr lvl="1"/>
            <a:endParaRPr lang="en-US" altLang="ja-JP" sz="2400" dirty="0"/>
          </a:p>
          <a:p>
            <a:r>
              <a:rPr lang="ja-JP" altLang="en-US" sz="2400" dirty="0" smtClean="0"/>
              <a:t>プラットフォーム</a:t>
            </a:r>
            <a:endParaRPr lang="en-US" altLang="ja-JP" sz="2400" dirty="0" smtClean="0"/>
          </a:p>
          <a:p>
            <a:pPr lvl="1"/>
            <a:r>
              <a:rPr lang="ja-JP" altLang="en-US" dirty="0" smtClean="0"/>
              <a:t>スマートフォン</a:t>
            </a:r>
            <a:endParaRPr lang="en-US" altLang="ja-JP" dirty="0" smtClean="0"/>
          </a:p>
        </p:txBody>
      </p:sp>
      <p:sp>
        <p:nvSpPr>
          <p:cNvPr id="4" name="コンテンツ プレースホルダー 3"/>
          <p:cNvSpPr>
            <a:spLocks noGrp="1"/>
          </p:cNvSpPr>
          <p:nvPr>
            <p:ph sz="half" idx="2"/>
          </p:nvPr>
        </p:nvSpPr>
        <p:spPr>
          <a:xfrm>
            <a:off x="467544" y="4797152"/>
            <a:ext cx="7931224" cy="1800200"/>
          </a:xfrm>
        </p:spPr>
        <p:txBody>
          <a:bodyPr>
            <a:normAutofit fontScale="92500" lnSpcReduction="20000"/>
          </a:bodyPr>
          <a:lstStyle/>
          <a:p>
            <a:r>
              <a:rPr kumimoji="1" lang="ja-JP" altLang="en-US" dirty="0" smtClean="0"/>
              <a:t>コンセプト</a:t>
            </a:r>
            <a:endParaRPr kumimoji="1" lang="en-US" altLang="ja-JP" dirty="0" smtClean="0"/>
          </a:p>
          <a:p>
            <a:pPr lvl="1"/>
            <a:r>
              <a:rPr lang="ja-JP" altLang="en-US" dirty="0" smtClean="0"/>
              <a:t>シナリオとバトルが短い時間で手軽にできるゲーム</a:t>
            </a:r>
            <a:endParaRPr kumimoji="1" lang="en-US" altLang="ja-JP" dirty="0" smtClean="0"/>
          </a:p>
          <a:p>
            <a:endParaRPr lang="en-US" altLang="ja-JP" dirty="0"/>
          </a:p>
          <a:p>
            <a:r>
              <a:rPr kumimoji="1" lang="ja-JP" altLang="en-US" dirty="0" smtClean="0"/>
              <a:t>ターゲット</a:t>
            </a:r>
            <a:endParaRPr kumimoji="1" lang="en-US" altLang="ja-JP" dirty="0" smtClean="0"/>
          </a:p>
          <a:p>
            <a:pPr lvl="1"/>
            <a:r>
              <a:rPr lang="ja-JP" altLang="en-US" dirty="0" smtClean="0"/>
              <a:t>小学生から高校生の若者中心</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484784"/>
            <a:ext cx="5377987" cy="3490803"/>
          </a:xfrm>
          <a:prstGeom prst="rect">
            <a:avLst/>
          </a:prstGeom>
        </p:spPr>
      </p:pic>
    </p:spTree>
    <p:extLst>
      <p:ext uri="{BB962C8B-B14F-4D97-AF65-F5344CB8AC3E}">
        <p14:creationId xmlns:p14="http://schemas.microsoft.com/office/powerpoint/2010/main" val="2522419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7863" y="260648"/>
            <a:ext cx="8229600" cy="1143000"/>
          </a:xfrm>
        </p:spPr>
        <p:txBody>
          <a:bodyPr/>
          <a:lstStyle/>
          <a:p>
            <a:r>
              <a:rPr lang="ja-JP" altLang="en-US" dirty="0"/>
              <a:t>大まか</a:t>
            </a:r>
            <a:r>
              <a:rPr lang="ja-JP" altLang="en-US" dirty="0" smtClean="0"/>
              <a:t>なゲームの流れ</a:t>
            </a:r>
            <a:endParaRPr kumimoji="1" lang="ja-JP" altLang="en-US" dirty="0"/>
          </a:p>
        </p:txBody>
      </p:sp>
      <p:graphicFrame>
        <p:nvGraphicFramePr>
          <p:cNvPr id="5" name="コンテンツ プレースホルダー 4"/>
          <p:cNvGraphicFramePr>
            <a:graphicFrameLocks noGrp="1"/>
          </p:cNvGraphicFramePr>
          <p:nvPr>
            <p:ph sz="half" idx="2"/>
            <p:extLst>
              <p:ext uri="{D42A27DB-BD31-4B8C-83A1-F6EECF244321}">
                <p14:modId xmlns:p14="http://schemas.microsoft.com/office/powerpoint/2010/main" val="1167949364"/>
              </p:ext>
            </p:extLst>
          </p:nvPr>
        </p:nvGraphicFramePr>
        <p:xfrm>
          <a:off x="468312" y="2420888"/>
          <a:ext cx="8208143" cy="3895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屈折矢印 5"/>
          <p:cNvSpPr/>
          <p:nvPr/>
        </p:nvSpPr>
        <p:spPr>
          <a:xfrm rot="10800000">
            <a:off x="1259632" y="2564904"/>
            <a:ext cx="1728192" cy="936104"/>
          </a:xfrm>
          <a:prstGeom prst="bentUp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屈折矢印 6"/>
          <p:cNvSpPr/>
          <p:nvPr/>
        </p:nvSpPr>
        <p:spPr>
          <a:xfrm rot="16200000">
            <a:off x="6668988" y="2280313"/>
            <a:ext cx="936104" cy="1352061"/>
          </a:xfrm>
          <a:prstGeom prst="bentUp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504592" y="5589240"/>
            <a:ext cx="2016224" cy="461665"/>
          </a:xfrm>
          <a:prstGeom prst="rect">
            <a:avLst/>
          </a:prstGeom>
          <a:noFill/>
        </p:spPr>
        <p:txBody>
          <a:bodyPr wrap="square" rtlCol="0">
            <a:spAutoFit/>
          </a:bodyPr>
          <a:lstStyle/>
          <a:p>
            <a:r>
              <a:rPr kumimoji="1" lang="ja-JP" altLang="en-US" dirty="0" smtClean="0"/>
              <a:t>　　</a:t>
            </a:r>
            <a:r>
              <a:rPr kumimoji="1" lang="en-US" altLang="ja-JP" sz="2400" dirty="0" smtClean="0"/>
              <a:t>3</a:t>
            </a:r>
            <a:r>
              <a:rPr kumimoji="1" lang="ja-JP" altLang="en-US" sz="2400" dirty="0" smtClean="0"/>
              <a:t>分ほど</a:t>
            </a:r>
            <a:endParaRPr kumimoji="1" lang="ja-JP" altLang="en-US" sz="2400" dirty="0"/>
          </a:p>
        </p:txBody>
      </p:sp>
      <p:sp>
        <p:nvSpPr>
          <p:cNvPr id="9" name="テキスト ボックス 8"/>
          <p:cNvSpPr txBox="1"/>
          <p:nvPr/>
        </p:nvSpPr>
        <p:spPr>
          <a:xfrm>
            <a:off x="6300192" y="5589239"/>
            <a:ext cx="2664296" cy="461665"/>
          </a:xfrm>
          <a:prstGeom prst="rect">
            <a:avLst/>
          </a:prstGeom>
          <a:noFill/>
        </p:spPr>
        <p:txBody>
          <a:bodyPr wrap="square" rtlCol="0">
            <a:spAutoFit/>
          </a:bodyPr>
          <a:lstStyle/>
          <a:p>
            <a:r>
              <a:rPr kumimoji="1" lang="ja-JP" altLang="en-US" dirty="0" smtClean="0"/>
              <a:t>　</a:t>
            </a:r>
            <a:r>
              <a:rPr lang="ja-JP" altLang="en-US" sz="2400" dirty="0" smtClean="0"/>
              <a:t>　　</a:t>
            </a:r>
            <a:r>
              <a:rPr kumimoji="1" lang="en-US" altLang="ja-JP" sz="2400" dirty="0" smtClean="0"/>
              <a:t>5</a:t>
            </a:r>
            <a:r>
              <a:rPr kumimoji="1" lang="ja-JP" altLang="en-US" sz="2400" dirty="0" smtClean="0"/>
              <a:t>分ほど</a:t>
            </a:r>
            <a:endParaRPr kumimoji="1" lang="ja-JP" altLang="en-US" sz="2400" dirty="0"/>
          </a:p>
        </p:txBody>
      </p:sp>
      <p:sp>
        <p:nvSpPr>
          <p:cNvPr id="10" name="テキスト ボックス 9"/>
          <p:cNvSpPr txBox="1"/>
          <p:nvPr/>
        </p:nvSpPr>
        <p:spPr>
          <a:xfrm>
            <a:off x="5427104" y="1635561"/>
            <a:ext cx="3419872" cy="523220"/>
          </a:xfrm>
          <a:prstGeom prst="rect">
            <a:avLst/>
          </a:prstGeom>
          <a:noFill/>
        </p:spPr>
        <p:txBody>
          <a:bodyPr wrap="square" rtlCol="0">
            <a:spAutoFit/>
          </a:bodyPr>
          <a:lstStyle/>
          <a:p>
            <a:r>
              <a:rPr kumimoji="1" lang="en-US" altLang="ja-JP" sz="2800" dirty="0" smtClean="0"/>
              <a:t>1</a:t>
            </a:r>
            <a:r>
              <a:rPr kumimoji="1" lang="ja-JP" altLang="en-US" sz="2800" dirty="0" smtClean="0"/>
              <a:t>チャプター</a:t>
            </a:r>
            <a:r>
              <a:rPr kumimoji="1" lang="en-US" altLang="ja-JP" sz="2800" dirty="0" smtClean="0"/>
              <a:t>8</a:t>
            </a:r>
            <a:r>
              <a:rPr kumimoji="1" lang="ja-JP" altLang="en-US" sz="2800" dirty="0" smtClean="0"/>
              <a:t>分ほど</a:t>
            </a:r>
            <a:endParaRPr kumimoji="1" lang="ja-JP" altLang="en-US" sz="2800" dirty="0"/>
          </a:p>
        </p:txBody>
      </p:sp>
    </p:spTree>
    <p:extLst>
      <p:ext uri="{BB962C8B-B14F-4D97-AF65-F5344CB8AC3E}">
        <p14:creationId xmlns:p14="http://schemas.microsoft.com/office/powerpoint/2010/main" val="2779037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今回のテーマ「青春」</a:t>
            </a:r>
            <a:endParaRPr kumimoji="1" lang="ja-JP" altLang="en-US" dirty="0"/>
          </a:p>
        </p:txBody>
      </p:sp>
      <p:sp>
        <p:nvSpPr>
          <p:cNvPr id="3" name="コンテンツ プレースホルダー 2"/>
          <p:cNvSpPr>
            <a:spLocks noGrp="1"/>
          </p:cNvSpPr>
          <p:nvPr>
            <p:ph idx="1"/>
          </p:nvPr>
        </p:nvSpPr>
        <p:spPr>
          <a:xfrm>
            <a:off x="467544" y="1916832"/>
            <a:ext cx="8229600" cy="4526280"/>
          </a:xfrm>
        </p:spPr>
        <p:txBody>
          <a:bodyPr/>
          <a:lstStyle/>
          <a:p>
            <a:r>
              <a:rPr kumimoji="1" lang="ja-JP" altLang="en-US" dirty="0" smtClean="0"/>
              <a:t>考えた要素</a:t>
            </a:r>
            <a:r>
              <a:rPr kumimoji="1" lang="en-US" altLang="ja-JP" dirty="0" smtClean="0"/>
              <a:t/>
            </a:r>
            <a:br>
              <a:rPr kumimoji="1" lang="en-US" altLang="ja-JP" dirty="0" smtClean="0"/>
            </a:br>
            <a:r>
              <a:rPr lang="ja-JP" altLang="en-US" dirty="0"/>
              <a:t>　</a:t>
            </a:r>
            <a:r>
              <a:rPr kumimoji="1" lang="ja-JP" altLang="en-US" dirty="0" smtClean="0"/>
              <a:t>「学校」、「部活」、「友情」・・・</a:t>
            </a:r>
            <a:endParaRPr kumimoji="1" lang="en-US" altLang="ja-JP" dirty="0" smtClean="0"/>
          </a:p>
          <a:p>
            <a:endParaRPr lang="en-US" altLang="ja-JP" dirty="0"/>
          </a:p>
          <a:p>
            <a:endParaRPr kumimoji="1" lang="en-US" altLang="ja-JP" dirty="0" smtClean="0"/>
          </a:p>
          <a:p>
            <a:r>
              <a:rPr lang="ja-JP" altLang="en-US" dirty="0" smtClean="0"/>
              <a:t>「学園」や</a:t>
            </a:r>
            <a:r>
              <a:rPr lang="ja-JP" altLang="en-US" u="heavy" dirty="0" smtClean="0">
                <a:uFill>
                  <a:solidFill>
                    <a:srgbClr val="FF0000"/>
                  </a:solidFill>
                </a:uFill>
              </a:rPr>
              <a:t>「絆」</a:t>
            </a:r>
            <a:r>
              <a:rPr lang="ja-JP" altLang="en-US" dirty="0" smtClean="0"/>
              <a:t>を軸にしたゲーム</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4691445"/>
            <a:ext cx="2194574" cy="1704211"/>
          </a:xfrm>
          <a:prstGeom prst="rect">
            <a:avLst/>
          </a:prstGeom>
        </p:spPr>
      </p:pic>
    </p:spTree>
    <p:extLst>
      <p:ext uri="{BB962C8B-B14F-4D97-AF65-F5344CB8AC3E}">
        <p14:creationId xmlns:p14="http://schemas.microsoft.com/office/powerpoint/2010/main" val="54624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世界</a:t>
            </a:r>
            <a:r>
              <a:rPr lang="ja-JP" altLang="en-US" dirty="0" smtClean="0"/>
              <a:t>観・あらすじ</a:t>
            </a:r>
            <a:endParaRPr kumimoji="1" lang="ja-JP" altLang="en-US" dirty="0"/>
          </a:p>
        </p:txBody>
      </p:sp>
      <p:sp>
        <p:nvSpPr>
          <p:cNvPr id="3" name="コンテンツ プレースホルダー 2"/>
          <p:cNvSpPr>
            <a:spLocks noGrp="1"/>
          </p:cNvSpPr>
          <p:nvPr>
            <p:ph sz="half" idx="1"/>
          </p:nvPr>
        </p:nvSpPr>
        <p:spPr>
          <a:xfrm>
            <a:off x="179512" y="1412776"/>
            <a:ext cx="8435280" cy="4497900"/>
          </a:xfrm>
        </p:spPr>
        <p:txBody>
          <a:bodyPr>
            <a:normAutofit/>
          </a:bodyPr>
          <a:lstStyle/>
          <a:p>
            <a:pPr marL="0" indent="0">
              <a:buNone/>
            </a:pPr>
            <a:endParaRPr lang="en-US" altLang="ja-JP" dirty="0" smtClean="0"/>
          </a:p>
          <a:p>
            <a:pPr marL="0" indent="0">
              <a:buNone/>
            </a:pPr>
            <a:r>
              <a:rPr lang="en-US" altLang="ja-JP" dirty="0" smtClean="0"/>
              <a:t/>
            </a:r>
            <a:br>
              <a:rPr lang="en-US" altLang="ja-JP" dirty="0" smtClean="0"/>
            </a:br>
            <a:r>
              <a:rPr lang="en-US" altLang="ja-JP" dirty="0" smtClean="0"/>
              <a:t>	</a:t>
            </a:r>
            <a:r>
              <a:rPr lang="ja-JP" altLang="en-US" sz="3200" dirty="0" smtClean="0"/>
              <a:t>主人公は</a:t>
            </a:r>
            <a:r>
              <a:rPr lang="ja-JP" altLang="en-US" sz="3200" dirty="0"/>
              <a:t>相手</a:t>
            </a:r>
            <a:r>
              <a:rPr lang="ja-JP" altLang="en-US" sz="3200" dirty="0" smtClean="0"/>
              <a:t>の感情が色</a:t>
            </a:r>
            <a:r>
              <a:rPr lang="ja-JP" altLang="en-US" sz="3200" dirty="0"/>
              <a:t>で</a:t>
            </a:r>
            <a:r>
              <a:rPr lang="ja-JP" altLang="en-US" sz="3200" dirty="0" smtClean="0"/>
              <a:t>わかる</a:t>
            </a:r>
            <a:endParaRPr lang="en-US" altLang="ja-JP" sz="3200" dirty="0" smtClean="0"/>
          </a:p>
          <a:p>
            <a:pPr marL="0" indent="0">
              <a:buNone/>
            </a:pPr>
            <a:endParaRPr lang="en-US" altLang="ja-JP" sz="3200" dirty="0" smtClean="0"/>
          </a:p>
          <a:p>
            <a:pPr marL="0" indent="0">
              <a:buNone/>
            </a:pPr>
            <a:r>
              <a:rPr lang="en-US" altLang="ja-JP" sz="3200" dirty="0"/>
              <a:t>	</a:t>
            </a:r>
            <a:r>
              <a:rPr lang="ja-JP" altLang="en-US" sz="3200" dirty="0" smtClean="0"/>
              <a:t>ある事件をきっかけに未来に飛ばされる</a:t>
            </a:r>
            <a:endParaRPr lang="en-US" altLang="ja-JP" sz="3200" dirty="0" smtClean="0"/>
          </a:p>
          <a:p>
            <a:pPr marL="0" indent="0">
              <a:buNone/>
            </a:pPr>
            <a:endParaRPr lang="en-US" altLang="ja-JP" sz="3200" dirty="0" smtClean="0"/>
          </a:p>
          <a:p>
            <a:pPr marL="0" indent="0">
              <a:buNone/>
            </a:pPr>
            <a:r>
              <a:rPr lang="en-US" altLang="ja-JP" sz="3200" dirty="0"/>
              <a:t>	</a:t>
            </a:r>
            <a:r>
              <a:rPr lang="ja-JP" altLang="en-US" sz="3200" dirty="0" smtClean="0"/>
              <a:t>未来では魔法が存在している</a:t>
            </a:r>
            <a:endParaRPr lang="en-US" altLang="ja-JP" sz="3200" dirty="0" smtClean="0"/>
          </a:p>
          <a:p>
            <a:pPr marL="0" indent="0">
              <a:buNone/>
            </a:pPr>
            <a:endParaRPr lang="en-US" altLang="ja-JP" sz="3200" dirty="0" smtClean="0"/>
          </a:p>
          <a:p>
            <a:pPr marL="0" indent="0">
              <a:buNone/>
            </a:pPr>
            <a:r>
              <a:rPr lang="en-US" altLang="ja-JP" sz="3200" dirty="0"/>
              <a:t>	</a:t>
            </a:r>
            <a:r>
              <a:rPr lang="ja-JP" altLang="en-US" sz="3200" dirty="0" smtClean="0"/>
              <a:t>帰るために隠された魔導書を探す</a:t>
            </a:r>
            <a:endParaRPr lang="en-US" altLang="ja-JP" sz="3200" dirty="0"/>
          </a:p>
        </p:txBody>
      </p:sp>
    </p:spTree>
    <p:extLst>
      <p:ext uri="{BB962C8B-B14F-4D97-AF65-F5344CB8AC3E}">
        <p14:creationId xmlns:p14="http://schemas.microsoft.com/office/powerpoint/2010/main" val="373679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アドベンチャー</a:t>
            </a:r>
            <a:r>
              <a:rPr kumimoji="1" lang="ja-JP" altLang="en-US" dirty="0" smtClean="0"/>
              <a:t>パート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1</a:t>
            </a:r>
            <a:r>
              <a:rPr kumimoji="1" lang="ja-JP" altLang="en-US" sz="2400" dirty="0" smtClean="0"/>
              <a:t>チャプターごとに</a:t>
            </a:r>
            <a:r>
              <a:rPr kumimoji="1" lang="en-US" altLang="ja-JP" sz="2400" dirty="0" smtClean="0"/>
              <a:t>1</a:t>
            </a:r>
            <a:r>
              <a:rPr kumimoji="1" lang="ja-JP" altLang="en-US" sz="2400" dirty="0" smtClean="0"/>
              <a:t>シナリオ（</a:t>
            </a:r>
            <a:r>
              <a:rPr kumimoji="1" lang="en-US" altLang="ja-JP" sz="2400" dirty="0" smtClean="0"/>
              <a:t>3</a:t>
            </a:r>
            <a:r>
              <a:rPr kumimoji="1" lang="ja-JP" altLang="en-US" sz="2400" dirty="0" smtClean="0"/>
              <a:t>分ほど）</a:t>
            </a:r>
            <a:endParaRPr lang="en-US" altLang="ja-JP" sz="2400" dirty="0" smtClean="0"/>
          </a:p>
          <a:p>
            <a:r>
              <a:rPr kumimoji="1" lang="ja-JP" altLang="en-US" sz="2400" dirty="0" smtClean="0"/>
              <a:t>選択肢でキャラの友好</a:t>
            </a:r>
            <a:r>
              <a:rPr lang="ja-JP" altLang="en-US" sz="2400" dirty="0" smtClean="0"/>
              <a:t>度が高まる</a:t>
            </a:r>
            <a:endParaRPr lang="en-US" altLang="ja-JP" sz="2400" dirty="0" smtClean="0"/>
          </a:p>
          <a:p>
            <a:r>
              <a:rPr kumimoji="1" lang="ja-JP" altLang="en-US" sz="2400" dirty="0" smtClean="0"/>
              <a:t>マルチエンディング</a:t>
            </a:r>
            <a:endParaRPr kumimoji="1" lang="ja-JP" altLang="en-US" sz="24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852936"/>
            <a:ext cx="7992888" cy="3748663"/>
          </a:xfrm>
          <a:prstGeom prst="rect">
            <a:avLst/>
          </a:prstGeom>
        </p:spPr>
      </p:pic>
    </p:spTree>
    <p:extLst>
      <p:ext uri="{BB962C8B-B14F-4D97-AF65-F5344CB8AC3E}">
        <p14:creationId xmlns:p14="http://schemas.microsoft.com/office/powerpoint/2010/main" val="826813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バトルパート</a:t>
            </a:r>
            <a:endParaRPr kumimoji="1" lang="ja-JP" altLang="en-US" dirty="0"/>
          </a:p>
        </p:txBody>
      </p:sp>
      <p:sp>
        <p:nvSpPr>
          <p:cNvPr id="3" name="コンテンツ プレースホルダー 2"/>
          <p:cNvSpPr>
            <a:spLocks noGrp="1"/>
          </p:cNvSpPr>
          <p:nvPr>
            <p:ph sz="half" idx="1"/>
          </p:nvPr>
        </p:nvSpPr>
        <p:spPr>
          <a:xfrm>
            <a:off x="323528" y="1645920"/>
            <a:ext cx="5400600" cy="1495048"/>
          </a:xfrm>
        </p:spPr>
        <p:txBody>
          <a:bodyPr>
            <a:normAutofit fontScale="92500" lnSpcReduction="20000"/>
          </a:bodyPr>
          <a:lstStyle/>
          <a:p>
            <a:r>
              <a:rPr kumimoji="1" lang="en-US" altLang="ja-JP" dirty="0" smtClean="0"/>
              <a:t>1</a:t>
            </a:r>
            <a:r>
              <a:rPr kumimoji="1" lang="ja-JP" altLang="en-US" dirty="0" smtClean="0"/>
              <a:t>チャプター</a:t>
            </a:r>
            <a:r>
              <a:rPr kumimoji="1" lang="en-US" altLang="ja-JP" dirty="0" smtClean="0"/>
              <a:t>1</a:t>
            </a:r>
            <a:r>
              <a:rPr kumimoji="1" lang="ja-JP" altLang="en-US" dirty="0" smtClean="0"/>
              <a:t>バトル（</a:t>
            </a:r>
            <a:r>
              <a:rPr kumimoji="1" lang="en-US" altLang="ja-JP" dirty="0" smtClean="0"/>
              <a:t>5</a:t>
            </a:r>
            <a:r>
              <a:rPr kumimoji="1" lang="ja-JP" altLang="en-US" dirty="0" smtClean="0"/>
              <a:t>分ほど）</a:t>
            </a:r>
            <a:endParaRPr kumimoji="1" lang="en-US" altLang="ja-JP" dirty="0" smtClean="0"/>
          </a:p>
          <a:p>
            <a:r>
              <a:rPr lang="ja-JP" altLang="en-US" dirty="0" smtClean="0"/>
              <a:t>タワーディフェンス</a:t>
            </a:r>
            <a:endParaRPr lang="en-US" altLang="ja-JP" dirty="0" smtClean="0"/>
          </a:p>
          <a:p>
            <a:r>
              <a:rPr kumimoji="1" lang="ja-JP" altLang="en-US" dirty="0" smtClean="0"/>
              <a:t>友好度によって合体技発動</a:t>
            </a:r>
            <a:endParaRPr kumimoji="1" lang="en-US" altLang="ja-JP" dirty="0" smtClean="0"/>
          </a:p>
        </p:txBody>
      </p:sp>
      <p:sp>
        <p:nvSpPr>
          <p:cNvPr id="4" name="コンテンツ プレースホルダー 3"/>
          <p:cNvSpPr>
            <a:spLocks noGrp="1"/>
          </p:cNvSpPr>
          <p:nvPr>
            <p:ph sz="half" idx="2"/>
          </p:nvPr>
        </p:nvSpPr>
        <p:spPr>
          <a:xfrm>
            <a:off x="5580112" y="1628800"/>
            <a:ext cx="3563888" cy="1495048"/>
          </a:xfrm>
        </p:spPr>
        <p:txBody>
          <a:bodyPr>
            <a:normAutofit fontScale="92500" lnSpcReduction="20000"/>
          </a:bodyPr>
          <a:lstStyle/>
          <a:p>
            <a:r>
              <a:rPr kumimoji="1" lang="ja-JP" altLang="en-US" dirty="0" smtClean="0"/>
              <a:t>レベルはなし</a:t>
            </a:r>
            <a:endParaRPr kumimoji="1" lang="en-US" altLang="ja-JP" dirty="0" smtClean="0"/>
          </a:p>
          <a:p>
            <a:r>
              <a:rPr lang="ja-JP" altLang="en-US" dirty="0" smtClean="0"/>
              <a:t>クリアすると次のチャプターが解放される</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924944"/>
            <a:ext cx="7992888" cy="3628849"/>
          </a:xfrm>
          <a:prstGeom prst="rect">
            <a:avLst/>
          </a:prstGeom>
        </p:spPr>
      </p:pic>
    </p:spTree>
    <p:extLst>
      <p:ext uri="{BB962C8B-B14F-4D97-AF65-F5344CB8AC3E}">
        <p14:creationId xmlns:p14="http://schemas.microsoft.com/office/powerpoint/2010/main" val="2388695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コロジー">
  <a:themeElements>
    <a:clrScheme name="エコロジー">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エコロジー">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エコロジー">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3599</TotalTime>
  <Words>1599</Words>
  <Application>Microsoft Office PowerPoint</Application>
  <PresentationFormat>画面に合わせる (4:3)</PresentationFormat>
  <Paragraphs>158</Paragraphs>
  <Slides>12</Slides>
  <Notes>12</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エコロジー</vt:lpstr>
      <vt:lpstr>Unity5企画案</vt:lpstr>
      <vt:lpstr>現在の市場</vt:lpstr>
      <vt:lpstr>現在の市場</vt:lpstr>
      <vt:lpstr>どんなゲームを作るか</vt:lpstr>
      <vt:lpstr>大まかなゲームの流れ</vt:lpstr>
      <vt:lpstr>今回のテーマ「青春」</vt:lpstr>
      <vt:lpstr>世界観・あらすじ</vt:lpstr>
      <vt:lpstr>アドベンチャーパート</vt:lpstr>
      <vt:lpstr>バトルパート</vt:lpstr>
      <vt:lpstr>肝となるゲームシステム</vt:lpstr>
      <vt:lpstr>重要な点</vt:lpstr>
      <vt:lpstr>Unity5企画案</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HukusimaY</dc:creator>
  <cp:lastModifiedBy>HukusimaY</cp:lastModifiedBy>
  <cp:revision>108</cp:revision>
  <dcterms:created xsi:type="dcterms:W3CDTF">2015-06-22T11:21:14Z</dcterms:created>
  <dcterms:modified xsi:type="dcterms:W3CDTF">2015-07-01T03:50:49Z</dcterms:modified>
</cp:coreProperties>
</file>