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0"/>
  </p:notesMasterIdLst>
  <p:sldIdLst>
    <p:sldId id="256" r:id="rId2"/>
    <p:sldId id="258" r:id="rId3"/>
    <p:sldId id="257" r:id="rId4"/>
    <p:sldId id="260" r:id="rId5"/>
    <p:sldId id="263" r:id="rId6"/>
    <p:sldId id="264" r:id="rId7"/>
    <p:sldId id="259" r:id="rId8"/>
    <p:sldId id="261" r:id="rId9"/>
    <p:sldId id="267" r:id="rId10"/>
    <p:sldId id="270" r:id="rId11"/>
    <p:sldId id="269" r:id="rId12"/>
    <p:sldId id="271" r:id="rId13"/>
    <p:sldId id="262" r:id="rId14"/>
    <p:sldId id="272" r:id="rId15"/>
    <p:sldId id="273" r:id="rId16"/>
    <p:sldId id="265" r:id="rId17"/>
    <p:sldId id="266" r:id="rId18"/>
    <p:sldId id="268" r:id="rId1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4" autoAdjust="0"/>
    <p:restoredTop sz="94660"/>
  </p:normalViewPr>
  <p:slideViewPr>
    <p:cSldViewPr>
      <p:cViewPr varScale="1">
        <p:scale>
          <a:sx n="86" d="100"/>
          <a:sy n="86" d="100"/>
        </p:scale>
        <p:origin x="-10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5AE5F-E12C-448F-AF35-44DAA667D876}" type="datetimeFigureOut">
              <a:rPr kumimoji="1" lang="ja-JP" altLang="en-US" smtClean="0"/>
              <a:t>2015/7/6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E3B65-DE61-4117-90BB-AE9ADBCA35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8197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E3B65-DE61-4117-90BB-AE9ADBCA352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1373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E3B65-DE61-4117-90BB-AE9ADBCA3525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544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9B07-1068-461C-87E0-1CE67B5EE54F}" type="datetimeFigureOut">
              <a:rPr kumimoji="1" lang="ja-JP" altLang="en-US" smtClean="0"/>
              <a:t>2015/7/6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3D8C-0CCD-4621-974D-87365F51AF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9B07-1068-461C-87E0-1CE67B5EE54F}" type="datetimeFigureOut">
              <a:rPr kumimoji="1" lang="ja-JP" altLang="en-US" smtClean="0"/>
              <a:t>2015/7/6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3D8C-0CCD-4621-974D-87365F51AF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9B07-1068-461C-87E0-1CE67B5EE54F}" type="datetimeFigureOut">
              <a:rPr kumimoji="1" lang="ja-JP" altLang="en-US" smtClean="0"/>
              <a:t>2015/7/6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3D8C-0CCD-4621-974D-87365F51AF9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9B07-1068-461C-87E0-1CE67B5EE54F}" type="datetimeFigureOut">
              <a:rPr kumimoji="1" lang="ja-JP" altLang="en-US" smtClean="0"/>
              <a:t>2015/7/6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3D8C-0CCD-4621-974D-87365F51AF9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9B07-1068-461C-87E0-1CE67B5EE54F}" type="datetimeFigureOut">
              <a:rPr kumimoji="1" lang="ja-JP" altLang="en-US" smtClean="0"/>
              <a:t>2015/7/6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3D8C-0CCD-4621-974D-87365F51AF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9B07-1068-461C-87E0-1CE67B5EE54F}" type="datetimeFigureOut">
              <a:rPr kumimoji="1" lang="ja-JP" altLang="en-US" smtClean="0"/>
              <a:t>2015/7/6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3D8C-0CCD-4621-974D-87365F51AF9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9B07-1068-461C-87E0-1CE67B5EE54F}" type="datetimeFigureOut">
              <a:rPr kumimoji="1" lang="ja-JP" altLang="en-US" smtClean="0"/>
              <a:t>2015/7/6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3D8C-0CCD-4621-974D-87365F51AF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9B07-1068-461C-87E0-1CE67B5EE54F}" type="datetimeFigureOut">
              <a:rPr kumimoji="1" lang="ja-JP" altLang="en-US" smtClean="0"/>
              <a:t>2015/7/6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3D8C-0CCD-4621-974D-87365F51AF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9B07-1068-461C-87E0-1CE67B5EE54F}" type="datetimeFigureOut">
              <a:rPr kumimoji="1" lang="ja-JP" altLang="en-US" smtClean="0"/>
              <a:t>2015/7/6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3D8C-0CCD-4621-974D-87365F51AF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9B07-1068-461C-87E0-1CE67B5EE54F}" type="datetimeFigureOut">
              <a:rPr kumimoji="1" lang="ja-JP" altLang="en-US" smtClean="0"/>
              <a:t>2015/7/6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3D8C-0CCD-4621-974D-87365F51AF9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9B07-1068-461C-87E0-1CE67B5EE54F}" type="datetimeFigureOut">
              <a:rPr kumimoji="1" lang="ja-JP" altLang="en-US" smtClean="0"/>
              <a:t>2015/7/6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3D8C-0CCD-4621-974D-87365F51AF9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CA29B07-1068-461C-87E0-1CE67B5EE54F}" type="datetimeFigureOut">
              <a:rPr kumimoji="1" lang="ja-JP" altLang="en-US" smtClean="0"/>
              <a:t>2015/7/6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D8693D8C-0CCD-4621-974D-87365F51AF9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12" Type="http://schemas.openxmlformats.org/officeDocument/2006/relationships/image" Target="../media/image14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772400" cy="1780108"/>
          </a:xfrm>
        </p:spPr>
        <p:txBody>
          <a:bodyPr>
            <a:normAutofit/>
          </a:bodyPr>
          <a:lstStyle/>
          <a:p>
            <a:r>
              <a:rPr kumimoji="1" lang="ja-JP" altLang="en-US" sz="6600" dirty="0" smtClean="0"/>
              <a:t>ゲーム企画</a:t>
            </a:r>
            <a:endParaRPr kumimoji="1" lang="ja-JP" altLang="en-US" sz="66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kumimoji="1" lang="ja-JP" altLang="en-US" sz="2400" dirty="0" smtClean="0"/>
              <a:t>盛岡情報ビジネス専門学校　　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システム工学科</a:t>
            </a:r>
            <a:endParaRPr kumimoji="1" lang="en-US" altLang="ja-JP" sz="2400" dirty="0" smtClean="0"/>
          </a:p>
          <a:p>
            <a:r>
              <a:rPr lang="ja-JP" altLang="en-US" sz="2400" dirty="0"/>
              <a:t>ゲームクリエイトコース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宮野佳祐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624450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ゲーム操作の仕様</a:t>
            </a:r>
            <a:endParaRPr kumimoji="1" lang="ja-JP" altLang="en-US" dirty="0"/>
          </a:p>
        </p:txBody>
      </p:sp>
      <p:pic>
        <p:nvPicPr>
          <p:cNvPr id="4098" name="Picture 2" descr="C:\Users\Public\Pictures\Sample Pictures\swordart_21_cs1w1_720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42998"/>
            <a:ext cx="8496944" cy="477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円/楕円 6"/>
          <p:cNvSpPr/>
          <p:nvPr/>
        </p:nvSpPr>
        <p:spPr>
          <a:xfrm>
            <a:off x="4251473" y="3899061"/>
            <a:ext cx="1008112" cy="25614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プレイヤー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4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5461774" y="2492896"/>
            <a:ext cx="3735925" cy="3450696"/>
          </a:xfrm>
        </p:spPr>
        <p:txBody>
          <a:bodyPr>
            <a:normAutofit/>
          </a:bodyPr>
          <a:lstStyle/>
          <a:p>
            <a:r>
              <a:rPr kumimoji="1" lang="ja-JP" altLang="en-US" sz="3600" dirty="0" smtClean="0"/>
              <a:t>タッチしたところに</a:t>
            </a:r>
            <a:r>
              <a:rPr lang="ja-JP" altLang="en-US" sz="3600" dirty="0" smtClean="0"/>
              <a:t>コントローラーが現れる</a:t>
            </a:r>
            <a:endParaRPr kumimoji="1" lang="ja-JP" altLang="en-US" sz="36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3074" name="Picture 2" descr="C:\Users\Public\Pictures\Sample Pictures\unnam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738416"/>
            <a:ext cx="4536504" cy="588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円/楕円 3"/>
          <p:cNvSpPr/>
          <p:nvPr/>
        </p:nvSpPr>
        <p:spPr>
          <a:xfrm>
            <a:off x="2987824" y="4365104"/>
            <a:ext cx="115212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ｚ</a:t>
            </a:r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3347864" y="470242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520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076 0.01551 C 0.06302 -0.02893 0.03906 -0.06782 0.00729 -0.07037 C -0.02309 -0.07338 -0.05122 -0.04375 -0.0533 -0.00069 C -0.05521 0.03958 -0.03559 0.07639 -0.00729 0.0794 C 0.01875 0.08194 0.04323 0.05671 0.04531 0.01921 C 0.04705 -0.01458 0.03055 -0.04676 0.00642 -0.04931 C -0.01563 -0.05116 -0.03663 -0.03032 -0.0382 0.00069 C -0.03941 0.02847 -0.02622 0.05648 -0.00625 0.05741 C 0.01163 0.05926 0.02864 0.04329 0.03003 0.01782 C 0.03107 -0.0044 0.021 -0.02662 0.00538 -0.02801 C -0.00834 -0.02893 -0.02188 -0.01759 -0.02309 0.00208 C -0.02396 0.01898 -0.01702 0.03472 -0.00538 0.03611 C 0.00416 0.0375 0.01389 0.03009 0.01458 0.01667 C 0.01527 0.00625 0.01163 -0.00509 0.00451 -0.00648 C -0.00122 -0.00648 -0.00677 -0.00393 -0.00764 0.00347 C -0.00834 0.00787 -0.00729 0.01273 -0.00452 0.01482 C -0.00313 0.01551 -0.00226 0.01551 -0.00052 0.01482 " pathEditMode="relative" rAng="0" ptsTypes="fffffffffffffffff">
                                      <p:cBhvr>
                                        <p:cTn id="14" dur="7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94" y="-1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5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122" name="Picture 2" descr="C:\Users\Public\Pictures\Sample Pictures\shironeko_11_cs1w1_406x720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764704"/>
            <a:ext cx="4968552" cy="587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円/楕円 3"/>
          <p:cNvSpPr/>
          <p:nvPr/>
        </p:nvSpPr>
        <p:spPr>
          <a:xfrm>
            <a:off x="4028755" y="4581128"/>
            <a:ext cx="936104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プレイヤー</a:t>
            </a:r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5364088" y="4149080"/>
            <a:ext cx="72008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2987824" y="4149080"/>
            <a:ext cx="72008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022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6156176" y="2420887"/>
            <a:ext cx="3168352" cy="5289744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/>
              <a:t>敵をタッチ</a:t>
            </a:r>
            <a:endParaRPr lang="en-US" altLang="ja-JP" sz="3200" dirty="0" smtClean="0"/>
          </a:p>
          <a:p>
            <a:r>
              <a:rPr kumimoji="1" lang="en-US" altLang="ja-JP" sz="3200" dirty="0" smtClean="0"/>
              <a:t>AUTO</a:t>
            </a:r>
            <a:r>
              <a:rPr kumimoji="1" lang="ja-JP" altLang="en-US" sz="3200" dirty="0" smtClean="0"/>
              <a:t>で攻撃</a:t>
            </a:r>
            <a:endParaRPr kumimoji="1" lang="en-US" altLang="ja-JP" sz="3200" dirty="0" smtClean="0"/>
          </a:p>
          <a:p>
            <a:endParaRPr kumimoji="1" lang="en-US" altLang="ja-JP" sz="3200" dirty="0" smtClean="0"/>
          </a:p>
          <a:p>
            <a:pPr marL="0" indent="0">
              <a:buNone/>
            </a:pPr>
            <a:r>
              <a:rPr lang="ja-JP" altLang="en-US" sz="3200" dirty="0"/>
              <a:t>スキル</a:t>
            </a:r>
            <a:r>
              <a:rPr lang="ja-JP" altLang="en-US" sz="3200" dirty="0" smtClean="0"/>
              <a:t>はプレイヤーをタッチご発動</a:t>
            </a:r>
            <a:endParaRPr kumimoji="1" lang="en-US" altLang="ja-JP" sz="3200" dirty="0" smtClean="0"/>
          </a:p>
          <a:p>
            <a:pPr marL="0" indent="0">
              <a:buNone/>
            </a:pPr>
            <a:endParaRPr kumimoji="1" lang="en-US" altLang="ja-JP" sz="4400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683568" y="260647"/>
            <a:ext cx="8229600" cy="1252728"/>
          </a:xfrm>
        </p:spPr>
        <p:txBody>
          <a:bodyPr>
            <a:noAutofit/>
          </a:bodyPr>
          <a:lstStyle/>
          <a:p>
            <a:r>
              <a:rPr kumimoji="1" lang="ja-JP" altLang="en-US" sz="8800" dirty="0" smtClean="0"/>
              <a:t>！</a:t>
            </a:r>
            <a:endParaRPr kumimoji="1" lang="ja-JP" altLang="en-US" sz="8800" dirty="0"/>
          </a:p>
        </p:txBody>
      </p:sp>
      <p:pic>
        <p:nvPicPr>
          <p:cNvPr id="2050" name="Picture 2" descr="C:\Users\MiyanoK\AppData\Local\Microsoft\Windows\Temporary Internet Files\Content.IE5\Y0UZ0NK2\gi01a201502031600-thum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4614" y="260647"/>
            <a:ext cx="7200800" cy="646209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角丸四角形 4"/>
          <p:cNvSpPr/>
          <p:nvPr/>
        </p:nvSpPr>
        <p:spPr>
          <a:xfrm>
            <a:off x="894722" y="620687"/>
            <a:ext cx="2021093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味方</a:t>
            </a:r>
            <a:r>
              <a:rPr kumimoji="1" lang="en-US" altLang="ja-JP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HP,MP</a:t>
            </a:r>
            <a:r>
              <a:rPr kumimoji="1" lang="ja-JP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バー</a:t>
            </a:r>
            <a:endParaRPr kumimoji="1" lang="ja-JP" alt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853698" y="1484783"/>
            <a:ext cx="248427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敵</a:t>
            </a:r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HP</a:t>
            </a:r>
            <a:r>
              <a:rPr kumimoji="1"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バー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2699792" y="1916831"/>
            <a:ext cx="792088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敵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195736" y="3717031"/>
            <a:ext cx="90010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プレイヤー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2915816" y="4581127"/>
            <a:ext cx="936104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味方サパート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4355976" y="2924943"/>
            <a:ext cx="288032" cy="30243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合体技ゲージ！！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フリーフォーム 20"/>
          <p:cNvSpPr/>
          <p:nvPr/>
        </p:nvSpPr>
        <p:spPr>
          <a:xfrm>
            <a:off x="833718" y="4935071"/>
            <a:ext cx="981635" cy="1089241"/>
          </a:xfrm>
          <a:custGeom>
            <a:avLst/>
            <a:gdLst>
              <a:gd name="connsiteX0" fmla="*/ 0 w 981635"/>
              <a:gd name="connsiteY0" fmla="*/ 0 h 1089241"/>
              <a:gd name="connsiteX1" fmla="*/ 107576 w 981635"/>
              <a:gd name="connsiteY1" fmla="*/ 26894 h 1089241"/>
              <a:gd name="connsiteX2" fmla="*/ 188258 w 981635"/>
              <a:gd name="connsiteY2" fmla="*/ 67235 h 1089241"/>
              <a:gd name="connsiteX3" fmla="*/ 215153 w 981635"/>
              <a:gd name="connsiteY3" fmla="*/ 94129 h 1089241"/>
              <a:gd name="connsiteX4" fmla="*/ 295835 w 981635"/>
              <a:gd name="connsiteY4" fmla="*/ 121023 h 1089241"/>
              <a:gd name="connsiteX5" fmla="*/ 376517 w 981635"/>
              <a:gd name="connsiteY5" fmla="*/ 188258 h 1089241"/>
              <a:gd name="connsiteX6" fmla="*/ 416858 w 981635"/>
              <a:gd name="connsiteY6" fmla="*/ 201705 h 1089241"/>
              <a:gd name="connsiteX7" fmla="*/ 497541 w 981635"/>
              <a:gd name="connsiteY7" fmla="*/ 255494 h 1089241"/>
              <a:gd name="connsiteX8" fmla="*/ 537882 w 981635"/>
              <a:gd name="connsiteY8" fmla="*/ 282388 h 1089241"/>
              <a:gd name="connsiteX9" fmla="*/ 605117 w 981635"/>
              <a:gd name="connsiteY9" fmla="*/ 349623 h 1089241"/>
              <a:gd name="connsiteX10" fmla="*/ 632011 w 981635"/>
              <a:gd name="connsiteY10" fmla="*/ 389964 h 1089241"/>
              <a:gd name="connsiteX11" fmla="*/ 685800 w 981635"/>
              <a:gd name="connsiteY11" fmla="*/ 457200 h 1089241"/>
              <a:gd name="connsiteX12" fmla="*/ 712694 w 981635"/>
              <a:gd name="connsiteY12" fmla="*/ 537882 h 1089241"/>
              <a:gd name="connsiteX13" fmla="*/ 739588 w 981635"/>
              <a:gd name="connsiteY13" fmla="*/ 578223 h 1089241"/>
              <a:gd name="connsiteX14" fmla="*/ 793376 w 981635"/>
              <a:gd name="connsiteY14" fmla="*/ 685800 h 1089241"/>
              <a:gd name="connsiteX15" fmla="*/ 806823 w 981635"/>
              <a:gd name="connsiteY15" fmla="*/ 726141 h 1089241"/>
              <a:gd name="connsiteX16" fmla="*/ 887506 w 981635"/>
              <a:gd name="connsiteY16" fmla="*/ 833717 h 1089241"/>
              <a:gd name="connsiteX17" fmla="*/ 914400 w 981635"/>
              <a:gd name="connsiteY17" fmla="*/ 914400 h 1089241"/>
              <a:gd name="connsiteX18" fmla="*/ 954741 w 981635"/>
              <a:gd name="connsiteY18" fmla="*/ 995082 h 1089241"/>
              <a:gd name="connsiteX19" fmla="*/ 981635 w 981635"/>
              <a:gd name="connsiteY19" fmla="*/ 1089211 h 108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1635" h="1089241">
                <a:moveTo>
                  <a:pt x="0" y="0"/>
                </a:moveTo>
                <a:cubicBezTo>
                  <a:pt x="25573" y="5115"/>
                  <a:pt x="80010" y="13111"/>
                  <a:pt x="107576" y="26894"/>
                </a:cubicBezTo>
                <a:cubicBezTo>
                  <a:pt x="211846" y="79029"/>
                  <a:pt x="86860" y="33436"/>
                  <a:pt x="188258" y="67235"/>
                </a:cubicBezTo>
                <a:cubicBezTo>
                  <a:pt x="197223" y="76200"/>
                  <a:pt x="203813" y="88459"/>
                  <a:pt x="215153" y="94129"/>
                </a:cubicBezTo>
                <a:cubicBezTo>
                  <a:pt x="240509" y="106807"/>
                  <a:pt x="295835" y="121023"/>
                  <a:pt x="295835" y="121023"/>
                </a:cubicBezTo>
                <a:cubicBezTo>
                  <a:pt x="325574" y="150762"/>
                  <a:pt x="339074" y="169537"/>
                  <a:pt x="376517" y="188258"/>
                </a:cubicBezTo>
                <a:cubicBezTo>
                  <a:pt x="389195" y="194597"/>
                  <a:pt x="403411" y="197223"/>
                  <a:pt x="416858" y="201705"/>
                </a:cubicBezTo>
                <a:lnTo>
                  <a:pt x="497541" y="255494"/>
                </a:lnTo>
                <a:lnTo>
                  <a:pt x="537882" y="282388"/>
                </a:lnTo>
                <a:cubicBezTo>
                  <a:pt x="609599" y="389964"/>
                  <a:pt x="515470" y="259976"/>
                  <a:pt x="605117" y="349623"/>
                </a:cubicBezTo>
                <a:cubicBezTo>
                  <a:pt x="616545" y="361051"/>
                  <a:pt x="621915" y="377344"/>
                  <a:pt x="632011" y="389964"/>
                </a:cubicBezTo>
                <a:cubicBezTo>
                  <a:pt x="659956" y="424894"/>
                  <a:pt x="665103" y="410632"/>
                  <a:pt x="685800" y="457200"/>
                </a:cubicBezTo>
                <a:cubicBezTo>
                  <a:pt x="697313" y="483105"/>
                  <a:pt x="696969" y="514294"/>
                  <a:pt x="712694" y="537882"/>
                </a:cubicBezTo>
                <a:cubicBezTo>
                  <a:pt x="721659" y="551329"/>
                  <a:pt x="733024" y="563455"/>
                  <a:pt x="739588" y="578223"/>
                </a:cubicBezTo>
                <a:cubicBezTo>
                  <a:pt x="789034" y="689476"/>
                  <a:pt x="738144" y="630566"/>
                  <a:pt x="793376" y="685800"/>
                </a:cubicBezTo>
                <a:cubicBezTo>
                  <a:pt x="797858" y="699247"/>
                  <a:pt x="799939" y="713750"/>
                  <a:pt x="806823" y="726141"/>
                </a:cubicBezTo>
                <a:cubicBezTo>
                  <a:pt x="844837" y="794566"/>
                  <a:pt x="846701" y="792913"/>
                  <a:pt x="887506" y="833717"/>
                </a:cubicBezTo>
                <a:cubicBezTo>
                  <a:pt x="896471" y="860611"/>
                  <a:pt x="898675" y="890812"/>
                  <a:pt x="914400" y="914400"/>
                </a:cubicBezTo>
                <a:cubicBezTo>
                  <a:pt x="949157" y="966535"/>
                  <a:pt x="936183" y="939409"/>
                  <a:pt x="954741" y="995082"/>
                </a:cubicBezTo>
                <a:cubicBezTo>
                  <a:pt x="968822" y="1093648"/>
                  <a:pt x="936493" y="1089211"/>
                  <a:pt x="981635" y="108921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3383868" y="620687"/>
            <a:ext cx="1116124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ミニマップ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円/楕円 22"/>
          <p:cNvSpPr/>
          <p:nvPr/>
        </p:nvSpPr>
        <p:spPr>
          <a:xfrm>
            <a:off x="1905268" y="3005623"/>
            <a:ext cx="50405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2843807" y="3005623"/>
            <a:ext cx="504055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3145704" y="3717902"/>
            <a:ext cx="576064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>
          <a:xfrm>
            <a:off x="1527321" y="3825044"/>
            <a:ext cx="576064" cy="61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69897" y="4984993"/>
            <a:ext cx="45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メニュー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023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Picture 2" descr="C:\Users\MiyanoK\AppData\Local\Microsoft\Windows\Temporary Internet Files\Content.IE5\Y0UZ0NK2\gi01a201502031600-thum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6820" y="263852"/>
            <a:ext cx="7200800" cy="646209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角丸四角形 4"/>
          <p:cNvSpPr/>
          <p:nvPr/>
        </p:nvSpPr>
        <p:spPr>
          <a:xfrm>
            <a:off x="1403648" y="836994"/>
            <a:ext cx="1080120" cy="2088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プレイヤー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1152437" y="1665086"/>
            <a:ext cx="36004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円/楕円 6"/>
          <p:cNvSpPr/>
          <p:nvPr/>
        </p:nvSpPr>
        <p:spPr>
          <a:xfrm>
            <a:off x="1124817" y="1053018"/>
            <a:ext cx="36004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円/楕円 7"/>
          <p:cNvSpPr/>
          <p:nvPr/>
        </p:nvSpPr>
        <p:spPr>
          <a:xfrm>
            <a:off x="1152437" y="2249534"/>
            <a:ext cx="36004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円/楕円 8"/>
          <p:cNvSpPr/>
          <p:nvPr/>
        </p:nvSpPr>
        <p:spPr>
          <a:xfrm>
            <a:off x="2393540" y="1058462"/>
            <a:ext cx="36004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円/楕円 9"/>
          <p:cNvSpPr/>
          <p:nvPr/>
        </p:nvSpPr>
        <p:spPr>
          <a:xfrm>
            <a:off x="2393540" y="1694702"/>
            <a:ext cx="36004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円/楕円 10"/>
          <p:cNvSpPr/>
          <p:nvPr/>
        </p:nvSpPr>
        <p:spPr>
          <a:xfrm>
            <a:off x="2359605" y="2279150"/>
            <a:ext cx="36004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3203848" y="836712"/>
            <a:ext cx="129614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持ち物</a:t>
            </a:r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>
          <a:xfrm>
            <a:off x="3177371" y="1460612"/>
            <a:ext cx="129614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スキル</a:t>
            </a:r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3177371" y="2096852"/>
            <a:ext cx="129614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ステータス</a:t>
            </a:r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3177371" y="2681300"/>
            <a:ext cx="129614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所持</a:t>
            </a:r>
            <a:r>
              <a:rPr lang="ja-JP" altLang="en-US" dirty="0"/>
              <a:t>金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124817" y="5445224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戻る</a:t>
            </a:r>
            <a:endParaRPr kumimoji="1" lang="ja-JP" altLang="en-US" dirty="0"/>
          </a:p>
        </p:txBody>
      </p:sp>
      <p:sp>
        <p:nvSpPr>
          <p:cNvPr id="18" name="フリーフォーム 17"/>
          <p:cNvSpPr/>
          <p:nvPr/>
        </p:nvSpPr>
        <p:spPr>
          <a:xfrm>
            <a:off x="874059" y="4598894"/>
            <a:ext cx="1035423" cy="1519518"/>
          </a:xfrm>
          <a:custGeom>
            <a:avLst/>
            <a:gdLst>
              <a:gd name="connsiteX0" fmla="*/ 0 w 1035423"/>
              <a:gd name="connsiteY0" fmla="*/ 0 h 1519518"/>
              <a:gd name="connsiteX1" fmla="*/ 121023 w 1035423"/>
              <a:gd name="connsiteY1" fmla="*/ 134471 h 1519518"/>
              <a:gd name="connsiteX2" fmla="*/ 161365 w 1035423"/>
              <a:gd name="connsiteY2" fmla="*/ 174812 h 1519518"/>
              <a:gd name="connsiteX3" fmla="*/ 228600 w 1035423"/>
              <a:gd name="connsiteY3" fmla="*/ 242047 h 1519518"/>
              <a:gd name="connsiteX4" fmla="*/ 282388 w 1035423"/>
              <a:gd name="connsiteY4" fmla="*/ 309282 h 1519518"/>
              <a:gd name="connsiteX5" fmla="*/ 295835 w 1035423"/>
              <a:gd name="connsiteY5" fmla="*/ 349624 h 1519518"/>
              <a:gd name="connsiteX6" fmla="*/ 336176 w 1035423"/>
              <a:gd name="connsiteY6" fmla="*/ 376518 h 1519518"/>
              <a:gd name="connsiteX7" fmla="*/ 403412 w 1035423"/>
              <a:gd name="connsiteY7" fmla="*/ 443753 h 1519518"/>
              <a:gd name="connsiteX8" fmla="*/ 457200 w 1035423"/>
              <a:gd name="connsiteY8" fmla="*/ 510988 h 1519518"/>
              <a:gd name="connsiteX9" fmla="*/ 510988 w 1035423"/>
              <a:gd name="connsiteY9" fmla="*/ 591671 h 1519518"/>
              <a:gd name="connsiteX10" fmla="*/ 618565 w 1035423"/>
              <a:gd name="connsiteY10" fmla="*/ 685800 h 1519518"/>
              <a:gd name="connsiteX11" fmla="*/ 645459 w 1035423"/>
              <a:gd name="connsiteY11" fmla="*/ 726141 h 1519518"/>
              <a:gd name="connsiteX12" fmla="*/ 658906 w 1035423"/>
              <a:gd name="connsiteY12" fmla="*/ 766482 h 1519518"/>
              <a:gd name="connsiteX13" fmla="*/ 739588 w 1035423"/>
              <a:gd name="connsiteY13" fmla="*/ 874059 h 1519518"/>
              <a:gd name="connsiteX14" fmla="*/ 753035 w 1035423"/>
              <a:gd name="connsiteY14" fmla="*/ 914400 h 1519518"/>
              <a:gd name="connsiteX15" fmla="*/ 806823 w 1035423"/>
              <a:gd name="connsiteY15" fmla="*/ 1008530 h 1519518"/>
              <a:gd name="connsiteX16" fmla="*/ 820270 w 1035423"/>
              <a:gd name="connsiteY16" fmla="*/ 1048871 h 1519518"/>
              <a:gd name="connsiteX17" fmla="*/ 874059 w 1035423"/>
              <a:gd name="connsiteY17" fmla="*/ 1129553 h 1519518"/>
              <a:gd name="connsiteX18" fmla="*/ 927847 w 1035423"/>
              <a:gd name="connsiteY18" fmla="*/ 1237130 h 1519518"/>
              <a:gd name="connsiteX19" fmla="*/ 954741 w 1035423"/>
              <a:gd name="connsiteY19" fmla="*/ 1277471 h 1519518"/>
              <a:gd name="connsiteX20" fmla="*/ 981635 w 1035423"/>
              <a:gd name="connsiteY20" fmla="*/ 1358153 h 1519518"/>
              <a:gd name="connsiteX21" fmla="*/ 1035423 w 1035423"/>
              <a:gd name="connsiteY21" fmla="*/ 1479177 h 1519518"/>
              <a:gd name="connsiteX22" fmla="*/ 1035423 w 1035423"/>
              <a:gd name="connsiteY22" fmla="*/ 1519518 h 1519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35423" h="1519518">
                <a:moveTo>
                  <a:pt x="0" y="0"/>
                </a:moveTo>
                <a:cubicBezTo>
                  <a:pt x="73583" y="91979"/>
                  <a:pt x="33499" y="46947"/>
                  <a:pt x="121023" y="134471"/>
                </a:cubicBezTo>
                <a:cubicBezTo>
                  <a:pt x="134470" y="147918"/>
                  <a:pt x="150816" y="158989"/>
                  <a:pt x="161365" y="174812"/>
                </a:cubicBezTo>
                <a:cubicBezTo>
                  <a:pt x="197224" y="228600"/>
                  <a:pt x="174812" y="206188"/>
                  <a:pt x="228600" y="242047"/>
                </a:cubicBezTo>
                <a:cubicBezTo>
                  <a:pt x="262400" y="343447"/>
                  <a:pt x="212874" y="222388"/>
                  <a:pt x="282388" y="309282"/>
                </a:cubicBezTo>
                <a:cubicBezTo>
                  <a:pt x="291243" y="320351"/>
                  <a:pt x="286980" y="338555"/>
                  <a:pt x="295835" y="349624"/>
                </a:cubicBezTo>
                <a:cubicBezTo>
                  <a:pt x="305931" y="362244"/>
                  <a:pt x="324013" y="365876"/>
                  <a:pt x="336176" y="376518"/>
                </a:cubicBezTo>
                <a:cubicBezTo>
                  <a:pt x="360029" y="397389"/>
                  <a:pt x="403412" y="443753"/>
                  <a:pt x="403412" y="443753"/>
                </a:cubicBezTo>
                <a:cubicBezTo>
                  <a:pt x="433694" y="534600"/>
                  <a:pt x="391697" y="436127"/>
                  <a:pt x="457200" y="510988"/>
                </a:cubicBezTo>
                <a:cubicBezTo>
                  <a:pt x="478485" y="535314"/>
                  <a:pt x="484094" y="573742"/>
                  <a:pt x="510988" y="591671"/>
                </a:cubicBezTo>
                <a:cubicBezTo>
                  <a:pt x="553634" y="620102"/>
                  <a:pt x="587101" y="638604"/>
                  <a:pt x="618565" y="685800"/>
                </a:cubicBezTo>
                <a:cubicBezTo>
                  <a:pt x="627530" y="699247"/>
                  <a:pt x="638231" y="711686"/>
                  <a:pt x="645459" y="726141"/>
                </a:cubicBezTo>
                <a:cubicBezTo>
                  <a:pt x="651798" y="738819"/>
                  <a:pt x="651613" y="754328"/>
                  <a:pt x="658906" y="766482"/>
                </a:cubicBezTo>
                <a:cubicBezTo>
                  <a:pt x="706691" y="846125"/>
                  <a:pt x="683775" y="706620"/>
                  <a:pt x="739588" y="874059"/>
                </a:cubicBezTo>
                <a:cubicBezTo>
                  <a:pt x="744070" y="887506"/>
                  <a:pt x="746696" y="901722"/>
                  <a:pt x="753035" y="914400"/>
                </a:cubicBezTo>
                <a:cubicBezTo>
                  <a:pt x="820558" y="1049447"/>
                  <a:pt x="736099" y="843505"/>
                  <a:pt x="806823" y="1008530"/>
                </a:cubicBezTo>
                <a:cubicBezTo>
                  <a:pt x="812407" y="1021558"/>
                  <a:pt x="813386" y="1036480"/>
                  <a:pt x="820270" y="1048871"/>
                </a:cubicBezTo>
                <a:cubicBezTo>
                  <a:pt x="835967" y="1077126"/>
                  <a:pt x="859604" y="1100643"/>
                  <a:pt x="874059" y="1129553"/>
                </a:cubicBezTo>
                <a:cubicBezTo>
                  <a:pt x="891988" y="1165412"/>
                  <a:pt x="905608" y="1203772"/>
                  <a:pt x="927847" y="1237130"/>
                </a:cubicBezTo>
                <a:cubicBezTo>
                  <a:pt x="936812" y="1250577"/>
                  <a:pt x="948177" y="1262703"/>
                  <a:pt x="954741" y="1277471"/>
                </a:cubicBezTo>
                <a:cubicBezTo>
                  <a:pt x="966255" y="1303376"/>
                  <a:pt x="965910" y="1334565"/>
                  <a:pt x="981635" y="1358153"/>
                </a:cubicBezTo>
                <a:cubicBezTo>
                  <a:pt x="1006009" y="1394714"/>
                  <a:pt x="1035423" y="1431169"/>
                  <a:pt x="1035423" y="1479177"/>
                </a:cubicBezTo>
                <a:lnTo>
                  <a:pt x="1035423" y="151951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角丸四角形 18"/>
          <p:cNvSpPr/>
          <p:nvPr/>
        </p:nvSpPr>
        <p:spPr>
          <a:xfrm>
            <a:off x="3203848" y="5229200"/>
            <a:ext cx="1269667" cy="5853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タイトルへ</a:t>
            </a:r>
            <a:endParaRPr kumimoji="1" lang="ja-JP" altLang="en-US" dirty="0"/>
          </a:p>
        </p:txBody>
      </p:sp>
      <p:sp>
        <p:nvSpPr>
          <p:cNvPr id="20" name="角丸四角形 19"/>
          <p:cNvSpPr/>
          <p:nvPr/>
        </p:nvSpPr>
        <p:spPr>
          <a:xfrm>
            <a:off x="1152437" y="2954842"/>
            <a:ext cx="1387188" cy="1884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HP</a:t>
            </a:r>
            <a:r>
              <a:rPr kumimoji="1" lang="ja-JP" altLang="en-US" dirty="0" smtClean="0"/>
              <a:t>バー</a:t>
            </a:r>
            <a:endParaRPr kumimoji="1" lang="ja-JP" altLang="en-US" dirty="0"/>
          </a:p>
        </p:txBody>
      </p:sp>
      <p:sp>
        <p:nvSpPr>
          <p:cNvPr id="21" name="角丸四角形 20"/>
          <p:cNvSpPr/>
          <p:nvPr/>
        </p:nvSpPr>
        <p:spPr>
          <a:xfrm>
            <a:off x="2753580" y="692978"/>
            <a:ext cx="1746412" cy="3744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持ち物</a:t>
            </a:r>
            <a:endParaRPr kumimoji="1" lang="ja-JP" altLang="en-US" dirty="0"/>
          </a:p>
        </p:txBody>
      </p:sp>
      <p:sp>
        <p:nvSpPr>
          <p:cNvPr id="22" name="円/楕円 21"/>
          <p:cNvSpPr/>
          <p:nvPr/>
        </p:nvSpPr>
        <p:spPr>
          <a:xfrm>
            <a:off x="2915816" y="3717032"/>
            <a:ext cx="576064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戻る</a:t>
            </a:r>
            <a:endParaRPr kumimoji="1" lang="ja-JP" altLang="en-US" dirty="0"/>
          </a:p>
        </p:txBody>
      </p:sp>
      <p:sp>
        <p:nvSpPr>
          <p:cNvPr id="23" name="角丸四角形 22"/>
          <p:cNvSpPr/>
          <p:nvPr/>
        </p:nvSpPr>
        <p:spPr>
          <a:xfrm>
            <a:off x="2766818" y="881100"/>
            <a:ext cx="1719935" cy="360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スキル</a:t>
            </a:r>
            <a:endParaRPr kumimoji="1" lang="ja-JP" altLang="en-US" dirty="0"/>
          </a:p>
        </p:txBody>
      </p:sp>
      <p:sp>
        <p:nvSpPr>
          <p:cNvPr id="24" name="円/楕円 23"/>
          <p:cNvSpPr/>
          <p:nvPr/>
        </p:nvSpPr>
        <p:spPr>
          <a:xfrm>
            <a:off x="2915816" y="3717314"/>
            <a:ext cx="576064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戻る</a:t>
            </a:r>
            <a:endParaRPr kumimoji="1" lang="ja-JP" altLang="en-US" dirty="0"/>
          </a:p>
        </p:txBody>
      </p:sp>
      <p:sp>
        <p:nvSpPr>
          <p:cNvPr id="25" name="角丸四角形 24"/>
          <p:cNvSpPr/>
          <p:nvPr/>
        </p:nvSpPr>
        <p:spPr>
          <a:xfrm>
            <a:off x="874059" y="3242874"/>
            <a:ext cx="184558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経験値</a:t>
            </a:r>
            <a:endParaRPr kumimoji="1" lang="en-US" altLang="ja-JP" dirty="0" smtClean="0"/>
          </a:p>
        </p:txBody>
      </p:sp>
      <p:sp>
        <p:nvSpPr>
          <p:cNvPr id="17" name="角丸四角形 16"/>
          <p:cNvSpPr/>
          <p:nvPr/>
        </p:nvSpPr>
        <p:spPr>
          <a:xfrm>
            <a:off x="874059" y="529046"/>
            <a:ext cx="3841957" cy="3932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>
          <a:xfrm>
            <a:off x="3110797" y="1274486"/>
            <a:ext cx="1224136" cy="2226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>
            <a:off x="1152437" y="1268760"/>
            <a:ext cx="1421123" cy="2226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角丸四角形 27"/>
          <p:cNvSpPr/>
          <p:nvPr/>
        </p:nvSpPr>
        <p:spPr>
          <a:xfrm>
            <a:off x="971600" y="4481782"/>
            <a:ext cx="3600400" cy="1512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/>
          <p:cNvCxnSpPr/>
          <p:nvPr/>
        </p:nvCxnSpPr>
        <p:spPr>
          <a:xfrm>
            <a:off x="1124817" y="4725144"/>
            <a:ext cx="3159151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フリーフォーム 30"/>
          <p:cNvSpPr/>
          <p:nvPr/>
        </p:nvSpPr>
        <p:spPr>
          <a:xfrm>
            <a:off x="1332089" y="4617156"/>
            <a:ext cx="2889955" cy="304800"/>
          </a:xfrm>
          <a:custGeom>
            <a:avLst/>
            <a:gdLst>
              <a:gd name="connsiteX0" fmla="*/ 0 w 2889955"/>
              <a:gd name="connsiteY0" fmla="*/ 90311 h 304800"/>
              <a:gd name="connsiteX1" fmla="*/ 90311 w 2889955"/>
              <a:gd name="connsiteY1" fmla="*/ 67733 h 304800"/>
              <a:gd name="connsiteX2" fmla="*/ 270933 w 2889955"/>
              <a:gd name="connsiteY2" fmla="*/ 11288 h 304800"/>
              <a:gd name="connsiteX3" fmla="*/ 349955 w 2889955"/>
              <a:gd name="connsiteY3" fmla="*/ 0 h 304800"/>
              <a:gd name="connsiteX4" fmla="*/ 564444 w 2889955"/>
              <a:gd name="connsiteY4" fmla="*/ 11288 h 304800"/>
              <a:gd name="connsiteX5" fmla="*/ 666044 w 2889955"/>
              <a:gd name="connsiteY5" fmla="*/ 33866 h 304800"/>
              <a:gd name="connsiteX6" fmla="*/ 733778 w 2889955"/>
              <a:gd name="connsiteY6" fmla="*/ 56444 h 304800"/>
              <a:gd name="connsiteX7" fmla="*/ 824089 w 2889955"/>
              <a:gd name="connsiteY7" fmla="*/ 79022 h 304800"/>
              <a:gd name="connsiteX8" fmla="*/ 903111 w 2889955"/>
              <a:gd name="connsiteY8" fmla="*/ 101600 h 304800"/>
              <a:gd name="connsiteX9" fmla="*/ 970844 w 2889955"/>
              <a:gd name="connsiteY9" fmla="*/ 112888 h 304800"/>
              <a:gd name="connsiteX10" fmla="*/ 1185333 w 2889955"/>
              <a:gd name="connsiteY10" fmla="*/ 135466 h 304800"/>
              <a:gd name="connsiteX11" fmla="*/ 1388533 w 2889955"/>
              <a:gd name="connsiteY11" fmla="*/ 180622 h 304800"/>
              <a:gd name="connsiteX12" fmla="*/ 1524000 w 2889955"/>
              <a:gd name="connsiteY12" fmla="*/ 191911 h 304800"/>
              <a:gd name="connsiteX13" fmla="*/ 1580444 w 2889955"/>
              <a:gd name="connsiteY13" fmla="*/ 203200 h 304800"/>
              <a:gd name="connsiteX14" fmla="*/ 1614311 w 2889955"/>
              <a:gd name="connsiteY14" fmla="*/ 214488 h 304800"/>
              <a:gd name="connsiteX15" fmla="*/ 1738489 w 2889955"/>
              <a:gd name="connsiteY15" fmla="*/ 237066 h 304800"/>
              <a:gd name="connsiteX16" fmla="*/ 1919111 w 2889955"/>
              <a:gd name="connsiteY16" fmla="*/ 270933 h 304800"/>
              <a:gd name="connsiteX17" fmla="*/ 1964267 w 2889955"/>
              <a:gd name="connsiteY17" fmla="*/ 282222 h 304800"/>
              <a:gd name="connsiteX18" fmla="*/ 2032000 w 2889955"/>
              <a:gd name="connsiteY18" fmla="*/ 293511 h 304800"/>
              <a:gd name="connsiteX19" fmla="*/ 2088444 w 2889955"/>
              <a:gd name="connsiteY19" fmla="*/ 304800 h 304800"/>
              <a:gd name="connsiteX20" fmla="*/ 2810933 w 2889955"/>
              <a:gd name="connsiteY20" fmla="*/ 293511 h 304800"/>
              <a:gd name="connsiteX21" fmla="*/ 2878667 w 2889955"/>
              <a:gd name="connsiteY21" fmla="*/ 248355 h 304800"/>
              <a:gd name="connsiteX22" fmla="*/ 2889955 w 2889955"/>
              <a:gd name="connsiteY22" fmla="*/ 237066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889955" h="304800">
                <a:moveTo>
                  <a:pt x="0" y="90311"/>
                </a:moveTo>
                <a:cubicBezTo>
                  <a:pt x="30104" y="82785"/>
                  <a:pt x="60522" y="76422"/>
                  <a:pt x="90311" y="67733"/>
                </a:cubicBezTo>
                <a:cubicBezTo>
                  <a:pt x="150867" y="50071"/>
                  <a:pt x="208488" y="20208"/>
                  <a:pt x="270933" y="11288"/>
                </a:cubicBezTo>
                <a:lnTo>
                  <a:pt x="349955" y="0"/>
                </a:lnTo>
                <a:cubicBezTo>
                  <a:pt x="421451" y="3763"/>
                  <a:pt x="493096" y="5343"/>
                  <a:pt x="564444" y="11288"/>
                </a:cubicBezTo>
                <a:cubicBezTo>
                  <a:pt x="579319" y="12528"/>
                  <a:pt x="648189" y="28509"/>
                  <a:pt x="666044" y="33866"/>
                </a:cubicBezTo>
                <a:cubicBezTo>
                  <a:pt x="688840" y="40705"/>
                  <a:pt x="710689" y="50672"/>
                  <a:pt x="733778" y="56444"/>
                </a:cubicBezTo>
                <a:cubicBezTo>
                  <a:pt x="763882" y="63970"/>
                  <a:pt x="794651" y="69209"/>
                  <a:pt x="824089" y="79022"/>
                </a:cubicBezTo>
                <a:cubicBezTo>
                  <a:pt x="856367" y="89782"/>
                  <a:pt x="867674" y="94513"/>
                  <a:pt x="903111" y="101600"/>
                </a:cubicBezTo>
                <a:cubicBezTo>
                  <a:pt x="925556" y="106089"/>
                  <a:pt x="948112" y="110214"/>
                  <a:pt x="970844" y="112888"/>
                </a:cubicBezTo>
                <a:cubicBezTo>
                  <a:pt x="1023071" y="119032"/>
                  <a:pt x="1128351" y="124782"/>
                  <a:pt x="1185333" y="135466"/>
                </a:cubicBezTo>
                <a:cubicBezTo>
                  <a:pt x="1259604" y="149392"/>
                  <a:pt x="1311094" y="174169"/>
                  <a:pt x="1388533" y="180622"/>
                </a:cubicBezTo>
                <a:lnTo>
                  <a:pt x="1524000" y="191911"/>
                </a:lnTo>
                <a:cubicBezTo>
                  <a:pt x="1542815" y="195674"/>
                  <a:pt x="1561830" y="198547"/>
                  <a:pt x="1580444" y="203200"/>
                </a:cubicBezTo>
                <a:cubicBezTo>
                  <a:pt x="1591988" y="206086"/>
                  <a:pt x="1602767" y="211602"/>
                  <a:pt x="1614311" y="214488"/>
                </a:cubicBezTo>
                <a:cubicBezTo>
                  <a:pt x="1645873" y="222378"/>
                  <a:pt x="1708287" y="232032"/>
                  <a:pt x="1738489" y="237066"/>
                </a:cubicBezTo>
                <a:cubicBezTo>
                  <a:pt x="1842099" y="271603"/>
                  <a:pt x="1782541" y="257276"/>
                  <a:pt x="1919111" y="270933"/>
                </a:cubicBezTo>
                <a:cubicBezTo>
                  <a:pt x="1934163" y="274696"/>
                  <a:pt x="1949053" y="279179"/>
                  <a:pt x="1964267" y="282222"/>
                </a:cubicBezTo>
                <a:cubicBezTo>
                  <a:pt x="1986712" y="286711"/>
                  <a:pt x="2009480" y="289416"/>
                  <a:pt x="2032000" y="293511"/>
                </a:cubicBezTo>
                <a:cubicBezTo>
                  <a:pt x="2050878" y="296943"/>
                  <a:pt x="2069629" y="301037"/>
                  <a:pt x="2088444" y="304800"/>
                </a:cubicBezTo>
                <a:lnTo>
                  <a:pt x="2810933" y="293511"/>
                </a:lnTo>
                <a:cubicBezTo>
                  <a:pt x="2837999" y="291578"/>
                  <a:pt x="2859480" y="267543"/>
                  <a:pt x="2878667" y="248355"/>
                </a:cubicBezTo>
                <a:lnTo>
                  <a:pt x="2889955" y="23706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フリーフォーム 31"/>
          <p:cNvSpPr/>
          <p:nvPr/>
        </p:nvSpPr>
        <p:spPr>
          <a:xfrm>
            <a:off x="1286933" y="5057422"/>
            <a:ext cx="3048000" cy="259645"/>
          </a:xfrm>
          <a:custGeom>
            <a:avLst/>
            <a:gdLst>
              <a:gd name="connsiteX0" fmla="*/ 0 w 3048000"/>
              <a:gd name="connsiteY0" fmla="*/ 79022 h 259645"/>
              <a:gd name="connsiteX1" fmla="*/ 67734 w 3048000"/>
              <a:gd name="connsiteY1" fmla="*/ 56445 h 259645"/>
              <a:gd name="connsiteX2" fmla="*/ 191911 w 3048000"/>
              <a:gd name="connsiteY2" fmla="*/ 45156 h 259645"/>
              <a:gd name="connsiteX3" fmla="*/ 282223 w 3048000"/>
              <a:gd name="connsiteY3" fmla="*/ 33867 h 259645"/>
              <a:gd name="connsiteX4" fmla="*/ 316089 w 3048000"/>
              <a:gd name="connsiteY4" fmla="*/ 22578 h 259645"/>
              <a:gd name="connsiteX5" fmla="*/ 553156 w 3048000"/>
              <a:gd name="connsiteY5" fmla="*/ 0 h 259645"/>
              <a:gd name="connsiteX6" fmla="*/ 688623 w 3048000"/>
              <a:gd name="connsiteY6" fmla="*/ 11289 h 259645"/>
              <a:gd name="connsiteX7" fmla="*/ 722489 w 3048000"/>
              <a:gd name="connsiteY7" fmla="*/ 22578 h 259645"/>
              <a:gd name="connsiteX8" fmla="*/ 767645 w 3048000"/>
              <a:gd name="connsiteY8" fmla="*/ 33867 h 259645"/>
              <a:gd name="connsiteX9" fmla="*/ 801511 w 3048000"/>
              <a:gd name="connsiteY9" fmla="*/ 45156 h 259645"/>
              <a:gd name="connsiteX10" fmla="*/ 1004711 w 3048000"/>
              <a:gd name="connsiteY10" fmla="*/ 56445 h 259645"/>
              <a:gd name="connsiteX11" fmla="*/ 1038578 w 3048000"/>
              <a:gd name="connsiteY11" fmla="*/ 67734 h 259645"/>
              <a:gd name="connsiteX12" fmla="*/ 1106311 w 3048000"/>
              <a:gd name="connsiteY12" fmla="*/ 79022 h 259645"/>
              <a:gd name="connsiteX13" fmla="*/ 1151467 w 3048000"/>
              <a:gd name="connsiteY13" fmla="*/ 101600 h 259645"/>
              <a:gd name="connsiteX14" fmla="*/ 1253067 w 3048000"/>
              <a:gd name="connsiteY14" fmla="*/ 124178 h 259645"/>
              <a:gd name="connsiteX15" fmla="*/ 1286934 w 3048000"/>
              <a:gd name="connsiteY15" fmla="*/ 146756 h 259645"/>
              <a:gd name="connsiteX16" fmla="*/ 1332089 w 3048000"/>
              <a:gd name="connsiteY16" fmla="*/ 158045 h 259645"/>
              <a:gd name="connsiteX17" fmla="*/ 1467556 w 3048000"/>
              <a:gd name="connsiteY17" fmla="*/ 191911 h 259645"/>
              <a:gd name="connsiteX18" fmla="*/ 1501423 w 3048000"/>
              <a:gd name="connsiteY18" fmla="*/ 203200 h 259645"/>
              <a:gd name="connsiteX19" fmla="*/ 1569156 w 3048000"/>
              <a:gd name="connsiteY19" fmla="*/ 214489 h 259645"/>
              <a:gd name="connsiteX20" fmla="*/ 1603023 w 3048000"/>
              <a:gd name="connsiteY20" fmla="*/ 225778 h 259645"/>
              <a:gd name="connsiteX21" fmla="*/ 1693334 w 3048000"/>
              <a:gd name="connsiteY21" fmla="*/ 237067 h 259645"/>
              <a:gd name="connsiteX22" fmla="*/ 1794934 w 3048000"/>
              <a:gd name="connsiteY22" fmla="*/ 259645 h 259645"/>
              <a:gd name="connsiteX23" fmla="*/ 2246489 w 3048000"/>
              <a:gd name="connsiteY23" fmla="*/ 248356 h 259645"/>
              <a:gd name="connsiteX24" fmla="*/ 2280356 w 3048000"/>
              <a:gd name="connsiteY24" fmla="*/ 237067 h 259645"/>
              <a:gd name="connsiteX25" fmla="*/ 2336800 w 3048000"/>
              <a:gd name="connsiteY25" fmla="*/ 214489 h 259645"/>
              <a:gd name="connsiteX26" fmla="*/ 2427111 w 3048000"/>
              <a:gd name="connsiteY26" fmla="*/ 191911 h 259645"/>
              <a:gd name="connsiteX27" fmla="*/ 2573867 w 3048000"/>
              <a:gd name="connsiteY27" fmla="*/ 169334 h 259645"/>
              <a:gd name="connsiteX28" fmla="*/ 2641600 w 3048000"/>
              <a:gd name="connsiteY28" fmla="*/ 158045 h 259645"/>
              <a:gd name="connsiteX29" fmla="*/ 2777067 w 3048000"/>
              <a:gd name="connsiteY29" fmla="*/ 146756 h 259645"/>
              <a:gd name="connsiteX30" fmla="*/ 2889956 w 3048000"/>
              <a:gd name="connsiteY30" fmla="*/ 135467 h 259645"/>
              <a:gd name="connsiteX31" fmla="*/ 2923823 w 3048000"/>
              <a:gd name="connsiteY31" fmla="*/ 124178 h 259645"/>
              <a:gd name="connsiteX32" fmla="*/ 2968978 w 3048000"/>
              <a:gd name="connsiteY32" fmla="*/ 101600 h 259645"/>
              <a:gd name="connsiteX33" fmla="*/ 3014134 w 3048000"/>
              <a:gd name="connsiteY33" fmla="*/ 90311 h 259645"/>
              <a:gd name="connsiteX34" fmla="*/ 3048000 w 3048000"/>
              <a:gd name="connsiteY34" fmla="*/ 67734 h 259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048000" h="259645">
                <a:moveTo>
                  <a:pt x="0" y="79022"/>
                </a:moveTo>
                <a:cubicBezTo>
                  <a:pt x="22578" y="71496"/>
                  <a:pt x="44297" y="60581"/>
                  <a:pt x="67734" y="56445"/>
                </a:cubicBezTo>
                <a:cubicBezTo>
                  <a:pt x="108665" y="49222"/>
                  <a:pt x="150576" y="49507"/>
                  <a:pt x="191911" y="45156"/>
                </a:cubicBezTo>
                <a:cubicBezTo>
                  <a:pt x="222083" y="41980"/>
                  <a:pt x="252119" y="37630"/>
                  <a:pt x="282223" y="33867"/>
                </a:cubicBezTo>
                <a:cubicBezTo>
                  <a:pt x="293512" y="30104"/>
                  <a:pt x="304473" y="25159"/>
                  <a:pt x="316089" y="22578"/>
                </a:cubicBezTo>
                <a:cubicBezTo>
                  <a:pt x="395502" y="4930"/>
                  <a:pt x="470025" y="5542"/>
                  <a:pt x="553156" y="0"/>
                </a:cubicBezTo>
                <a:cubicBezTo>
                  <a:pt x="598312" y="3763"/>
                  <a:pt x="643708" y="5300"/>
                  <a:pt x="688623" y="11289"/>
                </a:cubicBezTo>
                <a:cubicBezTo>
                  <a:pt x="700418" y="12862"/>
                  <a:pt x="711048" y="19309"/>
                  <a:pt x="722489" y="22578"/>
                </a:cubicBezTo>
                <a:cubicBezTo>
                  <a:pt x="737407" y="26840"/>
                  <a:pt x="752727" y="29605"/>
                  <a:pt x="767645" y="33867"/>
                </a:cubicBezTo>
                <a:cubicBezTo>
                  <a:pt x="779086" y="37136"/>
                  <a:pt x="789665" y="44028"/>
                  <a:pt x="801511" y="45156"/>
                </a:cubicBezTo>
                <a:cubicBezTo>
                  <a:pt x="869043" y="51588"/>
                  <a:pt x="936978" y="52682"/>
                  <a:pt x="1004711" y="56445"/>
                </a:cubicBezTo>
                <a:cubicBezTo>
                  <a:pt x="1016000" y="60208"/>
                  <a:pt x="1026962" y="65153"/>
                  <a:pt x="1038578" y="67734"/>
                </a:cubicBezTo>
                <a:cubicBezTo>
                  <a:pt x="1060922" y="72699"/>
                  <a:pt x="1084387" y="72445"/>
                  <a:pt x="1106311" y="79022"/>
                </a:cubicBezTo>
                <a:cubicBezTo>
                  <a:pt x="1122430" y="83858"/>
                  <a:pt x="1135999" y="94971"/>
                  <a:pt x="1151467" y="101600"/>
                </a:cubicBezTo>
                <a:cubicBezTo>
                  <a:pt x="1186837" y="116759"/>
                  <a:pt x="1212474" y="117412"/>
                  <a:pt x="1253067" y="124178"/>
                </a:cubicBezTo>
                <a:cubicBezTo>
                  <a:pt x="1264356" y="131704"/>
                  <a:pt x="1274463" y="141411"/>
                  <a:pt x="1286934" y="146756"/>
                </a:cubicBezTo>
                <a:cubicBezTo>
                  <a:pt x="1301194" y="152868"/>
                  <a:pt x="1317228" y="153587"/>
                  <a:pt x="1332089" y="158045"/>
                </a:cubicBezTo>
                <a:cubicBezTo>
                  <a:pt x="1527613" y="216701"/>
                  <a:pt x="1274328" y="148971"/>
                  <a:pt x="1467556" y="191911"/>
                </a:cubicBezTo>
                <a:cubicBezTo>
                  <a:pt x="1479172" y="194492"/>
                  <a:pt x="1489807" y="200619"/>
                  <a:pt x="1501423" y="203200"/>
                </a:cubicBezTo>
                <a:cubicBezTo>
                  <a:pt x="1523767" y="208165"/>
                  <a:pt x="1546812" y="209524"/>
                  <a:pt x="1569156" y="214489"/>
                </a:cubicBezTo>
                <a:cubicBezTo>
                  <a:pt x="1580772" y="217070"/>
                  <a:pt x="1591315" y="223649"/>
                  <a:pt x="1603023" y="225778"/>
                </a:cubicBezTo>
                <a:cubicBezTo>
                  <a:pt x="1632872" y="231205"/>
                  <a:pt x="1663349" y="232454"/>
                  <a:pt x="1693334" y="237067"/>
                </a:cubicBezTo>
                <a:cubicBezTo>
                  <a:pt x="1730594" y="242799"/>
                  <a:pt x="1758978" y="250656"/>
                  <a:pt x="1794934" y="259645"/>
                </a:cubicBezTo>
                <a:cubicBezTo>
                  <a:pt x="1945452" y="255882"/>
                  <a:pt x="2096086" y="255352"/>
                  <a:pt x="2246489" y="248356"/>
                </a:cubicBezTo>
                <a:cubicBezTo>
                  <a:pt x="2258376" y="247803"/>
                  <a:pt x="2269214" y="241245"/>
                  <a:pt x="2280356" y="237067"/>
                </a:cubicBezTo>
                <a:cubicBezTo>
                  <a:pt x="2299330" y="229952"/>
                  <a:pt x="2317826" y="221604"/>
                  <a:pt x="2336800" y="214489"/>
                </a:cubicBezTo>
                <a:cubicBezTo>
                  <a:pt x="2373662" y="200666"/>
                  <a:pt x="2383520" y="199837"/>
                  <a:pt x="2427111" y="191911"/>
                </a:cubicBezTo>
                <a:cubicBezTo>
                  <a:pt x="2504567" y="177828"/>
                  <a:pt x="2491395" y="182022"/>
                  <a:pt x="2573867" y="169334"/>
                </a:cubicBezTo>
                <a:cubicBezTo>
                  <a:pt x="2596490" y="165854"/>
                  <a:pt x="2618851" y="160573"/>
                  <a:pt x="2641600" y="158045"/>
                </a:cubicBezTo>
                <a:cubicBezTo>
                  <a:pt x="2686635" y="153041"/>
                  <a:pt x="2731941" y="150858"/>
                  <a:pt x="2777067" y="146756"/>
                </a:cubicBezTo>
                <a:lnTo>
                  <a:pt x="2889956" y="135467"/>
                </a:lnTo>
                <a:cubicBezTo>
                  <a:pt x="2901245" y="131704"/>
                  <a:pt x="2912886" y="128866"/>
                  <a:pt x="2923823" y="124178"/>
                </a:cubicBezTo>
                <a:cubicBezTo>
                  <a:pt x="2939291" y="117549"/>
                  <a:pt x="2953221" y="107509"/>
                  <a:pt x="2968978" y="101600"/>
                </a:cubicBezTo>
                <a:cubicBezTo>
                  <a:pt x="2983505" y="96152"/>
                  <a:pt x="2999082" y="94074"/>
                  <a:pt x="3014134" y="90311"/>
                </a:cubicBezTo>
                <a:lnTo>
                  <a:pt x="3048000" y="6773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角丸四角形 32"/>
          <p:cNvSpPr/>
          <p:nvPr/>
        </p:nvSpPr>
        <p:spPr>
          <a:xfrm>
            <a:off x="3203848" y="4049734"/>
            <a:ext cx="1368152" cy="432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346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6" grpId="0"/>
      <p:bldP spid="19" grpId="0" animBg="1"/>
      <p:bldP spid="20" grpId="0" animBg="1"/>
      <p:bldP spid="21" grpId="0" animBg="1"/>
      <p:bldP spid="21" grpId="1" animBg="1"/>
      <p:bldP spid="21" grpId="2" animBg="1"/>
      <p:bldP spid="22" grpId="0" animBg="1"/>
      <p:bldP spid="22" grpId="1" animBg="1"/>
      <p:bldP spid="23" grpId="0" animBg="1"/>
      <p:bldP spid="23" grpId="1" animBg="1"/>
      <p:bldP spid="23" grpId="2" animBg="1"/>
      <p:bldP spid="24" grpId="0" animBg="1"/>
      <p:bldP spid="24" grpId="1" animBg="1"/>
      <p:bldP spid="24" grpId="2" animBg="1"/>
      <p:bldP spid="25" grpId="0" animBg="1"/>
      <p:bldP spid="17" grpId="0" animBg="1"/>
      <p:bldP spid="17" grpId="1" animBg="1"/>
      <p:bldP spid="26" grpId="0" animBg="1"/>
      <p:bldP spid="27" grpId="0" animBg="1"/>
      <p:bldP spid="28" grpId="0" animBg="1"/>
      <p:bldP spid="31" grpId="0" animBg="1"/>
      <p:bldP spid="32" grpId="0" animBg="1"/>
      <p:bldP spid="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 smtClean="0"/>
              <a:t>壮大なステージ</a:t>
            </a:r>
            <a:endParaRPr kumimoji="1" lang="en-US" altLang="ja-JP" sz="4400" dirty="0" smtClean="0"/>
          </a:p>
          <a:p>
            <a:r>
              <a:rPr kumimoji="1" lang="ja-JP" altLang="en-US" sz="4400" dirty="0" smtClean="0"/>
              <a:t>ブレンダーで作る</a:t>
            </a:r>
            <a:endParaRPr kumimoji="1" lang="en-US" altLang="ja-JP" sz="4400" dirty="0" smtClean="0"/>
          </a:p>
          <a:p>
            <a:r>
              <a:rPr lang="ja-JP" altLang="en-US" sz="4400" dirty="0" smtClean="0"/>
              <a:t>コントローラーの設定</a:t>
            </a:r>
            <a:endParaRPr lang="en-US" altLang="ja-JP" sz="4400" dirty="0" smtClean="0"/>
          </a:p>
          <a:p>
            <a:endParaRPr kumimoji="1" lang="en-US" altLang="ja-JP" sz="4400" dirty="0" smtClean="0"/>
          </a:p>
          <a:p>
            <a:endParaRPr lang="en-US" altLang="ja-JP" sz="4400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課題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885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 smtClean="0"/>
              <a:t>１０代～３０代後半くらい</a:t>
            </a:r>
            <a:endParaRPr kumimoji="1" lang="en-US" altLang="ja-JP" sz="4800" dirty="0" smtClean="0"/>
          </a:p>
          <a:p>
            <a:endParaRPr lang="en-US" altLang="ja-JP" sz="4800" dirty="0" smtClean="0"/>
          </a:p>
          <a:p>
            <a:endParaRPr lang="en-US" altLang="ja-JP" sz="4800" dirty="0" smtClean="0"/>
          </a:p>
          <a:p>
            <a:endParaRPr lang="en-US" altLang="ja-JP" sz="48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ターゲット</a:t>
            </a:r>
            <a:endParaRPr kumimoji="1" lang="ja-JP" altLang="en-US" dirty="0"/>
          </a:p>
        </p:txBody>
      </p:sp>
      <p:pic>
        <p:nvPicPr>
          <p:cNvPr id="6146" name="Picture 2" descr="C:\Users\MiyanoK\AppData\Local\Microsoft\Windows\Temporary Internet Files\Content.IE5\8LT0H1RG\cc-library010010513-thum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562850"/>
            <a:ext cx="2664296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986" y="3433764"/>
            <a:ext cx="2957326" cy="2806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5489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 smtClean="0"/>
              <a:t>ガチャ（装備）</a:t>
            </a:r>
            <a:endParaRPr lang="en-US" altLang="ja-JP" sz="4000" dirty="0" smtClean="0"/>
          </a:p>
          <a:p>
            <a:r>
              <a:rPr lang="ja-JP" altLang="en-US" sz="4000" dirty="0" smtClean="0"/>
              <a:t>アイテム（回復）</a:t>
            </a:r>
            <a:endParaRPr lang="en-US" altLang="ja-JP" sz="4000" dirty="0" smtClean="0"/>
          </a:p>
          <a:p>
            <a:r>
              <a:rPr lang="ja-JP" altLang="en-US" sz="4000" dirty="0" smtClean="0"/>
              <a:t>鞄の増加</a:t>
            </a:r>
            <a:endParaRPr lang="en-US" altLang="ja-JP" sz="4000" dirty="0" smtClean="0"/>
          </a:p>
          <a:p>
            <a:pPr marL="0" indent="0">
              <a:buNone/>
            </a:pPr>
            <a:endParaRPr lang="en-US" altLang="ja-JP" sz="4000" dirty="0" smtClean="0"/>
          </a:p>
          <a:p>
            <a:endParaRPr lang="en-US" altLang="ja-JP" sz="4000" dirty="0" smtClean="0"/>
          </a:p>
          <a:p>
            <a:endParaRPr lang="en-US" altLang="ja-JP" sz="4000" dirty="0" smtClean="0"/>
          </a:p>
          <a:p>
            <a:endParaRPr kumimoji="1" lang="ja-JP" altLang="en-US" sz="40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課金要素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78718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dirty="0" smtClean="0"/>
              <a:t>ご清聴</a:t>
            </a:r>
            <a:endParaRPr kumimoji="1" lang="en-US" altLang="ja-JP" sz="5400" dirty="0" smtClean="0"/>
          </a:p>
          <a:p>
            <a:pPr marL="0" indent="0">
              <a:buNone/>
            </a:pPr>
            <a:r>
              <a:rPr lang="en-US" altLang="ja-JP" sz="5400" dirty="0"/>
              <a:t>	</a:t>
            </a:r>
            <a:r>
              <a:rPr kumimoji="1" lang="ja-JP" altLang="en-US" sz="5400" dirty="0" smtClean="0"/>
              <a:t>ありがとうございました</a:t>
            </a:r>
            <a:endParaRPr kumimoji="1" lang="ja-JP" altLang="en-US" sz="54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194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sz="5400" dirty="0"/>
              <a:t>　</a:t>
            </a:r>
            <a:r>
              <a:rPr lang="ja-JP" altLang="en-US" sz="5400" dirty="0" smtClean="0"/>
              <a:t>　　　　　　</a:t>
            </a:r>
            <a:r>
              <a:rPr kumimoji="1" lang="ja-JP" altLang="en-US" sz="5400" dirty="0" smtClean="0"/>
              <a:t>青春</a:t>
            </a:r>
            <a:endParaRPr kumimoji="1" lang="en-US" altLang="ja-JP" sz="5400" dirty="0" smtClean="0"/>
          </a:p>
          <a:p>
            <a:pPr marL="0" indent="0">
              <a:buNone/>
            </a:pPr>
            <a:r>
              <a:rPr lang="ja-JP" altLang="en-US" sz="5400" dirty="0">
                <a:solidFill>
                  <a:srgbClr val="FF0000"/>
                </a:solidFill>
              </a:rPr>
              <a:t>入れ込み</a:t>
            </a:r>
            <a:r>
              <a:rPr lang="ja-JP" altLang="en-US" sz="5400" dirty="0" smtClean="0">
                <a:solidFill>
                  <a:srgbClr val="FF0000"/>
                </a:solidFill>
              </a:rPr>
              <a:t>要素</a:t>
            </a:r>
            <a:endParaRPr lang="en-US" altLang="ja-JP" sz="5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ja-JP" altLang="en-US" sz="3200" dirty="0" smtClean="0"/>
              <a:t>・青春　・バトル　・熱い　・もどかしい</a:t>
            </a:r>
            <a:endParaRPr kumimoji="1" lang="en-US" altLang="ja-JP" sz="3200" dirty="0" smtClean="0"/>
          </a:p>
          <a:p>
            <a:pPr marL="0" indent="0">
              <a:buNone/>
            </a:pPr>
            <a:r>
              <a:rPr lang="ja-JP" altLang="en-US" sz="3200" dirty="0" smtClean="0"/>
              <a:t>・仲間と</a:t>
            </a:r>
            <a:r>
              <a:rPr lang="ja-JP" altLang="en-US" sz="3200" dirty="0" err="1" smtClean="0"/>
              <a:t>、、、</a:t>
            </a:r>
            <a:r>
              <a:rPr lang="ja-JP" altLang="en-US" sz="3200" dirty="0" smtClean="0"/>
              <a:t>　・　種族　・マルチ　・敵、仲間</a:t>
            </a:r>
            <a:r>
              <a:rPr lang="en-US" altLang="ja-JP" sz="3200" dirty="0" smtClean="0"/>
              <a:t>AI</a:t>
            </a:r>
            <a:r>
              <a:rPr lang="ja-JP" altLang="en-US" sz="3200" dirty="0" smtClean="0"/>
              <a:t>・</a:t>
            </a:r>
            <a:r>
              <a:rPr lang="en-US" altLang="ja-JP" sz="3200" dirty="0" smtClean="0"/>
              <a:t>RPG</a:t>
            </a:r>
            <a:endParaRPr kumimoji="1" lang="en-US" altLang="ja-JP" sz="3200" dirty="0" smtClean="0"/>
          </a:p>
          <a:p>
            <a:pPr marL="0" indent="0">
              <a:buNone/>
            </a:pPr>
            <a:endParaRPr kumimoji="1" lang="ja-JP" altLang="en-US" sz="32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600" dirty="0" smtClean="0"/>
              <a:t>テーマ</a:t>
            </a:r>
            <a:endParaRPr kumimoji="1" lang="ja-JP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0000547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832878" y="3367798"/>
            <a:ext cx="7408333" cy="345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5400" dirty="0" smtClean="0"/>
              <a:t>「アエタース・プーベース</a:t>
            </a:r>
            <a:endParaRPr kumimoji="1" lang="en-US" altLang="ja-JP" sz="5400" dirty="0" smtClean="0"/>
          </a:p>
          <a:p>
            <a:pPr marL="0" indent="0">
              <a:buNone/>
            </a:pPr>
            <a:r>
              <a:rPr lang="ja-JP" altLang="en-US" sz="5400" dirty="0"/>
              <a:t>　</a:t>
            </a:r>
            <a:r>
              <a:rPr lang="ja-JP" altLang="en-US" sz="5400" dirty="0" smtClean="0"/>
              <a:t>　　　　　　</a:t>
            </a:r>
            <a:r>
              <a:rPr kumimoji="1" lang="ja-JP" altLang="en-US" sz="5400" dirty="0" smtClean="0"/>
              <a:t>・オンライン」</a:t>
            </a:r>
            <a:r>
              <a:rPr kumimoji="1" lang="en-US" altLang="ja-JP" sz="5400" dirty="0" smtClean="0"/>
              <a:t/>
            </a:r>
            <a:br>
              <a:rPr kumimoji="1" lang="en-US" altLang="ja-JP" sz="5400" dirty="0" smtClean="0"/>
            </a:br>
            <a:endParaRPr kumimoji="1" lang="ja-JP" altLang="en-US" sz="54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8000" dirty="0" smtClean="0"/>
              <a:t>タイトル</a:t>
            </a:r>
            <a:endParaRPr kumimoji="1" lang="ja-JP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3578270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539552" y="2675467"/>
            <a:ext cx="8280919" cy="3450696"/>
          </a:xfrm>
        </p:spPr>
        <p:txBody>
          <a:bodyPr>
            <a:normAutofit/>
          </a:bodyPr>
          <a:lstStyle/>
          <a:p>
            <a:r>
              <a:rPr kumimoji="1" lang="ja-JP" altLang="en-US" sz="4400" dirty="0" smtClean="0"/>
              <a:t>仲間とわいわいして、熱いバトルをして、男女のもどかしさなど</a:t>
            </a:r>
            <a:r>
              <a:rPr kumimoji="1" lang="ja-JP" altLang="en-US" sz="4400" dirty="0" err="1" smtClean="0"/>
              <a:t>、、、</a:t>
            </a:r>
            <a:endParaRPr kumimoji="1" lang="ja-JP" altLang="en-US" sz="44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青春とは</a:t>
            </a:r>
            <a:r>
              <a:rPr kumimoji="1" lang="ja-JP" altLang="en-US" dirty="0" err="1" smtClean="0"/>
              <a:t>、、、</a:t>
            </a:r>
            <a:endParaRPr kumimoji="1" lang="ja-JP" altLang="en-US" dirty="0"/>
          </a:p>
        </p:txBody>
      </p:sp>
      <p:pic>
        <p:nvPicPr>
          <p:cNvPr id="1029" name="Picture 5" descr="C:\Users\MiyanoK\AppData\Local\Microsoft\Windows\Temporary Internet Files\Content.IE5\UABRTGKT\gi01a20150228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90" y="4054599"/>
            <a:ext cx="2808312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8763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872067" y="2276872"/>
            <a:ext cx="7408333" cy="4248472"/>
          </a:xfrm>
        </p:spPr>
        <p:txBody>
          <a:bodyPr>
            <a:normAutofit lnSpcReduction="10000"/>
          </a:bodyPr>
          <a:lstStyle/>
          <a:p>
            <a:r>
              <a:rPr kumimoji="1" lang="ja-JP" altLang="en-US" sz="4000" dirty="0" smtClean="0"/>
              <a:t>主人公（男）１６歳くらい</a:t>
            </a:r>
            <a:endParaRPr kumimoji="1" lang="en-US" altLang="ja-JP" sz="4000" dirty="0" smtClean="0"/>
          </a:p>
          <a:p>
            <a:r>
              <a:rPr lang="ja-JP" altLang="en-US" sz="4000" dirty="0" smtClean="0"/>
              <a:t>ヒロイン（女）１６歳くらい</a:t>
            </a:r>
            <a:endParaRPr lang="en-US" altLang="ja-JP" sz="4000" dirty="0" smtClean="0"/>
          </a:p>
          <a:p>
            <a:r>
              <a:rPr kumimoji="1" lang="ja-JP" altLang="en-US" sz="4000" dirty="0" smtClean="0"/>
              <a:t>１２</a:t>
            </a:r>
            <a:r>
              <a:rPr lang="ja-JP" altLang="en-US" sz="4000" dirty="0" smtClean="0"/>
              <a:t>種族</a:t>
            </a:r>
            <a:endParaRPr lang="en-US" altLang="ja-JP" sz="4000" dirty="0" smtClean="0"/>
          </a:p>
          <a:p>
            <a:pPr lvl="1"/>
            <a:r>
              <a:rPr lang="ja-JP" altLang="en-US" sz="3800" dirty="0" smtClean="0"/>
              <a:t>モブ、リーダー</a:t>
            </a:r>
            <a:endParaRPr lang="en-US" altLang="ja-JP" sz="3800" dirty="0"/>
          </a:p>
          <a:p>
            <a:r>
              <a:rPr lang="ja-JP" altLang="en-US" sz="4000" dirty="0" smtClean="0"/>
              <a:t>各ステージ</a:t>
            </a:r>
            <a:endParaRPr lang="en-US" altLang="ja-JP" sz="4000" dirty="0" smtClean="0"/>
          </a:p>
          <a:p>
            <a:pPr marL="301943" lvl="1" indent="0">
              <a:buNone/>
            </a:pPr>
            <a:r>
              <a:rPr lang="ja-JP" altLang="en-US" sz="3800" dirty="0" smtClean="0"/>
              <a:t>（</a:t>
            </a:r>
            <a:r>
              <a:rPr lang="ja-JP" altLang="en-US" sz="3200" dirty="0" smtClean="0"/>
              <a:t>ブレンダーで作る予定</a:t>
            </a:r>
            <a:r>
              <a:rPr lang="ja-JP" altLang="en-US" sz="3800" dirty="0" smtClean="0"/>
              <a:t>）</a:t>
            </a:r>
            <a:endParaRPr lang="en-US" altLang="ja-JP" sz="3800" dirty="0" smtClean="0"/>
          </a:p>
          <a:p>
            <a:pPr marL="301943" lvl="1" indent="0">
              <a:buNone/>
            </a:pPr>
            <a:endParaRPr kumimoji="1" lang="ja-JP" altLang="en-US" sz="38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使う</a:t>
            </a:r>
            <a:r>
              <a:rPr lang="ja-JP" altLang="en-US" dirty="0" smtClean="0"/>
              <a:t>素材</a:t>
            </a:r>
            <a:endParaRPr kumimoji="1" lang="ja-JP" altLang="en-US" dirty="0"/>
          </a:p>
        </p:txBody>
      </p:sp>
      <p:pic>
        <p:nvPicPr>
          <p:cNvPr id="1026" name="Picture 2" descr="C:\Users\MiyanoK\AppData\Local\Microsoft\Windows\Temporary Internet Files\Content.IE5\GEXUSDUZ\lgi01b2014041612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884824"/>
            <a:ext cx="1970865" cy="273464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9571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200" dirty="0" smtClean="0"/>
              <a:t>　１、ヒュース　２、マグス　３、アルス　</a:t>
            </a:r>
            <a:endParaRPr kumimoji="1" lang="en-US" altLang="ja-JP" sz="3200" dirty="0" smtClean="0"/>
          </a:p>
          <a:p>
            <a:pPr marL="0" indent="0">
              <a:buNone/>
            </a:pPr>
            <a:r>
              <a:rPr lang="ja-JP" altLang="en-US" sz="3200" dirty="0"/>
              <a:t>　</a:t>
            </a:r>
            <a:r>
              <a:rPr kumimoji="1" lang="ja-JP" altLang="en-US" sz="3200" dirty="0" smtClean="0"/>
              <a:t>４、ディーバ　５、フランマ　６、ルクス　</a:t>
            </a:r>
            <a:endParaRPr kumimoji="1" lang="en-US" altLang="ja-JP" sz="3200" dirty="0" smtClean="0"/>
          </a:p>
          <a:p>
            <a:pPr marL="0" indent="0">
              <a:buNone/>
            </a:pPr>
            <a:r>
              <a:rPr kumimoji="1" lang="ja-JP" altLang="en-US" sz="3200" dirty="0" smtClean="0"/>
              <a:t>　７、インウォーカーティオー　８、グロム　</a:t>
            </a:r>
            <a:endParaRPr kumimoji="1" lang="en-US" altLang="ja-JP" sz="3200" dirty="0" smtClean="0"/>
          </a:p>
          <a:p>
            <a:pPr marL="0" indent="0">
              <a:buNone/>
            </a:pPr>
            <a:r>
              <a:rPr kumimoji="1" lang="ja-JP" altLang="en-US" sz="3200" dirty="0" smtClean="0"/>
              <a:t>　９、アクィラ１</a:t>
            </a:r>
            <a:r>
              <a:rPr lang="ja-JP" altLang="en-US" sz="3200" dirty="0" smtClean="0"/>
              <a:t>０、ノクス　１１、ドラコ　</a:t>
            </a:r>
            <a:endParaRPr lang="en-US" altLang="ja-JP" sz="3200" dirty="0" smtClean="0"/>
          </a:p>
          <a:p>
            <a:pPr marL="0" indent="0">
              <a:buNone/>
            </a:pPr>
            <a:r>
              <a:rPr lang="ja-JP" altLang="en-US" sz="3200" dirty="0" smtClean="0"/>
              <a:t>　１２、　ウプス</a:t>
            </a:r>
            <a:endParaRPr lang="en-US" altLang="ja-JP" sz="3200" dirty="0" smtClean="0"/>
          </a:p>
          <a:p>
            <a:pPr marL="0" indent="0">
              <a:buNone/>
            </a:pPr>
            <a:endParaRPr kumimoji="1" lang="ja-JP" altLang="en-US" sz="32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6000" dirty="0"/>
              <a:t>種族</a:t>
            </a:r>
            <a:endParaRPr kumimoji="1" lang="ja-JP" altLang="en-US" sz="6000" dirty="0"/>
          </a:p>
        </p:txBody>
      </p:sp>
      <p:pic>
        <p:nvPicPr>
          <p:cNvPr id="1026" name="Picture 2" descr="C:\Users\Public\Pictures\Sample Pictures\ダウンロード (3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178" y="633309"/>
            <a:ext cx="4536504" cy="6002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Public\Pictures\Sample Pictures\450-200911022029164609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204" y="1047891"/>
            <a:ext cx="4972000" cy="517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Public\Pictures\Sample Pictures\images (19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723" y="765243"/>
            <a:ext cx="4243246" cy="573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Public\Pictures\Sample Pictures\images (20)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339" y="680333"/>
            <a:ext cx="4642181" cy="595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Public\Pictures\Sample Pictures\lgi01a20131008120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625" y="602091"/>
            <a:ext cx="4309157" cy="6111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Public\Pictures\Sample Pictures\14333_n20060929_shirokishi_23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457" y="404663"/>
            <a:ext cx="4632325" cy="623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Public\Pictures\Sample Pictures\syoukannsi_nakato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082" y="457548"/>
            <a:ext cx="4985074" cy="612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Public\Pictures\Sample Pictures\wind_a07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457" y="370837"/>
            <a:ext cx="4809183" cy="6643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Public\Pictures\Sample Pictures\gryph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603" y="894188"/>
            <a:ext cx="6138032" cy="548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Public\Pictures\Sample Pictures\gazou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013" y="141117"/>
            <a:ext cx="4980437" cy="641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Public\Pictures\Sample Pictures\5336304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267" y="404664"/>
            <a:ext cx="5250632" cy="6242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:\Users\Public\Pictures\Sample Pictures\1283122065.kaji_commission_aryte_web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013" y="778236"/>
            <a:ext cx="4861534" cy="5857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4370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971600" y="2564904"/>
            <a:ext cx="7408333" cy="3993893"/>
          </a:xfrm>
        </p:spPr>
        <p:txBody>
          <a:bodyPr>
            <a:normAutofit fontScale="92500"/>
          </a:bodyPr>
          <a:lstStyle/>
          <a:p>
            <a:r>
              <a:rPr lang="ja-JP" altLang="en-US" sz="4400" dirty="0" smtClean="0"/>
              <a:t>男女ペアとなって戦う！！</a:t>
            </a:r>
            <a:endParaRPr lang="en-US" altLang="ja-JP" sz="4400" dirty="0" smtClean="0"/>
          </a:p>
          <a:p>
            <a:pPr marL="0" indent="0">
              <a:buNone/>
            </a:pPr>
            <a:r>
              <a:rPr lang="ja-JP" altLang="en-US" sz="3600" dirty="0" smtClean="0"/>
              <a:t>　　主人公は温厚な性格だが時に熱い！</a:t>
            </a:r>
            <a:endParaRPr lang="en-US" altLang="ja-JP" sz="3600" dirty="0" smtClean="0"/>
          </a:p>
          <a:p>
            <a:r>
              <a:rPr lang="ja-JP" altLang="en-US" sz="4400" dirty="0" smtClean="0"/>
              <a:t>ライバルがいる（</a:t>
            </a:r>
            <a:r>
              <a:rPr lang="ja-JP" altLang="en-US" sz="2800" dirty="0" smtClean="0"/>
              <a:t>ライバルは自意識過剰</a:t>
            </a:r>
            <a:r>
              <a:rPr lang="ja-JP" altLang="en-US" sz="4400" dirty="0" smtClean="0"/>
              <a:t>）</a:t>
            </a:r>
            <a:endParaRPr lang="en-US" altLang="ja-JP" sz="4400" dirty="0" smtClean="0"/>
          </a:p>
          <a:p>
            <a:r>
              <a:rPr lang="ja-JP" altLang="en-US" sz="4400" dirty="0" smtClean="0"/>
              <a:t>もどかしい男女</a:t>
            </a:r>
            <a:endParaRPr lang="en-US" altLang="ja-JP" sz="4400" dirty="0" smtClean="0"/>
          </a:p>
          <a:p>
            <a:r>
              <a:rPr lang="ja-JP" altLang="en-US" sz="4400" dirty="0"/>
              <a:t>１２</a:t>
            </a:r>
            <a:r>
              <a:rPr lang="ja-JP" altLang="en-US" sz="4400" dirty="0" smtClean="0"/>
              <a:t>の種族</a:t>
            </a:r>
            <a:endParaRPr lang="en-US" altLang="ja-JP" sz="4400" dirty="0" smtClean="0"/>
          </a:p>
          <a:p>
            <a:endParaRPr lang="en-US" altLang="ja-JP" sz="4400" dirty="0" smtClean="0"/>
          </a:p>
          <a:p>
            <a:endParaRPr lang="en-US" altLang="ja-JP" sz="4400" dirty="0" smtClean="0"/>
          </a:p>
          <a:p>
            <a:endParaRPr lang="en-US" altLang="ja-JP" sz="4400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7200" dirty="0"/>
              <a:t>設定</a:t>
            </a:r>
            <a:endParaRPr kumimoji="1" lang="ja-JP" altLang="en-US" sz="7200" dirty="0"/>
          </a:p>
        </p:txBody>
      </p:sp>
      <p:pic>
        <p:nvPicPr>
          <p:cNvPr id="4098" name="Picture 2" descr="C:\Users\MiyanoK\AppData\Local\Microsoft\Windows\Temporary Internet Files\Content.IE5\UABRTGKT\Sin+título-2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340" y="4365104"/>
            <a:ext cx="2060624" cy="2075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1777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 smtClean="0"/>
              <a:t>主人公とヒロインは、敵を倒し種族のトップと戦い倒し、世界を支配する！</a:t>
            </a:r>
            <a:endParaRPr lang="en-US" altLang="ja-JP" sz="4000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600" dirty="0" smtClean="0"/>
              <a:t>ストーリー</a:t>
            </a:r>
            <a:endParaRPr kumimoji="1" lang="ja-JP" altLang="en-US" sz="6600" dirty="0"/>
          </a:p>
        </p:txBody>
      </p:sp>
      <p:pic>
        <p:nvPicPr>
          <p:cNvPr id="2050" name="Picture 2" descr="C:\Users\MiyanoK\AppData\Local\Microsoft\Windows\Temporary Internet Files\Content.IE5\Y0UZ0NK2\kindly_sirona_with_village_towners_singersiso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653136"/>
            <a:ext cx="3767336" cy="189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9024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メインは人間の世界</a:t>
            </a:r>
            <a:endParaRPr kumimoji="1" lang="en-US" altLang="ja-JP" sz="3200" dirty="0" smtClean="0"/>
          </a:p>
          <a:p>
            <a:r>
              <a:rPr lang="ja-JP" altLang="en-US" sz="3200" dirty="0"/>
              <a:t>人間の世界で</a:t>
            </a:r>
            <a:r>
              <a:rPr lang="ja-JP" altLang="en-US" sz="3200" dirty="0" smtClean="0"/>
              <a:t>はモンスターがいる</a:t>
            </a:r>
            <a:endParaRPr lang="en-US" altLang="ja-JP" sz="3200" dirty="0" smtClean="0"/>
          </a:p>
          <a:p>
            <a:r>
              <a:rPr lang="ja-JP" altLang="en-US" sz="3200" dirty="0" smtClean="0"/>
              <a:t>種族の</a:t>
            </a:r>
            <a:r>
              <a:rPr lang="ja-JP" altLang="en-US" sz="3200" dirty="0"/>
              <a:t>ステージに</a:t>
            </a:r>
            <a:r>
              <a:rPr lang="ja-JP" altLang="en-US" sz="3200" dirty="0" smtClean="0"/>
              <a:t>もモンスターがいる</a:t>
            </a:r>
            <a:endParaRPr lang="en-US" altLang="ja-JP" sz="3200" dirty="0" smtClean="0"/>
          </a:p>
          <a:p>
            <a:r>
              <a:rPr lang="ja-JP" altLang="en-US" sz="3200" dirty="0"/>
              <a:t>種族</a:t>
            </a:r>
            <a:r>
              <a:rPr lang="ja-JP" altLang="en-US" sz="3200" dirty="0" smtClean="0"/>
              <a:t>のリーダーがいるのはお城</a:t>
            </a:r>
            <a:endParaRPr lang="en-US" altLang="ja-JP" sz="3200" dirty="0" smtClean="0"/>
          </a:p>
          <a:p>
            <a:endParaRPr lang="en-US" altLang="ja-JP" sz="3200" dirty="0" smtClean="0"/>
          </a:p>
          <a:p>
            <a:endParaRPr kumimoji="1" lang="en-US" altLang="ja-JP" sz="3200" dirty="0" smtClean="0"/>
          </a:p>
          <a:p>
            <a:endParaRPr kumimoji="1" lang="ja-JP" altLang="en-US" sz="32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ステージ</a:t>
            </a:r>
            <a:endParaRPr kumimoji="1" lang="ja-JP" altLang="en-US" dirty="0"/>
          </a:p>
        </p:txBody>
      </p:sp>
      <p:pic>
        <p:nvPicPr>
          <p:cNvPr id="2051" name="Picture 3" descr="C:\Users\MiyanoK\AppData\Local\Microsoft\Windows\Temporary Internet Files\Content.IE5\Y0UZ0NK2\1024-cc-library010002524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639056"/>
            <a:ext cx="2049984" cy="224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461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ウェーブ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ウェーブ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ェーブ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2942</TotalTime>
  <Words>214</Words>
  <Application>Microsoft Office PowerPoint</Application>
  <PresentationFormat>画面に合わせる (4:3)</PresentationFormat>
  <Paragraphs>91</Paragraphs>
  <Slides>18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19" baseType="lpstr">
      <vt:lpstr>ウェーブ</vt:lpstr>
      <vt:lpstr>ゲーム企画</vt:lpstr>
      <vt:lpstr>テーマ</vt:lpstr>
      <vt:lpstr>タイトル</vt:lpstr>
      <vt:lpstr>青春とは、、、</vt:lpstr>
      <vt:lpstr>使う素材</vt:lpstr>
      <vt:lpstr>種族</vt:lpstr>
      <vt:lpstr>設定</vt:lpstr>
      <vt:lpstr>ストーリー</vt:lpstr>
      <vt:lpstr>ステージ</vt:lpstr>
      <vt:lpstr>ゲーム操作の仕様</vt:lpstr>
      <vt:lpstr>PowerPoint プレゼンテーション</vt:lpstr>
      <vt:lpstr>PowerPoint プレゼンテーション</vt:lpstr>
      <vt:lpstr>！</vt:lpstr>
      <vt:lpstr>PowerPoint プレゼンテーション</vt:lpstr>
      <vt:lpstr>課題</vt:lpstr>
      <vt:lpstr>ターゲット</vt:lpstr>
      <vt:lpstr>課金要素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ゲーム企画</dc:title>
  <dc:creator>MiyanoK</dc:creator>
  <cp:lastModifiedBy>MiyanoK</cp:lastModifiedBy>
  <cp:revision>52</cp:revision>
  <dcterms:created xsi:type="dcterms:W3CDTF">2015-06-29T00:27:50Z</dcterms:created>
  <dcterms:modified xsi:type="dcterms:W3CDTF">2015-07-06T01:13:46Z</dcterms:modified>
</cp:coreProperties>
</file>