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60" r:id="rId4"/>
    <p:sldId id="261" r:id="rId5"/>
    <p:sldId id="259" r:id="rId6"/>
    <p:sldId id="275" r:id="rId7"/>
    <p:sldId id="276" r:id="rId8"/>
    <p:sldId id="274" r:id="rId9"/>
    <p:sldId id="266" r:id="rId10"/>
    <p:sldId id="267" r:id="rId11"/>
    <p:sldId id="268" r:id="rId12"/>
    <p:sldId id="270" r:id="rId13"/>
    <p:sldId id="258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7050" autoAdjust="0"/>
  </p:normalViewPr>
  <p:slideViewPr>
    <p:cSldViewPr>
      <p:cViewPr>
        <p:scale>
          <a:sx n="70" d="100"/>
          <a:sy n="70" d="100"/>
        </p:scale>
        <p:origin x="-15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46C4D-4CD8-44F4-A19E-C865BD91448A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65307-0B59-4E1B-A77D-7D19B4B45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90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AC66-C8D0-48CE-94C2-6EB417BC87D1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DB2F-3EFA-4149-91ED-BF441A6B3540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5AED-1503-495B-968E-ED3B0698E526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B5C5-0BB6-4684-90E2-EEFECA0CC831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BF03-D36E-4146-9600-5B9E621D4621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FABF-6583-455E-A577-16CFCC789979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0A37-953E-4065-8FEB-E92C28C95680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46B-7EB3-4524-BC13-CE213890711F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1400-4860-4872-9D75-312C3269F77F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3CE-868E-4972-A51A-D36D5CC0FB76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94BA-CC23-42ED-9501-EE7F3D9A4677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4D366C6-C5F1-4538-BD2C-64261B080C46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9157438-3C63-4A56-B0AC-475F93968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780108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ゲームクリエイター就職大作戦</a:t>
            </a:r>
            <a:r>
              <a:rPr lang="en-US" altLang="ja-JP" sz="3600" b="1" dirty="0" smtClean="0"/>
              <a:t>2015</a:t>
            </a:r>
            <a:br>
              <a:rPr lang="en-US" altLang="ja-JP" sz="3600" b="1" dirty="0" smtClean="0"/>
            </a:br>
            <a:r>
              <a:rPr lang="ja-JP" altLang="en-US" sz="3600" b="1" dirty="0" smtClean="0"/>
              <a:t>企画</a:t>
            </a:r>
            <a:r>
              <a:rPr lang="ja-JP" altLang="en-US" sz="3600" b="1" dirty="0"/>
              <a:t>紹介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システム工学科</a:t>
            </a:r>
            <a:endParaRPr kumimoji="1" lang="en-US" altLang="ja-JP" dirty="0" smtClean="0"/>
          </a:p>
          <a:p>
            <a:r>
              <a:rPr lang="ja-JP" altLang="en-US" dirty="0" smtClean="0"/>
              <a:t>ゲームクリエイトコース</a:t>
            </a:r>
            <a:endParaRPr lang="en-US" altLang="ja-JP" dirty="0" smtClean="0"/>
          </a:p>
          <a:p>
            <a:r>
              <a:rPr kumimoji="1" lang="ja-JP" altLang="en-US" dirty="0" smtClean="0"/>
              <a:t>泉山</a:t>
            </a:r>
            <a:r>
              <a:rPr kumimoji="1" lang="ja-JP" altLang="en-US" dirty="0"/>
              <a:t>和史</a:t>
            </a:r>
          </a:p>
        </p:txBody>
      </p:sp>
    </p:spTree>
    <p:extLst>
      <p:ext uri="{BB962C8B-B14F-4D97-AF65-F5344CB8AC3E}">
        <p14:creationId xmlns:p14="http://schemas.microsoft.com/office/powerpoint/2010/main" val="39670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70"/>
    </mc:Choice>
    <mc:Fallback>
      <p:transition spd="slow" advTm="1307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zumiyamaK\Pictures\senran-kagura_1109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10616"/>
            <a:ext cx="2270547" cy="135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852438" y="3391832"/>
            <a:ext cx="4733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閃乱カグラシリーズ</a:t>
            </a:r>
            <a:endParaRPr lang="en-US" altLang="ja-JP" b="1" dirty="0" smtClean="0"/>
          </a:p>
          <a:p>
            <a:r>
              <a:rPr lang="ja-JP" altLang="en-US" dirty="0" smtClean="0"/>
              <a:t>・ボタンを連打するだけで簡単にコンボが</a:t>
            </a:r>
            <a:endParaRPr lang="en-US" altLang="ja-JP" dirty="0" smtClean="0"/>
          </a:p>
          <a:p>
            <a:r>
              <a:rPr lang="ja-JP" altLang="en-US" dirty="0" smtClean="0"/>
              <a:t>発動する。一度のコンボで複数の敵を</a:t>
            </a:r>
            <a:endParaRPr lang="en-US" altLang="ja-JP" dirty="0" smtClean="0"/>
          </a:p>
          <a:p>
            <a:r>
              <a:rPr lang="ja-JP" altLang="en-US" dirty="0" smtClean="0"/>
              <a:t>巻き込む</a:t>
            </a:r>
            <a:r>
              <a:rPr lang="ja-JP" altLang="en-US" dirty="0"/>
              <a:t>ことが</a:t>
            </a:r>
            <a:r>
              <a:rPr lang="ja-JP" altLang="en-US" dirty="0" smtClean="0"/>
              <a:t>できる。ジャンプアクションなどが</a:t>
            </a:r>
            <a:endParaRPr lang="en-US" altLang="ja-JP" dirty="0" smtClean="0"/>
          </a:p>
          <a:p>
            <a:r>
              <a:rPr lang="ja-JP" altLang="en-US" dirty="0" smtClean="0"/>
              <a:t>キャラクターを魅せる。</a:t>
            </a:r>
            <a:endParaRPr lang="en-US" altLang="ja-JP" dirty="0"/>
          </a:p>
        </p:txBody>
      </p:sp>
      <p:pic>
        <p:nvPicPr>
          <p:cNvPr id="4" name="Picture 3" descr="C:\Users\IzumiyamaK\Pictures\r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2270547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852438" y="5192032"/>
            <a:ext cx="42578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ロックマンエグゼ</a:t>
            </a:r>
            <a:r>
              <a:rPr lang="ja-JP" altLang="en-US" b="1" dirty="0"/>
              <a:t>・流星の</a:t>
            </a:r>
            <a:r>
              <a:rPr lang="ja-JP" altLang="en-US" b="1" dirty="0" smtClean="0"/>
              <a:t>ロックマンシリーズ</a:t>
            </a:r>
            <a:endParaRPr lang="en-US" altLang="ja-JP" b="1" dirty="0" smtClean="0"/>
          </a:p>
          <a:p>
            <a:r>
              <a:rPr lang="ja-JP" altLang="en-US" dirty="0" smtClean="0"/>
              <a:t>・バトルチップを使い敵を倒すゲーム。</a:t>
            </a:r>
            <a:endParaRPr lang="en-US" altLang="ja-JP" dirty="0" smtClean="0"/>
          </a:p>
          <a:p>
            <a:r>
              <a:rPr lang="ja-JP" altLang="en-US" dirty="0" smtClean="0"/>
              <a:t>１回のバトルに使える数は限られているが</a:t>
            </a:r>
            <a:endParaRPr lang="en-US" altLang="ja-JP" dirty="0" smtClean="0"/>
          </a:p>
          <a:p>
            <a:r>
              <a:rPr lang="ja-JP" altLang="en-US" dirty="0" smtClean="0"/>
              <a:t>ザコ敵を１撃で倒すものもあり非常に強力。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10527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●単純操作で敵を倒すゲーム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8B-218D-440C-B401-1DADA66DCA8F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51920" y="1868631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戦国無双シリーズ</a:t>
            </a:r>
            <a:endParaRPr kumimoji="1" lang="en-US" altLang="ja-JP" b="1" dirty="0" smtClean="0"/>
          </a:p>
          <a:p>
            <a:r>
              <a:rPr lang="ja-JP" altLang="en-US" dirty="0" smtClean="0"/>
              <a:t>・大軍を蹴散らしながら進んでいくゲーム。</a:t>
            </a:r>
            <a:endParaRPr lang="en-US" altLang="ja-JP" dirty="0" smtClean="0"/>
          </a:p>
          <a:p>
            <a:r>
              <a:rPr lang="ja-JP" altLang="en-US" dirty="0"/>
              <a:t>性能</a:t>
            </a:r>
            <a:r>
              <a:rPr lang="ja-JP" altLang="en-US" dirty="0" smtClean="0"/>
              <a:t>の違うキャラクターを交代しながら</a:t>
            </a:r>
            <a:endParaRPr lang="en-US" altLang="ja-JP" dirty="0" smtClean="0"/>
          </a:p>
          <a:p>
            <a:r>
              <a:rPr kumimoji="1" lang="ja-JP" altLang="en-US" dirty="0"/>
              <a:t>ゲーム</a:t>
            </a:r>
            <a:r>
              <a:rPr kumimoji="1" lang="ja-JP" altLang="en-US" dirty="0" smtClean="0"/>
              <a:t>を</a:t>
            </a:r>
            <a:r>
              <a:rPr kumimoji="1" lang="ja-JP" altLang="en-US" dirty="0"/>
              <a:t>進めて</a:t>
            </a:r>
            <a:r>
              <a:rPr kumimoji="1" lang="ja-JP" altLang="en-US" dirty="0" smtClean="0"/>
              <a:t>いく。武将たちのドラマも魅力。</a:t>
            </a:r>
            <a:endParaRPr kumimoji="1" lang="ja-JP" altLang="en-US" dirty="0"/>
          </a:p>
        </p:txBody>
      </p:sp>
      <p:pic>
        <p:nvPicPr>
          <p:cNvPr id="1027" name="Picture 3" descr="C:\Users\IzumiyamaK\Pictures\B00KMQCDBG_03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99457"/>
            <a:ext cx="2736304" cy="180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89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604"/>
    </mc:Choice>
    <mc:Fallback>
      <p:transition spd="slow" advTm="54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796136" y="4293095"/>
            <a:ext cx="3168352" cy="1294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55576" y="2570592"/>
            <a:ext cx="7408333" cy="3450696"/>
          </a:xfrm>
        </p:spPr>
        <p:txBody>
          <a:bodyPr/>
          <a:lstStyle/>
          <a:p>
            <a:r>
              <a:rPr kumimoji="1" lang="ja-JP" altLang="en-US" dirty="0" smtClean="0"/>
              <a:t>テーマ「青春」の要素は？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759143" lvl="1" indent="-457200">
              <a:buFont typeface="+mj-ea"/>
              <a:buAutoNum type="circleNumDbPlain"/>
            </a:pPr>
            <a:r>
              <a:rPr kumimoji="1" lang="ja-JP" altLang="en-US" dirty="0" smtClean="0"/>
              <a:t>守る対象は「他人の青春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」</a:t>
            </a:r>
            <a:endParaRPr lang="en-US" altLang="ja-JP" dirty="0"/>
          </a:p>
          <a:p>
            <a:pPr marL="759143" lvl="1" indent="-457200">
              <a:buFont typeface="+mj-ea"/>
              <a:buAutoNum type="circleNumDbPlain"/>
            </a:pPr>
            <a:endParaRPr kumimoji="1" lang="en-US" altLang="ja-JP" dirty="0" smtClean="0"/>
          </a:p>
          <a:p>
            <a:pPr marL="759143" lvl="1" indent="-457200">
              <a:buFont typeface="+mj-ea"/>
              <a:buAutoNum type="circleNumDbPlain"/>
            </a:pPr>
            <a:r>
              <a:rPr lang="ja-JP" altLang="en-US" dirty="0" smtClean="0"/>
              <a:t>「青春」に憧れる主人公</a:t>
            </a:r>
            <a:endParaRPr lang="en-US" altLang="ja-JP" dirty="0" smtClean="0"/>
          </a:p>
          <a:p>
            <a:pPr marL="759143" lvl="1" indent="-457200">
              <a:buFont typeface="+mj-ea"/>
              <a:buAutoNum type="circleNumDbPlain"/>
            </a:pPr>
            <a:endParaRPr kumimoji="1" lang="en-US" altLang="ja-JP" dirty="0"/>
          </a:p>
          <a:p>
            <a:pPr marL="759143" lvl="1" indent="-457200">
              <a:buFont typeface="+mj-ea"/>
              <a:buAutoNum type="circleNumDbPlain"/>
            </a:pPr>
            <a:r>
              <a:rPr kumimoji="1" lang="ja-JP" altLang="en-US" dirty="0" smtClean="0"/>
              <a:t>同じく「青春」に嫉妬する敵たち。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ストーリーについて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945D-AE7E-4C7C-9FB4-C250FEE8CD81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355976" y="450912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125884" y="4427820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こんな青春を過ごしたい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12160" y="4870901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こんな青春を</a:t>
            </a:r>
            <a:endParaRPr kumimoji="1" lang="en-US" altLang="ja-JP" dirty="0" smtClean="0"/>
          </a:p>
          <a:p>
            <a:r>
              <a:rPr lang="en-US" altLang="ja-JP" dirty="0"/>
              <a:t>	</a:t>
            </a:r>
            <a:r>
              <a:rPr kumimoji="1" lang="ja-JP" altLang="en-US" dirty="0" smtClean="0"/>
              <a:t>過ごしてみたかった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5292080" y="53012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2361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73"/>
    </mc:Choice>
    <mc:Fallback>
      <p:transition spd="slow" advTm="49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他人の青春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321297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青春とはもともと暗く不器用なもので、明るくかっこよくスイスイしたものは </a:t>
            </a:r>
            <a:br>
              <a:rPr lang="ja-JP" altLang="en-US" dirty="0"/>
            </a:br>
            <a:r>
              <a:rPr lang="ja-JP" altLang="en-US" dirty="0"/>
              <a:t>商業主義が作り上げた虚像に</a:t>
            </a:r>
            <a:r>
              <a:rPr lang="ja-JP" altLang="en-US" dirty="0" smtClean="0"/>
              <a:t>すぎない</a:t>
            </a:r>
            <a:endParaRPr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　　　　ｂｙ　星新一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555776" y="4425208"/>
            <a:ext cx="0" cy="803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115616" y="560201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</a:rPr>
              <a:t>それでもやっぱり、</a:t>
            </a:r>
            <a:endParaRPr kumimoji="1" lang="en-US" altLang="ja-JP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00B050"/>
                </a:solidFill>
              </a:rPr>
              <a:t>商業主義のモノに憧れる</a:t>
            </a:r>
            <a:endParaRPr kumimoji="1" lang="en-US" altLang="ja-JP" dirty="0" smtClean="0">
              <a:solidFill>
                <a:srgbClr val="00B050"/>
              </a:solidFill>
            </a:endParaRPr>
          </a:p>
          <a:p>
            <a:pPr algn="ctr"/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20072" y="3784972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『</a:t>
            </a:r>
            <a:r>
              <a:rPr lang="ja-JP" altLang="en-US" dirty="0"/>
              <a:t>クラスメイトの</a:t>
            </a:r>
            <a:r>
              <a:rPr lang="ja-JP" altLang="en-US" dirty="0" smtClean="0"/>
              <a:t>試合終了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/>
              <a:t>まで</a:t>
            </a:r>
            <a:r>
              <a:rPr lang="ja-JP" altLang="en-US" dirty="0" smtClean="0"/>
              <a:t>野球場</a:t>
            </a:r>
            <a:r>
              <a:rPr lang="ja-JP" altLang="en-US" dirty="0"/>
              <a:t>を守れ！</a:t>
            </a:r>
            <a:r>
              <a:rPr lang="en-US" altLang="ja-JP" dirty="0" smtClean="0"/>
              <a:t>』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『</a:t>
            </a:r>
            <a:r>
              <a:rPr lang="ja-JP" altLang="en-US" dirty="0"/>
              <a:t>スイカ割をしている</a:t>
            </a:r>
            <a:r>
              <a:rPr lang="ja-JP" altLang="en-US" dirty="0" smtClean="0"/>
              <a:t>クラスメイト</a:t>
            </a:r>
            <a:endParaRPr lang="en-US" altLang="ja-JP" dirty="0" smtClean="0"/>
          </a:p>
          <a:p>
            <a:r>
              <a:rPr lang="ja-JP" altLang="en-US" dirty="0" smtClean="0"/>
              <a:t>を邪魔</a:t>
            </a:r>
            <a:r>
              <a:rPr lang="ja-JP" altLang="en-US" dirty="0"/>
              <a:t>しないように守れ！</a:t>
            </a:r>
            <a:r>
              <a:rPr lang="en-US" altLang="ja-JP" dirty="0" smtClean="0"/>
              <a:t>』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『</a:t>
            </a:r>
            <a:r>
              <a:rPr lang="ja-JP" altLang="en-US" dirty="0"/>
              <a:t>女子風呂を覗こうと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男子</a:t>
            </a:r>
            <a:r>
              <a:rPr lang="ja-JP" altLang="en-US" dirty="0"/>
              <a:t>たちを止めろ！</a:t>
            </a:r>
            <a:r>
              <a:rPr lang="en-US" altLang="ja-JP" dirty="0" smtClean="0"/>
              <a:t>』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・・・・・・等、複数製作予定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64088" y="278092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夏休みと言えば・・・・・・</a:t>
            </a:r>
            <a:endParaRPr kumimoji="1" lang="en-US" altLang="ja-JP" dirty="0" smtClean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　　　を</a:t>
            </a:r>
            <a:r>
              <a:rPr lang="ja-JP" altLang="en-US" dirty="0" smtClean="0"/>
              <a:t>守るミッション</a:t>
            </a:r>
            <a:endParaRPr kumimoji="1" lang="ja-JP" altLang="en-US" dirty="0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57EE-8EE3-46CA-9F5A-3080A382644A}" type="datetime1">
              <a:rPr kumimoji="1" lang="ja-JP" altLang="en-US" smtClean="0"/>
              <a:t>2015/7/1</a:t>
            </a:fld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44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851"/>
    </mc:Choice>
    <mc:Fallback>
      <p:transition spd="slow" advTm="568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kumimoji="1" lang="ja-JP" altLang="en-US" dirty="0" smtClean="0"/>
              <a:t>主人公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7704" y="2566645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1200" dirty="0">
                <a:solidFill>
                  <a:srgbClr val="00B050"/>
                </a:solidFill>
              </a:rPr>
              <a:t>緑谷 出</a:t>
            </a:r>
            <a:r>
              <a:rPr lang="ja-JP" altLang="ja-JP" sz="1200" dirty="0" smtClean="0">
                <a:solidFill>
                  <a:srgbClr val="00B050"/>
                </a:solidFill>
              </a:rPr>
              <a:t>久</a:t>
            </a:r>
            <a:endParaRPr lang="en-US" altLang="ja-JP" sz="12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200" dirty="0" smtClean="0"/>
              <a:t>もともとは数少ない「能力を持たない少年」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手に入れた能力もリスクがあり使いこなせていない</a:t>
            </a:r>
            <a:endParaRPr kumimoji="1" lang="ja-JP" altLang="en-US" sz="1200" dirty="0"/>
          </a:p>
        </p:txBody>
      </p:sp>
      <p:pic>
        <p:nvPicPr>
          <p:cNvPr id="1026" name="Picture 2" descr="C:\Users\IzumiyamaK\Pictures\20150107190056a7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5" y="2276872"/>
            <a:ext cx="1273101" cy="205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zumiyamaK\Pictures\img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56169"/>
            <a:ext cx="2123728" cy="212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052630" y="4620298"/>
            <a:ext cx="3414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三雲</a:t>
            </a:r>
            <a:r>
              <a:rPr lang="ja-JP" altLang="en-US" sz="1200" dirty="0" smtClean="0">
                <a:solidFill>
                  <a:srgbClr val="FF0000"/>
                </a:solidFill>
              </a:rPr>
              <a:t>　修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/>
              <a:t>トリオン（</a:t>
            </a:r>
            <a:r>
              <a:rPr lang="en-US" altLang="ja-JP" sz="1200" dirty="0" smtClean="0"/>
              <a:t>MP</a:t>
            </a:r>
            <a:r>
              <a:rPr lang="ja-JP" altLang="en-US" sz="1200" dirty="0" smtClean="0"/>
              <a:t>のようなもの）が低い</a:t>
            </a:r>
            <a:r>
              <a:rPr kumimoji="1" lang="ja-JP" altLang="en-US" sz="1200" dirty="0" smtClean="0"/>
              <a:t>凡人レベルの隊員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周り</a:t>
            </a:r>
            <a:r>
              <a:rPr lang="ja-JP" altLang="en-US" sz="1200" dirty="0" smtClean="0"/>
              <a:t>が優秀な隊員ばかりなので</a:t>
            </a:r>
            <a:r>
              <a:rPr kumimoji="1" lang="ja-JP" altLang="en-US" sz="1200" dirty="0" smtClean="0"/>
              <a:t>より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凡人のレッテルが目立つ</a:t>
            </a:r>
            <a:endParaRPr kumimoji="1" lang="en-US" altLang="ja-JP" sz="1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2630" y="330361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憧れのヒーローになるために訓練を欠かさず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諦めず敵と戦いクラスメイトと競争する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4557" y="575603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異世界に行った知人を</a:t>
            </a:r>
            <a:r>
              <a:rPr lang="ja-JP" altLang="en-US" sz="1200" dirty="0" smtClean="0"/>
              <a:t>追うべく、戦略を学び最強チームを目指す</a:t>
            </a:r>
            <a:endParaRPr lang="en-US" altLang="ja-JP" sz="1200" dirty="0"/>
          </a:p>
        </p:txBody>
      </p:sp>
      <p:sp>
        <p:nvSpPr>
          <p:cNvPr id="10" name="右矢印 9"/>
          <p:cNvSpPr/>
          <p:nvPr/>
        </p:nvSpPr>
        <p:spPr>
          <a:xfrm>
            <a:off x="5281808" y="3140730"/>
            <a:ext cx="1224136" cy="150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16216" y="2887758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「強くない」「一般人」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親しみやすさを出す</a:t>
            </a:r>
            <a:endParaRPr kumimoji="1" lang="en-US" altLang="ja-JP" sz="1600" dirty="0" smtClean="0"/>
          </a:p>
          <a:p>
            <a:endParaRPr kumimoji="1" lang="en-US" altLang="ja-JP" sz="1600" dirty="0" smtClean="0"/>
          </a:p>
          <a:p>
            <a:r>
              <a:rPr kumimoji="1" lang="ja-JP" altLang="en-US" sz="1600" dirty="0" smtClean="0"/>
              <a:t>歴代の主人公のような諦めない心を持つ</a:t>
            </a:r>
            <a:endParaRPr lang="en-US" altLang="ja-JP" sz="1600" dirty="0"/>
          </a:p>
          <a:p>
            <a:r>
              <a:rPr kumimoji="1" lang="ja-JP" altLang="en-US" sz="1600" dirty="0" smtClean="0"/>
              <a:t>ヒーロー</a:t>
            </a:r>
            <a:endParaRPr kumimoji="1" lang="ja-JP" altLang="en-US" sz="1600" dirty="0"/>
          </a:p>
        </p:txBody>
      </p:sp>
      <p:sp>
        <p:nvSpPr>
          <p:cNvPr id="2" name="下矢印 1"/>
          <p:cNvSpPr/>
          <p:nvPr/>
        </p:nvSpPr>
        <p:spPr>
          <a:xfrm>
            <a:off x="6768244" y="4620298"/>
            <a:ext cx="864096" cy="8309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92080" y="5651192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２０代</a:t>
            </a:r>
            <a:r>
              <a:rPr lang="ja-JP" altLang="en-US" sz="1400" dirty="0"/>
              <a:t>未婚男性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４０．７</a:t>
            </a:r>
            <a:r>
              <a:rPr lang="en-US" altLang="ja-JP" sz="1400" dirty="0" smtClean="0"/>
              <a:t>%</a:t>
            </a:r>
            <a:r>
              <a:rPr lang="ja-JP" altLang="en-US" sz="1400" dirty="0"/>
              <a:t>が交際経験なし </a:t>
            </a:r>
            <a:r>
              <a:rPr lang="en-US" altLang="ja-JP" sz="1400" dirty="0"/>
              <a:t>-</a:t>
            </a:r>
            <a:r>
              <a:rPr lang="ja-JP" altLang="en-US" sz="1400" dirty="0"/>
              <a:t>「恋人がいる」は</a:t>
            </a:r>
            <a:r>
              <a:rPr lang="ja-JP" altLang="en-US" sz="1400" dirty="0" smtClean="0"/>
              <a:t>わずか</a:t>
            </a:r>
            <a:r>
              <a:rPr lang="ja-JP" altLang="en-US" sz="1400" dirty="0"/>
              <a:t>２２．１</a:t>
            </a:r>
            <a:r>
              <a:rPr lang="en-US" altLang="ja-JP" sz="1400" dirty="0" smtClean="0"/>
              <a:t>%</a:t>
            </a:r>
            <a:r>
              <a:rPr lang="ja-JP" altLang="en-US" sz="1400" dirty="0"/>
              <a:t>　→　親しみやすい主人公にするため、設定を「恋人がいない」に</a:t>
            </a:r>
          </a:p>
          <a:p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668344" y="4634552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7030A0"/>
                </a:solidFill>
              </a:rPr>
              <a:t>親しみやすいのはリア充か、非リア充か</a:t>
            </a:r>
            <a:endParaRPr kumimoji="1" lang="ja-JP" altLang="en-US" sz="1400" dirty="0">
              <a:solidFill>
                <a:srgbClr val="7030A0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99A5-D731-4506-9F49-0FBC79927E63}" type="datetime1">
              <a:rPr kumimoji="1" lang="ja-JP" altLang="en-US" smtClean="0"/>
              <a:t>2015/7/1</a:t>
            </a:fld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133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178"/>
    </mc:Choice>
    <mc:Fallback>
      <p:transition spd="slow" advTm="931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３</a:t>
            </a:r>
            <a:r>
              <a:rPr lang="en-US" altLang="ja-JP" dirty="0" smtClean="0"/>
              <a:t>.</a:t>
            </a:r>
            <a:r>
              <a:rPr kumimoji="1" lang="ja-JP" altLang="en-US" dirty="0" smtClean="0"/>
              <a:t>敵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2400" dirty="0"/>
              <a:t>実際</a:t>
            </a:r>
            <a:r>
              <a:rPr lang="ja-JP" altLang="en-US" sz="2400" dirty="0" smtClean="0"/>
              <a:t>に渋谷で起きたイベントを参考</a:t>
            </a:r>
            <a:endParaRPr kumimoji="1" lang="ja-JP" altLang="en-US" sz="3600" dirty="0"/>
          </a:p>
        </p:txBody>
      </p:sp>
      <p:pic>
        <p:nvPicPr>
          <p:cNvPr id="7170" name="Picture 2" descr="C:\Users\IzumiyamaK\Pictures\1221himot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235510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IzumiyamaK\Pictures\0214c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2632160" cy="27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11187" y="2605554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クリスマス粉砕デモ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828" y="2658977"/>
            <a:ext cx="241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バレンタイン粉砕デモ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09784" y="3039343"/>
            <a:ext cx="2915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・日本</a:t>
            </a:r>
            <a:r>
              <a:rPr lang="ja-JP" altLang="en-US" dirty="0"/>
              <a:t>のクリスマスは宗教的なものでも何でもない。広告代理店が作り上げた</a:t>
            </a:r>
            <a:r>
              <a:rPr lang="ja-JP" altLang="en-US" dirty="0" smtClean="0"/>
              <a:t>もの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ja-JP" altLang="en-US" dirty="0"/>
              <a:t>もらったチョコの数で人間を評価する</a:t>
            </a:r>
            <a:r>
              <a:rPr lang="ja-JP" altLang="en-US" dirty="0" smtClean="0"/>
              <a:t>な！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96136" y="6021288"/>
            <a:ext cx="291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敵として扱い安くするために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もっと迷惑なキャラクターへ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24128" y="490516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標的はリア充ではなくてリア充を使って商売をしている会社や、非リア充＝悪いという風評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2"/>
            <a:endCxn id="8" idx="0"/>
          </p:cNvCxnSpPr>
          <p:nvPr/>
        </p:nvCxnSpPr>
        <p:spPr>
          <a:xfrm>
            <a:off x="7267692" y="4516671"/>
            <a:ext cx="4608" cy="388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6C1F-6410-427C-82C4-3D5D95A7AAF4}" type="datetime1">
              <a:rPr kumimoji="1" lang="ja-JP" altLang="en-US" smtClean="0"/>
              <a:t>2015/7/1</a:t>
            </a:fld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1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40"/>
    </mc:Choice>
    <mc:Fallback>
      <p:transition spd="slow" advTm="17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力を入れたい所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405524"/>
            <a:ext cx="482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FF0000"/>
                </a:solidFill>
              </a:rPr>
              <a:t>爽快感を</a:t>
            </a:r>
            <a:endParaRPr kumimoji="1" lang="en-US" altLang="ja-JP" sz="6000" dirty="0" smtClean="0">
              <a:solidFill>
                <a:srgbClr val="FF0000"/>
              </a:solidFill>
            </a:endParaRPr>
          </a:p>
          <a:p>
            <a:r>
              <a:rPr lang="ja-JP" altLang="en-US" sz="6000" dirty="0" smtClean="0">
                <a:solidFill>
                  <a:srgbClr val="FF0000"/>
                </a:solidFill>
              </a:rPr>
              <a:t>プレイヤーへ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4221088"/>
            <a:ext cx="36102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2000" dirty="0" smtClean="0"/>
              <a:t>敵がやられた時のリアクション</a:t>
            </a:r>
            <a:endParaRPr lang="en-US" altLang="ja-JP" sz="2000" dirty="0"/>
          </a:p>
          <a:p>
            <a:pPr lvl="1"/>
            <a:r>
              <a:rPr kumimoji="1" lang="ja-JP" altLang="en-US" sz="2000" dirty="0" smtClean="0"/>
              <a:t>・すごく吹っ飛ぶ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・爆発が起きる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2000" dirty="0"/>
              <a:t>敵</a:t>
            </a:r>
            <a:r>
              <a:rPr lang="ja-JP" altLang="en-US" sz="2000" dirty="0" smtClean="0"/>
              <a:t>に攻撃するときのエフェクト</a:t>
            </a:r>
            <a:endParaRPr lang="en-US" altLang="ja-JP" sz="2000" dirty="0" smtClean="0"/>
          </a:p>
          <a:p>
            <a:pPr lvl="1"/>
            <a:r>
              <a:rPr kumimoji="1" lang="ja-JP" altLang="en-US" sz="2000" dirty="0" smtClean="0"/>
              <a:t>・バットが光る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・音、斬撃が出る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99992" y="4357847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50"/>
                </a:solidFill>
              </a:rPr>
              <a:t>タイムアタック導入</a:t>
            </a:r>
            <a:endParaRPr kumimoji="1" lang="en-US" altLang="ja-JP" dirty="0" smtClean="0">
              <a:solidFill>
                <a:srgbClr val="00B050"/>
              </a:solidFill>
            </a:endParaRPr>
          </a:p>
          <a:p>
            <a:endParaRPr lang="en-US" altLang="ja-JP" dirty="0" smtClean="0"/>
          </a:p>
          <a:p>
            <a:pPr algn="ctr"/>
            <a:r>
              <a:rPr lang="ja-JP" altLang="en-US" dirty="0" smtClean="0"/>
              <a:t>時間</a:t>
            </a:r>
            <a:r>
              <a:rPr lang="ja-JP" altLang="en-US" dirty="0"/>
              <a:t>の壁を超える</a:t>
            </a:r>
            <a:r>
              <a:rPr lang="ja-JP" altLang="en-US" dirty="0" smtClean="0"/>
              <a:t>達成感</a:t>
            </a:r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04248" y="436510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</a:rPr>
              <a:t>高レベル設定導入</a:t>
            </a:r>
            <a:endParaRPr kumimoji="1" lang="en-US" altLang="ja-JP" dirty="0" smtClean="0">
              <a:solidFill>
                <a:srgbClr val="00B050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 smtClean="0"/>
              <a:t>ギリギリの状況で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勝利する解放感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60032" y="3112511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続けてもらえる</a:t>
            </a:r>
            <a:r>
              <a:rPr lang="ja-JP" altLang="en-US" sz="2400" dirty="0"/>
              <a:t>よう</a:t>
            </a:r>
            <a:r>
              <a:rPr lang="ja-JP" altLang="en-US" sz="2400" dirty="0" smtClean="0"/>
              <a:t>に・・・・・・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6300192" y="3645024"/>
            <a:ext cx="64807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D361-C75F-4405-9183-F41D24D2A4AD}" type="datetime1">
              <a:rPr kumimoji="1" lang="ja-JP" altLang="en-US" smtClean="0"/>
              <a:t>2015/7/1</a:t>
            </a:fld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53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65"/>
    </mc:Choice>
    <mc:Fallback>
      <p:transition spd="slow" advTm="400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780108"/>
          </a:xfrm>
        </p:spPr>
        <p:txBody>
          <a:bodyPr/>
          <a:lstStyle/>
          <a:p>
            <a:r>
              <a:rPr kumimoji="1" lang="ja-JP" altLang="en-US" dirty="0" smtClean="0"/>
              <a:t>ご清聴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368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"/>
    </mc:Choice>
    <mc:Fallback>
      <p:transition spd="slow" advTm="33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9512" y="4149080"/>
            <a:ext cx="914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「青春とは、どうにもならないことに頭を使う</a:t>
            </a:r>
            <a:r>
              <a:rPr lang="ja-JP" altLang="en-US" sz="2000" dirty="0" smtClean="0"/>
              <a:t>未熟な</a:t>
            </a:r>
            <a:r>
              <a:rPr lang="ja-JP" altLang="en-US" sz="2000" dirty="0"/>
              <a:t>こと</a:t>
            </a:r>
            <a:r>
              <a:rPr lang="ja-JP" altLang="en-US" sz="2000" dirty="0" smtClean="0"/>
              <a:t>だ」</a:t>
            </a:r>
            <a:endParaRPr lang="en-US" altLang="ja-JP" sz="2000" dirty="0" smtClean="0"/>
          </a:p>
          <a:p>
            <a:pPr algn="ctr"/>
            <a:endParaRPr lang="en-US" altLang="ja-JP" sz="2000" dirty="0"/>
          </a:p>
          <a:p>
            <a:pPr algn="ctr"/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「だから</a:t>
            </a:r>
            <a:r>
              <a:rPr lang="ja-JP" altLang="en-US" sz="2000" dirty="0"/>
              <a:t>、他人の青春を羨ましいと思った時点で、アナタは今、青春をして</a:t>
            </a:r>
            <a:r>
              <a:rPr lang="ja-JP" altLang="en-US" sz="2000" dirty="0" smtClean="0"/>
              <a:t>いる」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11760" y="2132856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/>
              <a:t>スマートフォン用アクションゲーム</a:t>
            </a:r>
            <a:endParaRPr lang="en-US" altLang="ja-JP" sz="2000" dirty="0" smtClean="0"/>
          </a:p>
          <a:p>
            <a:pPr algn="ctr"/>
            <a:r>
              <a:rPr lang="ja-JP" altLang="en-US" sz="4800" dirty="0" smtClean="0">
                <a:solidFill>
                  <a:schemeClr val="tx2"/>
                </a:solidFill>
              </a:rPr>
              <a:t>リア</a:t>
            </a:r>
            <a:r>
              <a:rPr lang="ja-JP" altLang="en-US" sz="4800" dirty="0">
                <a:solidFill>
                  <a:schemeClr val="tx2"/>
                </a:solidFill>
              </a:rPr>
              <a:t>充</a:t>
            </a:r>
            <a:r>
              <a:rPr lang="ja-JP" altLang="en-US" sz="4800" dirty="0" smtClean="0">
                <a:solidFill>
                  <a:schemeClr val="tx2"/>
                </a:solidFill>
              </a:rPr>
              <a:t>防衛線</a:t>
            </a:r>
            <a:endParaRPr lang="en-US" altLang="ja-JP" sz="4800" dirty="0" smtClean="0">
              <a:solidFill>
                <a:schemeClr val="tx2"/>
              </a:solidFill>
            </a:endParaRPr>
          </a:p>
          <a:p>
            <a:pPr algn="ctr"/>
            <a:r>
              <a:rPr lang="ja-JP" altLang="en-US" sz="4800" dirty="0" smtClean="0">
                <a:solidFill>
                  <a:schemeClr val="tx2"/>
                </a:solidFill>
              </a:rPr>
              <a:t>（仮タイトル）</a:t>
            </a:r>
            <a:endParaRPr kumimoji="1" lang="ja-JP" altLang="en-US" sz="4800" dirty="0">
              <a:solidFill>
                <a:schemeClr val="tx2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035-F2C4-43F0-B86A-E0F290637BDE}" type="datetime1">
              <a:rPr kumimoji="1" lang="ja-JP" altLang="en-US" smtClean="0"/>
              <a:t>2015/7/1</a:t>
            </a:fld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94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00"/>
    </mc:Choice>
    <mc:Fallback>
      <p:transition spd="slow" advTm="23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あらすじ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996952"/>
            <a:ext cx="83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主人公</a:t>
            </a:r>
            <a:r>
              <a:rPr lang="en-US" altLang="ja-JP" sz="2000" dirty="0" smtClean="0"/>
              <a:t>A</a:t>
            </a:r>
            <a:r>
              <a:rPr lang="ja-JP" altLang="en-US" sz="2000" dirty="0"/>
              <a:t>は真面目で優しい少年。同性の友達もそこそこ。しかし彼女はいない。クラスのほとんどがリア充で蔓延している教室で、彼はいつもクラスメイトが羨ましくみえる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endParaRPr lang="ja-JP" altLang="en-US" sz="2000" dirty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夏休み</a:t>
            </a:r>
            <a:r>
              <a:rPr lang="ja-JP" altLang="en-US" sz="2000" dirty="0"/>
              <a:t>。夏季講習が中断し、僅かながらも生徒たちに休日が訪れた。部活に全力を注ぐ者、恋愛に浸る者、ひたすら勉強をする者と、目的が様々でも学生としての夏休みを過ごしている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endParaRPr lang="ja-JP" altLang="en-US" sz="2000" dirty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目標</a:t>
            </a:r>
            <a:r>
              <a:rPr lang="ja-JP" altLang="en-US" sz="2000" dirty="0"/>
              <a:t>も目的も無い</a:t>
            </a:r>
            <a:r>
              <a:rPr lang="en-US" altLang="ja-JP" sz="2000" dirty="0"/>
              <a:t>A</a:t>
            </a:r>
            <a:r>
              <a:rPr lang="ja-JP" altLang="en-US" sz="2000" dirty="0"/>
              <a:t>は夏休みに何をするか考えていると、臨時ニュースが流れてきた。</a:t>
            </a:r>
            <a:endParaRPr kumimoji="1" lang="ja-JP" altLang="en-US" sz="200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8883-8CE4-4DCF-B76D-3FC0C08FD862}" type="datetime1">
              <a:rPr kumimoji="1" lang="ja-JP" altLang="en-US" smtClean="0"/>
              <a:t>2015/7/1</a:t>
            </a:fld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67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33"/>
    </mc:Choice>
    <mc:Fallback>
      <p:transition spd="slow" advTm="31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IzumiyamaK\Pictures\スライド用\ne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928992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39552" y="596205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「謎</a:t>
            </a:r>
            <a:r>
              <a:rPr lang="ja-JP" altLang="en-US" sz="1400" dirty="0"/>
              <a:t>の生命体が出現</a:t>
            </a:r>
            <a:r>
              <a:rPr lang="ja-JP" altLang="en-US" sz="1400" dirty="0" smtClean="0"/>
              <a:t>しました。彼ら</a:t>
            </a:r>
            <a:r>
              <a:rPr lang="ja-JP" altLang="en-US" sz="1400" dirty="0"/>
              <a:t>は爆弾を持ち、それは主</a:t>
            </a:r>
            <a:r>
              <a:rPr lang="ja-JP" altLang="en-US" sz="1400" dirty="0" smtClean="0"/>
              <a:t>に恋愛</a:t>
            </a:r>
            <a:r>
              <a:rPr lang="ja-JP" altLang="en-US" sz="1400" dirty="0"/>
              <a:t>経験者に対して襲い掛かってきます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r>
              <a:rPr lang="ja-JP" altLang="en-US" sz="1400" dirty="0" smtClean="0"/>
              <a:t>恋愛</a:t>
            </a:r>
            <a:r>
              <a:rPr lang="ja-JP" altLang="en-US" sz="1400" dirty="0"/>
              <a:t>未経験者に対して</a:t>
            </a:r>
            <a:r>
              <a:rPr lang="ja-JP" altLang="en-US" sz="1400" dirty="0" smtClean="0"/>
              <a:t>は爆弾</a:t>
            </a:r>
            <a:r>
              <a:rPr lang="ja-JP" altLang="en-US" sz="1400" dirty="0"/>
              <a:t>も効果は無いとされていますが</a:t>
            </a:r>
            <a:r>
              <a:rPr lang="ja-JP" altLang="en-US" sz="1400" dirty="0" smtClean="0"/>
              <a:t>、十分</a:t>
            </a:r>
            <a:r>
              <a:rPr lang="ja-JP" altLang="en-US" sz="1400" dirty="0"/>
              <a:t>に注意してください」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9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45"/>
    </mc:Choice>
    <mc:Fallback>
      <p:transition spd="slow" advTm="724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75856" y="2060848"/>
            <a:ext cx="5544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どう</a:t>
            </a:r>
            <a:r>
              <a:rPr lang="ja-JP" altLang="en-US" dirty="0"/>
              <a:t>やらこの辺りの奴らは野球場に向かって行進しているらしい。いま野球場では</a:t>
            </a:r>
            <a:r>
              <a:rPr lang="en-US" altLang="ja-JP" dirty="0"/>
              <a:t>A</a:t>
            </a:r>
            <a:r>
              <a:rPr lang="ja-JP" altLang="en-US" dirty="0"/>
              <a:t>の学校が甲子園の切符をかけての決勝戦。そしてそこには、野球部のキャプテンであり、リア充である古くからの友人が・・・・・・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sz="3600" dirty="0"/>
              <a:t>　「爆破なんかさせない」</a:t>
            </a:r>
          </a:p>
          <a:p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リア</a:t>
            </a:r>
            <a:r>
              <a:rPr lang="ja-JP" altLang="en-US" dirty="0"/>
              <a:t>充は嫉妬の対象だが、</a:t>
            </a:r>
            <a:r>
              <a:rPr lang="en-US" altLang="ja-JP" dirty="0"/>
              <a:t>A</a:t>
            </a:r>
            <a:r>
              <a:rPr lang="ja-JP" altLang="en-US" dirty="0"/>
              <a:t>にとっては憧れであり、なりたいものでもある。その憧れを壊そうとする奴らを野放しにはできない。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彼</a:t>
            </a:r>
            <a:r>
              <a:rPr lang="ja-JP" altLang="en-US" dirty="0"/>
              <a:t>は修学旅行先で買った</a:t>
            </a:r>
            <a:r>
              <a:rPr lang="ja-JP" altLang="en-US" dirty="0" smtClean="0"/>
              <a:t>木刀を</a:t>
            </a:r>
            <a:r>
              <a:rPr lang="ja-JP" altLang="en-US" dirty="0"/>
              <a:t>もって野球場へ走り始めた。</a:t>
            </a:r>
          </a:p>
          <a:p>
            <a:endParaRPr kumimoji="1" lang="ja-JP" altLang="en-US" dirty="0"/>
          </a:p>
        </p:txBody>
      </p:sp>
      <p:pic>
        <p:nvPicPr>
          <p:cNvPr id="4098" name="Picture 2" descr="C:\Users\IzumiyamaK\Pictures\スライド用\sm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280670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84B0-C4D9-4C08-B9A4-7BD6732CF952}" type="datetime1">
              <a:rPr kumimoji="1" lang="ja-JP" altLang="en-US" smtClean="0"/>
              <a:t>2015/7/1</a:t>
            </a:fld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20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25"/>
    </mc:Choice>
    <mc:Fallback>
      <p:transition spd="slow" advTm="17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5105790" y="6250164"/>
            <a:ext cx="3786690" cy="365125"/>
          </a:xfrm>
        </p:spPr>
        <p:txBody>
          <a:bodyPr/>
          <a:lstStyle/>
          <a:p>
            <a:fld id="{F7B1B5C5-0BB6-4684-90E2-EEFECA0CC831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の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43608" y="2412475"/>
            <a:ext cx="1872208" cy="5566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ミッション</a:t>
            </a:r>
            <a:r>
              <a:rPr lang="ja-JP" altLang="en-US" dirty="0" smtClean="0">
                <a:solidFill>
                  <a:schemeClr val="tx1"/>
                </a:solidFill>
              </a:rPr>
              <a:t>選択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3608" y="3557888"/>
            <a:ext cx="1889232" cy="44717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難易度</a:t>
            </a:r>
            <a:r>
              <a:rPr lang="ja-JP" altLang="en-US" dirty="0">
                <a:solidFill>
                  <a:schemeClr val="tx1"/>
                </a:solidFill>
              </a:rPr>
              <a:t>選択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43608" y="4581128"/>
            <a:ext cx="1889232" cy="5616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ストーリー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（スキップ可能）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436096" y="3261718"/>
            <a:ext cx="1728192" cy="51378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戦闘開始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6" idx="2"/>
            <a:endCxn id="7" idx="0"/>
          </p:cNvCxnSpPr>
          <p:nvPr/>
        </p:nvCxnSpPr>
        <p:spPr>
          <a:xfrm>
            <a:off x="1979712" y="2969077"/>
            <a:ext cx="8512" cy="5888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1988224" y="40050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2"/>
            <a:endCxn id="9" idx="1"/>
          </p:cNvCxnSpPr>
          <p:nvPr/>
        </p:nvCxnSpPr>
        <p:spPr>
          <a:xfrm rot="5400000" flipH="1" flipV="1">
            <a:off x="2900070" y="2606766"/>
            <a:ext cx="1624180" cy="3447872"/>
          </a:xfrm>
          <a:prstGeom prst="bentConnector4">
            <a:avLst>
              <a:gd name="adj1" fmla="val -14075"/>
              <a:gd name="adj2" fmla="val 4351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995936" y="5085184"/>
            <a:ext cx="1728192" cy="51378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クリア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情報更新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444208" y="4293096"/>
            <a:ext cx="1728192" cy="51378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ミッション</a:t>
            </a:r>
            <a:r>
              <a:rPr lang="ja-JP" altLang="en-US" dirty="0">
                <a:solidFill>
                  <a:schemeClr val="tx1"/>
                </a:solidFill>
              </a:rPr>
              <a:t>失敗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997883" y="4293096"/>
            <a:ext cx="1728192" cy="51378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ミッション</a:t>
            </a:r>
            <a:r>
              <a:rPr lang="ja-JP" altLang="en-US" dirty="0" smtClean="0">
                <a:solidFill>
                  <a:schemeClr val="tx1"/>
                </a:solidFill>
              </a:rPr>
              <a:t>クリア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カギ線コネクタ 27"/>
          <p:cNvCxnSpPr>
            <a:stCxn id="9" idx="2"/>
            <a:endCxn id="23" idx="0"/>
          </p:cNvCxnSpPr>
          <p:nvPr/>
        </p:nvCxnSpPr>
        <p:spPr>
          <a:xfrm rot="5400000">
            <a:off x="5322291" y="3315194"/>
            <a:ext cx="517591" cy="143821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/>
          <p:nvPr/>
        </p:nvCxnSpPr>
        <p:spPr>
          <a:xfrm>
            <a:off x="6313840" y="4032360"/>
            <a:ext cx="1008112" cy="28803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1" idx="3"/>
            <a:endCxn id="9" idx="3"/>
          </p:cNvCxnSpPr>
          <p:nvPr/>
        </p:nvCxnSpPr>
        <p:spPr>
          <a:xfrm flipH="1" flipV="1">
            <a:off x="7164288" y="3518612"/>
            <a:ext cx="1008112" cy="1031378"/>
          </a:xfrm>
          <a:prstGeom prst="bentConnector3">
            <a:avLst>
              <a:gd name="adj1" fmla="val -2267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490549" y="3059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リトライ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364088" y="5949280"/>
            <a:ext cx="1728192" cy="51378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ステージ</a:t>
            </a:r>
            <a:r>
              <a:rPr lang="ja-JP" altLang="en-US" dirty="0">
                <a:solidFill>
                  <a:schemeClr val="tx1"/>
                </a:solidFill>
              </a:rPr>
              <a:t>選択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23" idx="2"/>
            <a:endCxn id="20" idx="0"/>
          </p:cNvCxnSpPr>
          <p:nvPr/>
        </p:nvCxnSpPr>
        <p:spPr>
          <a:xfrm flipH="1">
            <a:off x="4860032" y="4806883"/>
            <a:ext cx="1947" cy="2783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21" idx="2"/>
            <a:endCxn id="36" idx="3"/>
          </p:cNvCxnSpPr>
          <p:nvPr/>
        </p:nvCxnSpPr>
        <p:spPr>
          <a:xfrm rot="5400000">
            <a:off x="6500647" y="5398516"/>
            <a:ext cx="1399291" cy="21602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524328" y="53639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4"/>
                </a:solidFill>
              </a:rPr>
              <a:t>諦める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cxnSp>
        <p:nvCxnSpPr>
          <p:cNvPr id="45" name="カギ線コネクタ 44"/>
          <p:cNvCxnSpPr>
            <a:stCxn id="20" idx="2"/>
            <a:endCxn id="36" idx="1"/>
          </p:cNvCxnSpPr>
          <p:nvPr/>
        </p:nvCxnSpPr>
        <p:spPr>
          <a:xfrm rot="16200000" flipH="1">
            <a:off x="4808459" y="5650544"/>
            <a:ext cx="607203" cy="5040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11"/>
    </mc:Choice>
    <mc:Fallback>
      <p:transition spd="slow" advTm="2581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zumiyamaK\Pictures\プレゼン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34986" y="-466633"/>
            <a:ext cx="5818245" cy="727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1400-4860-4872-9D75-312C3269F77F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pic>
        <p:nvPicPr>
          <p:cNvPr id="7" name="Picture 2" descr="C:\Users\IzumiyamaK\Pictures\スライド用\A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62" y="2261147"/>
            <a:ext cx="1234241" cy="10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IzumiyamaK\Pictures\スライド用\zon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58" y="1638688"/>
            <a:ext cx="1114515" cy="11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755576" y="530120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敗北条件・・・・・・拠点の破壊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82872" y="580526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勝利条件・・・・・・敵の全滅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164537" y="4098882"/>
            <a:ext cx="572830" cy="569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43808" y="429806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２／２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10033" y="42989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SP</a:t>
            </a:r>
            <a:r>
              <a:rPr kumimoji="1" lang="ja-JP" altLang="en-US" dirty="0" smtClean="0"/>
              <a:t>１／２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22263" y="4198893"/>
            <a:ext cx="88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通常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6816310" y="4104368"/>
            <a:ext cx="572830" cy="56935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474796" y="4098882"/>
            <a:ext cx="572830" cy="5693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01399" y="4211796"/>
            <a:ext cx="88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必殺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449471" y="4205156"/>
            <a:ext cx="88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加速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>
            <a:off x="469285" y="1052736"/>
            <a:ext cx="648072" cy="16720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89365" y="1136958"/>
            <a:ext cx="646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敵</a:t>
            </a:r>
            <a:endParaRPr kumimoji="1" lang="en-US" altLang="ja-JP" sz="3600" dirty="0" smtClean="0"/>
          </a:p>
          <a:p>
            <a:pPr algn="ctr"/>
            <a:endParaRPr kumimoji="1" lang="en-US" altLang="ja-JP" dirty="0" smtClean="0"/>
          </a:p>
          <a:p>
            <a:pPr algn="ctr"/>
            <a:r>
              <a:rPr lang="ja-JP" altLang="en-US" dirty="0" smtClean="0"/>
              <a:t>進軍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爆撃</a:t>
            </a:r>
          </a:p>
        </p:txBody>
      </p:sp>
      <p:sp>
        <p:nvSpPr>
          <p:cNvPr id="33" name="下矢印 32"/>
          <p:cNvSpPr/>
          <p:nvPr/>
        </p:nvSpPr>
        <p:spPr>
          <a:xfrm rot="10800000">
            <a:off x="8459" y="3111324"/>
            <a:ext cx="648072" cy="1986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7183" y="3184810"/>
            <a:ext cx="1710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/>
              <a:t>プレイヤー</a:t>
            </a:r>
            <a:endParaRPr kumimoji="1" lang="en-US" altLang="ja-JP" sz="2400" dirty="0" smtClean="0"/>
          </a:p>
          <a:p>
            <a:pPr algn="ctr"/>
            <a:endParaRPr lang="en-US" altLang="ja-JP" sz="2400" dirty="0"/>
          </a:p>
          <a:p>
            <a:pPr algn="ctr"/>
            <a:endParaRPr lang="en-US" altLang="ja-JP" sz="2400" dirty="0" smtClean="0"/>
          </a:p>
          <a:p>
            <a:pPr algn="ctr"/>
            <a:r>
              <a:rPr kumimoji="1" lang="ja-JP" altLang="en-US" sz="1200" dirty="0" smtClean="0"/>
              <a:t>防衛、撃退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敵の全滅で勝利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ステージ数は５から１０を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/>
              <a:t>予定</a:t>
            </a:r>
            <a:r>
              <a:rPr kumimoji="1" lang="ja-JP" altLang="en-US" sz="1200" dirty="0" smtClean="0"/>
              <a:t>　</a:t>
            </a:r>
            <a:endParaRPr kumimoji="1" lang="ja-JP" altLang="en-US" sz="1200" dirty="0"/>
          </a:p>
        </p:txBody>
      </p:sp>
      <p:pic>
        <p:nvPicPr>
          <p:cNvPr id="8" name="Picture 7" descr="C:\Users\IzumiyamaK\Pictures\スライド用\zonb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90" y="3655108"/>
            <a:ext cx="711818" cy="71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zumiyamaK\Pictures\スライド用\b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63" y="3600546"/>
            <a:ext cx="509390" cy="69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843808" y="430439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HP</a:t>
            </a:r>
            <a:r>
              <a:rPr lang="ja-JP" altLang="en-US" dirty="0"/>
              <a:t>１</a:t>
            </a:r>
            <a:r>
              <a:rPr kumimoji="1" lang="ja-JP" altLang="en-US" dirty="0" smtClean="0"/>
              <a:t>／２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2806913" y="1552001"/>
            <a:ext cx="2600550" cy="22104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C:\Users\IzumiyamaK\Pictures\スライド用\odb-get_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92" y="3573016"/>
            <a:ext cx="129794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6917200" y="1556792"/>
            <a:ext cx="132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残り　２０体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37" name="Picture 2" descr="C:\Users\IzumiyamaK\Pictures\スライド用\A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88" y="2013133"/>
            <a:ext cx="1234241" cy="10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IzumiyamaK\Pictures\スライド用\zon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53" y="1888748"/>
            <a:ext cx="922859" cy="9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C:\Users\IzumiyamaK\Pictures\スライド用\zon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53" y="2041148"/>
            <a:ext cx="922859" cy="9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C:\Users\IzumiyamaK\Pictures\スライド用\zon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53" y="2193548"/>
            <a:ext cx="922859" cy="9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C:\Users\IzumiyamaK\Pictures\スライド用\zon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52" y="1647318"/>
            <a:ext cx="922859" cy="9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7" descr="C:\Users\IzumiyamaK\Pictures\スライド用\zon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67" y="1686047"/>
            <a:ext cx="922859" cy="9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7" descr="C:\Users\IzumiyamaK\Pictures\スライド用\zon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67" y="1838447"/>
            <a:ext cx="922859" cy="9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7" descr="C:\Users\IzumiyamaK\Pictures\スライド用\zon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82" y="2179181"/>
            <a:ext cx="922859" cy="9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4273426" y="5251266"/>
            <a:ext cx="2228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・画面端に攻撃用</a:t>
            </a:r>
            <a:endParaRPr kumimoji="1" lang="en-US" altLang="ja-JP" dirty="0" smtClean="0"/>
          </a:p>
          <a:p>
            <a:r>
              <a:rPr lang="ja-JP" altLang="en-US" dirty="0" smtClean="0"/>
              <a:t>ボタン設置。</a:t>
            </a:r>
            <a:endParaRPr lang="en-US" altLang="ja-JP" dirty="0" smtClean="0"/>
          </a:p>
          <a:p>
            <a:r>
              <a:rPr kumimoji="1" lang="ja-JP" altLang="en-US" dirty="0" smtClean="0"/>
              <a:t>・攻撃方法は剣を使う通常</a:t>
            </a:r>
            <a:r>
              <a:rPr lang="ja-JP" altLang="en-US" dirty="0" smtClean="0"/>
              <a:t>技と回数制限のある</a:t>
            </a:r>
            <a:r>
              <a:rPr kumimoji="1" lang="ja-JP" altLang="en-US" dirty="0" smtClean="0"/>
              <a:t>必殺技を予定</a:t>
            </a:r>
            <a:endParaRPr kumimoji="1" lang="en-US" altLang="ja-JP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52545" y="366759"/>
            <a:ext cx="7583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</a:rPr>
              <a:t>リア充を爆発から守るゲーム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2048" name="テキスト ボックス 2047"/>
          <p:cNvSpPr txBox="1"/>
          <p:nvPr/>
        </p:nvSpPr>
        <p:spPr>
          <a:xfrm>
            <a:off x="5940152" y="364502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⇐拠点</a:t>
            </a:r>
            <a:endParaRPr kumimoji="1" lang="ja-JP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0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247"/>
    </mc:Choice>
    <mc:Fallback>
      <p:transition spd="slow" advTm="84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B5C5-0BB6-4684-90E2-EEFECA0CC831}" type="datetime1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難易度設定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3119480"/>
            <a:ext cx="568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●</a:t>
            </a:r>
            <a:r>
              <a:rPr kumimoji="1" lang="ja-JP" altLang="en-US" sz="3200" dirty="0" smtClean="0"/>
              <a:t>非リア充モード</a:t>
            </a:r>
            <a:endParaRPr lang="en-US" altLang="ja-JP" sz="2800" dirty="0"/>
          </a:p>
          <a:p>
            <a:r>
              <a:rPr lang="ja-JP" altLang="en-US" sz="2800" dirty="0" smtClean="0"/>
              <a:t>　・プレイヤー自身は攻撃を受けない</a:t>
            </a:r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7989" y="4653135"/>
            <a:ext cx="5832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●リア充モード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・プレイヤーにも体力がある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・代わりに強力な攻撃が存在する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・２週目以降に選択可能となる</a:t>
            </a:r>
            <a:endParaRPr lang="en-US" altLang="ja-JP" sz="3200" dirty="0" smtClean="0"/>
          </a:p>
        </p:txBody>
      </p:sp>
      <p:sp>
        <p:nvSpPr>
          <p:cNvPr id="7" name="下矢印 6"/>
          <p:cNvSpPr/>
          <p:nvPr/>
        </p:nvSpPr>
        <p:spPr>
          <a:xfrm>
            <a:off x="5292080" y="4437112"/>
            <a:ext cx="792088" cy="1062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72200" y="463445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１週目</a:t>
            </a:r>
            <a:r>
              <a:rPr lang="ja-JP" altLang="en-US" b="1" dirty="0">
                <a:solidFill>
                  <a:srgbClr val="FF0000"/>
                </a:solidFill>
              </a:rPr>
              <a:t>クリア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で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主人公がリア充に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5386" y="2276872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敵の数、スピードの変更に</a:t>
            </a:r>
            <a:r>
              <a:rPr lang="ja-JP" altLang="en-US" dirty="0" smtClean="0"/>
              <a:t>加え・・・・・・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8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8"/>
    </mc:Choice>
    <mc:Fallback>
      <p:transition spd="slow" advTm="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61175" y="112474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accent2"/>
                </a:solidFill>
              </a:rPr>
              <a:t>●参考にしたゲーム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C:\Users\IzumiyamaK\Pictures\スライド用\ss_02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36912"/>
            <a:ext cx="4426588" cy="248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7504" y="1796623"/>
            <a:ext cx="6792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オンラインゲーム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「</a:t>
            </a:r>
            <a:r>
              <a:rPr lang="ja-JP" altLang="en-US" sz="2400" dirty="0" smtClean="0"/>
              <a:t>ファンタシースターオンライン２</a:t>
            </a:r>
            <a:r>
              <a:rPr kumimoji="1" lang="ja-JP" altLang="en-US" sz="2400" dirty="0" smtClean="0"/>
              <a:t>」</a:t>
            </a:r>
            <a:r>
              <a:rPr lang="ja-JP" altLang="en-US" sz="1600" dirty="0" smtClean="0"/>
              <a:t>（株式</a:t>
            </a:r>
            <a:r>
              <a:rPr lang="ja-JP" altLang="en-US" sz="1600" dirty="0"/>
              <a:t>会社</a:t>
            </a:r>
            <a:r>
              <a:rPr lang="ja-JP" altLang="en-US" sz="1600" dirty="0" smtClean="0"/>
              <a:t>セガゲームス）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緊急ミッション</a:t>
            </a:r>
            <a:r>
              <a:rPr lang="ja-JP" altLang="en-US" sz="2400" dirty="0" smtClean="0"/>
              <a:t>採掘基地</a:t>
            </a:r>
            <a:r>
              <a:rPr lang="ja-JP" altLang="en-US" sz="2400" dirty="0"/>
              <a:t>防衛線</a:t>
            </a:r>
            <a:endParaRPr kumimoji="1"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5445224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スマホで遊ぶためには・・・・・・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・操作が複雑</a:t>
            </a:r>
            <a:endParaRPr kumimoji="1" lang="en-US" altLang="ja-JP" dirty="0" smtClean="0"/>
          </a:p>
          <a:p>
            <a:r>
              <a:rPr lang="ja-JP" altLang="en-US" dirty="0" smtClean="0"/>
              <a:t>・初心者向けではない</a:t>
            </a:r>
            <a:endParaRPr lang="en-US" altLang="ja-JP" dirty="0" smtClean="0"/>
          </a:p>
          <a:p>
            <a:r>
              <a:rPr kumimoji="1" lang="ja-JP" altLang="en-US" dirty="0" smtClean="0"/>
              <a:t>・安定したクリアに時間がかかる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3707904" y="5445224"/>
            <a:ext cx="1440160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00400" y="5469031"/>
            <a:ext cx="2629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・単純操作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・初心者でもすぐに慣れる</a:t>
            </a:r>
            <a:endParaRPr kumimoji="1" lang="en-US" altLang="ja-JP" dirty="0" smtClean="0"/>
          </a:p>
          <a:p>
            <a:r>
              <a:rPr lang="ja-JP" altLang="en-US" dirty="0" smtClean="0"/>
              <a:t>・難易度調整ができる</a:t>
            </a:r>
            <a:endParaRPr lang="en-US" altLang="ja-JP" dirty="0" smtClean="0"/>
          </a:p>
          <a:p>
            <a:r>
              <a:rPr kumimoji="1" lang="ja-JP" altLang="en-US" dirty="0" smtClean="0"/>
              <a:t>・５分前後で一区切りつく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520" y="3429000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敵が塔を破壊しようと攻撃をしてくるため、塔を守りつつ敵を全滅させるゲーム。フィールドに落ちている「結晶」を集めることで「ビーム砲台」や</a:t>
            </a:r>
            <a:endParaRPr lang="en-US" altLang="ja-JP" dirty="0" smtClean="0"/>
          </a:p>
          <a:p>
            <a:r>
              <a:rPr lang="ja-JP" altLang="en-US" dirty="0" smtClean="0"/>
              <a:t>「ロボット」を召喚できる</a:t>
            </a:r>
            <a:endParaRPr kumimoji="1" lang="ja-JP" altLang="en-US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9ABC-5F6B-4895-84FC-858810D1203D}" type="datetime1">
              <a:rPr kumimoji="1" lang="ja-JP" altLang="en-US" smtClean="0"/>
              <a:t>2015/7/1</a:t>
            </a:fld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82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998"/>
    </mc:Choice>
    <mc:Fallback>
      <p:transition spd="slow" advTm="87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|19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.3|0.7|2.5|0.9|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7|0.2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5.1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1.5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6|13.8|12.9|1|4.1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|0.3|6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9.2|2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1320</TotalTime>
  <Words>910</Words>
  <Application>Microsoft Office PowerPoint</Application>
  <PresentationFormat>画面に合わせる (4:3)</PresentationFormat>
  <Paragraphs>187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ウェーブ</vt:lpstr>
      <vt:lpstr>ゲームクリエイター就職大作戦2015 企画紹介</vt:lpstr>
      <vt:lpstr>PowerPoint プレゼンテーション</vt:lpstr>
      <vt:lpstr>あらすじ</vt:lpstr>
      <vt:lpstr>PowerPoint プレゼンテーション</vt:lpstr>
      <vt:lpstr>PowerPoint プレゼンテーション</vt:lpstr>
      <vt:lpstr>ゲームの流れ</vt:lpstr>
      <vt:lpstr>PowerPoint プレゼンテーション</vt:lpstr>
      <vt:lpstr>難易度設定</vt:lpstr>
      <vt:lpstr>PowerPoint プレゼンテーション</vt:lpstr>
      <vt:lpstr>PowerPoint プレゼンテーション</vt:lpstr>
      <vt:lpstr>ストーリーについて</vt:lpstr>
      <vt:lpstr>１.他人の青春</vt:lpstr>
      <vt:lpstr>２.主人公</vt:lpstr>
      <vt:lpstr>３.敵 実際に渋谷で起きたイベントを参考</vt:lpstr>
      <vt:lpstr>力を入れたい所</vt:lpstr>
      <vt:lpstr>ご清聴 ありがとうございました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ゲームクリエイター就職大作戦2015 企画紹介</dc:title>
  <dc:creator>IzumiyamaK</dc:creator>
  <cp:lastModifiedBy>IzumiyamaK</cp:lastModifiedBy>
  <cp:revision>64</cp:revision>
  <dcterms:created xsi:type="dcterms:W3CDTF">2015-06-22T02:33:26Z</dcterms:created>
  <dcterms:modified xsi:type="dcterms:W3CDTF">2015-07-01T03:35:45Z</dcterms:modified>
</cp:coreProperties>
</file>