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chivo Black" panose="020B0604020202020204" charset="0"/>
      <p:regular r:id="rId14"/>
    </p:embeddedFont>
    <p:embeddedFont>
      <p:font typeface="Canva Sans Bold" panose="020B0604020202020204" charset="0"/>
      <p:regular r:id="rId15"/>
    </p:embeddedFont>
    <p:embeddedFont>
      <p:font typeface="Open Sans" panose="020B0606030504020204" pitchFamily="34" charset="0"/>
      <p:regular r:id="rId16"/>
    </p:embeddedFont>
    <p:embeddedFont>
      <p:font typeface="Open Sans Bold" panose="020B0806030504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100" y="3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AutoShape 2"/>
          <p:cNvSpPr/>
          <p:nvPr/>
        </p:nvSpPr>
        <p:spPr>
          <a:xfrm>
            <a:off x="1311626" y="7196146"/>
            <a:ext cx="7737124" cy="0"/>
          </a:xfrm>
          <a:prstGeom prst="line">
            <a:avLst/>
          </a:prstGeom>
          <a:ln w="104775" cap="flat">
            <a:solidFill>
              <a:srgbClr val="F6E7D8"/>
            </a:solidFill>
            <a:prstDash val="solid"/>
            <a:headEnd type="none" w="sm" len="sm"/>
            <a:tailEnd type="none" w="sm" len="sm"/>
          </a:ln>
        </p:spPr>
      </p:sp>
      <p:sp>
        <p:nvSpPr>
          <p:cNvPr id="3" name="TextBox 3"/>
          <p:cNvSpPr txBox="1"/>
          <p:nvPr/>
        </p:nvSpPr>
        <p:spPr>
          <a:xfrm>
            <a:off x="1311626" y="3761738"/>
            <a:ext cx="7737124" cy="3181995"/>
          </a:xfrm>
          <a:prstGeom prst="rect">
            <a:avLst/>
          </a:prstGeom>
        </p:spPr>
        <p:txBody>
          <a:bodyPr lIns="0" tIns="0" rIns="0" bIns="0" rtlCol="0" anchor="t">
            <a:spAutoFit/>
          </a:bodyPr>
          <a:lstStyle/>
          <a:p>
            <a:pPr marL="0" lvl="0" indent="0">
              <a:lnSpc>
                <a:spcPts val="8305"/>
              </a:lnSpc>
            </a:pPr>
            <a:r>
              <a:rPr lang="en-US" sz="7550" spc="151">
                <a:solidFill>
                  <a:srgbClr val="F6E7D8"/>
                </a:solidFill>
                <a:latin typeface="Archivo Black"/>
              </a:rPr>
              <a:t>PHISHING AWARENESS TRAINING</a:t>
            </a:r>
          </a:p>
        </p:txBody>
      </p:sp>
      <p:sp>
        <p:nvSpPr>
          <p:cNvPr id="4" name="TextBox 4"/>
          <p:cNvSpPr txBox="1"/>
          <p:nvPr/>
        </p:nvSpPr>
        <p:spPr>
          <a:xfrm>
            <a:off x="1559276" y="8116404"/>
            <a:ext cx="6066793" cy="868186"/>
          </a:xfrm>
          <a:prstGeom prst="rect">
            <a:avLst/>
          </a:prstGeom>
        </p:spPr>
        <p:txBody>
          <a:bodyPr lIns="0" tIns="0" rIns="0" bIns="0" rtlCol="0" anchor="t">
            <a:spAutoFit/>
          </a:bodyPr>
          <a:lstStyle/>
          <a:p>
            <a:pPr>
              <a:lnSpc>
                <a:spcPts val="3499"/>
              </a:lnSpc>
            </a:pPr>
            <a:r>
              <a:rPr lang="en-US" sz="2499" spc="49" dirty="0">
                <a:solidFill>
                  <a:srgbClr val="F6E7D8"/>
                </a:solidFill>
                <a:latin typeface="Open Sans"/>
              </a:rPr>
              <a:t>CODE ALPHA CYBERSECURITY INTERNSHIP – TASK 2</a:t>
            </a:r>
          </a:p>
        </p:txBody>
      </p:sp>
      <p:sp>
        <p:nvSpPr>
          <p:cNvPr id="5" name="Freeform 5"/>
          <p:cNvSpPr/>
          <p:nvPr/>
        </p:nvSpPr>
        <p:spPr>
          <a:xfrm>
            <a:off x="12391592" y="3659911"/>
            <a:ext cx="4160672" cy="4160672"/>
          </a:xfrm>
          <a:custGeom>
            <a:avLst/>
            <a:gdLst/>
            <a:ahLst/>
            <a:cxnLst/>
            <a:rect l="l" t="t" r="r" b="b"/>
            <a:pathLst>
              <a:path w="4160672" h="4160672">
                <a:moveTo>
                  <a:pt x="0" y="0"/>
                </a:moveTo>
                <a:lnTo>
                  <a:pt x="4160671" y="0"/>
                </a:lnTo>
                <a:lnTo>
                  <a:pt x="4160671" y="4160671"/>
                </a:lnTo>
                <a:lnTo>
                  <a:pt x="0" y="4160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4">
            <a:extLst>
              <a:ext uri="{FF2B5EF4-FFF2-40B4-BE49-F238E27FC236}">
                <a16:creationId xmlns:a16="http://schemas.microsoft.com/office/drawing/2014/main" id="{9042C4D5-3AF8-5458-4257-C6DD96C0CCB1}"/>
              </a:ext>
            </a:extLst>
          </p:cNvPr>
          <p:cNvSpPr txBox="1"/>
          <p:nvPr/>
        </p:nvSpPr>
        <p:spPr>
          <a:xfrm>
            <a:off x="1559276" y="7550707"/>
            <a:ext cx="6066793" cy="422275"/>
          </a:xfrm>
          <a:prstGeom prst="rect">
            <a:avLst/>
          </a:prstGeom>
        </p:spPr>
        <p:txBody>
          <a:bodyPr lIns="0" tIns="0" rIns="0" bIns="0" rtlCol="0" anchor="t">
            <a:spAutoFit/>
          </a:bodyPr>
          <a:lstStyle/>
          <a:p>
            <a:pPr>
              <a:lnSpc>
                <a:spcPts val="3499"/>
              </a:lnSpc>
            </a:pPr>
            <a:r>
              <a:rPr lang="en-US" sz="2499" spc="49" dirty="0">
                <a:solidFill>
                  <a:srgbClr val="F6E7D8"/>
                </a:solidFill>
                <a:latin typeface="Open Sans"/>
              </a:rPr>
              <a:t>YAMAN DAHIYA</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717079" y="1085850"/>
            <a:ext cx="16853843" cy="2273300"/>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rPr>
              <a:t>WHAT TO DO IF YOU FALL VICTIM TO PHISHING?</a:t>
            </a:r>
          </a:p>
        </p:txBody>
      </p:sp>
      <p:sp>
        <p:nvSpPr>
          <p:cNvPr id="3" name="TextBox 3"/>
          <p:cNvSpPr txBox="1"/>
          <p:nvPr/>
        </p:nvSpPr>
        <p:spPr>
          <a:xfrm>
            <a:off x="1739712" y="4237863"/>
            <a:ext cx="15309959" cy="5020310"/>
          </a:xfrm>
          <a:prstGeom prst="rect">
            <a:avLst/>
          </a:prstGeom>
        </p:spPr>
        <p:txBody>
          <a:bodyPr lIns="0" tIns="0" rIns="0" bIns="0" rtlCol="0" anchor="t">
            <a:spAutoFit/>
          </a:bodyPr>
          <a:lstStyle/>
          <a:p>
            <a:pPr marL="561341" lvl="1" indent="-280670">
              <a:lnSpc>
                <a:spcPts val="3640"/>
              </a:lnSpc>
              <a:buFont typeface="Arial"/>
              <a:buChar char="•"/>
            </a:pPr>
            <a:r>
              <a:rPr lang="en-US" sz="2600" spc="52">
                <a:solidFill>
                  <a:srgbClr val="F6E7D8"/>
                </a:solidFill>
                <a:latin typeface="Open Sans"/>
              </a:rPr>
              <a:t>Change your passwords: Immediately change your passwords for all online accounts that you think might have been compromised.</a:t>
            </a:r>
          </a:p>
          <a:p>
            <a:pPr marL="561341" lvl="1" indent="-280670">
              <a:lnSpc>
                <a:spcPts val="3640"/>
              </a:lnSpc>
              <a:buFont typeface="Arial"/>
              <a:buChar char="•"/>
            </a:pPr>
            <a:r>
              <a:rPr lang="en-US" sz="2600" spc="52">
                <a:solidFill>
                  <a:srgbClr val="F6E7D8"/>
                </a:solidFill>
                <a:latin typeface="Open Sans"/>
              </a:rPr>
              <a:t>Contact your financial institutions: If you suspect you've shared financial information, immediately contact your bank or credit card company to report the incident and take necessary steps to protect your accounts.</a:t>
            </a:r>
          </a:p>
          <a:p>
            <a:pPr marL="561341" lvl="1" indent="-280670">
              <a:lnSpc>
                <a:spcPts val="3640"/>
              </a:lnSpc>
              <a:buFont typeface="Arial"/>
              <a:buChar char="•"/>
            </a:pPr>
            <a:r>
              <a:rPr lang="en-US" sz="2600" spc="52">
                <a:solidFill>
                  <a:srgbClr val="F6E7D8"/>
                </a:solidFill>
                <a:latin typeface="Open Sans"/>
              </a:rPr>
              <a:t>Report the phishing attempt: Help protect others. Report the phishing attempt to the appropriate authorities, such as your email provider or the Anti-Phishing Working Group (APWG).</a:t>
            </a:r>
          </a:p>
          <a:p>
            <a:pPr marL="561341" lvl="1" indent="-280670">
              <a:lnSpc>
                <a:spcPts val="3640"/>
              </a:lnSpc>
              <a:buFont typeface="Arial"/>
              <a:buChar char="•"/>
            </a:pPr>
            <a:r>
              <a:rPr lang="en-US" sz="2600" spc="52">
                <a:solidFill>
                  <a:srgbClr val="F6E7D8"/>
                </a:solidFill>
                <a:latin typeface="Open Sans"/>
              </a:rPr>
              <a:t>Seek professional help: If you suspect you have downloaded malware or compromised your device, consider seeking assistance from a computer security professional to help you clean your system and ensure its security.</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483185" y="3998484"/>
            <a:ext cx="4222276" cy="4114800"/>
          </a:xfrm>
          <a:custGeom>
            <a:avLst/>
            <a:gdLst/>
            <a:ahLst/>
            <a:cxnLst/>
            <a:rect l="l" t="t" r="r" b="b"/>
            <a:pathLst>
              <a:path w="4222276" h="4114800">
                <a:moveTo>
                  <a:pt x="0" y="0"/>
                </a:moveTo>
                <a:lnTo>
                  <a:pt x="4222276" y="0"/>
                </a:lnTo>
                <a:lnTo>
                  <a:pt x="42222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85610" y="1009650"/>
            <a:ext cx="8824656" cy="1238250"/>
          </a:xfrm>
          <a:prstGeom prst="rect">
            <a:avLst/>
          </a:prstGeom>
        </p:spPr>
        <p:txBody>
          <a:bodyPr lIns="0" tIns="0" rIns="0" bIns="0" rtlCol="0" anchor="t">
            <a:spAutoFit/>
          </a:bodyPr>
          <a:lstStyle/>
          <a:p>
            <a:pPr marL="0" lvl="0" indent="0">
              <a:lnSpc>
                <a:spcPts val="9600"/>
              </a:lnSpc>
            </a:pPr>
            <a:r>
              <a:rPr lang="en-US" sz="8000" spc="160">
                <a:solidFill>
                  <a:srgbClr val="F6E7D8"/>
                </a:solidFill>
                <a:latin typeface="Archivo Black"/>
              </a:rPr>
              <a:t>CONCLUSION</a:t>
            </a:r>
          </a:p>
        </p:txBody>
      </p:sp>
      <p:sp>
        <p:nvSpPr>
          <p:cNvPr id="4" name="TextBox 4"/>
          <p:cNvSpPr txBox="1"/>
          <p:nvPr/>
        </p:nvSpPr>
        <p:spPr>
          <a:xfrm>
            <a:off x="7785610" y="3237119"/>
            <a:ext cx="8824656" cy="5589905"/>
          </a:xfrm>
          <a:prstGeom prst="rect">
            <a:avLst/>
          </a:prstGeom>
        </p:spPr>
        <p:txBody>
          <a:bodyPr lIns="0" tIns="0" rIns="0" bIns="0" rtlCol="0" anchor="t">
            <a:spAutoFit/>
          </a:bodyPr>
          <a:lstStyle/>
          <a:p>
            <a:pPr>
              <a:lnSpc>
                <a:spcPts val="3220"/>
              </a:lnSpc>
            </a:pPr>
            <a:r>
              <a:rPr lang="en-US" sz="2300" spc="46">
                <a:solidFill>
                  <a:srgbClr val="F6E7D8"/>
                </a:solidFill>
                <a:latin typeface="Open Sans"/>
              </a:rPr>
              <a:t>Phishing attacks are a constant threat, but by understanding their tactics and implementing these simple safety measures, you can significantly reduce your risk.</a:t>
            </a:r>
          </a:p>
          <a:p>
            <a:pPr>
              <a:lnSpc>
                <a:spcPts val="3220"/>
              </a:lnSpc>
            </a:pPr>
            <a:endParaRPr lang="en-US" sz="2300" spc="46">
              <a:solidFill>
                <a:srgbClr val="F6E7D8"/>
              </a:solidFill>
              <a:latin typeface="Open Sans"/>
            </a:endParaRPr>
          </a:p>
          <a:p>
            <a:pPr marL="496571" lvl="1" indent="-248285">
              <a:lnSpc>
                <a:spcPts val="3220"/>
              </a:lnSpc>
              <a:buFont typeface="Arial"/>
              <a:buChar char="•"/>
            </a:pPr>
            <a:r>
              <a:rPr lang="en-US" sz="2300" spc="46">
                <a:solidFill>
                  <a:srgbClr val="F6E7D8"/>
                </a:solidFill>
                <a:latin typeface="Open Sans"/>
              </a:rPr>
              <a:t>Stay informed: Keep yourself updated on the latest phishing scams and tactics.</a:t>
            </a:r>
          </a:p>
          <a:p>
            <a:pPr marL="496571" lvl="1" indent="-248285">
              <a:lnSpc>
                <a:spcPts val="3220"/>
              </a:lnSpc>
              <a:buFont typeface="Arial"/>
              <a:buChar char="•"/>
            </a:pPr>
            <a:r>
              <a:rPr lang="en-US" sz="2300" spc="46">
                <a:solidFill>
                  <a:srgbClr val="F6E7D8"/>
                </a:solidFill>
                <a:latin typeface="Open Sans"/>
              </a:rPr>
              <a:t>Be cautious: Don't click on suspicious links or open unexpected attachments.</a:t>
            </a:r>
          </a:p>
          <a:p>
            <a:pPr marL="496571" lvl="1" indent="-248285">
              <a:lnSpc>
                <a:spcPts val="3220"/>
              </a:lnSpc>
              <a:buFont typeface="Arial"/>
              <a:buChar char="•"/>
            </a:pPr>
            <a:r>
              <a:rPr lang="en-US" sz="2300" spc="46">
                <a:solidFill>
                  <a:srgbClr val="F6E7D8"/>
                </a:solidFill>
                <a:latin typeface="Open Sans"/>
              </a:rPr>
              <a:t>Verify information: Always double-check information before acting on any request, no matter how urgent it seems.</a:t>
            </a:r>
          </a:p>
          <a:p>
            <a:pPr marL="496571" lvl="1" indent="-248285" algn="l">
              <a:lnSpc>
                <a:spcPts val="3220"/>
              </a:lnSpc>
              <a:buFont typeface="Arial"/>
              <a:buChar char="•"/>
            </a:pPr>
            <a:r>
              <a:rPr lang="en-US" sz="2300" spc="46">
                <a:solidFill>
                  <a:srgbClr val="F6E7D8"/>
                </a:solidFill>
                <a:latin typeface="Open Sans"/>
              </a:rPr>
              <a:t>Report suspicious activity: Help protect others by reporting phishing attempts to the appropriate authorities.</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2578646" y="5536875"/>
            <a:ext cx="13130708" cy="2273300"/>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rPr>
              <a:t>PROTECT YOURSELF FROM PHISHING</a:t>
            </a:r>
          </a:p>
        </p:txBody>
      </p:sp>
      <p:sp>
        <p:nvSpPr>
          <p:cNvPr id="3" name="TextBox 3"/>
          <p:cNvSpPr txBox="1"/>
          <p:nvPr/>
        </p:nvSpPr>
        <p:spPr>
          <a:xfrm>
            <a:off x="5005845" y="8210225"/>
            <a:ext cx="8276310" cy="422275"/>
          </a:xfrm>
          <a:prstGeom prst="rect">
            <a:avLst/>
          </a:prstGeom>
        </p:spPr>
        <p:txBody>
          <a:bodyPr lIns="0" tIns="0" rIns="0" bIns="0" rtlCol="0" anchor="t">
            <a:spAutoFit/>
          </a:bodyPr>
          <a:lstStyle/>
          <a:p>
            <a:pPr algn="ctr">
              <a:lnSpc>
                <a:spcPts val="3499"/>
              </a:lnSpc>
            </a:pPr>
            <a:r>
              <a:rPr lang="en-US" sz="2499" spc="49">
                <a:solidFill>
                  <a:srgbClr val="F6E7D8"/>
                </a:solidFill>
                <a:latin typeface="Open Sans"/>
              </a:rPr>
              <a:t>Don't share your personal information online!</a:t>
            </a:r>
          </a:p>
        </p:txBody>
      </p:sp>
      <p:sp>
        <p:nvSpPr>
          <p:cNvPr id="4" name="TextBox 4"/>
          <p:cNvSpPr txBox="1"/>
          <p:nvPr/>
        </p:nvSpPr>
        <p:spPr>
          <a:xfrm>
            <a:off x="5275438" y="4609775"/>
            <a:ext cx="7737124" cy="422275"/>
          </a:xfrm>
          <a:prstGeom prst="rect">
            <a:avLst/>
          </a:prstGeom>
        </p:spPr>
        <p:txBody>
          <a:bodyPr lIns="0" tIns="0" rIns="0" bIns="0" rtlCol="0" anchor="t">
            <a:spAutoFit/>
          </a:bodyPr>
          <a:lstStyle/>
          <a:p>
            <a:pPr marL="0" lvl="0" indent="0" algn="ctr">
              <a:lnSpc>
                <a:spcPts val="3499"/>
              </a:lnSpc>
            </a:pPr>
            <a:r>
              <a:rPr lang="en-US" sz="2499" spc="124">
                <a:solidFill>
                  <a:srgbClr val="F6E7D8"/>
                </a:solidFill>
                <a:latin typeface="Open Sans Bold"/>
              </a:rPr>
              <a:t>THINK BEFORE YOU CLICK!</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1607164" y="4042056"/>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11626" y="1310039"/>
            <a:ext cx="6610201" cy="2273300"/>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WHAT IS PHISHING?</a:t>
            </a:r>
          </a:p>
        </p:txBody>
      </p:sp>
      <p:sp>
        <p:nvSpPr>
          <p:cNvPr id="4" name="TextBox 4"/>
          <p:cNvSpPr txBox="1"/>
          <p:nvPr/>
        </p:nvSpPr>
        <p:spPr>
          <a:xfrm>
            <a:off x="1591616" y="4254913"/>
            <a:ext cx="6330211" cy="4668520"/>
          </a:xfrm>
          <a:prstGeom prst="rect">
            <a:avLst/>
          </a:prstGeom>
        </p:spPr>
        <p:txBody>
          <a:bodyPr lIns="0" tIns="0" rIns="0" bIns="0" rtlCol="0" anchor="t">
            <a:spAutoFit/>
          </a:bodyPr>
          <a:lstStyle/>
          <a:p>
            <a:pPr>
              <a:lnSpc>
                <a:spcPts val="3079"/>
              </a:lnSpc>
            </a:pPr>
            <a:r>
              <a:rPr lang="en-US" sz="2199" spc="43">
                <a:solidFill>
                  <a:srgbClr val="F6E7D8"/>
                </a:solidFill>
                <a:latin typeface="Open Sans"/>
              </a:rPr>
              <a:t>Phishing attempts involve deceiving individuals through emails, text messages, phone calls, or even social media to reveal sensitive data.</a:t>
            </a:r>
          </a:p>
          <a:p>
            <a:pPr>
              <a:lnSpc>
                <a:spcPts val="3079"/>
              </a:lnSpc>
            </a:pPr>
            <a:endParaRPr lang="en-US" sz="2199" spc="43">
              <a:solidFill>
                <a:srgbClr val="F6E7D8"/>
              </a:solidFill>
              <a:latin typeface="Open Sans"/>
            </a:endParaRPr>
          </a:p>
          <a:p>
            <a:pPr>
              <a:lnSpc>
                <a:spcPts val="3079"/>
              </a:lnSpc>
            </a:pPr>
            <a:r>
              <a:rPr lang="en-US" sz="2199" spc="43">
                <a:solidFill>
                  <a:srgbClr val="F6E7D8"/>
                </a:solidFill>
                <a:latin typeface="Open Sans"/>
              </a:rPr>
              <a:t>This data can include passwords, credit card numbers, bank account details, and personal information.</a:t>
            </a:r>
          </a:p>
          <a:p>
            <a:pPr>
              <a:lnSpc>
                <a:spcPts val="3079"/>
              </a:lnSpc>
            </a:pPr>
            <a:endParaRPr lang="en-US" sz="2199" spc="43">
              <a:solidFill>
                <a:srgbClr val="F6E7D8"/>
              </a:solidFill>
              <a:latin typeface="Open Sans"/>
            </a:endParaRPr>
          </a:p>
          <a:p>
            <a:pPr>
              <a:lnSpc>
                <a:spcPts val="3079"/>
              </a:lnSpc>
            </a:pPr>
            <a:r>
              <a:rPr lang="en-US" sz="2199" spc="43">
                <a:solidFill>
                  <a:srgbClr val="F6E7D8"/>
                </a:solidFill>
                <a:latin typeface="Open Sans"/>
              </a:rPr>
              <a:t>Attackers often masquerade as legitimate entities like banks, credit card companies, or popular online services.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9865913" y="3878005"/>
            <a:ext cx="7762654" cy="4398612"/>
          </a:xfrm>
          <a:custGeom>
            <a:avLst/>
            <a:gdLst/>
            <a:ahLst/>
            <a:cxnLst/>
            <a:rect l="l" t="t" r="r" b="b"/>
            <a:pathLst>
              <a:path w="7762654" h="4398612">
                <a:moveTo>
                  <a:pt x="0" y="0"/>
                </a:moveTo>
                <a:lnTo>
                  <a:pt x="7762655" y="0"/>
                </a:lnTo>
                <a:lnTo>
                  <a:pt x="7762655" y="4398611"/>
                </a:lnTo>
                <a:lnTo>
                  <a:pt x="0" y="4398611"/>
                </a:lnTo>
                <a:lnTo>
                  <a:pt x="0" y="0"/>
                </a:lnTo>
                <a:close/>
              </a:path>
            </a:pathLst>
          </a:custGeom>
          <a:blipFill>
            <a:blip r:embed="rId2"/>
            <a:stretch>
              <a:fillRect l="-9567" t="-419" b="-419"/>
            </a:stretch>
          </a:blipFill>
        </p:spPr>
      </p:sp>
      <p:sp>
        <p:nvSpPr>
          <p:cNvPr id="3" name="TextBox 3"/>
          <p:cNvSpPr txBox="1"/>
          <p:nvPr/>
        </p:nvSpPr>
        <p:spPr>
          <a:xfrm>
            <a:off x="1028700" y="1085850"/>
            <a:ext cx="9055652" cy="2273300"/>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HOW PHISHING WORKS?</a:t>
            </a:r>
          </a:p>
        </p:txBody>
      </p:sp>
      <p:sp>
        <p:nvSpPr>
          <p:cNvPr id="4" name="TextBox 4"/>
          <p:cNvSpPr txBox="1"/>
          <p:nvPr/>
        </p:nvSpPr>
        <p:spPr>
          <a:xfrm>
            <a:off x="1280994" y="4069263"/>
            <a:ext cx="7603512" cy="5449570"/>
          </a:xfrm>
          <a:prstGeom prst="rect">
            <a:avLst/>
          </a:prstGeom>
        </p:spPr>
        <p:txBody>
          <a:bodyPr lIns="0" tIns="0" rIns="0" bIns="0" rtlCol="0" anchor="t">
            <a:spAutoFit/>
          </a:bodyPr>
          <a:lstStyle/>
          <a:p>
            <a:pPr marL="474979" lvl="1" indent="-237490">
              <a:lnSpc>
                <a:spcPts val="3079"/>
              </a:lnSpc>
              <a:buFont typeface="Arial"/>
              <a:buChar char="•"/>
            </a:pPr>
            <a:r>
              <a:rPr lang="en-US" sz="2199" spc="43">
                <a:solidFill>
                  <a:srgbClr val="F6E7D8"/>
                </a:solidFill>
                <a:latin typeface="Open Sans"/>
              </a:rPr>
              <a:t>Email Delivery: Attackers send emails disguised as legitimate sources, often using familiar logos and language.</a:t>
            </a:r>
          </a:p>
          <a:p>
            <a:pPr marL="474979" lvl="1" indent="-237490">
              <a:lnSpc>
                <a:spcPts val="3079"/>
              </a:lnSpc>
              <a:buFont typeface="Arial"/>
              <a:buChar char="•"/>
            </a:pPr>
            <a:r>
              <a:rPr lang="en-US" sz="2199" spc="43">
                <a:solidFill>
                  <a:srgbClr val="F6E7D8"/>
                </a:solidFill>
                <a:latin typeface="Open Sans"/>
              </a:rPr>
              <a:t>Clicking the Bait: The email contains a link or attachment that, when clicked, triggers the next step.</a:t>
            </a:r>
          </a:p>
          <a:p>
            <a:pPr marL="474979" lvl="1" indent="-237490">
              <a:lnSpc>
                <a:spcPts val="3079"/>
              </a:lnSpc>
              <a:buFont typeface="Arial"/>
              <a:buChar char="•"/>
            </a:pPr>
            <a:r>
              <a:rPr lang="en-US" sz="2199" spc="43">
                <a:solidFill>
                  <a:srgbClr val="F6E7D8"/>
                </a:solidFill>
                <a:latin typeface="Open Sans"/>
              </a:rPr>
              <a:t>Fake Website: The link leads to a fraudulent website designed to mimic the real website, duplicating its look and feel.</a:t>
            </a:r>
          </a:p>
          <a:p>
            <a:pPr marL="474979" lvl="1" indent="-237490">
              <a:lnSpc>
                <a:spcPts val="3079"/>
              </a:lnSpc>
              <a:buFont typeface="Arial"/>
              <a:buChar char="•"/>
            </a:pPr>
            <a:r>
              <a:rPr lang="en-US" sz="2199" spc="43">
                <a:solidFill>
                  <a:srgbClr val="F6E7D8"/>
                </a:solidFill>
                <a:latin typeface="Open Sans"/>
              </a:rPr>
              <a:t>Information Sharing: Unaware of the deception, the victim enters their login credentials, personal details, or financial information on the fake site.</a:t>
            </a:r>
          </a:p>
          <a:p>
            <a:pPr marL="474979" lvl="1" indent="-237490">
              <a:lnSpc>
                <a:spcPts val="3079"/>
              </a:lnSpc>
              <a:buFont typeface="Arial"/>
              <a:buChar char="•"/>
            </a:pPr>
            <a:r>
              <a:rPr lang="en-US" sz="2199" spc="43">
                <a:solidFill>
                  <a:srgbClr val="F6E7D8"/>
                </a:solidFill>
                <a:latin typeface="Open Sans"/>
              </a:rPr>
              <a:t>Data Theft: The attacker successfully captures the entered information for malicious purposes.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grpSp>
        <p:nvGrpSpPr>
          <p:cNvPr id="2" name="Group 2"/>
          <p:cNvGrpSpPr/>
          <p:nvPr/>
        </p:nvGrpSpPr>
        <p:grpSpPr>
          <a:xfrm>
            <a:off x="1410387" y="4389428"/>
            <a:ext cx="1239263" cy="123926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id="4" name="Group 4"/>
          <p:cNvGrpSpPr/>
          <p:nvPr/>
        </p:nvGrpSpPr>
        <p:grpSpPr>
          <a:xfrm>
            <a:off x="6124205" y="4434251"/>
            <a:ext cx="1239263" cy="1239263"/>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id="6" name="Group 6"/>
          <p:cNvGrpSpPr/>
          <p:nvPr/>
        </p:nvGrpSpPr>
        <p:grpSpPr>
          <a:xfrm>
            <a:off x="10823167" y="4389428"/>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id="8" name="TextBox 8"/>
          <p:cNvSpPr txBox="1"/>
          <p:nvPr/>
        </p:nvSpPr>
        <p:spPr>
          <a:xfrm>
            <a:off x="3083430" y="1085850"/>
            <a:ext cx="12121140" cy="1158875"/>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rPr>
              <a:t>TYPES OF PHISHING</a:t>
            </a:r>
          </a:p>
        </p:txBody>
      </p:sp>
      <p:sp>
        <p:nvSpPr>
          <p:cNvPr id="9" name="TextBox 9"/>
          <p:cNvSpPr txBox="1"/>
          <p:nvPr/>
        </p:nvSpPr>
        <p:spPr>
          <a:xfrm>
            <a:off x="4973003" y="2427278"/>
            <a:ext cx="8341993" cy="514350"/>
          </a:xfrm>
          <a:prstGeom prst="rect">
            <a:avLst/>
          </a:prstGeom>
        </p:spPr>
        <p:txBody>
          <a:bodyPr lIns="0" tIns="0" rIns="0" bIns="0" rtlCol="0" anchor="t">
            <a:spAutoFit/>
          </a:bodyPr>
          <a:lstStyle/>
          <a:p>
            <a:pPr marL="0" lvl="0" indent="0" algn="ctr">
              <a:lnSpc>
                <a:spcPts val="4200"/>
              </a:lnSpc>
              <a:spcBef>
                <a:spcPct val="0"/>
              </a:spcBef>
            </a:pPr>
            <a:r>
              <a:rPr lang="en-US" sz="3000" spc="60">
                <a:solidFill>
                  <a:srgbClr val="F6E7D8"/>
                </a:solidFill>
                <a:latin typeface="Open Sans"/>
              </a:rPr>
              <a:t>Phishing attacks come in different forms</a:t>
            </a:r>
          </a:p>
        </p:txBody>
      </p:sp>
      <p:sp>
        <p:nvSpPr>
          <p:cNvPr id="10" name="TextBox 10"/>
          <p:cNvSpPr txBox="1"/>
          <p:nvPr/>
        </p:nvSpPr>
        <p:spPr>
          <a:xfrm>
            <a:off x="517741" y="609488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spc="55">
                <a:solidFill>
                  <a:srgbClr val="F6E7D8"/>
                </a:solidFill>
                <a:latin typeface="Open Sans Bold"/>
              </a:rPr>
              <a:t>SPEAR PHISHING</a:t>
            </a:r>
          </a:p>
        </p:txBody>
      </p:sp>
      <p:sp>
        <p:nvSpPr>
          <p:cNvPr id="11" name="TextBox 11"/>
          <p:cNvSpPr txBox="1"/>
          <p:nvPr/>
        </p:nvSpPr>
        <p:spPr>
          <a:xfrm>
            <a:off x="517741" y="6931445"/>
            <a:ext cx="3211216" cy="18376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rPr>
              <a:t>Targets a specific individual or organization with personalized emails based on their information.</a:t>
            </a:r>
          </a:p>
        </p:txBody>
      </p:sp>
      <p:sp>
        <p:nvSpPr>
          <p:cNvPr id="12" name="TextBox 12"/>
          <p:cNvSpPr txBox="1"/>
          <p:nvPr/>
        </p:nvSpPr>
        <p:spPr>
          <a:xfrm>
            <a:off x="5113492" y="609488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spc="55">
                <a:solidFill>
                  <a:srgbClr val="F6E7D8"/>
                </a:solidFill>
                <a:latin typeface="Open Sans Bold"/>
              </a:rPr>
              <a:t>VISHING</a:t>
            </a:r>
          </a:p>
        </p:txBody>
      </p:sp>
      <p:sp>
        <p:nvSpPr>
          <p:cNvPr id="13" name="TextBox 13"/>
          <p:cNvSpPr txBox="1"/>
          <p:nvPr/>
        </p:nvSpPr>
        <p:spPr>
          <a:xfrm>
            <a:off x="5162964" y="6976268"/>
            <a:ext cx="3211216" cy="15328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rPr>
              <a:t>Uses phone calls to impersonate legitimate companies, tricking victims into revealing personal details.</a:t>
            </a:r>
          </a:p>
        </p:txBody>
      </p:sp>
      <p:sp>
        <p:nvSpPr>
          <p:cNvPr id="14" name="TextBox 14"/>
          <p:cNvSpPr txBox="1"/>
          <p:nvPr/>
        </p:nvSpPr>
        <p:spPr>
          <a:xfrm>
            <a:off x="9812455" y="609488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spc="55">
                <a:solidFill>
                  <a:srgbClr val="F6E7D8"/>
                </a:solidFill>
                <a:latin typeface="Open Sans Bold"/>
              </a:rPr>
              <a:t>SMISHING</a:t>
            </a:r>
          </a:p>
        </p:txBody>
      </p:sp>
      <p:sp>
        <p:nvSpPr>
          <p:cNvPr id="15" name="TextBox 15"/>
          <p:cNvSpPr txBox="1"/>
          <p:nvPr/>
        </p:nvSpPr>
        <p:spPr>
          <a:xfrm>
            <a:off x="9861927" y="6976268"/>
            <a:ext cx="321121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rPr>
              <a:t>Leverages text messages with urgent tones and malicious links to deceive victims.</a:t>
            </a:r>
          </a:p>
        </p:txBody>
      </p:sp>
      <p:grpSp>
        <p:nvGrpSpPr>
          <p:cNvPr id="16" name="Group 16"/>
          <p:cNvGrpSpPr/>
          <p:nvPr/>
        </p:nvGrpSpPr>
        <p:grpSpPr>
          <a:xfrm>
            <a:off x="15569755" y="4389428"/>
            <a:ext cx="1239263" cy="123926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id="18" name="TextBox 18"/>
          <p:cNvSpPr txBox="1"/>
          <p:nvPr/>
        </p:nvSpPr>
        <p:spPr>
          <a:xfrm>
            <a:off x="14559043" y="609488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spc="55">
                <a:solidFill>
                  <a:srgbClr val="F6E7D8"/>
                </a:solidFill>
                <a:latin typeface="Open Sans Bold"/>
              </a:rPr>
              <a:t>WHALING</a:t>
            </a:r>
          </a:p>
        </p:txBody>
      </p:sp>
      <p:sp>
        <p:nvSpPr>
          <p:cNvPr id="19" name="TextBox 19"/>
          <p:cNvSpPr txBox="1"/>
          <p:nvPr/>
        </p:nvSpPr>
        <p:spPr>
          <a:xfrm>
            <a:off x="14583779" y="6976268"/>
            <a:ext cx="3211216" cy="18376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rPr>
              <a:t>Aims for high-profile individuals or organizations like CEOs or executives, often using a combination of tactics.</a:t>
            </a:r>
          </a:p>
        </p:txBody>
      </p:sp>
      <p:sp>
        <p:nvSpPr>
          <p:cNvPr id="20" name="TextBox 20"/>
          <p:cNvSpPr txBox="1"/>
          <p:nvPr/>
        </p:nvSpPr>
        <p:spPr>
          <a:xfrm>
            <a:off x="1792786" y="4291376"/>
            <a:ext cx="474467" cy="1218036"/>
          </a:xfrm>
          <a:prstGeom prst="rect">
            <a:avLst/>
          </a:prstGeom>
        </p:spPr>
        <p:txBody>
          <a:bodyPr lIns="0" tIns="0" rIns="0" bIns="0" rtlCol="0" anchor="t">
            <a:spAutoFit/>
          </a:bodyPr>
          <a:lstStyle/>
          <a:p>
            <a:pPr algn="ctr">
              <a:lnSpc>
                <a:spcPts val="9926"/>
              </a:lnSpc>
            </a:pPr>
            <a:r>
              <a:rPr lang="en-US" sz="7090">
                <a:solidFill>
                  <a:srgbClr val="553C51"/>
                </a:solidFill>
                <a:latin typeface="Canva Sans Bold"/>
              </a:rPr>
              <a:t>1</a:t>
            </a:r>
          </a:p>
        </p:txBody>
      </p:sp>
      <p:sp>
        <p:nvSpPr>
          <p:cNvPr id="21" name="TextBox 21"/>
          <p:cNvSpPr txBox="1"/>
          <p:nvPr/>
        </p:nvSpPr>
        <p:spPr>
          <a:xfrm>
            <a:off x="11201512" y="4246553"/>
            <a:ext cx="532045" cy="1218036"/>
          </a:xfrm>
          <a:prstGeom prst="rect">
            <a:avLst/>
          </a:prstGeom>
        </p:spPr>
        <p:txBody>
          <a:bodyPr lIns="0" tIns="0" rIns="0" bIns="0" rtlCol="0" anchor="t">
            <a:spAutoFit/>
          </a:bodyPr>
          <a:lstStyle/>
          <a:p>
            <a:pPr algn="ctr">
              <a:lnSpc>
                <a:spcPts val="9926"/>
              </a:lnSpc>
            </a:pPr>
            <a:r>
              <a:rPr lang="en-US" sz="7090">
                <a:solidFill>
                  <a:srgbClr val="553C51"/>
                </a:solidFill>
                <a:latin typeface="Canva Sans Bold"/>
              </a:rPr>
              <a:t>3</a:t>
            </a:r>
          </a:p>
        </p:txBody>
      </p:sp>
      <p:sp>
        <p:nvSpPr>
          <p:cNvPr id="22" name="TextBox 22"/>
          <p:cNvSpPr txBox="1"/>
          <p:nvPr/>
        </p:nvSpPr>
        <p:spPr>
          <a:xfrm>
            <a:off x="6473379" y="4291376"/>
            <a:ext cx="501688" cy="1218036"/>
          </a:xfrm>
          <a:prstGeom prst="rect">
            <a:avLst/>
          </a:prstGeom>
        </p:spPr>
        <p:txBody>
          <a:bodyPr lIns="0" tIns="0" rIns="0" bIns="0" rtlCol="0" anchor="t">
            <a:spAutoFit/>
          </a:bodyPr>
          <a:lstStyle/>
          <a:p>
            <a:pPr algn="ctr">
              <a:lnSpc>
                <a:spcPts val="9926"/>
              </a:lnSpc>
            </a:pPr>
            <a:r>
              <a:rPr lang="en-US" sz="7090">
                <a:solidFill>
                  <a:srgbClr val="553C51"/>
                </a:solidFill>
                <a:latin typeface="Canva Sans Bold"/>
              </a:rPr>
              <a:t>2</a:t>
            </a:r>
          </a:p>
        </p:txBody>
      </p:sp>
      <p:sp>
        <p:nvSpPr>
          <p:cNvPr id="23" name="TextBox 23"/>
          <p:cNvSpPr txBox="1"/>
          <p:nvPr/>
        </p:nvSpPr>
        <p:spPr>
          <a:xfrm>
            <a:off x="15909295" y="4246553"/>
            <a:ext cx="560184" cy="1218036"/>
          </a:xfrm>
          <a:prstGeom prst="rect">
            <a:avLst/>
          </a:prstGeom>
        </p:spPr>
        <p:txBody>
          <a:bodyPr lIns="0" tIns="0" rIns="0" bIns="0" rtlCol="0" anchor="t">
            <a:spAutoFit/>
          </a:bodyPr>
          <a:lstStyle/>
          <a:p>
            <a:pPr algn="ctr">
              <a:lnSpc>
                <a:spcPts val="9926"/>
              </a:lnSpc>
            </a:pPr>
            <a:r>
              <a:rPr lang="en-US" sz="7090">
                <a:solidFill>
                  <a:srgbClr val="553C51"/>
                </a:solidFill>
                <a:latin typeface="Canva Sans Bold"/>
              </a:rPr>
              <a:t>4</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grpSp>
        <p:nvGrpSpPr>
          <p:cNvPr id="2" name="Group 2"/>
          <p:cNvGrpSpPr/>
          <p:nvPr/>
        </p:nvGrpSpPr>
        <p:grpSpPr>
          <a:xfrm>
            <a:off x="10232362" y="3564087"/>
            <a:ext cx="388922" cy="388922"/>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4" name="Group 4"/>
          <p:cNvGrpSpPr/>
          <p:nvPr/>
        </p:nvGrpSpPr>
        <p:grpSpPr>
          <a:xfrm>
            <a:off x="10232362" y="4379180"/>
            <a:ext cx="388922" cy="38892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6" name="Group 6"/>
          <p:cNvGrpSpPr/>
          <p:nvPr/>
        </p:nvGrpSpPr>
        <p:grpSpPr>
          <a:xfrm>
            <a:off x="10232362" y="5234827"/>
            <a:ext cx="388922" cy="38892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8" name="Group 8"/>
          <p:cNvGrpSpPr/>
          <p:nvPr/>
        </p:nvGrpSpPr>
        <p:grpSpPr>
          <a:xfrm>
            <a:off x="10232362" y="6052374"/>
            <a:ext cx="388922" cy="388922"/>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10" name="Group 10"/>
          <p:cNvGrpSpPr/>
          <p:nvPr/>
        </p:nvGrpSpPr>
        <p:grpSpPr>
          <a:xfrm>
            <a:off x="10232362" y="6869921"/>
            <a:ext cx="388922" cy="38892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12" name="Group 12"/>
          <p:cNvGrpSpPr/>
          <p:nvPr/>
        </p:nvGrpSpPr>
        <p:grpSpPr>
          <a:xfrm>
            <a:off x="10232362" y="7682560"/>
            <a:ext cx="388922" cy="388922"/>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id="14" name="Group 14"/>
          <p:cNvGrpSpPr/>
          <p:nvPr/>
        </p:nvGrpSpPr>
        <p:grpSpPr>
          <a:xfrm>
            <a:off x="10232362" y="8500107"/>
            <a:ext cx="388922" cy="38892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id="16" name="Freeform 16"/>
          <p:cNvSpPr/>
          <p:nvPr/>
        </p:nvSpPr>
        <p:spPr>
          <a:xfrm>
            <a:off x="2463178" y="6003478"/>
            <a:ext cx="3278408" cy="3358165"/>
          </a:xfrm>
          <a:custGeom>
            <a:avLst/>
            <a:gdLst/>
            <a:ahLst/>
            <a:cxnLst/>
            <a:rect l="l" t="t" r="r" b="b"/>
            <a:pathLst>
              <a:path w="3278408" h="3358165">
                <a:moveTo>
                  <a:pt x="0" y="0"/>
                </a:moveTo>
                <a:lnTo>
                  <a:pt x="3278409" y="0"/>
                </a:lnTo>
                <a:lnTo>
                  <a:pt x="3278409" y="3358165"/>
                </a:lnTo>
                <a:lnTo>
                  <a:pt x="0" y="33581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1334561" y="1085850"/>
            <a:ext cx="6610201" cy="1158875"/>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RED FLAGS</a:t>
            </a:r>
          </a:p>
        </p:txBody>
      </p:sp>
      <p:sp>
        <p:nvSpPr>
          <p:cNvPr id="18" name="TextBox 18"/>
          <p:cNvSpPr txBox="1"/>
          <p:nvPr/>
        </p:nvSpPr>
        <p:spPr>
          <a:xfrm>
            <a:off x="1591616" y="3137629"/>
            <a:ext cx="5676900" cy="1934845"/>
          </a:xfrm>
          <a:prstGeom prst="rect">
            <a:avLst/>
          </a:prstGeom>
        </p:spPr>
        <p:txBody>
          <a:bodyPr lIns="0" tIns="0" rIns="0" bIns="0" rtlCol="0" anchor="t">
            <a:spAutoFit/>
          </a:bodyPr>
          <a:lstStyle/>
          <a:p>
            <a:pPr marL="0" lvl="0" indent="0">
              <a:lnSpc>
                <a:spcPts val="3079"/>
              </a:lnSpc>
              <a:spcBef>
                <a:spcPct val="0"/>
              </a:spcBef>
            </a:pPr>
            <a:r>
              <a:rPr lang="en-US" sz="2199" spc="43">
                <a:solidFill>
                  <a:srgbClr val="F6E7D8"/>
                </a:solidFill>
                <a:latin typeface="Open Sans"/>
              </a:rPr>
              <a:t>Red flags in phishing attempts are warning signs or indicators that help individuals identify potential scams. Some common read flags in phishing include:</a:t>
            </a:r>
          </a:p>
        </p:txBody>
      </p:sp>
      <p:sp>
        <p:nvSpPr>
          <p:cNvPr id="19" name="TextBox 19"/>
          <p:cNvSpPr txBox="1"/>
          <p:nvPr/>
        </p:nvSpPr>
        <p:spPr>
          <a:xfrm>
            <a:off x="10986846" y="3595671"/>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Urgent or threatening language</a:t>
            </a:r>
          </a:p>
        </p:txBody>
      </p:sp>
      <p:sp>
        <p:nvSpPr>
          <p:cNvPr id="20" name="TextBox 20"/>
          <p:cNvSpPr txBox="1"/>
          <p:nvPr/>
        </p:nvSpPr>
        <p:spPr>
          <a:xfrm>
            <a:off x="10232362" y="353075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u="none" spc="100">
                <a:solidFill>
                  <a:srgbClr val="F6E7D8"/>
                </a:solidFill>
                <a:latin typeface="Open Sans Bold"/>
              </a:rPr>
              <a:t>1</a:t>
            </a:r>
          </a:p>
        </p:txBody>
      </p:sp>
      <p:sp>
        <p:nvSpPr>
          <p:cNvPr id="21" name="TextBox 21"/>
          <p:cNvSpPr txBox="1"/>
          <p:nvPr/>
        </p:nvSpPr>
        <p:spPr>
          <a:xfrm>
            <a:off x="10986846" y="4410764"/>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Suspicious sender information </a:t>
            </a:r>
          </a:p>
        </p:txBody>
      </p:sp>
      <p:sp>
        <p:nvSpPr>
          <p:cNvPr id="22" name="TextBox 22"/>
          <p:cNvSpPr txBox="1"/>
          <p:nvPr/>
        </p:nvSpPr>
        <p:spPr>
          <a:xfrm>
            <a:off x="10232362" y="4345845"/>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2</a:t>
            </a:r>
          </a:p>
        </p:txBody>
      </p:sp>
      <p:sp>
        <p:nvSpPr>
          <p:cNvPr id="23" name="TextBox 23"/>
          <p:cNvSpPr txBox="1"/>
          <p:nvPr/>
        </p:nvSpPr>
        <p:spPr>
          <a:xfrm>
            <a:off x="10986846" y="5266411"/>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Requests for personal information</a:t>
            </a:r>
          </a:p>
        </p:txBody>
      </p:sp>
      <p:sp>
        <p:nvSpPr>
          <p:cNvPr id="24" name="TextBox 24"/>
          <p:cNvSpPr txBox="1"/>
          <p:nvPr/>
        </p:nvSpPr>
        <p:spPr>
          <a:xfrm>
            <a:off x="10232362" y="520149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3</a:t>
            </a:r>
          </a:p>
        </p:txBody>
      </p:sp>
      <p:sp>
        <p:nvSpPr>
          <p:cNvPr id="25" name="TextBox 25"/>
          <p:cNvSpPr txBox="1"/>
          <p:nvPr/>
        </p:nvSpPr>
        <p:spPr>
          <a:xfrm>
            <a:off x="10986846" y="6083958"/>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Misspellings or grammatical errors</a:t>
            </a:r>
          </a:p>
        </p:txBody>
      </p:sp>
      <p:sp>
        <p:nvSpPr>
          <p:cNvPr id="26" name="TextBox 26"/>
          <p:cNvSpPr txBox="1"/>
          <p:nvPr/>
        </p:nvSpPr>
        <p:spPr>
          <a:xfrm>
            <a:off x="10232362" y="6019040"/>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4</a:t>
            </a:r>
          </a:p>
        </p:txBody>
      </p:sp>
      <p:sp>
        <p:nvSpPr>
          <p:cNvPr id="27" name="TextBox 27"/>
          <p:cNvSpPr txBox="1"/>
          <p:nvPr/>
        </p:nvSpPr>
        <p:spPr>
          <a:xfrm>
            <a:off x="10986846" y="6901505"/>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Suspicious links or attachments</a:t>
            </a:r>
          </a:p>
        </p:txBody>
      </p:sp>
      <p:sp>
        <p:nvSpPr>
          <p:cNvPr id="28" name="TextBox 28"/>
          <p:cNvSpPr txBox="1"/>
          <p:nvPr/>
        </p:nvSpPr>
        <p:spPr>
          <a:xfrm>
            <a:off x="10232362" y="6836587"/>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5</a:t>
            </a:r>
          </a:p>
        </p:txBody>
      </p:sp>
      <p:sp>
        <p:nvSpPr>
          <p:cNvPr id="29" name="TextBox 29"/>
          <p:cNvSpPr txBox="1"/>
          <p:nvPr/>
        </p:nvSpPr>
        <p:spPr>
          <a:xfrm>
            <a:off x="10986846" y="7714144"/>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Generic greetings </a:t>
            </a:r>
          </a:p>
        </p:txBody>
      </p:sp>
      <p:sp>
        <p:nvSpPr>
          <p:cNvPr id="30" name="TextBox 30"/>
          <p:cNvSpPr txBox="1"/>
          <p:nvPr/>
        </p:nvSpPr>
        <p:spPr>
          <a:xfrm>
            <a:off x="10232362" y="7649226"/>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6</a:t>
            </a:r>
          </a:p>
        </p:txBody>
      </p:sp>
      <p:sp>
        <p:nvSpPr>
          <p:cNvPr id="31" name="TextBox 31"/>
          <p:cNvSpPr txBox="1"/>
          <p:nvPr/>
        </p:nvSpPr>
        <p:spPr>
          <a:xfrm>
            <a:off x="10986846" y="8531691"/>
            <a:ext cx="4339169" cy="297180"/>
          </a:xfrm>
          <a:prstGeom prst="rect">
            <a:avLst/>
          </a:prstGeom>
        </p:spPr>
        <p:txBody>
          <a:bodyPr lIns="0" tIns="0" rIns="0" bIns="0" rtlCol="0" anchor="t">
            <a:spAutoFit/>
          </a:bodyPr>
          <a:lstStyle/>
          <a:p>
            <a:pPr marL="0" lvl="0" indent="0">
              <a:lnSpc>
                <a:spcPts val="2520"/>
              </a:lnSpc>
              <a:spcBef>
                <a:spcPct val="0"/>
              </a:spcBef>
            </a:pPr>
            <a:r>
              <a:rPr lang="en-US" sz="1800" spc="36">
                <a:solidFill>
                  <a:srgbClr val="F6E7D8"/>
                </a:solidFill>
                <a:latin typeface="Open Sans"/>
              </a:rPr>
              <a:t>Too good to be true </a:t>
            </a:r>
          </a:p>
        </p:txBody>
      </p:sp>
      <p:sp>
        <p:nvSpPr>
          <p:cNvPr id="32" name="TextBox 32"/>
          <p:cNvSpPr txBox="1"/>
          <p:nvPr/>
        </p:nvSpPr>
        <p:spPr>
          <a:xfrm>
            <a:off x="10232362" y="846677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spc="100">
                <a:solidFill>
                  <a:srgbClr val="F6E7D8"/>
                </a:solidFill>
                <a:latin typeface="Open Sans Bold"/>
              </a:rPr>
              <a:t>7</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03</a:t>
              </a:r>
            </a:p>
          </p:txBody>
        </p:sp>
        <p:sp>
          <p:nvSpPr>
            <p:cNvPr id="5" name="TextBox 5"/>
            <p:cNvSpPr txBox="1"/>
            <p:nvPr/>
          </p:nvSpPr>
          <p:spPr>
            <a:xfrm>
              <a:off x="2156046" y="221192"/>
              <a:ext cx="5983220" cy="11313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REQUESTS FOR PERSONAL INFORMATION</a:t>
              </a:r>
            </a:p>
          </p:txBody>
        </p:sp>
      </p:grpSp>
      <p:sp>
        <p:nvSpPr>
          <p:cNvPr id="6" name="TextBox 6"/>
          <p:cNvSpPr txBox="1"/>
          <p:nvPr/>
        </p:nvSpPr>
        <p:spPr>
          <a:xfrm>
            <a:off x="10321373" y="3090521"/>
            <a:ext cx="6104449" cy="18376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Legitimate organizations do not request personal information, such as usernames, passwords, or credit card numbers, via email, social media, or other online means. Be cautious of any request for personal information. </a:t>
            </a:r>
          </a:p>
        </p:txBody>
      </p:sp>
      <p:sp>
        <p:nvSpPr>
          <p:cNvPr id="7" name="Freeform 7"/>
          <p:cNvSpPr/>
          <p:nvPr/>
        </p:nvSpPr>
        <p:spPr>
          <a:xfrm>
            <a:off x="10257323"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0385423" y="6041695"/>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04</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MISSPELLINGS OR GRAMMATICAL ERRORS</a:t>
              </a:r>
            </a:p>
          </p:txBody>
        </p:sp>
      </p:grpSp>
      <p:sp>
        <p:nvSpPr>
          <p:cNvPr id="11" name="TextBox 11"/>
          <p:cNvSpPr txBox="1"/>
          <p:nvPr/>
        </p:nvSpPr>
        <p:spPr>
          <a:xfrm>
            <a:off x="10385423" y="7420610"/>
            <a:ext cx="6104449" cy="15328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Phishing emails or messages may contain misspellings, grammatical errors, or awkward phrasing. Legitimate organizations usually have professional communications and do not contain obvious errors. </a:t>
            </a:r>
          </a:p>
        </p:txBody>
      </p:sp>
      <p:sp>
        <p:nvSpPr>
          <p:cNvPr id="12" name="Freeform 12"/>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2228699" y="1711606"/>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01</a:t>
              </a:r>
            </a:p>
          </p:txBody>
        </p:sp>
        <p:sp>
          <p:nvSpPr>
            <p:cNvPr id="15" name="TextBox 15"/>
            <p:cNvSpPr txBox="1"/>
            <p:nvPr/>
          </p:nvSpPr>
          <p:spPr>
            <a:xfrm>
              <a:off x="2156046" y="221192"/>
              <a:ext cx="5983220" cy="11313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URGENT OR THREATENING LANGUAGE</a:t>
              </a:r>
            </a:p>
          </p:txBody>
        </p:sp>
      </p:grpSp>
      <p:sp>
        <p:nvSpPr>
          <p:cNvPr id="16" name="TextBox 16"/>
          <p:cNvSpPr txBox="1"/>
          <p:nvPr/>
        </p:nvSpPr>
        <p:spPr>
          <a:xfrm>
            <a:off x="2228699" y="3090521"/>
            <a:ext cx="6104449" cy="18376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id="17" name="Freeform 17"/>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oup 18"/>
          <p:cNvGrpSpPr/>
          <p:nvPr/>
        </p:nvGrpSpPr>
        <p:grpSpPr>
          <a:xfrm>
            <a:off x="2292749" y="6041695"/>
            <a:ext cx="6104449" cy="1216025"/>
            <a:chOff x="0" y="0"/>
            <a:chExt cx="8139266" cy="1621367"/>
          </a:xfrm>
        </p:grpSpPr>
        <p:sp>
          <p:nvSpPr>
            <p:cNvPr id="19" name="TextBox 19"/>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02</a:t>
              </a:r>
            </a:p>
          </p:txBody>
        </p:sp>
        <p:sp>
          <p:nvSpPr>
            <p:cNvPr id="20" name="TextBox 20"/>
            <p:cNvSpPr txBox="1"/>
            <p:nvPr/>
          </p:nvSpPr>
          <p:spPr>
            <a:xfrm>
              <a:off x="2156046" y="221192"/>
              <a:ext cx="5983220" cy="11313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SUSPICIOUS SENDER INFORMATION</a:t>
              </a:r>
            </a:p>
          </p:txBody>
        </p:sp>
      </p:grpSp>
      <p:sp>
        <p:nvSpPr>
          <p:cNvPr id="21" name="TextBox 21"/>
          <p:cNvSpPr txBox="1"/>
          <p:nvPr/>
        </p:nvSpPr>
        <p:spPr>
          <a:xfrm>
            <a:off x="2292749" y="7420610"/>
            <a:ext cx="6104449" cy="15328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07</a:t>
              </a:r>
            </a:p>
          </p:txBody>
        </p:sp>
        <p:sp>
          <p:nvSpPr>
            <p:cNvPr id="5" name="TextBox 5"/>
            <p:cNvSpPr txBox="1"/>
            <p:nvPr/>
          </p:nvSpPr>
          <p:spPr>
            <a:xfrm>
              <a:off x="2156046" y="513292"/>
              <a:ext cx="5983220" cy="5471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TOO GOOD TO BE TRUE </a:t>
              </a:r>
            </a:p>
          </p:txBody>
        </p:sp>
      </p:grpSp>
      <p:sp>
        <p:nvSpPr>
          <p:cNvPr id="6" name="TextBox 6"/>
          <p:cNvSpPr txBox="1"/>
          <p:nvPr/>
        </p:nvSpPr>
        <p:spPr>
          <a:xfrm>
            <a:off x="10321373" y="3090521"/>
            <a:ext cx="6104449" cy="15328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Phishing attempts may lure individuals with enticing offers, such as winning a prize or getting a huge discount. If an offer seems too good to be true, it may be a phishing attempt. </a:t>
            </a:r>
          </a:p>
        </p:txBody>
      </p:sp>
      <p:sp>
        <p:nvSpPr>
          <p:cNvPr id="7" name="Freeform 7"/>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2228699" y="1711606"/>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05</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SUSPICIOUS LINKS OR ATTACHMENTS</a:t>
              </a:r>
            </a:p>
          </p:txBody>
        </p:sp>
      </p:grpSp>
      <p:sp>
        <p:nvSpPr>
          <p:cNvPr id="11" name="TextBox 11"/>
          <p:cNvSpPr txBox="1"/>
          <p:nvPr/>
        </p:nvSpPr>
        <p:spPr>
          <a:xfrm>
            <a:off x="2228699" y="3090521"/>
            <a:ext cx="6104449" cy="18376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id="12" name="Freeform 12"/>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2292749" y="6041695"/>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06</a:t>
              </a:r>
            </a:p>
          </p:txBody>
        </p:sp>
        <p:sp>
          <p:nvSpPr>
            <p:cNvPr id="15" name="TextBox 15"/>
            <p:cNvSpPr txBox="1"/>
            <p:nvPr/>
          </p:nvSpPr>
          <p:spPr>
            <a:xfrm>
              <a:off x="2156046" y="513292"/>
              <a:ext cx="5983220" cy="547158"/>
            </a:xfrm>
            <a:prstGeom prst="rect">
              <a:avLst/>
            </a:prstGeom>
          </p:spPr>
          <p:txBody>
            <a:bodyPr lIns="0" tIns="0" rIns="0" bIns="0" rtlCol="0" anchor="t">
              <a:spAutoFit/>
            </a:bodyPr>
            <a:lstStyle/>
            <a:p>
              <a:pPr marL="0" lvl="0" indent="0">
                <a:lnSpc>
                  <a:spcPts val="3499"/>
                </a:lnSpc>
                <a:spcBef>
                  <a:spcPct val="0"/>
                </a:spcBef>
              </a:pPr>
              <a:r>
                <a:rPr lang="en-US" sz="2499" spc="49">
                  <a:solidFill>
                    <a:srgbClr val="F6E7D8"/>
                  </a:solidFill>
                  <a:latin typeface="Open Sans Bold"/>
                </a:rPr>
                <a:t>GENERIC GREETINGS </a:t>
              </a:r>
            </a:p>
          </p:txBody>
        </p:sp>
      </p:grpSp>
      <p:sp>
        <p:nvSpPr>
          <p:cNvPr id="16" name="TextBox 16"/>
          <p:cNvSpPr txBox="1"/>
          <p:nvPr/>
        </p:nvSpPr>
        <p:spPr>
          <a:xfrm>
            <a:off x="2292749" y="7420610"/>
            <a:ext cx="6104449" cy="1532890"/>
          </a:xfrm>
          <a:prstGeom prst="rect">
            <a:avLst/>
          </a:prstGeom>
        </p:spPr>
        <p:txBody>
          <a:bodyPr lIns="0" tIns="0" rIns="0" bIns="0" rtlCol="0" anchor="t">
            <a:spAutoFit/>
          </a:bodyPr>
          <a:lstStyle/>
          <a:p>
            <a:pPr>
              <a:lnSpc>
                <a:spcPts val="2419"/>
              </a:lnSpc>
            </a:pPr>
            <a:r>
              <a:rPr lang="en-US" sz="2199" spc="43">
                <a:solidFill>
                  <a:srgbClr val="F6E7D8"/>
                </a:solidFill>
                <a:latin typeface="Open Sans"/>
              </a:rPr>
              <a:t>Phishing emails may use generic greetings like "Dear Customer" instead of addressing you by your name. Legitimate organizations often personalize their communications with your name or other relevant information.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Freeform 2"/>
          <p:cNvSpPr/>
          <p:nvPr/>
        </p:nvSpPr>
        <p:spPr>
          <a:xfrm>
            <a:off x="11287954" y="3878005"/>
            <a:ext cx="5971346" cy="4114800"/>
          </a:xfrm>
          <a:custGeom>
            <a:avLst/>
            <a:gdLst/>
            <a:ahLst/>
            <a:cxnLst/>
            <a:rect l="l" t="t" r="r" b="b"/>
            <a:pathLst>
              <a:path w="5971346" h="4114800">
                <a:moveTo>
                  <a:pt x="0" y="0"/>
                </a:moveTo>
                <a:lnTo>
                  <a:pt x="5971346" y="0"/>
                </a:lnTo>
                <a:lnTo>
                  <a:pt x="59713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085850"/>
            <a:ext cx="14147412" cy="2273300"/>
          </a:xfrm>
          <a:prstGeom prst="rect">
            <a:avLst/>
          </a:prstGeom>
        </p:spPr>
        <p:txBody>
          <a:bodyPr lIns="0" tIns="0" rIns="0" bIns="0" rtlCol="0" anchor="t">
            <a:spAutoFit/>
          </a:bodyPr>
          <a:lstStyle/>
          <a:p>
            <a:pPr marL="0" lvl="0" indent="0">
              <a:lnSpc>
                <a:spcPts val="8800"/>
              </a:lnSpc>
            </a:pPr>
            <a:r>
              <a:rPr lang="en-US" sz="8000" spc="160">
                <a:solidFill>
                  <a:srgbClr val="F6E7D8"/>
                </a:solidFill>
                <a:latin typeface="Archivo Black"/>
              </a:rPr>
              <a:t>SOCIAL ENGINEERING TACTICS</a:t>
            </a:r>
          </a:p>
        </p:txBody>
      </p:sp>
      <p:sp>
        <p:nvSpPr>
          <p:cNvPr id="4" name="TextBox 4"/>
          <p:cNvSpPr txBox="1"/>
          <p:nvPr/>
        </p:nvSpPr>
        <p:spPr>
          <a:xfrm>
            <a:off x="1280994" y="4069263"/>
            <a:ext cx="7603512" cy="5449570"/>
          </a:xfrm>
          <a:prstGeom prst="rect">
            <a:avLst/>
          </a:prstGeom>
        </p:spPr>
        <p:txBody>
          <a:bodyPr lIns="0" tIns="0" rIns="0" bIns="0" rtlCol="0" anchor="t">
            <a:spAutoFit/>
          </a:bodyPr>
          <a:lstStyle/>
          <a:p>
            <a:pPr>
              <a:lnSpc>
                <a:spcPts val="3079"/>
              </a:lnSpc>
            </a:pPr>
            <a:r>
              <a:rPr lang="en-US" sz="2199" spc="43">
                <a:solidFill>
                  <a:srgbClr val="F6E7D8"/>
                </a:solidFill>
                <a:latin typeface="Open Sans"/>
              </a:rPr>
              <a:t>Social engineering relies on manipulation and deception to trick individuals into revealing personal information or taking specific actions.</a:t>
            </a:r>
          </a:p>
          <a:p>
            <a:pPr>
              <a:lnSpc>
                <a:spcPts val="3079"/>
              </a:lnSpc>
            </a:pPr>
            <a:endParaRPr lang="en-US" sz="2199" spc="43">
              <a:solidFill>
                <a:srgbClr val="F6E7D8"/>
              </a:solidFill>
              <a:latin typeface="Open Sans"/>
            </a:endParaRPr>
          </a:p>
          <a:p>
            <a:pPr marL="474979" lvl="1" indent="-237490">
              <a:lnSpc>
                <a:spcPts val="3079"/>
              </a:lnSpc>
              <a:buFont typeface="Arial"/>
              <a:buChar char="•"/>
            </a:pPr>
            <a:r>
              <a:rPr lang="en-US" sz="2199" spc="43">
                <a:solidFill>
                  <a:srgbClr val="F6E7D8"/>
                </a:solidFill>
                <a:latin typeface="Open Sans"/>
              </a:rPr>
              <a:t>Pretexting: Attackers create a fictitious scenario to gain trust and extract information.</a:t>
            </a:r>
          </a:p>
          <a:p>
            <a:pPr marL="474979" lvl="1" indent="-237490">
              <a:lnSpc>
                <a:spcPts val="3079"/>
              </a:lnSpc>
              <a:buFont typeface="Arial"/>
              <a:buChar char="•"/>
            </a:pPr>
            <a:r>
              <a:rPr lang="en-US" sz="2199" spc="43">
                <a:solidFill>
                  <a:srgbClr val="F6E7D8"/>
                </a:solidFill>
                <a:latin typeface="Open Sans"/>
              </a:rPr>
              <a:t>Quid pro quo: The attacker offers something in return for information or assistance, often exploiting a sense of obligation or urgency.</a:t>
            </a:r>
          </a:p>
          <a:p>
            <a:pPr marL="474979" lvl="1" indent="-237490">
              <a:lnSpc>
                <a:spcPts val="3079"/>
              </a:lnSpc>
              <a:buFont typeface="Arial"/>
              <a:buChar char="•"/>
            </a:pPr>
            <a:r>
              <a:rPr lang="en-US" sz="2199" spc="43">
                <a:solidFill>
                  <a:srgbClr val="F6E7D8"/>
                </a:solidFill>
                <a:latin typeface="Open Sans"/>
              </a:rPr>
              <a:t>Tailgating: Gaining unauthorized access by following closely behind someone with authorized access.</a:t>
            </a:r>
          </a:p>
          <a:p>
            <a:pPr marL="474979" lvl="1" indent="-237490">
              <a:lnSpc>
                <a:spcPts val="3079"/>
              </a:lnSpc>
              <a:buFont typeface="Arial"/>
              <a:buChar char="•"/>
            </a:pPr>
            <a:r>
              <a:rPr lang="en-US" sz="2199" spc="43">
                <a:solidFill>
                  <a:srgbClr val="F6E7D8"/>
                </a:solidFill>
                <a:latin typeface="Open Sans"/>
              </a:rPr>
              <a:t>Baiting: The attacker presents tempting information or opportunities to lure victims into compromising their security.</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extBox 2"/>
          <p:cNvSpPr txBox="1"/>
          <p:nvPr/>
        </p:nvSpPr>
        <p:spPr>
          <a:xfrm>
            <a:off x="544005" y="1085850"/>
            <a:ext cx="17199990" cy="2273300"/>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rPr>
              <a:t>HOW TO PROTECT YOURSELF FROM PHISHING?</a:t>
            </a:r>
          </a:p>
        </p:txBody>
      </p:sp>
      <p:sp>
        <p:nvSpPr>
          <p:cNvPr id="3" name="TextBox 3"/>
          <p:cNvSpPr txBox="1"/>
          <p:nvPr/>
        </p:nvSpPr>
        <p:spPr>
          <a:xfrm>
            <a:off x="1716776" y="4245785"/>
            <a:ext cx="15287024" cy="4563110"/>
          </a:xfrm>
          <a:prstGeom prst="rect">
            <a:avLst/>
          </a:prstGeom>
        </p:spPr>
        <p:txBody>
          <a:bodyPr lIns="0" tIns="0" rIns="0" bIns="0" rtlCol="0" anchor="t">
            <a:spAutoFit/>
          </a:bodyPr>
          <a:lstStyle/>
          <a:p>
            <a:pPr marL="561341" lvl="1" indent="-280670">
              <a:lnSpc>
                <a:spcPts val="3640"/>
              </a:lnSpc>
              <a:buFont typeface="Arial"/>
              <a:buChar char="•"/>
            </a:pPr>
            <a:r>
              <a:rPr lang="en-US" sz="2600" spc="52">
                <a:solidFill>
                  <a:srgbClr val="F6E7D8"/>
                </a:solidFill>
                <a:latin typeface="Open Sans"/>
              </a:rPr>
              <a:t>Be cautious with emails: Don't click on links or open attachments from unknown senders, even if they look legitimate.</a:t>
            </a:r>
          </a:p>
          <a:p>
            <a:pPr marL="561341" lvl="1" indent="-280670">
              <a:lnSpc>
                <a:spcPts val="3640"/>
              </a:lnSpc>
              <a:buFont typeface="Arial"/>
              <a:buChar char="•"/>
            </a:pPr>
            <a:r>
              <a:rPr lang="en-US" sz="2600" spc="52">
                <a:solidFill>
                  <a:srgbClr val="F6E7D8"/>
                </a:solidFill>
                <a:latin typeface="Open Sans"/>
              </a:rPr>
              <a:t>Verify information: If an email claims to be from a legitimate source, contact them directly using a verified phone number or website to confirm its authenticity.</a:t>
            </a:r>
          </a:p>
          <a:p>
            <a:pPr marL="561341" lvl="1" indent="-280670">
              <a:lnSpc>
                <a:spcPts val="3640"/>
              </a:lnSpc>
              <a:buFont typeface="Arial"/>
              <a:buChar char="•"/>
            </a:pPr>
            <a:r>
              <a:rPr lang="en-US" sz="2600" spc="52">
                <a:solidFill>
                  <a:srgbClr val="F6E7D8"/>
                </a:solidFill>
                <a:latin typeface="Open Sans"/>
              </a:rPr>
              <a:t>Beware of urgency: Don't rush into any action based on urgent requests in emails. Take your time, verify information, and consider the legitimacy of the sender's message.</a:t>
            </a:r>
          </a:p>
          <a:p>
            <a:pPr marL="561341" lvl="1" indent="-280670">
              <a:lnSpc>
                <a:spcPts val="3640"/>
              </a:lnSpc>
              <a:buFont typeface="Arial"/>
              <a:buChar char="•"/>
            </a:pPr>
            <a:r>
              <a:rPr lang="en-US" sz="2600" spc="52">
                <a:solidFill>
                  <a:srgbClr val="F6E7D8"/>
                </a:solidFill>
                <a:latin typeface="Open Sans"/>
              </a:rPr>
              <a:t>Use strong passwords: Use complex and unique passwords for all your online accounts. Consider using a password manager to help you create and manage strong passwords.</a:t>
            </a:r>
          </a:p>
          <a:p>
            <a:pPr marL="561341" lvl="1" indent="-280670">
              <a:lnSpc>
                <a:spcPts val="3640"/>
              </a:lnSpc>
              <a:buFont typeface="Arial"/>
              <a:buChar char="•"/>
            </a:pPr>
            <a:r>
              <a:rPr lang="en-US" sz="2600" spc="52">
                <a:solidFill>
                  <a:srgbClr val="F6E7D8"/>
                </a:solidFill>
                <a:latin typeface="Open Sans"/>
              </a:rPr>
              <a:t>Enable multi-factor authentication (MFA): Activate MFA whenever available. This adds an extra layer of security by requiring a second verification step beyond your password.</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1078</Words>
  <Application>Microsoft Office PowerPoint</Application>
  <PresentationFormat>Custom</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Open Sans Bold</vt:lpstr>
      <vt:lpstr>Archivo Black</vt:lpstr>
      <vt:lpstr>Calibri</vt:lpstr>
      <vt:lpstr>Open Sans</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Try Magic Design</dc:title>
  <cp:lastModifiedBy>Shubhkirti .</cp:lastModifiedBy>
  <cp:revision>4</cp:revision>
  <dcterms:created xsi:type="dcterms:W3CDTF">2006-08-16T00:00:00Z</dcterms:created>
  <dcterms:modified xsi:type="dcterms:W3CDTF">2024-02-25T14:10:12Z</dcterms:modified>
  <dc:identifier>DAF9y_foQtQ</dc:identifier>
</cp:coreProperties>
</file>