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4" r:id="rId4"/>
    <p:sldId id="257" r:id="rId5"/>
    <p:sldId id="259" r:id="rId6"/>
    <p:sldId id="260" r:id="rId7"/>
    <p:sldId id="261" r:id="rId8"/>
    <p:sldId id="266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2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25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40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6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0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7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0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5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656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b="1" dirty="0"/>
              <a:t>Library Management System (A Microservices-based Application)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By- Aman Yadav</a:t>
            </a:r>
            <a:endParaRPr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1BBB-8DF2-1B08-2F45-AE800D13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BD59-14C1-F56E-9E0D-FA64815AC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065E-8ACD-BC8A-0078-8FE703F0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42FE-E287-6944-8756-49CC53FCB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745" y="1536192"/>
            <a:ext cx="7153656" cy="437503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This Library Management System is designed using microservices architecture. It manages all essential library operations such as book inventory, member management, and admin functionalities.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pPr marL="0" indent="0">
              <a:buNone/>
            </a:pPr>
            <a:r>
              <a:rPr lang="en-US" dirty="0"/>
              <a:t>• Users can search, borrow, and return books.</a:t>
            </a:r>
          </a:p>
          <a:p>
            <a:pPr marL="0" indent="0">
              <a:buNone/>
            </a:pPr>
            <a:r>
              <a:rPr lang="en-US" dirty="0"/>
              <a:t>• Members can view their profiles and issued books.</a:t>
            </a:r>
          </a:p>
          <a:p>
            <a:pPr marL="0" indent="0">
              <a:buNone/>
            </a:pPr>
            <a:r>
              <a:rPr lang="en-US" dirty="0"/>
              <a:t>• Admins can manage books, members, and overall system settings.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Tech Stack:</a:t>
            </a:r>
          </a:p>
          <a:p>
            <a:pPr marL="0" indent="0">
              <a:buNone/>
            </a:pPr>
            <a:r>
              <a:rPr lang="en-US" dirty="0"/>
              <a:t>• Backend → Flask (Python)</a:t>
            </a:r>
          </a:p>
          <a:p>
            <a:pPr marL="0" indent="0">
              <a:buNone/>
            </a:pPr>
            <a:r>
              <a:rPr lang="en-US" dirty="0"/>
              <a:t>• Frontend → Angular</a:t>
            </a:r>
          </a:p>
          <a:p>
            <a:pPr marL="0" indent="0">
              <a:buNone/>
            </a:pPr>
            <a:r>
              <a:rPr lang="en-US" dirty="0"/>
              <a:t>• Databases → Separate DB per service</a:t>
            </a:r>
          </a:p>
          <a:p>
            <a:pPr marL="0" indent="0">
              <a:buNone/>
            </a:pPr>
            <a:r>
              <a:rPr lang="en-US" dirty="0"/>
              <a:t>• Deployment → Docker &amp; Docker Compose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9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6B56-9F95-7207-0C2D-8B033F9E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8229600" cy="7775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Architecture Used – Microservices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D7A4-63BB-3E7F-B2F3-C77F6BAC0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1" y="2133600"/>
            <a:ext cx="702564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Each service is </a:t>
            </a:r>
            <a:r>
              <a:rPr lang="en-US" sz="2000" b="1" dirty="0"/>
              <a:t>independent</a:t>
            </a:r>
            <a:r>
              <a:rPr lang="en-US" sz="2000" dirty="0"/>
              <a:t> and </a:t>
            </a:r>
            <a:r>
              <a:rPr lang="en-US" sz="2000" b="1" dirty="0"/>
              <a:t>loosely coupled</a:t>
            </a:r>
            <a:r>
              <a:rPr lang="en-US" sz="2000" dirty="0"/>
              <a:t>.</a:t>
            </a:r>
          </a:p>
          <a:p>
            <a:r>
              <a:rPr lang="en-US" sz="2000" dirty="0"/>
              <a:t>Services communicate via </a:t>
            </a:r>
            <a:r>
              <a:rPr lang="en-US" sz="2000" b="1" dirty="0"/>
              <a:t>REST APIs</a:t>
            </a:r>
            <a:r>
              <a:rPr lang="en-US" sz="2000" dirty="0"/>
              <a:t> through a central </a:t>
            </a:r>
            <a:r>
              <a:rPr lang="en-US" sz="2000" b="1" dirty="0"/>
              <a:t>Gateway Service</a:t>
            </a:r>
            <a:r>
              <a:rPr lang="en-US" sz="2000" dirty="0"/>
              <a:t>.</a:t>
            </a:r>
          </a:p>
          <a:p>
            <a:r>
              <a:rPr lang="en-US" sz="2000" dirty="0"/>
              <a:t>Each service has its </a:t>
            </a:r>
            <a:r>
              <a:rPr lang="en-US" sz="2000" b="1" dirty="0"/>
              <a:t>own database</a:t>
            </a:r>
            <a:r>
              <a:rPr lang="en-US" sz="2000" dirty="0"/>
              <a:t>, ensuring data isolation.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Advantages:</a:t>
            </a:r>
            <a:endParaRPr lang="en-US" sz="2000" dirty="0"/>
          </a:p>
          <a:p>
            <a:r>
              <a:rPr lang="en-US" sz="2000" b="1" dirty="0"/>
              <a:t>Scalability</a:t>
            </a:r>
            <a:r>
              <a:rPr lang="en-US" sz="2000" dirty="0"/>
              <a:t> → Services can be scaled independently.</a:t>
            </a:r>
          </a:p>
          <a:p>
            <a:r>
              <a:rPr lang="en-US" sz="2000" b="1" dirty="0"/>
              <a:t>Fault Isolation</a:t>
            </a:r>
            <a:r>
              <a:rPr lang="en-US" sz="2000" dirty="0"/>
              <a:t> → Failure in one service doesn’t affect others.</a:t>
            </a:r>
          </a:p>
          <a:p>
            <a:r>
              <a:rPr lang="en-US" sz="2000" b="1" dirty="0"/>
              <a:t>Faster Development</a:t>
            </a:r>
            <a:r>
              <a:rPr lang="en-US" sz="2000" dirty="0"/>
              <a:t> → Teams can work on different services in parallel.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2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Diagram</a:t>
            </a:r>
            <a:endParaRPr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94058B-4926-4B93-9A91-D17C8B8BBC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5296" y="2460850"/>
            <a:ext cx="334670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interacts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Gateway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Gateway routes requests to: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Handles books CRUD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 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Manages users/members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Admin controls &amp;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service connects to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9" name="Picture 8" descr="A diagram of a service&#10;&#10;AI-generated content may be incorrect.">
            <a:extLst>
              <a:ext uri="{FF2B5EF4-FFF2-40B4-BE49-F238E27FC236}">
                <a16:creationId xmlns:a16="http://schemas.microsoft.com/office/drawing/2014/main" id="{F286F573-7C99-7533-ED09-2F728A25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28" y="2011680"/>
            <a:ext cx="4462272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Service Overview &amp;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9" y="1481328"/>
            <a:ext cx="7418832" cy="4429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200" b="1" dirty="0"/>
              <a:t>Book Service</a:t>
            </a:r>
          </a:p>
          <a:p>
            <a:pPr marL="0" indent="0">
              <a:buNone/>
            </a:pPr>
            <a:r>
              <a:rPr sz="1200" dirty="0"/>
              <a:t>• GET /books → List all books</a:t>
            </a:r>
          </a:p>
          <a:p>
            <a:pPr marL="0" indent="0">
              <a:buNone/>
            </a:pPr>
            <a:r>
              <a:rPr sz="1200" dirty="0"/>
              <a:t>• POST /books → Add new book</a:t>
            </a:r>
          </a:p>
          <a:p>
            <a:pPr marL="0" indent="0">
              <a:buNone/>
            </a:pPr>
            <a:r>
              <a:rPr sz="1200" dirty="0"/>
              <a:t>• PUT /books/{id} → Update book</a:t>
            </a:r>
          </a:p>
          <a:p>
            <a:pPr marL="0" indent="0">
              <a:buNone/>
            </a:pPr>
            <a:r>
              <a:rPr sz="1200" dirty="0"/>
              <a:t>• DELETE /books/{id} → Delete book</a:t>
            </a:r>
          </a:p>
          <a:p>
            <a:pPr marL="0" indent="0">
              <a:buNone/>
            </a:pPr>
            <a:endParaRPr sz="1200" b="1" dirty="0"/>
          </a:p>
          <a:p>
            <a:pPr marL="0" indent="0">
              <a:buNone/>
            </a:pPr>
            <a:r>
              <a:rPr sz="1200" b="1" dirty="0"/>
              <a:t>Member Service</a:t>
            </a:r>
          </a:p>
          <a:p>
            <a:pPr marL="0" indent="0">
              <a:buNone/>
            </a:pPr>
            <a:r>
              <a:rPr sz="1200" dirty="0"/>
              <a:t>• GET /members → List all members</a:t>
            </a:r>
          </a:p>
          <a:p>
            <a:pPr marL="0" indent="0">
              <a:buNone/>
            </a:pPr>
            <a:r>
              <a:rPr sz="1200" dirty="0"/>
              <a:t>• GET /members/{id} → Member by ID</a:t>
            </a:r>
          </a:p>
          <a:p>
            <a:pPr marL="0" indent="0">
              <a:buNone/>
            </a:pPr>
            <a:r>
              <a:rPr sz="1200" dirty="0"/>
              <a:t>• POST /members → Add new member</a:t>
            </a:r>
          </a:p>
          <a:p>
            <a:pPr marL="0" indent="0">
              <a:buNone/>
            </a:pPr>
            <a:endParaRPr sz="1200" b="1" dirty="0"/>
          </a:p>
          <a:p>
            <a:pPr marL="0" indent="0">
              <a:buNone/>
            </a:pPr>
            <a:r>
              <a:rPr sz="1200" b="1" dirty="0"/>
              <a:t>Admin Service</a:t>
            </a:r>
          </a:p>
          <a:p>
            <a:pPr marL="0" indent="0">
              <a:buNone/>
            </a:pPr>
            <a:r>
              <a:rPr sz="1200" dirty="0"/>
              <a:t>• POST /register → Register new admin</a:t>
            </a:r>
          </a:p>
          <a:p>
            <a:pPr marL="0" indent="0">
              <a:buNone/>
            </a:pPr>
            <a:r>
              <a:rPr sz="1200" dirty="0"/>
              <a:t>• POST /login → Authenticate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8A000-7CC2-4D28-CBA1-F8E8C6F5E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87" y="1591055"/>
            <a:ext cx="4614789" cy="45340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1417638"/>
            <a:ext cx="8494776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dirty="0"/>
              <a:t>Each microservice is packaged into a Docker container.</a:t>
            </a:r>
            <a:endParaRPr lang="en-US" sz="1800"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 b="1" dirty="0"/>
              <a:t>Containers created:</a:t>
            </a:r>
          </a:p>
          <a:p>
            <a:pPr marL="0" indent="0">
              <a:buNone/>
            </a:pPr>
            <a:r>
              <a:rPr sz="1800" dirty="0"/>
              <a:t>  - Book Service Container</a:t>
            </a:r>
          </a:p>
          <a:p>
            <a:pPr marL="0" indent="0">
              <a:buNone/>
            </a:pPr>
            <a:r>
              <a:rPr sz="1800" dirty="0"/>
              <a:t>  - Member Service Container</a:t>
            </a:r>
          </a:p>
          <a:p>
            <a:pPr marL="0" indent="0">
              <a:buNone/>
            </a:pPr>
            <a:r>
              <a:rPr sz="1800" dirty="0"/>
              <a:t>  - Admin Service Container</a:t>
            </a:r>
          </a:p>
          <a:p>
            <a:pPr marL="0" indent="0">
              <a:buNone/>
            </a:pPr>
            <a:r>
              <a:rPr sz="1800" dirty="0"/>
              <a:t>  - Gateway/Frontend Container</a:t>
            </a:r>
          </a:p>
          <a:p>
            <a:pPr marL="0" indent="0">
              <a:buNone/>
            </a:pPr>
            <a:r>
              <a:rPr sz="1800" b="1" dirty="0"/>
              <a:t>Benefits:</a:t>
            </a:r>
          </a:p>
          <a:p>
            <a:pPr marL="0" indent="0">
              <a:buNone/>
            </a:pPr>
            <a:r>
              <a:rPr sz="1800" dirty="0"/>
              <a:t>• Consistent across environments.</a:t>
            </a:r>
          </a:p>
          <a:p>
            <a:pPr marL="0" indent="0">
              <a:buNone/>
            </a:pPr>
            <a:r>
              <a:rPr sz="1800" dirty="0"/>
              <a:t>• Easy to update/scale services.</a:t>
            </a:r>
          </a:p>
          <a:p>
            <a:pPr marL="0" indent="0">
              <a:buNone/>
            </a:pPr>
            <a:r>
              <a:rPr sz="1800" dirty="0"/>
              <a:t>• Portable and lightweight.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Deployment - 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4" y="1499616"/>
            <a:ext cx="7845552" cy="4219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dirty="0"/>
              <a:t>• Multi-container setup managed via docker-</a:t>
            </a:r>
            <a:r>
              <a:rPr sz="1400" dirty="0" err="1"/>
              <a:t>compose.yml</a:t>
            </a:r>
            <a:r>
              <a:rPr sz="1400" dirty="0"/>
              <a:t>.</a:t>
            </a:r>
          </a:p>
          <a:p>
            <a:pPr marL="0" indent="0">
              <a:buNone/>
            </a:pPr>
            <a:r>
              <a:rPr sz="1400" dirty="0"/>
              <a:t>• One command starts everything:</a:t>
            </a:r>
          </a:p>
          <a:p>
            <a:pPr marL="0" indent="0">
              <a:buNone/>
            </a:pPr>
            <a:r>
              <a:rPr sz="1400" dirty="0"/>
              <a:t>  docker-compose up</a:t>
            </a:r>
          </a:p>
          <a:p>
            <a:pPr marL="0" indent="0">
              <a:buNone/>
            </a:pPr>
            <a:r>
              <a:rPr sz="1400" dirty="0"/>
              <a:t>• If you want to force rebuild everything (ignoring cache), use:</a:t>
            </a:r>
          </a:p>
          <a:p>
            <a:pPr marL="0" indent="0">
              <a:buNone/>
            </a:pPr>
            <a:r>
              <a:rPr sz="1400" dirty="0"/>
              <a:t>  docker-compose build --no-cache</a:t>
            </a:r>
          </a:p>
          <a:p>
            <a:pPr marL="0" indent="0">
              <a:buNone/>
            </a:pPr>
            <a:r>
              <a:rPr sz="1400" b="1" dirty="0"/>
              <a:t>Advantages:</a:t>
            </a:r>
          </a:p>
          <a:p>
            <a:pPr marL="0" indent="0">
              <a:buNone/>
            </a:pPr>
            <a:r>
              <a:rPr sz="1400" dirty="0"/>
              <a:t>• Simplifies multi-service management.</a:t>
            </a:r>
          </a:p>
          <a:p>
            <a:pPr marL="0" indent="0">
              <a:buNone/>
            </a:pPr>
            <a:r>
              <a:rPr sz="1400" dirty="0"/>
              <a:t>• Handles service dependencies automatically.</a:t>
            </a:r>
          </a:p>
          <a:p>
            <a:pPr marL="0" indent="0">
              <a:buNone/>
            </a:pPr>
            <a:r>
              <a:rPr sz="1400" dirty="0"/>
              <a:t>• Allows scaling specific services without affecting others.</a:t>
            </a:r>
          </a:p>
          <a:p>
            <a:pPr marL="0" indent="0">
              <a:buNone/>
            </a:pPr>
            <a:r>
              <a:rPr sz="1400" b="1" dirty="0"/>
              <a:t>After that, your services will be running at:</a:t>
            </a:r>
          </a:p>
          <a:p>
            <a:pPr marL="0" indent="0">
              <a:buNone/>
            </a:pPr>
            <a:r>
              <a:rPr sz="1400" dirty="0"/>
              <a:t>• http://localhost:5001 → Book Service</a:t>
            </a:r>
          </a:p>
          <a:p>
            <a:pPr marL="0" indent="0">
              <a:buNone/>
            </a:pPr>
            <a:r>
              <a:rPr sz="1400" dirty="0"/>
              <a:t>• http://localhost:5002 → Member Service</a:t>
            </a:r>
          </a:p>
          <a:p>
            <a:pPr marL="0" indent="0">
              <a:buNone/>
            </a:pPr>
            <a:r>
              <a:rPr sz="1400" dirty="0"/>
              <a:t>• http://localhost:5003 → Admin Service</a:t>
            </a:r>
          </a:p>
          <a:p>
            <a:pPr marL="0" indent="0">
              <a:buNone/>
            </a:pPr>
            <a:r>
              <a:rPr sz="1400" dirty="0"/>
              <a:t>• http://localhost:5000 → Gateway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D5B4-50C3-EBA7-A6E4-38653E93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1CDEEF-5629-833D-DBD6-05219F665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76" y="1439290"/>
            <a:ext cx="4401924" cy="3763645"/>
          </a:xfrm>
        </p:spPr>
      </p:pic>
      <p:pic>
        <p:nvPicPr>
          <p:cNvPr id="15" name="Picture 14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4D66301D-F078-811D-3544-3AF1832E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39289"/>
            <a:ext cx="4575861" cy="37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4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8623-69C8-E351-A098-C11EC151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DCC8A1-9671-A383-06B0-0E804D89B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89" y="1695577"/>
            <a:ext cx="4600776" cy="3743882"/>
          </a:xfr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D73BBB-2634-EE4A-BF9F-DC979C90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807" y="1695577"/>
            <a:ext cx="4437193" cy="37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87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468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Library Management System (A Microservices-based Application)</vt:lpstr>
      <vt:lpstr>Library Management System</vt:lpstr>
      <vt:lpstr>Architecture Used – Microservices </vt:lpstr>
      <vt:lpstr>Architecture Diagram</vt:lpstr>
      <vt:lpstr>Service Overview &amp; APIs</vt:lpstr>
      <vt:lpstr>Containerization</vt:lpstr>
      <vt:lpstr>Deployment - Docker Compose</vt:lpstr>
      <vt:lpstr>RESULTS</vt:lpstr>
      <vt:lpstr>RESULTS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ABHINAV SRIVASTAVA</cp:lastModifiedBy>
  <cp:revision>5</cp:revision>
  <dcterms:created xsi:type="dcterms:W3CDTF">2013-01-27T09:14:16Z</dcterms:created>
  <dcterms:modified xsi:type="dcterms:W3CDTF">2025-08-28T18:59:27Z</dcterms:modified>
  <cp:category/>
</cp:coreProperties>
</file>