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256" r:id="rId2"/>
    <p:sldId id="257" r:id="rId3"/>
    <p:sldId id="258" r:id="rId4"/>
    <p:sldId id="272" r:id="rId5"/>
    <p:sldId id="273" r:id="rId6"/>
    <p:sldId id="262" r:id="rId7"/>
    <p:sldId id="259" r:id="rId8"/>
    <p:sldId id="260" r:id="rId9"/>
    <p:sldId id="261" r:id="rId10"/>
    <p:sldId id="263" r:id="rId11"/>
    <p:sldId id="264" r:id="rId12"/>
    <p:sldId id="265" r:id="rId13"/>
    <p:sldId id="271" r:id="rId14"/>
    <p:sldId id="266" r:id="rId15"/>
    <p:sldId id="267" r:id="rId16"/>
    <p:sldId id="268" r:id="rId17"/>
    <p:sldId id="293" r:id="rId18"/>
    <p:sldId id="319" r:id="rId19"/>
    <p:sldId id="274" r:id="rId20"/>
    <p:sldId id="275" r:id="rId21"/>
    <p:sldId id="283" r:id="rId22"/>
    <p:sldId id="291" r:id="rId23"/>
    <p:sldId id="292" r:id="rId24"/>
    <p:sldId id="285" r:id="rId25"/>
    <p:sldId id="286" r:id="rId26"/>
    <p:sldId id="289" r:id="rId27"/>
    <p:sldId id="315" r:id="rId28"/>
    <p:sldId id="302" r:id="rId29"/>
    <p:sldId id="317" r:id="rId30"/>
    <p:sldId id="318" r:id="rId31"/>
    <p:sldId id="320" r:id="rId32"/>
    <p:sldId id="321" r:id="rId33"/>
    <p:sldId id="322" r:id="rId34"/>
    <p:sldId id="324" r:id="rId35"/>
    <p:sldId id="325" r:id="rId36"/>
    <p:sldId id="326" r:id="rId37"/>
    <p:sldId id="327" r:id="rId38"/>
    <p:sldId id="328" r:id="rId39"/>
    <p:sldId id="329" r:id="rId40"/>
    <p:sldId id="330" r:id="rId41"/>
    <p:sldId id="33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5" autoAdjust="0"/>
    <p:restoredTop sz="94617" autoAdjust="0"/>
  </p:normalViewPr>
  <p:slideViewPr>
    <p:cSldViewPr>
      <p:cViewPr>
        <p:scale>
          <a:sx n="85" d="100"/>
          <a:sy n="85" d="100"/>
        </p:scale>
        <p:origin x="1664"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Digital Image Processing for Medical Applications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74452-FBB6-4116-8B8E-0A41FDC637FD}" type="datetimeFigureOut">
              <a:rPr lang="en-US" smtClean="0"/>
              <a:pPr/>
              <a:t>2/11/25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BC19FBD-36BC-43CF-AB13-F67760767592}"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Digital Image Processing for Medical Applications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C385FE-48E9-4EA8-A4F8-236A22D2EA0C}" type="datetimeFigureOut">
              <a:rPr lang="en-US" smtClean="0"/>
              <a:pPr/>
              <a:t>2/11/25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3BDEC5-13D7-4A29-87F4-85FE7DEEB24F}" type="slidenum">
              <a:rPr lang="en-US" smtClean="0"/>
              <a:pPr/>
              <a:t>‹#›</a:t>
            </a:fld>
            <a:endParaRPr 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1"/>
          </p:nvPr>
        </p:nvSpPr>
        <p:spPr/>
        <p:txBody>
          <a:bodyPr/>
          <a:lstStyle/>
          <a:p>
            <a:r>
              <a:rPr lang="en-US"/>
              <a:t>Digital Image Processing for Medical Applications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549A84-9738-964D-A63F-3FECB5FBC418}" type="slidenum">
              <a:rPr lang="en-US"/>
              <a:pPr/>
              <a:t>26</a:t>
            </a:fld>
            <a:endParaRPr lang="en-US"/>
          </a:p>
        </p:txBody>
      </p:sp>
      <p:sp>
        <p:nvSpPr>
          <p:cNvPr id="737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166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Digital Image Processing for Medical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DBFBE-E72C-EB35-C07C-6F58D7CCEEF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A262ACEA-A61C-189A-1F3E-01E2B8170AE0}"/>
              </a:ext>
            </a:extLst>
          </p:cNvPr>
          <p:cNvSpPr>
            <a:spLocks noGrp="1" noChangeArrowheads="1"/>
          </p:cNvSpPr>
          <p:nvPr>
            <p:ph type="sldNum" sz="quarter" idx="5"/>
          </p:nvPr>
        </p:nvSpPr>
        <p:spPr>
          <a:ln/>
        </p:spPr>
        <p:txBody>
          <a:bodyPr/>
          <a:lstStyle/>
          <a:p>
            <a:fld id="{B6B02623-43A4-5A41-B0BD-0334D7301321}" type="slidenum">
              <a:rPr lang="en-US"/>
              <a:pPr/>
              <a:t>17</a:t>
            </a:fld>
            <a:endParaRPr lang="en-US"/>
          </a:p>
        </p:txBody>
      </p:sp>
      <p:sp>
        <p:nvSpPr>
          <p:cNvPr id="108546" name="Rectangle 2">
            <a:extLst>
              <a:ext uri="{FF2B5EF4-FFF2-40B4-BE49-F238E27FC236}">
                <a16:creationId xmlns:a16="http://schemas.microsoft.com/office/drawing/2014/main" id="{041DAC18-4347-6F72-35B4-F01EB2ECCD7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8547" name="Rectangle 3">
            <a:extLst>
              <a:ext uri="{FF2B5EF4-FFF2-40B4-BE49-F238E27FC236}">
                <a16:creationId xmlns:a16="http://schemas.microsoft.com/office/drawing/2014/main" id="{6FFD604E-7746-4060-1EFF-8484F927661A}"/>
              </a:ext>
            </a:extLst>
          </p:cNvPr>
          <p:cNvSpPr>
            <a:spLocks noGrp="1" noChangeArrowheads="1"/>
          </p:cNvSpPr>
          <p:nvPr>
            <p:ph type="body" idx="1"/>
          </p:nvPr>
        </p:nvSpPr>
        <p:spPr/>
        <p:txBody>
          <a:bodyPr/>
          <a:lstStyle/>
          <a:p>
            <a:r>
              <a:rPr lang="en-US"/>
              <a:t>Diagram is public domain, from http://commons.wikimedia.org/wiki/File:BodyPlanes.jpg from http://training.seer.cancer.gov/module_anatomy/unit1_3_terminology2_planes.html</a:t>
            </a:r>
          </a:p>
          <a:p>
            <a:endParaRPr lang="en-US"/>
          </a:p>
        </p:txBody>
      </p:sp>
    </p:spTree>
    <p:extLst>
      <p:ext uri="{BB962C8B-B14F-4D97-AF65-F5344CB8AC3E}">
        <p14:creationId xmlns:p14="http://schemas.microsoft.com/office/powerpoint/2010/main" val="85249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AFDFF5-AA25-C54D-A172-95E8487D1660}" type="slidenum">
              <a:rPr lang="en-US"/>
              <a:pPr/>
              <a:t>19</a:t>
            </a:fld>
            <a:endParaRPr lang="en-US"/>
          </a:p>
        </p:txBody>
      </p:sp>
      <p:sp>
        <p:nvSpPr>
          <p:cNvPr id="245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0633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A307A-996D-6A4E-B2F6-B34CC5DE8101}" type="slidenum">
              <a:rPr lang="en-US"/>
              <a:pPr/>
              <a:t>20</a:t>
            </a:fld>
            <a:endParaRPr lang="en-US"/>
          </a:p>
        </p:txBody>
      </p:sp>
      <p:sp>
        <p:nvSpPr>
          <p:cNvPr id="26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3164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E9A094-5438-5E45-AA9E-ADE45FD1D6A8}" type="slidenum">
              <a:rPr lang="en-US"/>
              <a:pPr/>
              <a:t>21</a:t>
            </a:fld>
            <a:endParaRPr lang="en-US"/>
          </a:p>
        </p:txBody>
      </p:sp>
      <p:sp>
        <p:nvSpPr>
          <p:cNvPr id="5837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8371" name="Rectangle 1027"/>
          <p:cNvSpPr>
            <a:spLocks noGrp="1" noChangeArrowheads="1"/>
          </p:cNvSpPr>
          <p:nvPr>
            <p:ph type="body" idx="1"/>
          </p:nvPr>
        </p:nvSpPr>
        <p:spPr/>
        <p:txBody>
          <a:bodyPr/>
          <a:lstStyle/>
          <a:p>
            <a:r>
              <a:rPr lang="en-US"/>
              <a:t>BUT, analysis often REQUIRES initial PROCESSING</a:t>
            </a:r>
          </a:p>
        </p:txBody>
      </p:sp>
    </p:spTree>
    <p:extLst>
      <p:ext uri="{BB962C8B-B14F-4D97-AF65-F5344CB8AC3E}">
        <p14:creationId xmlns:p14="http://schemas.microsoft.com/office/powerpoint/2010/main" val="484872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D5265-CB79-35CB-07BE-58888A5DD06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6FE3237-E7CB-1F75-C4EB-4E4CC5E4DFDF}"/>
              </a:ext>
            </a:extLst>
          </p:cNvPr>
          <p:cNvSpPr>
            <a:spLocks noGrp="1" noChangeArrowheads="1"/>
          </p:cNvSpPr>
          <p:nvPr>
            <p:ph type="sldNum" sz="quarter" idx="5"/>
          </p:nvPr>
        </p:nvSpPr>
        <p:spPr>
          <a:ln/>
        </p:spPr>
        <p:txBody>
          <a:bodyPr/>
          <a:lstStyle/>
          <a:p>
            <a:fld id="{5F383E47-8EC3-E54F-9EF3-3076B73CCB3D}" type="slidenum">
              <a:rPr lang="en-US"/>
              <a:pPr/>
              <a:t>23</a:t>
            </a:fld>
            <a:endParaRPr lang="en-US"/>
          </a:p>
        </p:txBody>
      </p:sp>
      <p:sp>
        <p:nvSpPr>
          <p:cNvPr id="70658" name="Rectangle 2">
            <a:extLst>
              <a:ext uri="{FF2B5EF4-FFF2-40B4-BE49-F238E27FC236}">
                <a16:creationId xmlns:a16="http://schemas.microsoft.com/office/drawing/2014/main" id="{5FEC720C-C51F-BCF4-CBD4-C921CD4C2998}"/>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0659" name="Rectangle 3">
            <a:extLst>
              <a:ext uri="{FF2B5EF4-FFF2-40B4-BE49-F238E27FC236}">
                <a16:creationId xmlns:a16="http://schemas.microsoft.com/office/drawing/2014/main" id="{0F7316A0-5A33-4912-2C94-0461930703DF}"/>
              </a:ext>
            </a:extLst>
          </p:cNvPr>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6205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AD5EC5-310E-424F-97E9-726FE55817D1}" type="slidenum">
              <a:rPr lang="en-US"/>
              <a:pPr/>
              <a:t>24</a:t>
            </a:fld>
            <a:endParaRPr lang="en-US"/>
          </a:p>
        </p:txBody>
      </p:sp>
      <p:sp>
        <p:nvSpPr>
          <p:cNvPr id="634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3491" name="Rectangle 3"/>
          <p:cNvSpPr>
            <a:spLocks noGrp="1" noChangeArrowheads="1"/>
          </p:cNvSpPr>
          <p:nvPr>
            <p:ph type="body" idx="1"/>
          </p:nvPr>
        </p:nvSpPr>
        <p:spPr/>
        <p:txBody>
          <a:bodyPr/>
          <a:lstStyle/>
          <a:p>
            <a:r>
              <a:rPr lang="en-US"/>
              <a:t>MODEL:  landmarks, image primitives, features, etc.</a:t>
            </a:r>
          </a:p>
        </p:txBody>
      </p:sp>
    </p:spTree>
    <p:extLst>
      <p:ext uri="{BB962C8B-B14F-4D97-AF65-F5344CB8AC3E}">
        <p14:creationId xmlns:p14="http://schemas.microsoft.com/office/powerpoint/2010/main" val="1873305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70F174-5282-9C4C-B6D2-DAD76361FAC9}" type="slidenum">
              <a:rPr lang="en-US"/>
              <a:pPr/>
              <a:t>25</a:t>
            </a:fld>
            <a:endParaRPr lang="en-US"/>
          </a:p>
        </p:txBody>
      </p:sp>
      <p:sp>
        <p:nvSpPr>
          <p:cNvPr id="716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1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142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4252D9-79A5-FB4E-B105-3F7963B46F4F}" type="datetime1">
              <a:rPr lang="tr-TR" smtClean="0"/>
              <a:t>11.02.2025</a:t>
            </a:fld>
            <a:endParaRPr lang="en-US"/>
          </a:p>
        </p:txBody>
      </p:sp>
      <p:sp>
        <p:nvSpPr>
          <p:cNvPr id="5" name="Footer Placeholder 4"/>
          <p:cNvSpPr>
            <a:spLocks noGrp="1"/>
          </p:cNvSpPr>
          <p:nvPr>
            <p:ph type="ftr" sz="quarter" idx="11"/>
          </p:nvPr>
        </p:nvSpPr>
        <p:spPr/>
        <p:txBody>
          <a:bodyPr/>
          <a:lstStyle/>
          <a:p>
            <a:r>
              <a:rPr lang="en-US"/>
              <a:t>Dr. Lavdie Rada (lavdie.rada@bau.edu.tr)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56BA30-5A3C-234B-AE5E-6D5A451F3930}" type="datetime1">
              <a:rPr lang="tr-TR" smtClean="0"/>
              <a:t>11.02.2025</a:t>
            </a:fld>
            <a:endParaRPr lang="en-US"/>
          </a:p>
        </p:txBody>
      </p:sp>
      <p:sp>
        <p:nvSpPr>
          <p:cNvPr id="5" name="Footer Placeholder 4"/>
          <p:cNvSpPr>
            <a:spLocks noGrp="1"/>
          </p:cNvSpPr>
          <p:nvPr>
            <p:ph type="ftr" sz="quarter" idx="11"/>
          </p:nvPr>
        </p:nvSpPr>
        <p:spPr/>
        <p:txBody>
          <a:bodyPr/>
          <a:lstStyle/>
          <a:p>
            <a:r>
              <a:rPr lang="en-US"/>
              <a:t>Dr. Lavdie Rada (lavdie.rada@bau.edu.tr)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1932D-46E7-0E44-AC9C-09E6AC2EE7AB}" type="datetime1">
              <a:rPr lang="tr-TR" smtClean="0"/>
              <a:t>11.02.2025</a:t>
            </a:fld>
            <a:endParaRPr lang="en-US"/>
          </a:p>
        </p:txBody>
      </p:sp>
      <p:sp>
        <p:nvSpPr>
          <p:cNvPr id="5" name="Footer Placeholder 4"/>
          <p:cNvSpPr>
            <a:spLocks noGrp="1"/>
          </p:cNvSpPr>
          <p:nvPr>
            <p:ph type="ftr" sz="quarter" idx="11"/>
          </p:nvPr>
        </p:nvSpPr>
        <p:spPr/>
        <p:txBody>
          <a:bodyPr/>
          <a:lstStyle/>
          <a:p>
            <a:r>
              <a:rPr lang="en-US"/>
              <a:t>Dr. Lavdie Rada (lavdie.rada@bau.edu.tr)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858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2255DEB9-AEE7-1B4E-BCEA-CE98C25F27C8}" type="datetime1">
              <a:rPr lang="tr-TR" smtClean="0"/>
              <a:t>11.02.2025</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t>Dr. Lavdie Rada (lavdie.rada@bau.edu.tr)</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CD759AB5-AF15-F741-B4D3-95627060C870}"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5095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700462" y="429461"/>
            <a:ext cx="4757738"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3704034" y="3299953"/>
            <a:ext cx="4754166" cy="2668463"/>
          </a:xfrm>
        </p:spPr>
        <p:txBody>
          <a:bodyPr>
            <a:normAutofit/>
          </a:bodyPr>
          <a:lstStyle>
            <a:lvl1pPr marL="0" indent="0">
              <a:lnSpc>
                <a:spcPct val="150000"/>
              </a:lnSpc>
              <a:spcBef>
                <a:spcPts val="0"/>
              </a:spcBef>
              <a:spcAft>
                <a:spcPts val="0"/>
              </a:spcAft>
              <a:buFont typeface="Arial" panose="020B0604020202020204" pitchFamily="34" charset="0"/>
              <a:buNone/>
              <a:defRPr sz="1800"/>
            </a:lvl1pPr>
            <a:lvl2pPr marL="342900">
              <a:lnSpc>
                <a:spcPts val="1500"/>
              </a:lnSpc>
              <a:defRPr sz="1350"/>
            </a:lvl2pPr>
            <a:lvl3pPr marL="685800">
              <a:lnSpc>
                <a:spcPts val="1500"/>
              </a:lnSpc>
              <a:defRPr sz="1350"/>
            </a:lvl3pPr>
            <a:lvl4pPr marL="1028700">
              <a:lnSpc>
                <a:spcPts val="1500"/>
              </a:lnSpc>
              <a:defRPr sz="1350"/>
            </a:lvl4pPr>
            <a:lvl5pPr marL="1371600">
              <a:lnSpc>
                <a:spcPts val="1500"/>
              </a:lnSpc>
              <a:defRPr sz="135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7400" y="-7753"/>
            <a:ext cx="3140652"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5479624" y="6355081"/>
            <a:ext cx="1714500" cy="365125"/>
          </a:xfrm>
        </p:spPr>
        <p:txBody>
          <a:bodyPr/>
          <a:lstStyle>
            <a:lvl1pPr>
              <a:defRPr>
                <a:solidFill>
                  <a:schemeClr val="tx1"/>
                </a:solidFill>
              </a:defRPr>
            </a:lvl1pPr>
          </a:lstStyle>
          <a:p>
            <a:r>
              <a:rPr lang="en-US"/>
              <a:t>Dr. Lavdie Rada (lavdie.rada@bau.edu.tr)</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8225518" y="6356351"/>
            <a:ext cx="3429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3625271" y="6353176"/>
            <a:ext cx="822960" cy="365125"/>
          </a:xfrm>
        </p:spPr>
        <p:txBody>
          <a:bodyPr/>
          <a:lstStyle>
            <a:lvl1pPr>
              <a:defRPr>
                <a:solidFill>
                  <a:schemeClr val="tx1"/>
                </a:solidFill>
              </a:defRPr>
            </a:lvl1pPr>
          </a:lstStyle>
          <a:p>
            <a:fld id="{1A949A6D-0160-774D-AF8B-8286DFD4120B}" type="datetime1">
              <a:rPr lang="tr-TR" smtClean="0"/>
              <a:t>11.02.2025</a:t>
            </a:fld>
            <a:endParaRPr lang="en-US" dirty="0"/>
          </a:p>
        </p:txBody>
      </p:sp>
    </p:spTree>
    <p:extLst>
      <p:ext uri="{BB962C8B-B14F-4D97-AF65-F5344CB8AC3E}">
        <p14:creationId xmlns:p14="http://schemas.microsoft.com/office/powerpoint/2010/main" val="820271685"/>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22CE03-B765-CB4C-8D46-E551ED4F4F3E}" type="datetime1">
              <a:rPr lang="tr-TR" smtClean="0"/>
              <a:t>11.02.2025</a:t>
            </a:fld>
            <a:endParaRPr lang="en-US"/>
          </a:p>
        </p:txBody>
      </p:sp>
      <p:sp>
        <p:nvSpPr>
          <p:cNvPr id="5" name="Footer Placeholder 4"/>
          <p:cNvSpPr>
            <a:spLocks noGrp="1"/>
          </p:cNvSpPr>
          <p:nvPr>
            <p:ph type="ftr" sz="quarter" idx="11"/>
          </p:nvPr>
        </p:nvSpPr>
        <p:spPr/>
        <p:txBody>
          <a:bodyPr/>
          <a:lstStyle/>
          <a:p>
            <a:r>
              <a:rPr lang="en-US"/>
              <a:t>Dr. Lavdie Rada (lavdie.rada@bau.edu.tr)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F598C-7B96-5442-9CB5-3144479C0181}" type="datetime1">
              <a:rPr lang="tr-TR" smtClean="0"/>
              <a:t>11.02.2025</a:t>
            </a:fld>
            <a:endParaRPr lang="en-US"/>
          </a:p>
        </p:txBody>
      </p:sp>
      <p:sp>
        <p:nvSpPr>
          <p:cNvPr id="5" name="Footer Placeholder 4"/>
          <p:cNvSpPr>
            <a:spLocks noGrp="1"/>
          </p:cNvSpPr>
          <p:nvPr>
            <p:ph type="ftr" sz="quarter" idx="11"/>
          </p:nvPr>
        </p:nvSpPr>
        <p:spPr/>
        <p:txBody>
          <a:bodyPr/>
          <a:lstStyle/>
          <a:p>
            <a:r>
              <a:rPr lang="en-US"/>
              <a:t>Dr. Lavdie Rada (lavdie.rada@bau.edu.tr)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CE89C8-770D-F24F-8860-BD6B3B8962E3}" type="datetime1">
              <a:rPr lang="tr-TR" smtClean="0"/>
              <a:t>11.02.2025</a:t>
            </a:fld>
            <a:endParaRPr lang="en-US"/>
          </a:p>
        </p:txBody>
      </p:sp>
      <p:sp>
        <p:nvSpPr>
          <p:cNvPr id="6" name="Footer Placeholder 5"/>
          <p:cNvSpPr>
            <a:spLocks noGrp="1"/>
          </p:cNvSpPr>
          <p:nvPr>
            <p:ph type="ftr" sz="quarter" idx="11"/>
          </p:nvPr>
        </p:nvSpPr>
        <p:spPr/>
        <p:txBody>
          <a:bodyPr/>
          <a:lstStyle/>
          <a:p>
            <a:r>
              <a:rPr lang="en-US"/>
              <a:t>Dr. Lavdie Rada (lavdie.rada@bau.edu.tr)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2FDBBD-03AF-7444-B11B-920CE96D487B}" type="datetime1">
              <a:rPr lang="tr-TR" smtClean="0"/>
              <a:t>11.02.2025</a:t>
            </a:fld>
            <a:endParaRPr lang="en-US"/>
          </a:p>
        </p:txBody>
      </p:sp>
      <p:sp>
        <p:nvSpPr>
          <p:cNvPr id="8" name="Footer Placeholder 7"/>
          <p:cNvSpPr>
            <a:spLocks noGrp="1"/>
          </p:cNvSpPr>
          <p:nvPr>
            <p:ph type="ftr" sz="quarter" idx="11"/>
          </p:nvPr>
        </p:nvSpPr>
        <p:spPr/>
        <p:txBody>
          <a:bodyPr/>
          <a:lstStyle/>
          <a:p>
            <a:r>
              <a:rPr lang="en-US"/>
              <a:t>Dr. Lavdie Rada (lavdie.rada@bau.edu.tr)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06C990-3B87-7A41-A331-C17563E2ECB0}" type="datetime1">
              <a:rPr lang="tr-TR" smtClean="0"/>
              <a:t>11.02.2025</a:t>
            </a:fld>
            <a:endParaRPr lang="en-US"/>
          </a:p>
        </p:txBody>
      </p:sp>
      <p:sp>
        <p:nvSpPr>
          <p:cNvPr id="4" name="Footer Placeholder 3"/>
          <p:cNvSpPr>
            <a:spLocks noGrp="1"/>
          </p:cNvSpPr>
          <p:nvPr>
            <p:ph type="ftr" sz="quarter" idx="11"/>
          </p:nvPr>
        </p:nvSpPr>
        <p:spPr/>
        <p:txBody>
          <a:bodyPr/>
          <a:lstStyle/>
          <a:p>
            <a:r>
              <a:rPr lang="en-US"/>
              <a:t>Dr. Lavdie Rada (lavdie.rada@bau.edu.tr)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FD872-1B41-8A47-83A9-C98AE26216D1}" type="datetime1">
              <a:rPr lang="tr-TR" smtClean="0"/>
              <a:t>11.02.2025</a:t>
            </a:fld>
            <a:endParaRPr lang="en-US"/>
          </a:p>
        </p:txBody>
      </p:sp>
      <p:sp>
        <p:nvSpPr>
          <p:cNvPr id="3" name="Footer Placeholder 2"/>
          <p:cNvSpPr>
            <a:spLocks noGrp="1"/>
          </p:cNvSpPr>
          <p:nvPr>
            <p:ph type="ftr" sz="quarter" idx="11"/>
          </p:nvPr>
        </p:nvSpPr>
        <p:spPr/>
        <p:txBody>
          <a:bodyPr/>
          <a:lstStyle/>
          <a:p>
            <a:r>
              <a:rPr lang="en-US"/>
              <a:t>Dr. Lavdie Rada (lavdie.rada@bau.edu.tr)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9008E8-F980-F441-9195-AEADDB782252}" type="datetime1">
              <a:rPr lang="tr-TR" smtClean="0"/>
              <a:t>11.02.2025</a:t>
            </a:fld>
            <a:endParaRPr lang="en-US"/>
          </a:p>
        </p:txBody>
      </p:sp>
      <p:sp>
        <p:nvSpPr>
          <p:cNvPr id="6" name="Footer Placeholder 5"/>
          <p:cNvSpPr>
            <a:spLocks noGrp="1"/>
          </p:cNvSpPr>
          <p:nvPr>
            <p:ph type="ftr" sz="quarter" idx="11"/>
          </p:nvPr>
        </p:nvSpPr>
        <p:spPr/>
        <p:txBody>
          <a:bodyPr/>
          <a:lstStyle/>
          <a:p>
            <a:r>
              <a:rPr lang="en-US"/>
              <a:t>Dr. Lavdie Rada (lavdie.rada@bau.edu.tr)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1921EB-C178-F24E-B0B0-7CF089BB83D4}" type="datetime1">
              <a:rPr lang="tr-TR" smtClean="0"/>
              <a:t>11.02.2025</a:t>
            </a:fld>
            <a:endParaRPr lang="en-US"/>
          </a:p>
        </p:txBody>
      </p:sp>
      <p:sp>
        <p:nvSpPr>
          <p:cNvPr id="6" name="Footer Placeholder 5"/>
          <p:cNvSpPr>
            <a:spLocks noGrp="1"/>
          </p:cNvSpPr>
          <p:nvPr>
            <p:ph type="ftr" sz="quarter" idx="11"/>
          </p:nvPr>
        </p:nvSpPr>
        <p:spPr/>
        <p:txBody>
          <a:bodyPr/>
          <a:lstStyle/>
          <a:p>
            <a:r>
              <a:rPr lang="en-US"/>
              <a:t>Dr. Lavdie Rada (lavdie.rada@bau.edu.tr)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1AAF7-95A8-6645-9E74-C1D7F9F52B13}" type="datetime1">
              <a:rPr lang="tr-TR" smtClean="0"/>
              <a:t>11.02.2025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Lavdie Rada (lavdie.rada@bau.edu.tr)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File:Infrared_dog.jpg" TargetMode="External"/><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hyperlink" Target="http://en.wikipedia.org/wiki/File:Wiki_stranglesnake.jpg" TargetMode="Externa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file:////upload.wikimedia.org/wikipedia/commons/7/74/Ultrasound_range_diagram.svg" TargetMode="Externa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400" dirty="0">
                <a:solidFill>
                  <a:schemeClr val="tx2">
                    <a:lumMod val="75000"/>
                  </a:schemeClr>
                </a:solidFill>
              </a:rPr>
              <a:t>Introduction</a:t>
            </a:r>
            <a:br>
              <a:rPr lang="en-US" sz="4400" dirty="0">
                <a:solidFill>
                  <a:schemeClr val="tx2">
                    <a:lumMod val="75000"/>
                  </a:schemeClr>
                </a:solidFill>
              </a:rPr>
            </a:br>
            <a:endParaRPr lang="en-US" dirty="0"/>
          </a:p>
        </p:txBody>
      </p:sp>
      <p:sp>
        <p:nvSpPr>
          <p:cNvPr id="5" name="Subtitle 4"/>
          <p:cNvSpPr>
            <a:spLocks noGrp="1"/>
          </p:cNvSpPr>
          <p:nvPr>
            <p:ph type="subTitle" idx="1"/>
          </p:nvPr>
        </p:nvSpPr>
        <p:spPr/>
        <p:txBody>
          <a:bodyPr>
            <a:normAutofit/>
          </a:bodyPr>
          <a:lstStyle/>
          <a:p>
            <a:endParaRPr lang="en-US" dirty="0">
              <a:solidFill>
                <a:schemeClr val="accent2">
                  <a:lumMod val="75000"/>
                </a:schemeClr>
              </a:solidFill>
            </a:endParaRPr>
          </a:p>
          <a:p>
            <a:r>
              <a:rPr lang="en-US" dirty="0">
                <a:solidFill>
                  <a:schemeClr val="accent2">
                    <a:lumMod val="75000"/>
                  </a:schemeClr>
                </a:solidFill>
              </a:rPr>
              <a:t>Dr. </a:t>
            </a:r>
            <a:r>
              <a:rPr lang="en-US" dirty="0" err="1">
                <a:solidFill>
                  <a:schemeClr val="accent2">
                    <a:lumMod val="75000"/>
                  </a:schemeClr>
                </a:solidFill>
              </a:rPr>
              <a:t>Lavdie</a:t>
            </a:r>
            <a:r>
              <a:rPr lang="en-US" dirty="0">
                <a:solidFill>
                  <a:schemeClr val="accent2">
                    <a:lumMod val="75000"/>
                  </a:schemeClr>
                </a:solidFill>
              </a:rPr>
              <a:t> RADA</a:t>
            </a:r>
          </a:p>
          <a:p>
            <a:r>
              <a:rPr lang="en-US" sz="1300" dirty="0">
                <a:solidFill>
                  <a:schemeClr val="accent2">
                    <a:lumMod val="75000"/>
                  </a:schemeClr>
                </a:solidFill>
              </a:rPr>
              <a:t>(</a:t>
            </a:r>
            <a:r>
              <a:rPr lang="en-US" sz="1300" dirty="0" err="1">
                <a:solidFill>
                  <a:schemeClr val="accent2">
                    <a:lumMod val="75000"/>
                  </a:schemeClr>
                </a:solidFill>
              </a:rPr>
              <a:t>lavdie.rada@bau.edu.tr</a:t>
            </a:r>
            <a:r>
              <a:rPr lang="en-US" sz="1300" dirty="0">
                <a:solidFill>
                  <a:schemeClr val="accent2">
                    <a:lumMod val="75000"/>
                  </a:schemeClr>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Dr. Lavdie Rada (lavdie.rada@bau.edu.tr)</a:t>
            </a:r>
          </a:p>
        </p:txBody>
      </p:sp>
      <p:pic>
        <p:nvPicPr>
          <p:cNvPr id="3" name="Picture 8"/>
          <p:cNvPicPr>
            <a:picLocks noChangeAspect="1" noChangeArrowheads="1"/>
          </p:cNvPicPr>
          <p:nvPr/>
        </p:nvPicPr>
        <p:blipFill>
          <a:blip r:embed="rId2"/>
          <a:srcRect/>
          <a:stretch>
            <a:fillRect/>
          </a:stretch>
        </p:blipFill>
        <p:spPr bwMode="auto">
          <a:xfrm>
            <a:off x="271463" y="1293813"/>
            <a:ext cx="3741737" cy="4086225"/>
          </a:xfrm>
          <a:prstGeom prst="rect">
            <a:avLst/>
          </a:prstGeom>
          <a:noFill/>
          <a:ln w="9525">
            <a:noFill/>
            <a:miter lim="800000"/>
            <a:headEnd/>
            <a:tailEnd/>
          </a:ln>
        </p:spPr>
      </p:pic>
      <p:grpSp>
        <p:nvGrpSpPr>
          <p:cNvPr id="4" name="Group 3"/>
          <p:cNvGrpSpPr>
            <a:grpSpLocks/>
          </p:cNvGrpSpPr>
          <p:nvPr/>
        </p:nvGrpSpPr>
        <p:grpSpPr bwMode="auto">
          <a:xfrm>
            <a:off x="4232275" y="1343025"/>
            <a:ext cx="4759325" cy="3000375"/>
            <a:chOff x="5282614" y="2590800"/>
            <a:chExt cx="3823010" cy="3214415"/>
          </a:xfrm>
        </p:grpSpPr>
        <p:pic>
          <p:nvPicPr>
            <p:cNvPr id="5" name="Picture 5"/>
            <p:cNvPicPr>
              <a:picLocks noChangeAspect="1" noChangeArrowheads="1"/>
            </p:cNvPicPr>
            <p:nvPr/>
          </p:nvPicPr>
          <p:blipFill>
            <a:blip r:embed="rId3"/>
            <a:srcRect/>
            <a:stretch>
              <a:fillRect/>
            </a:stretch>
          </p:blipFill>
          <p:spPr bwMode="auto">
            <a:xfrm>
              <a:off x="5334000" y="2590800"/>
              <a:ext cx="3459163" cy="2590800"/>
            </a:xfrm>
            <a:prstGeom prst="rect">
              <a:avLst/>
            </a:prstGeom>
            <a:noFill/>
            <a:ln w="9525">
              <a:noFill/>
              <a:miter lim="800000"/>
              <a:headEnd/>
              <a:tailEnd/>
            </a:ln>
          </p:spPr>
        </p:pic>
        <p:sp>
          <p:nvSpPr>
            <p:cNvPr id="6" name="Rectangle 5"/>
            <p:cNvSpPr>
              <a:spLocks noChangeArrowheads="1"/>
            </p:cNvSpPr>
            <p:nvPr/>
          </p:nvSpPr>
          <p:spPr bwMode="auto">
            <a:xfrm>
              <a:off x="5282614" y="5210620"/>
              <a:ext cx="3823010" cy="594595"/>
            </a:xfrm>
            <a:prstGeom prst="rect">
              <a:avLst/>
            </a:prstGeom>
            <a:noFill/>
            <a:ln w="9525">
              <a:noFill/>
              <a:miter lim="800000"/>
              <a:headEnd/>
              <a:tailEnd/>
            </a:ln>
          </p:spPr>
          <p:txBody>
            <a:bodyPr>
              <a:spAutoFit/>
            </a:bodyPr>
            <a:lstStyle/>
            <a:p>
              <a:pPr algn="ctr"/>
              <a:r>
                <a:rPr lang="tr-TR" altLang="et-EE"/>
                <a:t>X-ray images from the space</a:t>
              </a:r>
            </a:p>
            <a:p>
              <a:pPr algn="ctr"/>
              <a:r>
                <a:rPr lang="en-US" altLang="et-EE"/>
                <a:t>The Chandra X-Ray Observatory</a:t>
              </a:r>
            </a:p>
          </p:txBody>
        </p:sp>
      </p:grpSp>
      <p:sp>
        <p:nvSpPr>
          <p:cNvPr id="7" name="TextBox 6"/>
          <p:cNvSpPr txBox="1"/>
          <p:nvPr/>
        </p:nvSpPr>
        <p:spPr>
          <a:xfrm>
            <a:off x="3352800" y="685800"/>
            <a:ext cx="1245084" cy="707886"/>
          </a:xfrm>
          <a:prstGeom prst="rect">
            <a:avLst/>
          </a:prstGeom>
          <a:noFill/>
        </p:spPr>
        <p:txBody>
          <a:bodyPr wrap="none" rtlCol="0">
            <a:spAutoFit/>
          </a:bodyPr>
          <a:lstStyle/>
          <a:p>
            <a:r>
              <a:rPr lang="en-US" sz="4000" dirty="0"/>
              <a:t>X-ray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1460500"/>
          </a:xfrm>
        </p:spPr>
        <p:txBody>
          <a:bodyPr>
            <a:normAutofit/>
          </a:bodyPr>
          <a:lstStyle/>
          <a:p>
            <a:pPr algn="ctr"/>
            <a:r>
              <a:rPr lang="en-US" sz="2000" dirty="0"/>
              <a:t>Detected Ozone Layer DAMAGE</a:t>
            </a:r>
          </a:p>
        </p:txBody>
      </p:sp>
      <p:sp>
        <p:nvSpPr>
          <p:cNvPr id="6" name="Text Placeholder 5"/>
          <p:cNvSpPr>
            <a:spLocks noGrp="1"/>
          </p:cNvSpPr>
          <p:nvPr>
            <p:ph type="body" idx="1"/>
          </p:nvPr>
        </p:nvSpPr>
        <p:spPr>
          <a:xfrm>
            <a:off x="722313" y="838200"/>
            <a:ext cx="7772400" cy="3568701"/>
          </a:xfrm>
        </p:spPr>
        <p:txBody>
          <a:bodyPr/>
          <a:lstStyle/>
          <a:p>
            <a:endParaRPr lang="en-US" dirty="0"/>
          </a:p>
        </p:txBody>
      </p:sp>
      <p:sp>
        <p:nvSpPr>
          <p:cNvPr id="2" name="Footer Placeholder 1"/>
          <p:cNvSpPr>
            <a:spLocks noGrp="1"/>
          </p:cNvSpPr>
          <p:nvPr>
            <p:ph type="ftr" sz="quarter" idx="11"/>
          </p:nvPr>
        </p:nvSpPr>
        <p:spPr/>
        <p:txBody>
          <a:bodyPr/>
          <a:lstStyle/>
          <a:p>
            <a:r>
              <a:rPr lang="en-US"/>
              <a:t>Dr. Lavdie Rada (lavdie.rada@bau.edu.tr)</a:t>
            </a:r>
          </a:p>
        </p:txBody>
      </p:sp>
      <p:sp>
        <p:nvSpPr>
          <p:cNvPr id="4" name="TextBox 3"/>
          <p:cNvSpPr txBox="1"/>
          <p:nvPr/>
        </p:nvSpPr>
        <p:spPr>
          <a:xfrm>
            <a:off x="3352800" y="152400"/>
            <a:ext cx="2551852" cy="707886"/>
          </a:xfrm>
          <a:prstGeom prst="rect">
            <a:avLst/>
          </a:prstGeom>
          <a:noFill/>
        </p:spPr>
        <p:txBody>
          <a:bodyPr wrap="none" rtlCol="0">
            <a:spAutoFit/>
          </a:bodyPr>
          <a:lstStyle/>
          <a:p>
            <a:r>
              <a:rPr lang="en-US" sz="4000" dirty="0"/>
              <a:t>Ultra Violet</a:t>
            </a:r>
          </a:p>
        </p:txBody>
      </p:sp>
      <p:pic>
        <p:nvPicPr>
          <p:cNvPr id="7" name="Picture 2" descr="C:\Users\ladi\Desktop\download.jpg"/>
          <p:cNvPicPr>
            <a:picLocks noChangeAspect="1" noChangeArrowheads="1"/>
          </p:cNvPicPr>
          <p:nvPr/>
        </p:nvPicPr>
        <p:blipFill>
          <a:blip r:embed="rId2"/>
          <a:srcRect/>
          <a:stretch>
            <a:fillRect/>
          </a:stretch>
        </p:blipFill>
        <p:spPr bwMode="auto">
          <a:xfrm>
            <a:off x="2514600" y="838200"/>
            <a:ext cx="4267199" cy="3352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Dr. Lavdie Rada (lavdie.rada@bau.edu.tr)</a:t>
            </a:r>
          </a:p>
        </p:txBody>
      </p:sp>
      <p:grpSp>
        <p:nvGrpSpPr>
          <p:cNvPr id="3" name="Group 2"/>
          <p:cNvGrpSpPr/>
          <p:nvPr/>
        </p:nvGrpSpPr>
        <p:grpSpPr>
          <a:xfrm>
            <a:off x="1600200" y="3766066"/>
            <a:ext cx="4572000" cy="2253734"/>
            <a:chOff x="2667000" y="4267200"/>
            <a:chExt cx="4572000" cy="2253734"/>
          </a:xfrm>
          <a:solidFill>
            <a:schemeClr val="bg1"/>
          </a:solidFill>
        </p:grpSpPr>
        <p:pic>
          <p:nvPicPr>
            <p:cNvPr id="4" name="Picture 10" descr="M51 UV, Visible, 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267200"/>
              <a:ext cx="3781425" cy="178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667000" y="6059269"/>
              <a:ext cx="4572000" cy="461665"/>
            </a:xfrm>
            <a:prstGeom prst="rect">
              <a:avLst/>
            </a:prstGeom>
            <a:grpFill/>
          </p:spPr>
          <p:txBody>
            <a:bodyPr>
              <a:spAutoFit/>
            </a:bodyPr>
            <a:lstStyle/>
            <a:p>
              <a:pPr algn="ctr">
                <a:defRPr/>
              </a:pPr>
              <a:r>
                <a:rPr lang="en-US" sz="1200" dirty="0"/>
                <a:t>Messier 51 in ultraviolet (GALEX), visible (DSS), and </a:t>
              </a:r>
              <a:r>
                <a:rPr lang="en-US" sz="1200" b="1" dirty="0"/>
                <a:t>near infrared </a:t>
              </a:r>
              <a:r>
                <a:rPr lang="en-US" sz="1200" dirty="0"/>
                <a:t>(2MASS).</a:t>
              </a:r>
              <a:r>
                <a:rPr lang="en-US" sz="1200" dirty="0">
                  <a:solidFill>
                    <a:srgbClr val="008000"/>
                  </a:solidFill>
                </a:rPr>
                <a:t> </a:t>
              </a:r>
              <a:r>
                <a:rPr lang="en-US" sz="1200" i="1" dirty="0"/>
                <a:t>Courtesy of James </a:t>
              </a:r>
              <a:r>
                <a:rPr lang="en-US" sz="1200" i="1" dirty="0" err="1"/>
                <a:t>Fanson</a:t>
              </a:r>
              <a:r>
                <a:rPr lang="en-US" sz="1200" i="1" dirty="0"/>
                <a:t>.</a:t>
              </a:r>
            </a:p>
          </p:txBody>
        </p:sp>
      </p:grpSp>
      <p:grpSp>
        <p:nvGrpSpPr>
          <p:cNvPr id="6" name="Group 5"/>
          <p:cNvGrpSpPr/>
          <p:nvPr/>
        </p:nvGrpSpPr>
        <p:grpSpPr>
          <a:xfrm>
            <a:off x="1335167" y="1447800"/>
            <a:ext cx="6184742" cy="1899106"/>
            <a:chOff x="1609725" y="2514600"/>
            <a:chExt cx="5334377" cy="1460851"/>
          </a:xfrm>
          <a:solidFill>
            <a:schemeClr val="bg1"/>
          </a:solidFill>
        </p:grpSpPr>
        <p:sp>
          <p:nvSpPr>
            <p:cNvPr id="7" name="Rectangle 4"/>
            <p:cNvSpPr>
              <a:spLocks noChangeArrowheads="1"/>
            </p:cNvSpPr>
            <p:nvPr/>
          </p:nvSpPr>
          <p:spPr bwMode="auto">
            <a:xfrm>
              <a:off x="1848227" y="3762375"/>
              <a:ext cx="5095875" cy="2130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eaLnBrk="1" hangingPunct="1">
                <a:defRPr/>
              </a:pPr>
              <a:r>
                <a:rPr lang="en-US" altLang="et-EE" sz="1200" dirty="0"/>
                <a:t>infrared ("thermal") </a:t>
              </a:r>
              <a:r>
                <a:rPr lang="tr-TR" altLang="et-EE" sz="1200" dirty="0"/>
                <a:t>image                        </a:t>
              </a:r>
              <a:r>
                <a:rPr lang="et-EE" altLang="et-EE" sz="1200" dirty="0"/>
                <a:t>      </a:t>
              </a:r>
              <a:r>
                <a:rPr lang="tr-TR" altLang="et-EE" sz="1200" dirty="0"/>
                <a:t>Snake around the arm</a:t>
              </a:r>
              <a:endParaRPr lang="en-US" altLang="et-EE" sz="1200" dirty="0"/>
            </a:p>
          </p:txBody>
        </p:sp>
        <p:grpSp>
          <p:nvGrpSpPr>
            <p:cNvPr id="8" name="Group 9"/>
            <p:cNvGrpSpPr/>
            <p:nvPr/>
          </p:nvGrpSpPr>
          <p:grpSpPr>
            <a:xfrm>
              <a:off x="1609725" y="2514600"/>
              <a:ext cx="5086350" cy="1247775"/>
              <a:chOff x="1609725" y="2514600"/>
              <a:chExt cx="5086350" cy="1247775"/>
            </a:xfrm>
            <a:grpFill/>
          </p:grpSpPr>
          <p:pic>
            <p:nvPicPr>
              <p:cNvPr id="9" name="Picture 3" descr="http://upload.wikimedia.org/wikipedia/commons/thumb/0/0c/Infrared_dog.jpg/332px-Infrared_dog.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5" y="2514600"/>
                <a:ext cx="2438400" cy="1241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 name="Picture 5" descr="http://upload.wikimedia.org/wikipedia/commons/thumb/e/e8/Wiki_stranglesnake.jpg/220px-Wiki_stranglesnake.jp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0575" y="2514600"/>
                <a:ext cx="2095500" cy="1247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sp>
        <p:nvSpPr>
          <p:cNvPr id="11" name="TextBox 10"/>
          <p:cNvSpPr txBox="1"/>
          <p:nvPr/>
        </p:nvSpPr>
        <p:spPr>
          <a:xfrm>
            <a:off x="3429000" y="838200"/>
            <a:ext cx="933782" cy="369332"/>
          </a:xfrm>
          <a:prstGeom prst="rect">
            <a:avLst/>
          </a:prstGeom>
          <a:noFill/>
        </p:spPr>
        <p:txBody>
          <a:bodyPr wrap="none" rtlCol="0">
            <a:spAutoFit/>
          </a:bodyPr>
          <a:lstStyle/>
          <a:p>
            <a:r>
              <a:rPr lang="en-US" dirty="0"/>
              <a:t>Infrared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Visible Lights Images</a:t>
            </a:r>
          </a:p>
        </p:txBody>
      </p:sp>
      <p:sp>
        <p:nvSpPr>
          <p:cNvPr id="2" name="Footer Placeholder 1"/>
          <p:cNvSpPr>
            <a:spLocks noGrp="1"/>
          </p:cNvSpPr>
          <p:nvPr>
            <p:ph type="ftr" sz="quarter" idx="11"/>
          </p:nvPr>
        </p:nvSpPr>
        <p:spPr/>
        <p:txBody>
          <a:bodyPr/>
          <a:lstStyle/>
          <a:p>
            <a:r>
              <a:rPr lang="en-US"/>
              <a:t>Dr. Lavdie Rada (lavdie.rada@bau.edu.tr)</a:t>
            </a:r>
          </a:p>
        </p:txBody>
      </p:sp>
      <p:pic>
        <p:nvPicPr>
          <p:cNvPr id="4098" name="Picture 2" descr="C:\Users\ladi\Desktop\download (2).jpg"/>
          <p:cNvPicPr>
            <a:picLocks noGrp="1" noChangeAspect="1" noChangeArrowheads="1"/>
          </p:cNvPicPr>
          <p:nvPr>
            <p:ph idx="1"/>
          </p:nvPr>
        </p:nvPicPr>
        <p:blipFill>
          <a:blip r:embed="rId2"/>
          <a:srcRect/>
          <a:stretch>
            <a:fillRect/>
          </a:stretch>
        </p:blipFill>
        <p:spPr bwMode="auto">
          <a:xfrm>
            <a:off x="2819400" y="2133600"/>
            <a:ext cx="4263760" cy="255825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Dr. Lavdie Rada (lavdie.rada@bau.edu.tr)</a:t>
            </a:r>
          </a:p>
        </p:txBody>
      </p:sp>
      <p:pic>
        <p:nvPicPr>
          <p:cNvPr id="3" name="Picture 8"/>
          <p:cNvPicPr>
            <a:picLocks noChangeAspect="1" noChangeArrowheads="1"/>
          </p:cNvPicPr>
          <p:nvPr/>
        </p:nvPicPr>
        <p:blipFill>
          <a:blip r:embed="rId2"/>
          <a:srcRect/>
          <a:stretch>
            <a:fillRect/>
          </a:stretch>
        </p:blipFill>
        <p:spPr bwMode="auto">
          <a:xfrm>
            <a:off x="0" y="1600200"/>
            <a:ext cx="5226050" cy="2590800"/>
          </a:xfrm>
          <a:prstGeom prst="rect">
            <a:avLst/>
          </a:prstGeom>
          <a:noFill/>
          <a:ln>
            <a:miter lim="800000"/>
            <a:headEnd/>
            <a:tailEnd/>
          </a:ln>
        </p:spPr>
      </p:pic>
      <p:sp>
        <p:nvSpPr>
          <p:cNvPr id="6" name="Rectangle 5"/>
          <p:cNvSpPr>
            <a:spLocks noChangeArrowheads="1"/>
          </p:cNvSpPr>
          <p:nvPr/>
        </p:nvSpPr>
        <p:spPr bwMode="auto">
          <a:xfrm>
            <a:off x="5334001" y="4191000"/>
            <a:ext cx="3598476"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ctr" eaLnBrk="1" hangingPunct="1">
              <a:defRPr/>
            </a:pPr>
            <a:r>
              <a:rPr lang="en-US" altLang="et-EE" dirty="0"/>
              <a:t>Synthetic Aperture Radar</a:t>
            </a:r>
            <a:r>
              <a:rPr lang="tr-TR" altLang="et-EE" dirty="0"/>
              <a:t> </a:t>
            </a:r>
            <a:endParaRPr lang="et-EE" altLang="et-EE" dirty="0"/>
          </a:p>
          <a:p>
            <a:pPr algn="ctr" eaLnBrk="1" hangingPunct="1">
              <a:defRPr/>
            </a:pPr>
            <a:r>
              <a:rPr lang="tr-TR" altLang="et-EE" dirty="0"/>
              <a:t>System</a:t>
            </a:r>
            <a:endParaRPr lang="en-US" altLang="et-EE" dirty="0"/>
          </a:p>
        </p:txBody>
      </p:sp>
      <p:pic>
        <p:nvPicPr>
          <p:cNvPr id="3074" name="Picture 2" descr="C:\Users\ladi\Desktop\download (1).jpg"/>
          <p:cNvPicPr>
            <a:picLocks noChangeAspect="1" noChangeArrowheads="1"/>
          </p:cNvPicPr>
          <p:nvPr/>
        </p:nvPicPr>
        <p:blipFill>
          <a:blip r:embed="rId3"/>
          <a:srcRect/>
          <a:stretch>
            <a:fillRect/>
          </a:stretch>
        </p:blipFill>
        <p:spPr bwMode="auto">
          <a:xfrm>
            <a:off x="5562600" y="1600200"/>
            <a:ext cx="3000375" cy="2133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Dr. Lavdie Rada (lavdie.rada@bau.edu.tr)</a:t>
            </a:r>
          </a:p>
        </p:txBody>
      </p:sp>
      <p:grpSp>
        <p:nvGrpSpPr>
          <p:cNvPr id="3" name="Group 2"/>
          <p:cNvGrpSpPr>
            <a:grpSpLocks/>
          </p:cNvGrpSpPr>
          <p:nvPr/>
        </p:nvGrpSpPr>
        <p:grpSpPr bwMode="auto">
          <a:xfrm>
            <a:off x="2286000" y="1066800"/>
            <a:ext cx="4267200" cy="4667250"/>
            <a:chOff x="5486400" y="2438400"/>
            <a:chExt cx="3333750" cy="3614782"/>
          </a:xfrm>
        </p:grpSpPr>
        <p:pic>
          <p:nvPicPr>
            <p:cNvPr id="4" name="Picture 6" descr="http://hendrix2.uoregon.edu/~imamura/102/images/Magnetic-Resonance-Imaging1.jpg"/>
            <p:cNvPicPr>
              <a:picLocks noChangeAspect="1" noChangeArrowheads="1"/>
            </p:cNvPicPr>
            <p:nvPr/>
          </p:nvPicPr>
          <p:blipFill>
            <a:blip r:embed="rId2"/>
            <a:srcRect/>
            <a:stretch>
              <a:fillRect/>
            </a:stretch>
          </p:blipFill>
          <p:spPr bwMode="auto">
            <a:xfrm>
              <a:off x="5486400" y="2438400"/>
              <a:ext cx="3333750" cy="3305175"/>
            </a:xfrm>
            <a:prstGeom prst="rect">
              <a:avLst/>
            </a:prstGeom>
            <a:noFill/>
            <a:ln w="9525">
              <a:noFill/>
              <a:miter lim="800000"/>
              <a:headEnd/>
              <a:tailEnd/>
            </a:ln>
          </p:spPr>
        </p:pic>
        <p:sp>
          <p:nvSpPr>
            <p:cNvPr id="5" name="Rectangle 12"/>
            <p:cNvSpPr>
              <a:spLocks noChangeArrowheads="1"/>
            </p:cNvSpPr>
            <p:nvPr/>
          </p:nvSpPr>
          <p:spPr bwMode="auto">
            <a:xfrm>
              <a:off x="5492180" y="5767115"/>
              <a:ext cx="3295650" cy="286067"/>
            </a:xfrm>
            <a:prstGeom prst="rect">
              <a:avLst/>
            </a:prstGeom>
            <a:noFill/>
            <a:ln w="9525">
              <a:noFill/>
              <a:miter lim="800000"/>
              <a:headEnd/>
              <a:tailEnd/>
            </a:ln>
          </p:spPr>
          <p:txBody>
            <a:bodyPr>
              <a:spAutoFit/>
            </a:bodyPr>
            <a:lstStyle/>
            <a:p>
              <a:pPr algn="ctr"/>
              <a:r>
                <a:rPr lang="tr-TR" altLang="et-EE"/>
                <a:t>MRI image slices from the brain</a:t>
              </a:r>
              <a:endParaRPr lang="en-US" altLang="et-EE"/>
            </a:p>
          </p:txBody>
        </p:sp>
      </p:grpSp>
      <p:sp>
        <p:nvSpPr>
          <p:cNvPr id="6" name="TextBox 5"/>
          <p:cNvSpPr txBox="1"/>
          <p:nvPr/>
        </p:nvSpPr>
        <p:spPr>
          <a:xfrm>
            <a:off x="2209800" y="304800"/>
            <a:ext cx="4326382" cy="646331"/>
          </a:xfrm>
          <a:prstGeom prst="rect">
            <a:avLst/>
          </a:prstGeom>
          <a:noFill/>
        </p:spPr>
        <p:txBody>
          <a:bodyPr wrap="square" rtlCol="0">
            <a:spAutoFit/>
          </a:bodyPr>
          <a:lstStyle/>
          <a:p>
            <a:pPr algn="ctr"/>
            <a:r>
              <a:rPr lang="en-US" sz="3600" dirty="0"/>
              <a:t>Radio Waves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630362"/>
          </a:xfrm>
        </p:spPr>
        <p:txBody>
          <a:bodyPr>
            <a:normAutofit fontScale="90000"/>
          </a:bodyPr>
          <a:lstStyle/>
          <a:p>
            <a:pPr>
              <a:spcBef>
                <a:spcPct val="50000"/>
              </a:spcBef>
              <a:defRPr/>
            </a:pPr>
            <a:r>
              <a:rPr lang="en-US" altLang="et-EE" sz="2200" i="1" dirty="0">
                <a:solidFill>
                  <a:srgbClr val="FF0000"/>
                </a:solidFill>
              </a:rPr>
              <a:t>Electromagnetic (EM) energy spectrum is not the only source in order to produce images. </a:t>
            </a:r>
            <a:br>
              <a:rPr lang="en-US" altLang="et-EE" sz="3100" i="1" dirty="0">
                <a:solidFill>
                  <a:srgbClr val="FF0000"/>
                </a:solidFill>
              </a:rPr>
            </a:br>
            <a:r>
              <a:rPr lang="tr-TR" altLang="et-EE" sz="2200" dirty="0"/>
              <a:t>Ultrasound Imaging</a:t>
            </a:r>
            <a:r>
              <a:rPr lang="en-US" altLang="et-EE" sz="2200" dirty="0"/>
              <a:t> is a sound cycle pressure with in a upper frequency of our hearing. It is considered as Nondestructive Evaluation(NDE).</a:t>
            </a:r>
          </a:p>
        </p:txBody>
      </p:sp>
      <p:sp>
        <p:nvSpPr>
          <p:cNvPr id="2" name="Footer Placeholder 1"/>
          <p:cNvSpPr>
            <a:spLocks noGrp="1"/>
          </p:cNvSpPr>
          <p:nvPr>
            <p:ph type="ftr" sz="quarter" idx="11"/>
          </p:nvPr>
        </p:nvSpPr>
        <p:spPr/>
        <p:txBody>
          <a:bodyPr/>
          <a:lstStyle/>
          <a:p>
            <a:r>
              <a:rPr lang="en-US"/>
              <a:t>Dr. Lavdie Rada (lavdie.rada@bau.edu.tr)</a:t>
            </a:r>
          </a:p>
        </p:txBody>
      </p:sp>
      <p:pic>
        <p:nvPicPr>
          <p:cNvPr id="6" name="Picture 2" descr="File:Ultrasound range diagram.svg">
            <a:hlinkClick r:id="rId2"/>
          </p:cNvPr>
          <p:cNvPicPr>
            <a:picLocks noGrp="1" noChangeAspect="1" noChangeArrowheads="1"/>
          </p:cNvPicPr>
          <p:nvPr>
            <p:ph idx="1"/>
          </p:nvPr>
        </p:nvPicPr>
        <p:blipFill>
          <a:blip r:embed="rId3"/>
          <a:srcRect/>
          <a:stretch>
            <a:fillRect/>
          </a:stretch>
        </p:blipFill>
        <p:spPr bwMode="auto">
          <a:xfrm>
            <a:off x="2286000" y="1962150"/>
            <a:ext cx="4581525" cy="1085850"/>
          </a:xfrm>
          <a:prstGeom prst="rect">
            <a:avLst/>
          </a:prstGeom>
          <a:noFill/>
          <a:ln w="9525">
            <a:noFill/>
            <a:miter lim="800000"/>
            <a:headEnd/>
            <a:tailEnd/>
          </a:ln>
        </p:spPr>
      </p:pic>
      <p:pic>
        <p:nvPicPr>
          <p:cNvPr id="7" name="Picture 4" descr="http://t0.gstatic.com/images?q=tbn:ANd9GcTPbHU0ynnCvBc24SbjU3q0I80VZO9tldatShtLPqlaAqhXPDt0"/>
          <p:cNvPicPr>
            <a:picLocks noChangeAspect="1" noChangeArrowheads="1"/>
          </p:cNvPicPr>
          <p:nvPr/>
        </p:nvPicPr>
        <p:blipFill>
          <a:blip r:embed="rId4"/>
          <a:srcRect/>
          <a:stretch>
            <a:fillRect/>
          </a:stretch>
        </p:blipFill>
        <p:spPr bwMode="auto">
          <a:xfrm>
            <a:off x="3352800" y="3552825"/>
            <a:ext cx="2466975" cy="18573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1C946-4B87-883D-FD3E-3D66F74F9E14}"/>
            </a:ext>
          </a:extLst>
        </p:cNvPr>
        <p:cNvGrpSpPr/>
        <p:nvPr/>
      </p:nvGrpSpPr>
      <p:grpSpPr>
        <a:xfrm>
          <a:off x="0" y="0"/>
          <a:ext cx="0" cy="0"/>
          <a:chOff x="0" y="0"/>
          <a:chExt cx="0" cy="0"/>
        </a:xfrm>
      </p:grpSpPr>
      <p:sp>
        <p:nvSpPr>
          <p:cNvPr id="106499" name="Rectangle 3">
            <a:extLst>
              <a:ext uri="{FF2B5EF4-FFF2-40B4-BE49-F238E27FC236}">
                <a16:creationId xmlns:a16="http://schemas.microsoft.com/office/drawing/2014/main" id="{4EFBDE0F-F206-1460-F704-7D06865F2ED1}"/>
              </a:ext>
            </a:extLst>
          </p:cNvPr>
          <p:cNvSpPr>
            <a:spLocks noGrp="1" noChangeArrowheads="1"/>
          </p:cNvSpPr>
          <p:nvPr>
            <p:ph type="body" sz="half" idx="1"/>
          </p:nvPr>
        </p:nvSpPr>
        <p:spPr/>
        <p:txBody>
          <a:bodyPr/>
          <a:lstStyle/>
          <a:p>
            <a:r>
              <a:rPr lang="en-US" sz="2800"/>
              <a:t>Superior = head</a:t>
            </a:r>
          </a:p>
          <a:p>
            <a:r>
              <a:rPr lang="en-US" sz="2800"/>
              <a:t>Inferior = feet</a:t>
            </a:r>
          </a:p>
          <a:p>
            <a:endParaRPr lang="en-US" sz="2800"/>
          </a:p>
          <a:p>
            <a:r>
              <a:rPr lang="en-US" sz="2800"/>
              <a:t>Anterior = front</a:t>
            </a:r>
          </a:p>
          <a:p>
            <a:r>
              <a:rPr lang="en-US" sz="2800"/>
              <a:t>Posterior = back</a:t>
            </a:r>
          </a:p>
          <a:p>
            <a:endParaRPr lang="en-US" sz="2800"/>
          </a:p>
          <a:p>
            <a:r>
              <a:rPr lang="en-US" sz="2800"/>
              <a:t>Proximal = central</a:t>
            </a:r>
          </a:p>
          <a:p>
            <a:r>
              <a:rPr lang="en-US" sz="2800"/>
              <a:t>Distal = peripheral</a:t>
            </a:r>
          </a:p>
        </p:txBody>
      </p:sp>
      <p:pic>
        <p:nvPicPr>
          <p:cNvPr id="106501" name="Picture 5">
            <a:extLst>
              <a:ext uri="{FF2B5EF4-FFF2-40B4-BE49-F238E27FC236}">
                <a16:creationId xmlns:a16="http://schemas.microsoft.com/office/drawing/2014/main" id="{A6850E49-2870-5FFC-CE5D-B1BE7D6EA17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a:xfrm>
            <a:off x="4653477" y="1524000"/>
            <a:ext cx="3799445" cy="4572000"/>
          </a:xfrm>
          <a:noFill/>
          <a:ln/>
          <a:effectLst/>
          <a:extLst>
            <a:ext uri="{AF507438-7753-43e0-B8FC-AC1667EBCBE1}">
              <a14:hiddenEffects xmlns="" xmlns:a14="http://schemas.microsoft.com/office/drawing/2010/main">
                <a:effectLst>
                  <a:outerShdw blurRad="50800" dist="12700" dir="8100000" algn="ctr" rotWithShape="0">
                    <a:srgbClr val="FFFFFF">
                      <a:alpha val="75000"/>
                    </a:srgbClr>
                  </a:outerShdw>
                </a:effectLst>
              </a14:hiddenEffects>
            </a:ext>
          </a:extLst>
        </p:spPr>
      </p:pic>
      <p:sp>
        <p:nvSpPr>
          <p:cNvPr id="106498" name="Rectangle 2">
            <a:extLst>
              <a:ext uri="{FF2B5EF4-FFF2-40B4-BE49-F238E27FC236}">
                <a16:creationId xmlns:a16="http://schemas.microsoft.com/office/drawing/2014/main" id="{59C3249D-773D-E474-F881-8F4E51CAA71C}"/>
              </a:ext>
            </a:extLst>
          </p:cNvPr>
          <p:cNvSpPr>
            <a:spLocks noGrp="1" noChangeArrowheads="1"/>
          </p:cNvSpPr>
          <p:nvPr>
            <p:ph type="title"/>
          </p:nvPr>
        </p:nvSpPr>
        <p:spPr/>
        <p:txBody>
          <a:bodyPr/>
          <a:lstStyle/>
          <a:p>
            <a:r>
              <a:rPr lang="en-US" dirty="0"/>
              <a:t>Anatomical Axes</a:t>
            </a:r>
          </a:p>
        </p:txBody>
      </p:sp>
      <p:sp>
        <p:nvSpPr>
          <p:cNvPr id="3" name="Footer Placeholder 2">
            <a:extLst>
              <a:ext uri="{FF2B5EF4-FFF2-40B4-BE49-F238E27FC236}">
                <a16:creationId xmlns:a16="http://schemas.microsoft.com/office/drawing/2014/main" id="{913F8453-AB27-7D2F-605E-FD6761E411C8}"/>
              </a:ext>
            </a:extLst>
          </p:cNvPr>
          <p:cNvSpPr>
            <a:spLocks noGrp="1"/>
          </p:cNvSpPr>
          <p:nvPr>
            <p:ph type="ftr" sz="quarter" idx="11"/>
          </p:nvPr>
        </p:nvSpPr>
        <p:spPr/>
        <p:txBody>
          <a:bodyPr/>
          <a:lstStyle/>
          <a:p>
            <a:r>
              <a:rPr lang="en-US"/>
              <a:t>Dr. Lavdie Rada (lavdie.rada@bau.edu.tr)</a:t>
            </a:r>
          </a:p>
        </p:txBody>
      </p:sp>
    </p:spTree>
    <p:extLst>
      <p:ext uri="{BB962C8B-B14F-4D97-AF65-F5344CB8AC3E}">
        <p14:creationId xmlns:p14="http://schemas.microsoft.com/office/powerpoint/2010/main" val="4062826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06CF96F-9559-E977-4F76-CD456B285F5D}"/>
              </a:ext>
            </a:extLst>
          </p:cNvPr>
          <p:cNvSpPr>
            <a:spLocks noGrp="1"/>
          </p:cNvSpPr>
          <p:nvPr>
            <p:ph type="ftr" sz="quarter" idx="11"/>
          </p:nvPr>
        </p:nvSpPr>
        <p:spPr/>
        <p:txBody>
          <a:bodyPr/>
          <a:lstStyle/>
          <a:p>
            <a:r>
              <a:rPr lang="en-US"/>
              <a:t>Dr. Lavdie Rada (lavdie.rada@bau.edu.tr)</a:t>
            </a:r>
          </a:p>
        </p:txBody>
      </p:sp>
      <p:sp>
        <p:nvSpPr>
          <p:cNvPr id="5" name="Title 4">
            <a:extLst>
              <a:ext uri="{FF2B5EF4-FFF2-40B4-BE49-F238E27FC236}">
                <a16:creationId xmlns:a16="http://schemas.microsoft.com/office/drawing/2014/main" id="{E818B9D2-6FFB-7C5B-8147-937838D83DAC}"/>
              </a:ext>
            </a:extLst>
          </p:cNvPr>
          <p:cNvSpPr>
            <a:spLocks noGrp="1"/>
          </p:cNvSpPr>
          <p:nvPr>
            <p:ph type="title"/>
          </p:nvPr>
        </p:nvSpPr>
        <p:spPr/>
        <p:txBody>
          <a:bodyPr/>
          <a:lstStyle/>
          <a:p>
            <a:endParaRPr lang="en-TR" dirty="0"/>
          </a:p>
        </p:txBody>
      </p:sp>
      <p:sp>
        <p:nvSpPr>
          <p:cNvPr id="7" name="TextBox 6">
            <a:extLst>
              <a:ext uri="{FF2B5EF4-FFF2-40B4-BE49-F238E27FC236}">
                <a16:creationId xmlns:a16="http://schemas.microsoft.com/office/drawing/2014/main" id="{D29DE759-2094-F402-60FE-F9B78E77E9D5}"/>
              </a:ext>
            </a:extLst>
          </p:cNvPr>
          <p:cNvSpPr txBox="1"/>
          <p:nvPr/>
        </p:nvSpPr>
        <p:spPr>
          <a:xfrm>
            <a:off x="-76200" y="1524000"/>
            <a:ext cx="8610600" cy="4401205"/>
          </a:xfrm>
          <a:prstGeom prst="rect">
            <a:avLst/>
          </a:prstGeom>
          <a:noFill/>
        </p:spPr>
        <p:txBody>
          <a:bodyPr wrap="square">
            <a:spAutoFit/>
          </a:bodyPr>
          <a:lstStyle/>
          <a:p>
            <a:pPr>
              <a:lnSpc>
                <a:spcPct val="100000"/>
              </a:lnSpc>
            </a:pPr>
            <a:r>
              <a:rPr lang="en-US" sz="2800" dirty="0"/>
              <a:t>Medical image processing involves converting raw CT or MRI scan data into a format that can be used by special software. These 3D images are made up of tiny units called </a:t>
            </a:r>
            <a:r>
              <a:rPr lang="en-US" sz="2800" b="1" dirty="0"/>
              <a:t>voxels</a:t>
            </a:r>
            <a:r>
              <a:rPr lang="en-US" sz="2800" dirty="0"/>
              <a:t> (3D pixels). The images show different shades of gray, where lighter or darker areas represent different densities of body parts. For CT scans, this gray scale shows how much X-ray radiation was absorbed by the tissue. For MRI scans, the gray scale shows how the signals from proton particles behave in response to a magnetic field.</a:t>
            </a:r>
          </a:p>
        </p:txBody>
      </p:sp>
    </p:spTree>
    <p:extLst>
      <p:ext uri="{BB962C8B-B14F-4D97-AF65-F5344CB8AC3E}">
        <p14:creationId xmlns:p14="http://schemas.microsoft.com/office/powerpoint/2010/main" val="3461137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Autofit/>
          </a:bodyPr>
          <a:lstStyle/>
          <a:p>
            <a:r>
              <a:rPr lang="en-US" sz="3600" dirty="0"/>
              <a:t>What a AI Student Can Do With A Given Medical Image?</a:t>
            </a:r>
          </a:p>
        </p:txBody>
      </p:sp>
      <p:sp>
        <p:nvSpPr>
          <p:cNvPr id="5123" name="Rectangle 3"/>
          <p:cNvSpPr>
            <a:spLocks noGrp="1" noChangeArrowheads="1"/>
          </p:cNvSpPr>
          <p:nvPr>
            <p:ph idx="1"/>
          </p:nvPr>
        </p:nvSpPr>
        <p:spPr/>
        <p:txBody>
          <a:bodyPr>
            <a:normAutofit/>
          </a:bodyPr>
          <a:lstStyle/>
          <a:p>
            <a:pPr>
              <a:lnSpc>
                <a:spcPct val="90000"/>
              </a:lnSpc>
            </a:pPr>
            <a:r>
              <a:rPr lang="en-US" dirty="0"/>
              <a:t>Theoretical &amp; practical skills in medical image analysis</a:t>
            </a:r>
          </a:p>
          <a:p>
            <a:pPr lvl="1">
              <a:lnSpc>
                <a:spcPct val="90000"/>
              </a:lnSpc>
            </a:pPr>
            <a:r>
              <a:rPr lang="en-US" dirty="0"/>
              <a:t>Imaging modalities</a:t>
            </a:r>
          </a:p>
          <a:p>
            <a:pPr lvl="1">
              <a:lnSpc>
                <a:spcPct val="90000"/>
              </a:lnSpc>
            </a:pPr>
            <a:r>
              <a:rPr lang="en-US" dirty="0"/>
              <a:t>Segmentation</a:t>
            </a:r>
          </a:p>
          <a:p>
            <a:pPr lvl="1">
              <a:lnSpc>
                <a:spcPct val="90000"/>
              </a:lnSpc>
            </a:pPr>
            <a:r>
              <a:rPr lang="en-US" dirty="0"/>
              <a:t>Registration</a:t>
            </a:r>
          </a:p>
          <a:p>
            <a:pPr lvl="1">
              <a:lnSpc>
                <a:spcPct val="90000"/>
              </a:lnSpc>
            </a:pPr>
            <a:r>
              <a:rPr lang="en-US" dirty="0"/>
              <a:t>Image understanding</a:t>
            </a:r>
          </a:p>
          <a:p>
            <a:pPr lvl="1">
              <a:lnSpc>
                <a:spcPct val="90000"/>
              </a:lnSpc>
            </a:pPr>
            <a:r>
              <a:rPr lang="en-US" dirty="0"/>
              <a:t>Visualization</a:t>
            </a:r>
          </a:p>
          <a:p>
            <a:pPr>
              <a:lnSpc>
                <a:spcPct val="90000"/>
              </a:lnSpc>
            </a:pPr>
            <a:r>
              <a:rPr lang="en-US" dirty="0"/>
              <a:t>Established methods and current research</a:t>
            </a:r>
          </a:p>
          <a:p>
            <a:pPr>
              <a:lnSpc>
                <a:spcPct val="90000"/>
              </a:lnSpc>
            </a:pPr>
            <a:r>
              <a:rPr lang="en-US" dirty="0"/>
              <a:t>Focus on </a:t>
            </a:r>
            <a:r>
              <a:rPr lang="en-US" i="1" dirty="0"/>
              <a:t>understanding</a:t>
            </a:r>
            <a:r>
              <a:rPr lang="en-US" dirty="0"/>
              <a:t> &amp; </a:t>
            </a:r>
            <a:r>
              <a:rPr lang="en-US" i="1" dirty="0"/>
              <a:t>using</a:t>
            </a:r>
            <a:r>
              <a:rPr lang="en-US" dirty="0"/>
              <a:t> algorithms</a:t>
            </a:r>
          </a:p>
        </p:txBody>
      </p:sp>
      <p:sp>
        <p:nvSpPr>
          <p:cNvPr id="3" name="Footer Placeholder 2">
            <a:extLst>
              <a:ext uri="{FF2B5EF4-FFF2-40B4-BE49-F238E27FC236}">
                <a16:creationId xmlns:a16="http://schemas.microsoft.com/office/drawing/2014/main" id="{159021E8-801B-3EE1-8D83-97A11A3ECBA4}"/>
              </a:ext>
            </a:extLst>
          </p:cNvPr>
          <p:cNvSpPr>
            <a:spLocks noGrp="1"/>
          </p:cNvSpPr>
          <p:nvPr>
            <p:ph type="ftr" sz="quarter" idx="11"/>
          </p:nvPr>
        </p:nvSpPr>
        <p:spPr/>
        <p:txBody>
          <a:bodyPr/>
          <a:lstStyle/>
          <a:p>
            <a:r>
              <a:rPr lang="en-US"/>
              <a:t>Dr. Lavdie Rada (lavdie.rada@bau.edu.tr)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t-EE" dirty="0"/>
              <a:t>Images-Digital Images</a:t>
            </a:r>
            <a:br>
              <a:rPr lang="en-US" altLang="et-EE" dirty="0"/>
            </a:b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endParaRPr lang="en-US" altLang="et-EE" sz="2600" dirty="0"/>
          </a:p>
          <a:p>
            <a:r>
              <a:rPr lang="en-US" altLang="et-EE" sz="2600" dirty="0"/>
              <a:t>An image is a two-dimensional function </a:t>
            </a:r>
            <a:r>
              <a:rPr lang="en-US" altLang="et-EE" sz="2600" b="1" dirty="0"/>
              <a:t>f(</a:t>
            </a:r>
            <a:r>
              <a:rPr lang="en-US" altLang="et-EE" sz="2600" b="1" dirty="0" err="1"/>
              <a:t>x,y</a:t>
            </a:r>
            <a:r>
              <a:rPr lang="en-US" altLang="et-EE" sz="2600" b="1" dirty="0"/>
              <a:t>), </a:t>
            </a:r>
            <a:r>
              <a:rPr lang="en-US" altLang="et-EE" sz="2600" dirty="0"/>
              <a:t>where x and y are the </a:t>
            </a:r>
            <a:r>
              <a:rPr lang="en-US" altLang="et-EE" sz="2600" b="1" dirty="0"/>
              <a:t>spatial </a:t>
            </a:r>
            <a:r>
              <a:rPr lang="en-US" altLang="et-EE" sz="2600" dirty="0"/>
              <a:t>(plane) coordinates, and the value (amplitude) of </a:t>
            </a:r>
            <a:r>
              <a:rPr lang="en-US" altLang="et-EE" sz="2600" b="1" dirty="0"/>
              <a:t>f</a:t>
            </a:r>
            <a:r>
              <a:rPr lang="en-US" altLang="et-EE" sz="2600" dirty="0">
                <a:solidFill>
                  <a:srgbClr val="CC3300"/>
                </a:solidFill>
              </a:rPr>
              <a:t> </a:t>
            </a:r>
            <a:r>
              <a:rPr lang="en-US" altLang="et-EE" sz="2600" dirty="0"/>
              <a:t>at any pair of coordinates (</a:t>
            </a:r>
            <a:r>
              <a:rPr lang="en-US" altLang="et-EE" sz="2600" dirty="0" err="1"/>
              <a:t>x,y</a:t>
            </a:r>
            <a:r>
              <a:rPr lang="en-US" altLang="et-EE" sz="2600" dirty="0"/>
              <a:t>) is called the intensity of the image at the given coordinates (</a:t>
            </a:r>
            <a:r>
              <a:rPr lang="en-US" altLang="et-EE" sz="2600" dirty="0" err="1"/>
              <a:t>x,y</a:t>
            </a:r>
            <a:r>
              <a:rPr lang="en-US" altLang="et-EE" sz="2600" dirty="0"/>
              <a:t>) . </a:t>
            </a:r>
          </a:p>
          <a:p>
            <a:r>
              <a:rPr lang="en-US" sz="2800" dirty="0"/>
              <a:t>An image is a projection of a 3D scene into a 2D projection plane.</a:t>
            </a:r>
            <a:endParaRPr lang="en-US" altLang="et-EE" sz="2600" dirty="0"/>
          </a:p>
          <a:p>
            <a:pPr>
              <a:buNone/>
            </a:pPr>
            <a:endParaRPr lang="en-US" altLang="et-EE" sz="2600" dirty="0"/>
          </a:p>
          <a:p>
            <a:r>
              <a:rPr lang="en-US" altLang="et-EE" sz="2600" dirty="0">
                <a:cs typeface="Arial" charset="0"/>
              </a:rPr>
              <a:t>If </a:t>
            </a:r>
            <a:r>
              <a:rPr lang="en-US" altLang="et-EE" sz="2600" b="1" dirty="0" err="1">
                <a:cs typeface="Arial" charset="0"/>
              </a:rPr>
              <a:t>x,y</a:t>
            </a:r>
            <a:r>
              <a:rPr lang="en-US" altLang="et-EE" sz="2600" dirty="0">
                <a:cs typeface="Arial" charset="0"/>
              </a:rPr>
              <a:t> and the </a:t>
            </a:r>
            <a:r>
              <a:rPr lang="en-US" altLang="et-EE" sz="2600" b="1" dirty="0">
                <a:cs typeface="Arial" charset="0"/>
              </a:rPr>
              <a:t>amplitude</a:t>
            </a:r>
            <a:r>
              <a:rPr lang="en-US" altLang="et-EE" sz="2600" dirty="0">
                <a:cs typeface="Arial" charset="0"/>
              </a:rPr>
              <a:t> values of </a:t>
            </a:r>
            <a:r>
              <a:rPr lang="en-US" altLang="et-EE" sz="2600" b="1" dirty="0">
                <a:cs typeface="Arial" charset="0"/>
              </a:rPr>
              <a:t>f</a:t>
            </a:r>
            <a:r>
              <a:rPr lang="en-US" altLang="et-EE" sz="2600" dirty="0">
                <a:cs typeface="Arial" charset="0"/>
              </a:rPr>
              <a:t> are </a:t>
            </a:r>
            <a:r>
              <a:rPr lang="en-US" altLang="et-EE" sz="2600" b="1" dirty="0">
                <a:cs typeface="Arial" charset="0"/>
              </a:rPr>
              <a:t>finite</a:t>
            </a:r>
            <a:r>
              <a:rPr lang="en-US" altLang="et-EE" sz="2600" dirty="0">
                <a:cs typeface="Arial" charset="0"/>
              </a:rPr>
              <a:t> and </a:t>
            </a:r>
            <a:r>
              <a:rPr lang="en-US" altLang="et-EE" sz="2600" b="1" dirty="0">
                <a:cs typeface="Arial" charset="0"/>
              </a:rPr>
              <a:t>discrete quantities</a:t>
            </a:r>
            <a:r>
              <a:rPr lang="en-US" altLang="et-EE" sz="2600" dirty="0">
                <a:cs typeface="Arial" charset="0"/>
              </a:rPr>
              <a:t>, we call the image a </a:t>
            </a:r>
            <a:r>
              <a:rPr lang="en-US" altLang="et-EE" sz="2600" b="1" dirty="0">
                <a:cs typeface="Arial" charset="0"/>
              </a:rPr>
              <a:t>digital image</a:t>
            </a:r>
            <a:r>
              <a:rPr lang="en-US" altLang="et-EE" sz="2600" dirty="0">
                <a:cs typeface="Arial" charset="0"/>
              </a:rPr>
              <a:t>. A digital image is composed of a finite number of elements called </a:t>
            </a:r>
            <a:r>
              <a:rPr lang="en-US" altLang="et-EE" sz="2600" b="1" dirty="0">
                <a:cs typeface="Arial" charset="0"/>
              </a:rPr>
              <a:t>pixels. </a:t>
            </a:r>
            <a:r>
              <a:rPr lang="en-US" altLang="et-EE" sz="2600" dirty="0">
                <a:cs typeface="Arial" charset="0"/>
              </a:rPr>
              <a:t>Each pixel has a particular location and value.  </a:t>
            </a:r>
          </a:p>
          <a:p>
            <a:pPr>
              <a:buNone/>
            </a:pPr>
            <a:endParaRPr lang="en-US" dirty="0"/>
          </a:p>
        </p:txBody>
      </p:sp>
      <p:sp>
        <p:nvSpPr>
          <p:cNvPr id="4" name="Footer Placeholder 3"/>
          <p:cNvSpPr>
            <a:spLocks noGrp="1"/>
          </p:cNvSpPr>
          <p:nvPr>
            <p:ph type="ftr" sz="quarter" idx="11"/>
          </p:nvPr>
        </p:nvSpPr>
        <p:spPr/>
        <p:txBody>
          <a:bodyPr/>
          <a:lstStyle/>
          <a:p>
            <a:r>
              <a:rPr lang="en-US"/>
              <a:t>Dr. Lavdie Rada (lavdie.rada@bau.edu.tr)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dirty="0"/>
              <a:t>Why Is </a:t>
            </a:r>
            <a:r>
              <a:rPr lang="en-US" i="1" dirty="0"/>
              <a:t>Medical</a:t>
            </a:r>
            <a:r>
              <a:rPr lang="en-US" dirty="0"/>
              <a:t> Image Analysis Special?</a:t>
            </a:r>
          </a:p>
        </p:txBody>
      </p:sp>
      <p:sp>
        <p:nvSpPr>
          <p:cNvPr id="25603" name="Rectangle 3"/>
          <p:cNvSpPr>
            <a:spLocks noGrp="1" noChangeArrowheads="1"/>
          </p:cNvSpPr>
          <p:nvPr>
            <p:ph idx="1"/>
          </p:nvPr>
        </p:nvSpPr>
        <p:spPr/>
        <p:txBody>
          <a:bodyPr>
            <a:normAutofit/>
          </a:bodyPr>
          <a:lstStyle/>
          <a:p>
            <a:pPr>
              <a:lnSpc>
                <a:spcPct val="90000"/>
              </a:lnSpc>
            </a:pPr>
            <a:r>
              <a:rPr lang="en-US" sz="2800" dirty="0"/>
              <a:t>Because of the </a:t>
            </a:r>
            <a:r>
              <a:rPr lang="en-US" sz="2800" i="1" dirty="0"/>
              <a:t>patient</a:t>
            </a:r>
            <a:endParaRPr lang="en-US" sz="2800" dirty="0"/>
          </a:p>
          <a:p>
            <a:pPr>
              <a:lnSpc>
                <a:spcPct val="90000"/>
              </a:lnSpc>
            </a:pPr>
            <a:r>
              <a:rPr lang="en-US" sz="2800" dirty="0"/>
              <a:t>Computer Vision:</a:t>
            </a:r>
          </a:p>
          <a:p>
            <a:pPr lvl="1">
              <a:lnSpc>
                <a:spcPct val="90000"/>
              </a:lnSpc>
            </a:pPr>
            <a:r>
              <a:rPr lang="en-US" sz="2400" dirty="0"/>
              <a:t>Good at detecting irregulars, e.g. on the factory floor</a:t>
            </a:r>
          </a:p>
          <a:p>
            <a:pPr lvl="1">
              <a:lnSpc>
                <a:spcPct val="90000"/>
              </a:lnSpc>
            </a:pPr>
            <a:r>
              <a:rPr lang="en-US" sz="2400" dirty="0"/>
              <a:t>But no two patients are alike—everyone is “irregular”</a:t>
            </a:r>
          </a:p>
          <a:p>
            <a:pPr>
              <a:lnSpc>
                <a:spcPct val="90000"/>
              </a:lnSpc>
            </a:pPr>
            <a:r>
              <a:rPr lang="en-US" sz="2800" dirty="0"/>
              <a:t>Medicine is war</a:t>
            </a:r>
          </a:p>
          <a:p>
            <a:pPr lvl="1">
              <a:lnSpc>
                <a:spcPct val="90000"/>
              </a:lnSpc>
            </a:pPr>
            <a:r>
              <a:rPr lang="en-US" sz="2400" dirty="0"/>
              <a:t>Radiology is primarily for reconnaissance</a:t>
            </a:r>
          </a:p>
          <a:p>
            <a:pPr lvl="1">
              <a:lnSpc>
                <a:spcPct val="90000"/>
              </a:lnSpc>
            </a:pPr>
            <a:r>
              <a:rPr lang="en-US" sz="2400" dirty="0"/>
              <a:t>Surgeons are the marines</a:t>
            </a:r>
          </a:p>
          <a:p>
            <a:pPr lvl="1">
              <a:lnSpc>
                <a:spcPct val="90000"/>
              </a:lnSpc>
            </a:pPr>
            <a:r>
              <a:rPr lang="en-US" sz="2400" dirty="0"/>
              <a:t>Life/death decisions made on insufficient information</a:t>
            </a:r>
          </a:p>
          <a:p>
            <a:pPr>
              <a:lnSpc>
                <a:spcPct val="90000"/>
              </a:lnSpc>
            </a:pPr>
            <a:r>
              <a:rPr lang="en-US" sz="2800" dirty="0"/>
              <a:t>Success measured by patient recovery</a:t>
            </a:r>
          </a:p>
          <a:p>
            <a:pPr>
              <a:lnSpc>
                <a:spcPct val="90000"/>
              </a:lnSpc>
            </a:pPr>
            <a:r>
              <a:rPr lang="en-US" sz="2800" dirty="0"/>
              <a:t>You’re not in “theory land” anymore</a:t>
            </a:r>
          </a:p>
        </p:txBody>
      </p:sp>
      <p:sp>
        <p:nvSpPr>
          <p:cNvPr id="3" name="Footer Placeholder 2">
            <a:extLst>
              <a:ext uri="{FF2B5EF4-FFF2-40B4-BE49-F238E27FC236}">
                <a16:creationId xmlns:a16="http://schemas.microsoft.com/office/drawing/2014/main" id="{3771EF2B-F9B0-6C45-69C2-8F9A7C670E72}"/>
              </a:ext>
            </a:extLst>
          </p:cNvPr>
          <p:cNvSpPr>
            <a:spLocks noGrp="1"/>
          </p:cNvSpPr>
          <p:nvPr>
            <p:ph type="ftr" sz="quarter" idx="11"/>
          </p:nvPr>
        </p:nvSpPr>
        <p:spPr/>
        <p:txBody>
          <a:bodyPr/>
          <a:lstStyle/>
          <a:p>
            <a:r>
              <a:rPr lang="en-US"/>
              <a:t>Dr. Lavdie Rada (lavdie.rada@bau.edu.tr)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What Do I Mean by </a:t>
            </a:r>
            <a:r>
              <a:rPr lang="en-US" i="1"/>
              <a:t>Analysis</a:t>
            </a:r>
            <a:r>
              <a:rPr lang="en-US"/>
              <a:t>?</a:t>
            </a:r>
          </a:p>
        </p:txBody>
      </p:sp>
      <p:sp>
        <p:nvSpPr>
          <p:cNvPr id="56323" name="Rectangle 3"/>
          <p:cNvSpPr>
            <a:spLocks noGrp="1" noChangeArrowheads="1"/>
          </p:cNvSpPr>
          <p:nvPr>
            <p:ph idx="1"/>
          </p:nvPr>
        </p:nvSpPr>
        <p:spPr/>
        <p:txBody>
          <a:bodyPr/>
          <a:lstStyle/>
          <a:p>
            <a:pPr>
              <a:lnSpc>
                <a:spcPct val="90000"/>
              </a:lnSpc>
            </a:pPr>
            <a:r>
              <a:rPr lang="en-US" dirty="0"/>
              <a:t>Different from </a:t>
            </a:r>
            <a:r>
              <a:rPr lang="en-US" altLang="ja-JP" dirty="0"/>
              <a:t>“</a:t>
            </a:r>
            <a:r>
              <a:rPr lang="en-US" dirty="0"/>
              <a:t>Image Processing</a:t>
            </a:r>
            <a:r>
              <a:rPr lang="en-US" altLang="ja-JP" dirty="0"/>
              <a:t>”</a:t>
            </a:r>
            <a:endParaRPr lang="en-US" dirty="0"/>
          </a:p>
          <a:p>
            <a:pPr>
              <a:lnSpc>
                <a:spcPct val="90000"/>
              </a:lnSpc>
            </a:pPr>
            <a:r>
              <a:rPr lang="en-US" dirty="0"/>
              <a:t>Results in identification, measurement, &amp;/or judgment</a:t>
            </a:r>
          </a:p>
          <a:p>
            <a:pPr>
              <a:lnSpc>
                <a:spcPct val="90000"/>
              </a:lnSpc>
            </a:pPr>
            <a:r>
              <a:rPr lang="en-US" dirty="0"/>
              <a:t>Produces numbers, words, &amp; actions</a:t>
            </a:r>
          </a:p>
          <a:p>
            <a:pPr>
              <a:lnSpc>
                <a:spcPct val="90000"/>
              </a:lnSpc>
            </a:pPr>
            <a:r>
              <a:rPr lang="en-US" dirty="0"/>
              <a:t>Holy Grail:  </a:t>
            </a:r>
            <a:r>
              <a:rPr lang="en-US" i="1" dirty="0"/>
              <a:t>complete image understanding</a:t>
            </a:r>
            <a:r>
              <a:rPr lang="en-US" dirty="0"/>
              <a:t> automated within a computer to perform diagnosis &amp; control robotic intervention</a:t>
            </a:r>
          </a:p>
        </p:txBody>
      </p:sp>
      <p:sp>
        <p:nvSpPr>
          <p:cNvPr id="3" name="Footer Placeholder 2">
            <a:extLst>
              <a:ext uri="{FF2B5EF4-FFF2-40B4-BE49-F238E27FC236}">
                <a16:creationId xmlns:a16="http://schemas.microsoft.com/office/drawing/2014/main" id="{92D0AB06-B763-6F20-2D06-077AEF208C3C}"/>
              </a:ext>
            </a:extLst>
          </p:cNvPr>
          <p:cNvSpPr>
            <a:spLocks noGrp="1"/>
          </p:cNvSpPr>
          <p:nvPr>
            <p:ph type="ftr" sz="quarter" idx="11"/>
          </p:nvPr>
        </p:nvSpPr>
        <p:spPr/>
        <p:txBody>
          <a:bodyPr/>
          <a:lstStyle/>
          <a:p>
            <a:r>
              <a:rPr lang="en-US"/>
              <a:t>Dr. Lavdie Rada (lavdie.rada@bau.edu.tr)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4064-3F60-836D-4707-6F3CFE533902}"/>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0B13D11A-D20A-A3B1-146A-5AC4C8B23E6D}"/>
              </a:ext>
            </a:extLst>
          </p:cNvPr>
          <p:cNvSpPr>
            <a:spLocks noGrp="1"/>
          </p:cNvSpPr>
          <p:nvPr>
            <p:ph idx="1"/>
          </p:nvPr>
        </p:nvSpPr>
        <p:spPr/>
        <p:txBody>
          <a:bodyPr/>
          <a:lstStyle/>
          <a:p>
            <a:pPr marL="0" indent="0" algn="ctr">
              <a:buNone/>
            </a:pPr>
            <a:r>
              <a:rPr lang="en-TR" dirty="0"/>
              <a:t>What would be some examples given a x-R</a:t>
            </a:r>
            <a:r>
              <a:rPr lang="en-US" dirty="0"/>
              <a:t>a</a:t>
            </a:r>
            <a:r>
              <a:rPr lang="en-TR" dirty="0"/>
              <a:t>y or CT image?</a:t>
            </a:r>
          </a:p>
        </p:txBody>
      </p:sp>
      <p:sp>
        <p:nvSpPr>
          <p:cNvPr id="4" name="Footer Placeholder 3">
            <a:extLst>
              <a:ext uri="{FF2B5EF4-FFF2-40B4-BE49-F238E27FC236}">
                <a16:creationId xmlns:a16="http://schemas.microsoft.com/office/drawing/2014/main" id="{B3B471D5-251A-A719-42B1-E2F29AB3780F}"/>
              </a:ext>
            </a:extLst>
          </p:cNvPr>
          <p:cNvSpPr>
            <a:spLocks noGrp="1"/>
          </p:cNvSpPr>
          <p:nvPr>
            <p:ph type="ftr" sz="quarter" idx="11"/>
          </p:nvPr>
        </p:nvSpPr>
        <p:spPr/>
        <p:txBody>
          <a:bodyPr/>
          <a:lstStyle/>
          <a:p>
            <a:r>
              <a:rPr lang="en-US"/>
              <a:t>Dr. Lavdie Rada (lavdie.rada@bau.edu.tr)</a:t>
            </a:r>
          </a:p>
        </p:txBody>
      </p:sp>
    </p:spTree>
    <p:extLst>
      <p:ext uri="{BB962C8B-B14F-4D97-AF65-F5344CB8AC3E}">
        <p14:creationId xmlns:p14="http://schemas.microsoft.com/office/powerpoint/2010/main" val="3597516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36550-FF17-37F6-60D2-B9B7FDD7724B}"/>
            </a:ext>
          </a:extLst>
        </p:cNvPr>
        <p:cNvGrpSpPr/>
        <p:nvPr/>
      </p:nvGrpSpPr>
      <p:grpSpPr>
        <a:xfrm>
          <a:off x="0" y="0"/>
          <a:ext cx="0" cy="0"/>
          <a:chOff x="0" y="0"/>
          <a:chExt cx="0" cy="0"/>
        </a:xfrm>
      </p:grpSpPr>
      <p:sp>
        <p:nvSpPr>
          <p:cNvPr id="60418" name="Rectangle 2">
            <a:extLst>
              <a:ext uri="{FF2B5EF4-FFF2-40B4-BE49-F238E27FC236}">
                <a16:creationId xmlns:a16="http://schemas.microsoft.com/office/drawing/2014/main" id="{15078662-C1F5-FD0D-6FBF-D24DC74D1F7F}"/>
              </a:ext>
            </a:extLst>
          </p:cNvPr>
          <p:cNvSpPr>
            <a:spLocks noGrp="1" noChangeArrowheads="1"/>
          </p:cNvSpPr>
          <p:nvPr>
            <p:ph type="title"/>
          </p:nvPr>
        </p:nvSpPr>
        <p:spPr>
          <a:xfrm>
            <a:off x="685800" y="0"/>
            <a:ext cx="7772400" cy="1143000"/>
          </a:xfrm>
        </p:spPr>
        <p:txBody>
          <a:bodyPr/>
          <a:lstStyle/>
          <a:p>
            <a:r>
              <a:rPr lang="en-US"/>
              <a:t>Segmentation</a:t>
            </a:r>
          </a:p>
        </p:txBody>
      </p:sp>
      <p:sp>
        <p:nvSpPr>
          <p:cNvPr id="60419" name="Rectangle 3">
            <a:extLst>
              <a:ext uri="{FF2B5EF4-FFF2-40B4-BE49-F238E27FC236}">
                <a16:creationId xmlns:a16="http://schemas.microsoft.com/office/drawing/2014/main" id="{764C4357-04E5-2DB2-9340-9976EC8BCEBB}"/>
              </a:ext>
            </a:extLst>
          </p:cNvPr>
          <p:cNvSpPr>
            <a:spLocks noGrp="1" noChangeArrowheads="1"/>
          </p:cNvSpPr>
          <p:nvPr>
            <p:ph idx="1"/>
          </p:nvPr>
        </p:nvSpPr>
        <p:spPr>
          <a:xfrm>
            <a:off x="685800" y="990600"/>
            <a:ext cx="7772400" cy="4114800"/>
          </a:xfrm>
        </p:spPr>
        <p:txBody>
          <a:bodyPr/>
          <a:lstStyle/>
          <a:p>
            <a:r>
              <a:rPr lang="en-US" dirty="0"/>
              <a:t>Labeling every voxel</a:t>
            </a:r>
          </a:p>
          <a:p>
            <a:r>
              <a:rPr lang="en-US" dirty="0"/>
              <a:t>Discrete vs. fuzzy</a:t>
            </a:r>
          </a:p>
          <a:p>
            <a:r>
              <a:rPr lang="en-US" dirty="0"/>
              <a:t>How good are such labels?</a:t>
            </a:r>
          </a:p>
          <a:p>
            <a:pPr lvl="1"/>
            <a:r>
              <a:rPr lang="en-US" dirty="0"/>
              <a:t>Gray matter (circuits) vs. white matter (cables).</a:t>
            </a:r>
          </a:p>
          <a:p>
            <a:pPr lvl="1"/>
            <a:r>
              <a:rPr lang="en-US" dirty="0"/>
              <a:t>Tremendous oversimplification</a:t>
            </a:r>
          </a:p>
          <a:p>
            <a:r>
              <a:rPr lang="en-US" dirty="0"/>
              <a:t>Requires a model</a:t>
            </a:r>
          </a:p>
        </p:txBody>
      </p:sp>
      <p:pic>
        <p:nvPicPr>
          <p:cNvPr id="60420" name="Picture 4">
            <a:extLst>
              <a:ext uri="{FF2B5EF4-FFF2-40B4-BE49-F238E27FC236}">
                <a16:creationId xmlns:a16="http://schemas.microsoft.com/office/drawing/2014/main" id="{8A3B0BF1-959F-8D78-5038-A76DF2EC5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81500"/>
            <a:ext cx="2065338" cy="2476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60421" name="Picture 5">
            <a:extLst>
              <a:ext uri="{FF2B5EF4-FFF2-40B4-BE49-F238E27FC236}">
                <a16:creationId xmlns:a16="http://schemas.microsoft.com/office/drawing/2014/main" id="{3C2418E0-7233-9ADD-BFEB-50786555ED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381500"/>
            <a:ext cx="2065338" cy="2476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60422" name="Picture 6">
            <a:extLst>
              <a:ext uri="{FF2B5EF4-FFF2-40B4-BE49-F238E27FC236}">
                <a16:creationId xmlns:a16="http://schemas.microsoft.com/office/drawing/2014/main" id="{F5238897-B376-37A1-9DE8-09A2139FA5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4381500"/>
            <a:ext cx="2065338" cy="2476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60423" name="Picture 7">
            <a:extLst>
              <a:ext uri="{FF2B5EF4-FFF2-40B4-BE49-F238E27FC236}">
                <a16:creationId xmlns:a16="http://schemas.microsoft.com/office/drawing/2014/main" id="{4547290F-F906-92EE-DD7F-20898E7C80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8663" y="4381500"/>
            <a:ext cx="2065337" cy="2476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3" name="Footer Placeholder 2">
            <a:extLst>
              <a:ext uri="{FF2B5EF4-FFF2-40B4-BE49-F238E27FC236}">
                <a16:creationId xmlns:a16="http://schemas.microsoft.com/office/drawing/2014/main" id="{6FD66E65-AFC6-0EAC-89FB-03F291AF889E}"/>
              </a:ext>
            </a:extLst>
          </p:cNvPr>
          <p:cNvSpPr>
            <a:spLocks noGrp="1"/>
          </p:cNvSpPr>
          <p:nvPr>
            <p:ph type="ftr" sz="quarter" idx="11"/>
          </p:nvPr>
        </p:nvSpPr>
        <p:spPr/>
        <p:txBody>
          <a:bodyPr/>
          <a:lstStyle/>
          <a:p>
            <a:r>
              <a:rPr lang="en-US"/>
              <a:t>Dr. Lavdie Rada (lavdie.rada@bau.edu.tr)</a:t>
            </a:r>
          </a:p>
        </p:txBody>
      </p:sp>
    </p:spTree>
    <p:extLst>
      <p:ext uri="{BB962C8B-B14F-4D97-AF65-F5344CB8AC3E}">
        <p14:creationId xmlns:p14="http://schemas.microsoft.com/office/powerpoint/2010/main" val="1297057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Registration</a:t>
            </a:r>
          </a:p>
        </p:txBody>
      </p:sp>
      <p:sp>
        <p:nvSpPr>
          <p:cNvPr id="62467" name="Rectangle 3"/>
          <p:cNvSpPr>
            <a:spLocks noGrp="1" noChangeArrowheads="1"/>
          </p:cNvSpPr>
          <p:nvPr>
            <p:ph idx="1"/>
          </p:nvPr>
        </p:nvSpPr>
        <p:spPr/>
        <p:txBody>
          <a:bodyPr/>
          <a:lstStyle/>
          <a:p>
            <a:pPr>
              <a:lnSpc>
                <a:spcPct val="90000"/>
              </a:lnSpc>
            </a:pPr>
            <a:r>
              <a:rPr lang="en-US"/>
              <a:t>Image to Image</a:t>
            </a:r>
          </a:p>
          <a:p>
            <a:pPr lvl="1">
              <a:lnSpc>
                <a:spcPct val="90000"/>
              </a:lnSpc>
            </a:pPr>
            <a:r>
              <a:rPr lang="en-US"/>
              <a:t>same vs. different imaging modality</a:t>
            </a:r>
          </a:p>
          <a:p>
            <a:pPr lvl="1">
              <a:lnSpc>
                <a:spcPct val="90000"/>
              </a:lnSpc>
            </a:pPr>
            <a:r>
              <a:rPr lang="en-US"/>
              <a:t>same vs. different patient</a:t>
            </a:r>
          </a:p>
          <a:p>
            <a:pPr lvl="1">
              <a:lnSpc>
                <a:spcPct val="90000"/>
              </a:lnSpc>
            </a:pPr>
            <a:r>
              <a:rPr lang="en-US"/>
              <a:t>topological variation</a:t>
            </a:r>
          </a:p>
          <a:p>
            <a:pPr>
              <a:lnSpc>
                <a:spcPct val="90000"/>
              </a:lnSpc>
            </a:pPr>
            <a:r>
              <a:rPr lang="en-US"/>
              <a:t>Image to Model</a:t>
            </a:r>
          </a:p>
          <a:p>
            <a:pPr lvl="1">
              <a:lnSpc>
                <a:spcPct val="90000"/>
              </a:lnSpc>
            </a:pPr>
            <a:r>
              <a:rPr lang="en-US"/>
              <a:t>deformable models</a:t>
            </a:r>
          </a:p>
          <a:p>
            <a:pPr>
              <a:lnSpc>
                <a:spcPct val="90000"/>
              </a:lnSpc>
            </a:pPr>
            <a:r>
              <a:rPr lang="en-US"/>
              <a:t>Model to Model</a:t>
            </a:r>
          </a:p>
          <a:p>
            <a:pPr lvl="1">
              <a:lnSpc>
                <a:spcPct val="90000"/>
              </a:lnSpc>
            </a:pPr>
            <a:r>
              <a:rPr lang="en-US"/>
              <a:t>matching graphs</a:t>
            </a:r>
          </a:p>
        </p:txBody>
      </p:sp>
      <p:sp>
        <p:nvSpPr>
          <p:cNvPr id="3" name="Footer Placeholder 2">
            <a:extLst>
              <a:ext uri="{FF2B5EF4-FFF2-40B4-BE49-F238E27FC236}">
                <a16:creationId xmlns:a16="http://schemas.microsoft.com/office/drawing/2014/main" id="{DB5C35ED-1CCF-B1FE-8E76-E2CAE236CFBF}"/>
              </a:ext>
            </a:extLst>
          </p:cNvPr>
          <p:cNvSpPr>
            <a:spLocks noGrp="1"/>
          </p:cNvSpPr>
          <p:nvPr>
            <p:ph type="ftr" sz="quarter" idx="11"/>
          </p:nvPr>
        </p:nvSpPr>
        <p:spPr/>
        <p:txBody>
          <a:bodyPr/>
          <a:lstStyle/>
          <a:p>
            <a:r>
              <a:rPr lang="en-US"/>
              <a:t>Dr. Lavdie Rada (lavdie.rada@bau.edu.tr)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Visualization</a:t>
            </a:r>
          </a:p>
        </p:txBody>
      </p:sp>
      <p:sp>
        <p:nvSpPr>
          <p:cNvPr id="64515" name="Rectangle 3"/>
          <p:cNvSpPr>
            <a:spLocks noGrp="1" noChangeArrowheads="1"/>
          </p:cNvSpPr>
          <p:nvPr>
            <p:ph idx="1"/>
          </p:nvPr>
        </p:nvSpPr>
        <p:spPr/>
        <p:txBody>
          <a:bodyPr/>
          <a:lstStyle/>
          <a:p>
            <a:r>
              <a:rPr lang="en-US" sz="2800" i="1"/>
              <a:t>Visualization</a:t>
            </a:r>
            <a:r>
              <a:rPr lang="en-US" sz="2800"/>
              <a:t> used to mean </a:t>
            </a:r>
            <a:r>
              <a:rPr lang="en-US" sz="2800" i="1"/>
              <a:t>to picture in the mind</a:t>
            </a:r>
            <a:r>
              <a:rPr lang="en-US" sz="2800"/>
              <a:t>.</a:t>
            </a:r>
          </a:p>
          <a:p>
            <a:r>
              <a:rPr lang="en-US" sz="2800"/>
              <a:t>Retina is a 2D device</a:t>
            </a:r>
          </a:p>
          <a:p>
            <a:r>
              <a:rPr lang="en-US" sz="2800"/>
              <a:t>Analysis needed to visualize surfaces</a:t>
            </a:r>
          </a:p>
          <a:p>
            <a:r>
              <a:rPr lang="en-US" sz="2800"/>
              <a:t>Doctors prefer slices to renderings</a:t>
            </a:r>
          </a:p>
          <a:p>
            <a:r>
              <a:rPr lang="en-US" sz="2800"/>
              <a:t>Visualization is required to reach visual cortex</a:t>
            </a:r>
          </a:p>
          <a:p>
            <a:r>
              <a:rPr lang="en-US" sz="2800"/>
              <a:t>Computers have an advantage over humans in 3D</a:t>
            </a:r>
          </a:p>
        </p:txBody>
      </p:sp>
      <p:sp>
        <p:nvSpPr>
          <p:cNvPr id="3" name="Footer Placeholder 2">
            <a:extLst>
              <a:ext uri="{FF2B5EF4-FFF2-40B4-BE49-F238E27FC236}">
                <a16:creationId xmlns:a16="http://schemas.microsoft.com/office/drawing/2014/main" id="{7314D15D-1DE6-213C-8DB5-E37CDD326D60}"/>
              </a:ext>
            </a:extLst>
          </p:cNvPr>
          <p:cNvSpPr>
            <a:spLocks noGrp="1"/>
          </p:cNvSpPr>
          <p:nvPr>
            <p:ph type="ftr" sz="quarter" idx="11"/>
          </p:nvPr>
        </p:nvSpPr>
        <p:spPr/>
        <p:txBody>
          <a:bodyPr/>
          <a:lstStyle/>
          <a:p>
            <a:r>
              <a:rPr lang="en-US"/>
              <a:t>Dr. Lavdie Rada (lavdie.rada@bau.edu.tr)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en-US"/>
              <a:t>The Practice of Automated Medical Image Analysis</a:t>
            </a:r>
          </a:p>
        </p:txBody>
      </p:sp>
      <p:sp>
        <p:nvSpPr>
          <p:cNvPr id="65540" name="Rectangle 4"/>
          <p:cNvSpPr>
            <a:spLocks noGrp="1" noChangeArrowheads="1"/>
          </p:cNvSpPr>
          <p:nvPr>
            <p:ph idx="1"/>
          </p:nvPr>
        </p:nvSpPr>
        <p:spPr/>
        <p:txBody>
          <a:bodyPr/>
          <a:lstStyle/>
          <a:p>
            <a:r>
              <a:rPr lang="en-US" sz="2800"/>
              <a:t>A collection of recipes, a box of tools</a:t>
            </a:r>
          </a:p>
          <a:p>
            <a:pPr lvl="1"/>
            <a:r>
              <a:rPr lang="en-US" sz="2400"/>
              <a:t>Equations that function: crafting human thought.</a:t>
            </a:r>
          </a:p>
          <a:p>
            <a:pPr lvl="1"/>
            <a:r>
              <a:rPr lang="en-US" sz="2400"/>
              <a:t>ITK is a library, not a program.</a:t>
            </a:r>
          </a:p>
          <a:p>
            <a:r>
              <a:rPr lang="en-US" sz="2800"/>
              <a:t>Solutions:</a:t>
            </a:r>
          </a:p>
          <a:p>
            <a:pPr lvl="1"/>
            <a:r>
              <a:rPr lang="en-US" sz="2400"/>
              <a:t>Computer programs (fully- and semi-automated).</a:t>
            </a:r>
          </a:p>
          <a:p>
            <a:pPr lvl="1"/>
            <a:r>
              <a:rPr lang="en-US" sz="2400"/>
              <a:t>Very application-specific, no general solution.</a:t>
            </a:r>
          </a:p>
          <a:p>
            <a:pPr lvl="1"/>
            <a:r>
              <a:rPr lang="en-US" sz="2400"/>
              <a:t>Supervision / apprenticeship of machines</a:t>
            </a:r>
          </a:p>
        </p:txBody>
      </p:sp>
      <p:sp>
        <p:nvSpPr>
          <p:cNvPr id="3" name="Footer Placeholder 2">
            <a:extLst>
              <a:ext uri="{FF2B5EF4-FFF2-40B4-BE49-F238E27FC236}">
                <a16:creationId xmlns:a16="http://schemas.microsoft.com/office/drawing/2014/main" id="{BA452F20-36FD-92A4-4409-F0F09C81BFFB}"/>
              </a:ext>
            </a:extLst>
          </p:cNvPr>
          <p:cNvSpPr>
            <a:spLocks noGrp="1"/>
          </p:cNvSpPr>
          <p:nvPr>
            <p:ph type="ftr" sz="quarter" idx="11"/>
          </p:nvPr>
        </p:nvSpPr>
        <p:spPr/>
        <p:txBody>
          <a:bodyPr/>
          <a:lstStyle/>
          <a:p>
            <a:r>
              <a:rPr lang="en-US"/>
              <a:t>Dr. Lavdie Rada (lavdie.rada@bau.edu.tr)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3460-B0F9-9F93-194C-23E5809339DB}"/>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F822025C-95AD-A5EF-3681-683D1C487A42}"/>
              </a:ext>
            </a:extLst>
          </p:cNvPr>
          <p:cNvSpPr>
            <a:spLocks noGrp="1"/>
          </p:cNvSpPr>
          <p:nvPr>
            <p:ph idx="1"/>
          </p:nvPr>
        </p:nvSpPr>
        <p:spPr/>
        <p:txBody>
          <a:bodyPr/>
          <a:lstStyle/>
          <a:p>
            <a:pPr marL="0" indent="0" algn="ctr">
              <a:buNone/>
            </a:pPr>
            <a:r>
              <a:rPr lang="en-TR" dirty="0"/>
              <a:t>Image Processing And Machine Learning Comon And Differences</a:t>
            </a:r>
          </a:p>
        </p:txBody>
      </p:sp>
      <p:sp>
        <p:nvSpPr>
          <p:cNvPr id="4" name="Footer Placeholder 3">
            <a:extLst>
              <a:ext uri="{FF2B5EF4-FFF2-40B4-BE49-F238E27FC236}">
                <a16:creationId xmlns:a16="http://schemas.microsoft.com/office/drawing/2014/main" id="{D6127A32-233C-88BC-24E5-CA3A3982D8A9}"/>
              </a:ext>
            </a:extLst>
          </p:cNvPr>
          <p:cNvSpPr>
            <a:spLocks noGrp="1"/>
          </p:cNvSpPr>
          <p:nvPr>
            <p:ph type="ftr" sz="quarter" idx="11"/>
          </p:nvPr>
        </p:nvSpPr>
        <p:spPr/>
        <p:txBody>
          <a:bodyPr/>
          <a:lstStyle/>
          <a:p>
            <a:r>
              <a:rPr lang="en-US"/>
              <a:t>Dr. Lavdie Rada (lavdie.rada@bau.edu.tr)</a:t>
            </a:r>
          </a:p>
        </p:txBody>
      </p:sp>
    </p:spTree>
    <p:extLst>
      <p:ext uri="{BB962C8B-B14F-4D97-AF65-F5344CB8AC3E}">
        <p14:creationId xmlns:p14="http://schemas.microsoft.com/office/powerpoint/2010/main" val="781066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F5FA-7CA6-B7FB-7D89-5946463B22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919A58-A749-1A35-C788-5B6567B16436}"/>
              </a:ext>
            </a:extLst>
          </p:cNvPr>
          <p:cNvSpPr>
            <a:spLocks noGrp="1"/>
          </p:cNvSpPr>
          <p:nvPr>
            <p:ph sz="half" idx="14"/>
          </p:nvPr>
        </p:nvSpPr>
        <p:spPr/>
        <p:txBody>
          <a:bodyPr/>
          <a:lstStyle/>
          <a:p>
            <a:endParaRPr lang="en-US"/>
          </a:p>
        </p:txBody>
      </p:sp>
      <p:pic>
        <p:nvPicPr>
          <p:cNvPr id="6" name="Picture 5">
            <a:extLst>
              <a:ext uri="{FF2B5EF4-FFF2-40B4-BE49-F238E27FC236}">
                <a16:creationId xmlns:a16="http://schemas.microsoft.com/office/drawing/2014/main" id="{AE6E246D-54E1-96DB-E487-AAFD03478DA4}"/>
              </a:ext>
            </a:extLst>
          </p:cNvPr>
          <p:cNvPicPr>
            <a:picLocks noChangeAspect="1"/>
          </p:cNvPicPr>
          <p:nvPr/>
        </p:nvPicPr>
        <p:blipFill>
          <a:blip r:embed="rId2"/>
          <a:stretch>
            <a:fillRect/>
          </a:stretch>
        </p:blipFill>
        <p:spPr>
          <a:xfrm>
            <a:off x="-1" y="857251"/>
            <a:ext cx="9144001" cy="5143499"/>
          </a:xfrm>
          <a:prstGeom prst="rect">
            <a:avLst/>
          </a:prstGeom>
        </p:spPr>
      </p:pic>
      <p:sp>
        <p:nvSpPr>
          <p:cNvPr id="5" name="Footer Placeholder 4">
            <a:extLst>
              <a:ext uri="{FF2B5EF4-FFF2-40B4-BE49-F238E27FC236}">
                <a16:creationId xmlns:a16="http://schemas.microsoft.com/office/drawing/2014/main" id="{0B49A5B4-9C85-94A2-DBD6-86765448292C}"/>
              </a:ext>
            </a:extLst>
          </p:cNvPr>
          <p:cNvSpPr>
            <a:spLocks noGrp="1"/>
          </p:cNvSpPr>
          <p:nvPr>
            <p:ph type="ftr" sz="quarter" idx="11"/>
          </p:nvPr>
        </p:nvSpPr>
        <p:spPr/>
        <p:txBody>
          <a:bodyPr/>
          <a:lstStyle/>
          <a:p>
            <a:r>
              <a:rPr lang="en-US"/>
              <a:t>Dr. Lavdie Rada (lavdie.rada@bau.edu.tr)</a:t>
            </a:r>
            <a:endParaRPr lang="en-US" dirty="0"/>
          </a:p>
        </p:txBody>
      </p:sp>
    </p:spTree>
    <p:extLst>
      <p:ext uri="{BB962C8B-B14F-4D97-AF65-F5344CB8AC3E}">
        <p14:creationId xmlns:p14="http://schemas.microsoft.com/office/powerpoint/2010/main" val="2156736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8616-DF3B-AC30-347F-F1A3BCBFF36D}"/>
              </a:ext>
            </a:extLst>
          </p:cNvPr>
          <p:cNvSpPr>
            <a:spLocks noGrp="1"/>
          </p:cNvSpPr>
          <p:nvPr>
            <p:ph type="title"/>
          </p:nvPr>
        </p:nvSpPr>
        <p:spPr/>
        <p:txBody>
          <a:bodyPr/>
          <a:lstStyle/>
          <a:p>
            <a:r>
              <a:rPr lang="en-US" dirty="0"/>
              <a:t>Medical image processing</a:t>
            </a:r>
            <a:endParaRPr lang="en-TR" dirty="0"/>
          </a:p>
        </p:txBody>
      </p:sp>
      <p:sp>
        <p:nvSpPr>
          <p:cNvPr id="3" name="Content Placeholder 2">
            <a:extLst>
              <a:ext uri="{FF2B5EF4-FFF2-40B4-BE49-F238E27FC236}">
                <a16:creationId xmlns:a16="http://schemas.microsoft.com/office/drawing/2014/main" id="{9456D371-39CE-C87A-3C94-7A05339038CD}"/>
              </a:ext>
            </a:extLst>
          </p:cNvPr>
          <p:cNvSpPr>
            <a:spLocks noGrp="1"/>
          </p:cNvSpPr>
          <p:nvPr>
            <p:ph idx="1"/>
          </p:nvPr>
        </p:nvSpPr>
        <p:spPr/>
        <p:txBody>
          <a:bodyPr/>
          <a:lstStyle/>
          <a:p>
            <a:pPr marL="0" indent="0" algn="ctr">
              <a:buNone/>
            </a:pPr>
            <a:r>
              <a:rPr lang="en-US" dirty="0"/>
              <a:t>Medical image processing is a way of studying patient data using 3D images like MRI and CT scans. This is an important part of modern medicine because it helps doctors and surgeons see detailed images of the inside of a patient's body</a:t>
            </a:r>
          </a:p>
          <a:p>
            <a:endParaRPr lang="en-TR" dirty="0"/>
          </a:p>
        </p:txBody>
      </p:sp>
      <p:sp>
        <p:nvSpPr>
          <p:cNvPr id="4" name="Footer Placeholder 3">
            <a:extLst>
              <a:ext uri="{FF2B5EF4-FFF2-40B4-BE49-F238E27FC236}">
                <a16:creationId xmlns:a16="http://schemas.microsoft.com/office/drawing/2014/main" id="{FB5786B9-0897-1555-FD4F-53490B68ECA6}"/>
              </a:ext>
            </a:extLst>
          </p:cNvPr>
          <p:cNvSpPr>
            <a:spLocks noGrp="1"/>
          </p:cNvSpPr>
          <p:nvPr>
            <p:ph type="ftr" sz="quarter" idx="11"/>
          </p:nvPr>
        </p:nvSpPr>
        <p:spPr/>
        <p:txBody>
          <a:bodyPr/>
          <a:lstStyle/>
          <a:p>
            <a:r>
              <a:rPr lang="en-US"/>
              <a:t>Dr. Lavdie Rada (lavdie.rada@bau.edu.tr)</a:t>
            </a:r>
          </a:p>
        </p:txBody>
      </p:sp>
    </p:spTree>
    <p:extLst>
      <p:ext uri="{BB962C8B-B14F-4D97-AF65-F5344CB8AC3E}">
        <p14:creationId xmlns:p14="http://schemas.microsoft.com/office/powerpoint/2010/main" val="245770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ct val="50000"/>
              </a:spcBef>
              <a:defRPr/>
            </a:pPr>
            <a:r>
              <a:rPr lang="en-US" altLang="et-EE" b="1" dirty="0"/>
              <a:t>First Digital Photograph</a:t>
            </a:r>
            <a:endParaRPr lang="tr-TR" altLang="et-EE" b="1" dirty="0"/>
          </a:p>
        </p:txBody>
      </p:sp>
      <p:sp>
        <p:nvSpPr>
          <p:cNvPr id="4" name="Footer Placeholder 3"/>
          <p:cNvSpPr>
            <a:spLocks noGrp="1"/>
          </p:cNvSpPr>
          <p:nvPr>
            <p:ph type="ftr" sz="quarter" idx="11"/>
          </p:nvPr>
        </p:nvSpPr>
        <p:spPr/>
        <p:txBody>
          <a:bodyPr/>
          <a:lstStyle/>
          <a:p>
            <a:r>
              <a:rPr lang="en-US"/>
              <a:t>Dr. Lavdie Rada (lavdie.rada@bau.edu.tr)</a:t>
            </a:r>
          </a:p>
        </p:txBody>
      </p:sp>
      <p:pic>
        <p:nvPicPr>
          <p:cNvPr id="5" name="Picture 2" descr="http://files.petapixel.com/assets/uploads/2010/11/firstdigitalphoto.jpg"/>
          <p:cNvPicPr>
            <a:picLocks noGrp="1" noChangeAspect="1" noChangeArrowheads="1"/>
          </p:cNvPicPr>
          <p:nvPr>
            <p:ph idx="1"/>
          </p:nvPr>
        </p:nvPicPr>
        <p:blipFill>
          <a:blip r:embed="rId2"/>
          <a:srcRect/>
          <a:stretch>
            <a:fillRect/>
          </a:stretch>
        </p:blipFill>
        <p:spPr bwMode="auto">
          <a:xfrm>
            <a:off x="381000" y="1600200"/>
            <a:ext cx="4525963" cy="4525963"/>
          </a:xfrm>
          <a:prstGeom prst="rect">
            <a:avLst/>
          </a:prstGeom>
          <a:noFill/>
          <a:ln w="9525">
            <a:noFill/>
            <a:miter lim="800000"/>
            <a:headEnd/>
            <a:tailEnd/>
          </a:ln>
        </p:spPr>
      </p:pic>
      <p:sp>
        <p:nvSpPr>
          <p:cNvPr id="6" name="Rectangle 5"/>
          <p:cNvSpPr/>
          <p:nvPr/>
        </p:nvSpPr>
        <p:spPr>
          <a:xfrm>
            <a:off x="5562600" y="3244334"/>
            <a:ext cx="3352799" cy="646331"/>
          </a:xfrm>
          <a:prstGeom prst="rect">
            <a:avLst/>
          </a:prstGeom>
        </p:spPr>
        <p:txBody>
          <a:bodyPr wrap="square">
            <a:spAutoFit/>
          </a:bodyPr>
          <a:lstStyle/>
          <a:p>
            <a:pPr algn="ctr">
              <a:spcBef>
                <a:spcPct val="50000"/>
              </a:spcBef>
              <a:defRPr/>
            </a:pPr>
            <a:r>
              <a:rPr lang="en-US" altLang="et-EE" sz="900" dirty="0"/>
              <a:t>© 2002 R. C. Gonzalez &amp; R. E. Woods</a:t>
            </a:r>
            <a:r>
              <a:rPr lang="en-US" altLang="et-EE" sz="900" dirty="0">
                <a:latin typeface="Times New Roman" pitchFamily="18" charset="0"/>
              </a:rPr>
              <a:t> </a:t>
            </a:r>
          </a:p>
          <a:p>
            <a:pPr algn="ctr">
              <a:spcBef>
                <a:spcPct val="50000"/>
              </a:spcBef>
              <a:defRPr/>
            </a:pPr>
            <a:endParaRPr lang="tr-TR" altLang="et-EE"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18B4-D39C-580E-D178-F2F014714360}"/>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03B10D7A-E279-18C7-8490-5F7D840DDA76}"/>
              </a:ext>
            </a:extLst>
          </p:cNvPr>
          <p:cNvSpPr>
            <a:spLocks noGrp="1"/>
          </p:cNvSpPr>
          <p:nvPr>
            <p:ph idx="1"/>
          </p:nvPr>
        </p:nvSpPr>
        <p:spPr/>
        <p:txBody>
          <a:bodyPr/>
          <a:lstStyle/>
          <a:p>
            <a:endParaRPr lang="en-TR"/>
          </a:p>
        </p:txBody>
      </p:sp>
      <p:sp>
        <p:nvSpPr>
          <p:cNvPr id="4" name="Footer Placeholder 3">
            <a:extLst>
              <a:ext uri="{FF2B5EF4-FFF2-40B4-BE49-F238E27FC236}">
                <a16:creationId xmlns:a16="http://schemas.microsoft.com/office/drawing/2014/main" id="{FBF1CEB0-9E4C-2438-EE5B-30570EBAB1AA}"/>
              </a:ext>
            </a:extLst>
          </p:cNvPr>
          <p:cNvSpPr>
            <a:spLocks noGrp="1"/>
          </p:cNvSpPr>
          <p:nvPr>
            <p:ph type="ftr" sz="quarter" idx="11"/>
          </p:nvPr>
        </p:nvSpPr>
        <p:spPr/>
        <p:txBody>
          <a:bodyPr/>
          <a:lstStyle/>
          <a:p>
            <a:r>
              <a:rPr lang="en-US"/>
              <a:t>Dr. Lavdie Rada (lavdie.rada@bau.edu.tr)</a:t>
            </a:r>
          </a:p>
        </p:txBody>
      </p:sp>
      <p:pic>
        <p:nvPicPr>
          <p:cNvPr id="5" name="Picture 4">
            <a:extLst>
              <a:ext uri="{FF2B5EF4-FFF2-40B4-BE49-F238E27FC236}">
                <a16:creationId xmlns:a16="http://schemas.microsoft.com/office/drawing/2014/main" id="{5584A749-F4D9-5583-13C8-9DC982B473D9}"/>
              </a:ext>
            </a:extLst>
          </p:cNvPr>
          <p:cNvPicPr>
            <a:picLocks noChangeAspect="1"/>
          </p:cNvPicPr>
          <p:nvPr/>
        </p:nvPicPr>
        <p:blipFill>
          <a:blip r:embed="rId2"/>
          <a:stretch>
            <a:fillRect/>
          </a:stretch>
        </p:blipFill>
        <p:spPr>
          <a:xfrm>
            <a:off x="1" y="865415"/>
            <a:ext cx="9143999" cy="5143499"/>
          </a:xfrm>
          <a:prstGeom prst="rect">
            <a:avLst/>
          </a:prstGeom>
        </p:spPr>
      </p:pic>
    </p:spTree>
    <p:extLst>
      <p:ext uri="{BB962C8B-B14F-4D97-AF65-F5344CB8AC3E}">
        <p14:creationId xmlns:p14="http://schemas.microsoft.com/office/powerpoint/2010/main" val="1981575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ED25-FE06-3A8E-B8FE-9F7F0179C248}"/>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625B1EE5-01B5-72B1-3777-E133771CD1D1}"/>
              </a:ext>
            </a:extLst>
          </p:cNvPr>
          <p:cNvSpPr>
            <a:spLocks noGrp="1"/>
          </p:cNvSpPr>
          <p:nvPr>
            <p:ph idx="1"/>
          </p:nvPr>
        </p:nvSpPr>
        <p:spPr/>
        <p:txBody>
          <a:bodyPr>
            <a:normAutofit fontScale="92500" lnSpcReduction="10000"/>
          </a:bodyPr>
          <a:lstStyle/>
          <a:p>
            <a:pPr>
              <a:buFont typeface="+mj-lt"/>
              <a:buAutoNum type="arabicPeriod"/>
            </a:pPr>
            <a:r>
              <a:rPr lang="en-US" b="1" dirty="0"/>
              <a:t>Clearer Images</a:t>
            </a:r>
            <a:r>
              <a:rPr lang="en-US" dirty="0"/>
              <a:t>: Helps in better diagnosis by producing clearer images without noise.</a:t>
            </a:r>
          </a:p>
          <a:p>
            <a:pPr>
              <a:buFont typeface="+mj-lt"/>
              <a:buAutoNum type="arabicPeriod"/>
            </a:pPr>
            <a:r>
              <a:rPr lang="en-US" b="1" dirty="0"/>
              <a:t>Faster Processing</a:t>
            </a:r>
            <a:r>
              <a:rPr lang="en-US" dirty="0"/>
              <a:t>: Simplifying the image makes processing quicker and more efficient.</a:t>
            </a:r>
          </a:p>
          <a:p>
            <a:pPr>
              <a:buFont typeface="+mj-lt"/>
              <a:buAutoNum type="arabicPeriod"/>
            </a:pPr>
            <a:r>
              <a:rPr lang="en-US" b="1" dirty="0"/>
              <a:t>Accurate Planning</a:t>
            </a:r>
            <a:r>
              <a:rPr lang="en-US" dirty="0"/>
              <a:t>: Segmentation and CAD models help doctors plan surgeries or treatments with precision.</a:t>
            </a:r>
          </a:p>
          <a:p>
            <a:pPr>
              <a:buFont typeface="+mj-lt"/>
              <a:buAutoNum type="arabicPeriod"/>
            </a:pPr>
            <a:r>
              <a:rPr lang="en-US" b="1" dirty="0"/>
              <a:t>Physical Models</a:t>
            </a:r>
            <a:r>
              <a:rPr lang="en-US" dirty="0"/>
              <a:t>: Exporting 3D models for printing helps doctors study physical structures before operations.</a:t>
            </a:r>
          </a:p>
          <a:p>
            <a:pPr marL="0" indent="0">
              <a:buNone/>
            </a:pPr>
            <a:endParaRPr lang="en-TR" dirty="0"/>
          </a:p>
        </p:txBody>
      </p:sp>
      <p:sp>
        <p:nvSpPr>
          <p:cNvPr id="4" name="Footer Placeholder 3">
            <a:extLst>
              <a:ext uri="{FF2B5EF4-FFF2-40B4-BE49-F238E27FC236}">
                <a16:creationId xmlns:a16="http://schemas.microsoft.com/office/drawing/2014/main" id="{C5E6A801-0D0A-24B8-EAC8-3134E29E7F40}"/>
              </a:ext>
            </a:extLst>
          </p:cNvPr>
          <p:cNvSpPr>
            <a:spLocks noGrp="1"/>
          </p:cNvSpPr>
          <p:nvPr>
            <p:ph type="ftr" sz="quarter" idx="11"/>
          </p:nvPr>
        </p:nvSpPr>
        <p:spPr/>
        <p:txBody>
          <a:bodyPr/>
          <a:lstStyle/>
          <a:p>
            <a:r>
              <a:rPr lang="en-US"/>
              <a:t>Dr. Lavdie Rada (lavdie.rada@bau.edu.tr)</a:t>
            </a:r>
          </a:p>
        </p:txBody>
      </p:sp>
    </p:spTree>
    <p:extLst>
      <p:ext uri="{BB962C8B-B14F-4D97-AF65-F5344CB8AC3E}">
        <p14:creationId xmlns:p14="http://schemas.microsoft.com/office/powerpoint/2010/main" val="3473584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45D6-01F9-EFFE-31C0-466BDCC1F2AC}"/>
              </a:ext>
            </a:extLst>
          </p:cNvPr>
          <p:cNvSpPr>
            <a:spLocks noGrp="1"/>
          </p:cNvSpPr>
          <p:nvPr>
            <p:ph type="title"/>
          </p:nvPr>
        </p:nvSpPr>
        <p:spPr/>
        <p:txBody>
          <a:bodyPr/>
          <a:lstStyle/>
          <a:p>
            <a:r>
              <a:rPr lang="en-US" dirty="0"/>
              <a:t>Case Study: </a:t>
            </a:r>
            <a:r>
              <a:rPr lang="en-US" dirty="0" err="1"/>
              <a:t>Radiolance</a:t>
            </a:r>
            <a:r>
              <a:rPr lang="en-US" dirty="0"/>
              <a:t> </a:t>
            </a:r>
            <a:endParaRPr lang="en-TR" dirty="0"/>
          </a:p>
        </p:txBody>
      </p:sp>
      <p:sp>
        <p:nvSpPr>
          <p:cNvPr id="3" name="Content Placeholder 2">
            <a:extLst>
              <a:ext uri="{FF2B5EF4-FFF2-40B4-BE49-F238E27FC236}">
                <a16:creationId xmlns:a16="http://schemas.microsoft.com/office/drawing/2014/main" id="{53D260F4-5DAB-EDD0-E7D7-5CD2A4BA786B}"/>
              </a:ext>
            </a:extLst>
          </p:cNvPr>
          <p:cNvSpPr>
            <a:spLocks noGrp="1"/>
          </p:cNvSpPr>
          <p:nvPr>
            <p:ph idx="1"/>
          </p:nvPr>
        </p:nvSpPr>
        <p:spPr>
          <a:xfrm>
            <a:off x="457200" y="1600201"/>
            <a:ext cx="8229600" cy="2209800"/>
          </a:xfrm>
        </p:spPr>
        <p:txBody>
          <a:bodyPr/>
          <a:lstStyle/>
          <a:p>
            <a:pPr marL="0" indent="0">
              <a:buNone/>
            </a:pPr>
            <a:endParaRPr lang="en-TR" dirty="0"/>
          </a:p>
        </p:txBody>
      </p:sp>
      <p:sp>
        <p:nvSpPr>
          <p:cNvPr id="4" name="Footer Placeholder 3">
            <a:extLst>
              <a:ext uri="{FF2B5EF4-FFF2-40B4-BE49-F238E27FC236}">
                <a16:creationId xmlns:a16="http://schemas.microsoft.com/office/drawing/2014/main" id="{15A88A1A-D160-ADA3-89D0-9FB69EC808E8}"/>
              </a:ext>
            </a:extLst>
          </p:cNvPr>
          <p:cNvSpPr>
            <a:spLocks noGrp="1"/>
          </p:cNvSpPr>
          <p:nvPr>
            <p:ph type="ftr" sz="quarter" idx="11"/>
          </p:nvPr>
        </p:nvSpPr>
        <p:spPr/>
        <p:txBody>
          <a:bodyPr/>
          <a:lstStyle/>
          <a:p>
            <a:r>
              <a:rPr lang="en-US"/>
              <a:t>Dr. Lavdie Rada (lavdie.rada@bau.edu.tr)</a:t>
            </a:r>
          </a:p>
        </p:txBody>
      </p:sp>
      <p:sp>
        <p:nvSpPr>
          <p:cNvPr id="7" name="Content Placeholder 5">
            <a:extLst>
              <a:ext uri="{FF2B5EF4-FFF2-40B4-BE49-F238E27FC236}">
                <a16:creationId xmlns:a16="http://schemas.microsoft.com/office/drawing/2014/main" id="{9EF22CAD-65C0-84DB-B887-A2135ECC638B}"/>
              </a:ext>
            </a:extLst>
          </p:cNvPr>
          <p:cNvSpPr txBox="1">
            <a:spLocks/>
          </p:cNvSpPr>
          <p:nvPr/>
        </p:nvSpPr>
        <p:spPr>
          <a:xfrm>
            <a:off x="578644" y="1600200"/>
            <a:ext cx="3386138" cy="2628900"/>
          </a:xfrm>
          <a:prstGeom prst="rect">
            <a:avLst/>
          </a:prstGeom>
        </p:spPr>
        <p:txBody>
          <a:bodyPr vert="horz" lIns="68580" tIns="34290" rIns="68580" bIns="34290" rtlCol="0" anchor="t">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What is </a:t>
            </a:r>
            <a:r>
              <a:rPr lang="en-US" b="1" dirty="0" err="1"/>
              <a:t>Radiolance</a:t>
            </a:r>
            <a:r>
              <a:rPr lang="en-US" b="1" dirty="0"/>
              <a:t>?</a:t>
            </a:r>
            <a:endParaRPr lang="en-US" dirty="0"/>
          </a:p>
          <a:p>
            <a:r>
              <a:rPr lang="en-US" dirty="0"/>
              <a:t>A platform that connects radiologists with diagnostic centers.</a:t>
            </a:r>
          </a:p>
          <a:p>
            <a:r>
              <a:rPr lang="en-US" dirty="0"/>
              <a:t>It helps medical facilities analyze MRI, CT scans, X-rays, and mammograms using expert radiologists.</a:t>
            </a:r>
          </a:p>
          <a:p>
            <a:r>
              <a:rPr lang="en-US" dirty="0"/>
              <a:t>Improves healthcare services by connecting patients and doctors, no matter the distance.</a:t>
            </a:r>
          </a:p>
        </p:txBody>
      </p:sp>
      <p:sp>
        <p:nvSpPr>
          <p:cNvPr id="8" name="Content Placeholder 7">
            <a:extLst>
              <a:ext uri="{FF2B5EF4-FFF2-40B4-BE49-F238E27FC236}">
                <a16:creationId xmlns:a16="http://schemas.microsoft.com/office/drawing/2014/main" id="{76DFC753-E691-B587-8123-EFF8E2FBD7F7}"/>
              </a:ext>
            </a:extLst>
          </p:cNvPr>
          <p:cNvSpPr txBox="1">
            <a:spLocks/>
          </p:cNvSpPr>
          <p:nvPr/>
        </p:nvSpPr>
        <p:spPr>
          <a:xfrm>
            <a:off x="4235053" y="1600200"/>
            <a:ext cx="3386138" cy="2628900"/>
          </a:xfrm>
          <a:prstGeom prst="rect">
            <a:avLst/>
          </a:prstGeom>
        </p:spPr>
        <p:txBody>
          <a:bodyPr vert="horz" lIns="68580" tIns="34290" rIns="68580" bIns="34290" rtlCol="0" anchor="t">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Technology Used</a:t>
            </a:r>
            <a:r>
              <a:rPr lang="en-US" dirty="0"/>
              <a:t>:</a:t>
            </a:r>
          </a:p>
          <a:p>
            <a:r>
              <a:rPr lang="en-US" b="1" dirty="0"/>
              <a:t>AI-Powered Platform</a:t>
            </a:r>
            <a:r>
              <a:rPr lang="en-US" dirty="0"/>
              <a:t>: Developed by the SDH team.</a:t>
            </a:r>
          </a:p>
          <a:p>
            <a:r>
              <a:rPr lang="en-US" b="1" dirty="0"/>
              <a:t>Web Application for Diagnostic Centers</a:t>
            </a:r>
            <a:r>
              <a:rPr lang="en-US" dirty="0"/>
              <a:t> and </a:t>
            </a:r>
            <a:r>
              <a:rPr lang="en-US" b="1" dirty="0"/>
              <a:t>Mobile Apps</a:t>
            </a:r>
            <a:r>
              <a:rPr lang="en-US" dirty="0"/>
              <a:t> (iOS and Android) for radiologists.</a:t>
            </a:r>
          </a:p>
          <a:p>
            <a:r>
              <a:rPr lang="en-US" dirty="0"/>
              <a:t>Radiologists can remotely analyze medical images and provide official medical reports.</a:t>
            </a:r>
          </a:p>
          <a:p>
            <a:endParaRPr lang="en-US" dirty="0"/>
          </a:p>
        </p:txBody>
      </p:sp>
      <p:sp>
        <p:nvSpPr>
          <p:cNvPr id="11" name="TextBox 10">
            <a:extLst>
              <a:ext uri="{FF2B5EF4-FFF2-40B4-BE49-F238E27FC236}">
                <a16:creationId xmlns:a16="http://schemas.microsoft.com/office/drawing/2014/main" id="{33A9A961-EDFB-66C8-8534-70D184C36B53}"/>
              </a:ext>
            </a:extLst>
          </p:cNvPr>
          <p:cNvSpPr txBox="1"/>
          <p:nvPr/>
        </p:nvSpPr>
        <p:spPr>
          <a:xfrm>
            <a:off x="457200" y="4064675"/>
            <a:ext cx="7391400" cy="2031325"/>
          </a:xfrm>
          <a:prstGeom prst="rect">
            <a:avLst/>
          </a:prstGeom>
          <a:noFill/>
        </p:spPr>
        <p:txBody>
          <a:bodyPr wrap="square">
            <a:spAutoFit/>
          </a:bodyPr>
          <a:lstStyle/>
          <a:p>
            <a:pPr marL="0" indent="0">
              <a:buNone/>
            </a:pPr>
            <a:r>
              <a:rPr lang="en-US" b="1" dirty="0"/>
              <a:t>SDH's Contribution</a:t>
            </a:r>
            <a:r>
              <a:rPr lang="en-US" dirty="0"/>
              <a:t>:</a:t>
            </a:r>
          </a:p>
          <a:p>
            <a:pPr>
              <a:buFont typeface="Arial" panose="020B0604020202020204" pitchFamily="34" charset="0"/>
              <a:buChar char="•"/>
            </a:pPr>
            <a:r>
              <a:rPr lang="en-US" dirty="0"/>
              <a:t>SDH specializes in healthcare software development.</a:t>
            </a:r>
          </a:p>
          <a:p>
            <a:pPr>
              <a:buFont typeface="Arial" panose="020B0604020202020204" pitchFamily="34" charset="0"/>
              <a:buChar char="•"/>
            </a:pPr>
            <a:r>
              <a:rPr lang="en-US" dirty="0"/>
              <a:t>Their software supports working with medical images, export options, combining implants, creating 3D models, and converting data into usable formats.</a:t>
            </a:r>
          </a:p>
          <a:p>
            <a:pPr>
              <a:buFont typeface="Arial" panose="020B0604020202020204" pitchFamily="34" charset="0"/>
              <a:buChar char="•"/>
            </a:pPr>
            <a:r>
              <a:rPr lang="en-US" dirty="0"/>
              <a:t>SDH ensures the software is flexible and up-to-date with the latest technology.</a:t>
            </a:r>
          </a:p>
        </p:txBody>
      </p:sp>
    </p:spTree>
    <p:extLst>
      <p:ext uri="{BB962C8B-B14F-4D97-AF65-F5344CB8AC3E}">
        <p14:creationId xmlns:p14="http://schemas.microsoft.com/office/powerpoint/2010/main" val="3610560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E12F-4218-AB4F-7DF0-E61B6588675B}"/>
              </a:ext>
            </a:extLst>
          </p:cNvPr>
          <p:cNvSpPr>
            <a:spLocks noGrp="1"/>
          </p:cNvSpPr>
          <p:nvPr>
            <p:ph type="title"/>
          </p:nvPr>
        </p:nvSpPr>
        <p:spPr/>
        <p:txBody>
          <a:bodyPr>
            <a:normAutofit fontScale="90000"/>
          </a:bodyPr>
          <a:lstStyle/>
          <a:p>
            <a:r>
              <a:rPr lang="en-US" dirty="0"/>
              <a:t>Practical implementation using python</a:t>
            </a:r>
            <a:endParaRPr lang="en-TR" dirty="0"/>
          </a:p>
        </p:txBody>
      </p:sp>
      <p:sp>
        <p:nvSpPr>
          <p:cNvPr id="3" name="Content Placeholder 2">
            <a:extLst>
              <a:ext uri="{FF2B5EF4-FFF2-40B4-BE49-F238E27FC236}">
                <a16:creationId xmlns:a16="http://schemas.microsoft.com/office/drawing/2014/main" id="{8BF9DA0E-044F-A120-1CC5-9F643E5C4B3D}"/>
              </a:ext>
            </a:extLst>
          </p:cNvPr>
          <p:cNvSpPr>
            <a:spLocks noGrp="1"/>
          </p:cNvSpPr>
          <p:nvPr>
            <p:ph idx="1"/>
          </p:nvPr>
        </p:nvSpPr>
        <p:spPr>
          <a:xfrm>
            <a:off x="457200" y="1600201"/>
            <a:ext cx="8229600" cy="3886200"/>
          </a:xfrm>
        </p:spPr>
        <p:txBody>
          <a:bodyPr>
            <a:normAutofit lnSpcReduction="10000"/>
          </a:bodyPr>
          <a:lstStyle/>
          <a:p>
            <a:r>
              <a:rPr lang="en-US" b="1" dirty="0"/>
              <a:t>1. Install Required Libraries</a:t>
            </a:r>
          </a:p>
          <a:p>
            <a:r>
              <a:rPr lang="en-US" dirty="0"/>
              <a:t>First, we need to install some Python libraries that will help us work with images:</a:t>
            </a:r>
          </a:p>
          <a:p>
            <a:pPr>
              <a:buFont typeface="Arial" panose="020B0604020202020204" pitchFamily="34" charset="0"/>
              <a:buChar char="•"/>
            </a:pPr>
            <a:r>
              <a:rPr lang="en-US" b="1" dirty="0"/>
              <a:t>NumPy</a:t>
            </a:r>
            <a:r>
              <a:rPr lang="en-US" dirty="0"/>
              <a:t>: for handling arrays (images are essentially arrays of numbers).</a:t>
            </a:r>
          </a:p>
          <a:p>
            <a:pPr>
              <a:buFont typeface="Arial" panose="020B0604020202020204" pitchFamily="34" charset="0"/>
              <a:buChar char="•"/>
            </a:pPr>
            <a:r>
              <a:rPr lang="en-US" b="1" dirty="0"/>
              <a:t>OpenCV</a:t>
            </a:r>
            <a:r>
              <a:rPr lang="en-US" dirty="0"/>
              <a:t>: for basic image processing.</a:t>
            </a:r>
          </a:p>
          <a:p>
            <a:pPr>
              <a:buFont typeface="Arial" panose="020B0604020202020204" pitchFamily="34" charset="0"/>
              <a:buChar char="•"/>
            </a:pPr>
            <a:r>
              <a:rPr lang="en-US" b="1" dirty="0"/>
              <a:t>Matplotlib</a:t>
            </a:r>
            <a:r>
              <a:rPr lang="en-US" dirty="0"/>
              <a:t>: for displaying images.</a:t>
            </a:r>
          </a:p>
          <a:p>
            <a:pPr marL="0" indent="0">
              <a:buNone/>
            </a:pPr>
            <a:endParaRPr lang="en-TR" dirty="0"/>
          </a:p>
        </p:txBody>
      </p:sp>
      <p:sp>
        <p:nvSpPr>
          <p:cNvPr id="4" name="Footer Placeholder 3">
            <a:extLst>
              <a:ext uri="{FF2B5EF4-FFF2-40B4-BE49-F238E27FC236}">
                <a16:creationId xmlns:a16="http://schemas.microsoft.com/office/drawing/2014/main" id="{8DD4BCBB-158D-6F98-F0A2-D49E8530685E}"/>
              </a:ext>
            </a:extLst>
          </p:cNvPr>
          <p:cNvSpPr>
            <a:spLocks noGrp="1"/>
          </p:cNvSpPr>
          <p:nvPr>
            <p:ph type="ftr" sz="quarter" idx="11"/>
          </p:nvPr>
        </p:nvSpPr>
        <p:spPr/>
        <p:txBody>
          <a:bodyPr/>
          <a:lstStyle/>
          <a:p>
            <a:r>
              <a:rPr lang="en-US"/>
              <a:t>Dr. Lavdie Rada (lavdie.rada@bau.edu.tr)</a:t>
            </a:r>
          </a:p>
        </p:txBody>
      </p:sp>
      <p:sp>
        <p:nvSpPr>
          <p:cNvPr id="6" name="TextBox 5">
            <a:extLst>
              <a:ext uri="{FF2B5EF4-FFF2-40B4-BE49-F238E27FC236}">
                <a16:creationId xmlns:a16="http://schemas.microsoft.com/office/drawing/2014/main" id="{5D935FC8-4F52-936B-9533-20B29C395FDD}"/>
              </a:ext>
            </a:extLst>
          </p:cNvPr>
          <p:cNvSpPr txBox="1"/>
          <p:nvPr/>
        </p:nvSpPr>
        <p:spPr>
          <a:xfrm>
            <a:off x="762000" y="5449669"/>
            <a:ext cx="4572000" cy="646331"/>
          </a:xfrm>
          <a:prstGeom prst="rect">
            <a:avLst/>
          </a:prstGeom>
          <a:noFill/>
        </p:spPr>
        <p:txBody>
          <a:bodyPr wrap="square">
            <a:spAutoFit/>
          </a:bodyPr>
          <a:lstStyle/>
          <a:p>
            <a:r>
              <a:rPr lang="en-US" sz="1800" dirty="0"/>
              <a:t>Code:</a:t>
            </a:r>
          </a:p>
          <a:p>
            <a:r>
              <a:rPr lang="en-US" sz="1800" dirty="0"/>
              <a:t>pip install </a:t>
            </a:r>
            <a:r>
              <a:rPr lang="en-US" sz="1800" dirty="0" err="1"/>
              <a:t>numpy</a:t>
            </a:r>
            <a:r>
              <a:rPr lang="en-US" sz="1800" dirty="0"/>
              <a:t> </a:t>
            </a:r>
            <a:r>
              <a:rPr lang="en-US" sz="1800" dirty="0" err="1"/>
              <a:t>opencv</a:t>
            </a:r>
            <a:r>
              <a:rPr lang="en-US" sz="1800" dirty="0"/>
              <a:t>-python matplotlib</a:t>
            </a:r>
          </a:p>
        </p:txBody>
      </p:sp>
    </p:spTree>
    <p:extLst>
      <p:ext uri="{BB962C8B-B14F-4D97-AF65-F5344CB8AC3E}">
        <p14:creationId xmlns:p14="http://schemas.microsoft.com/office/powerpoint/2010/main" val="1560582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37E8-320A-2FAD-BD49-404C8098257D}"/>
              </a:ext>
            </a:extLst>
          </p:cNvPr>
          <p:cNvSpPr>
            <a:spLocks noGrp="1"/>
          </p:cNvSpPr>
          <p:nvPr>
            <p:ph type="title"/>
          </p:nvPr>
        </p:nvSpPr>
        <p:spPr/>
        <p:txBody>
          <a:bodyPr/>
          <a:lstStyle/>
          <a:p>
            <a:r>
              <a:rPr lang="en-US" altLang="en-US" sz="4400" b="1" cap="none" dirty="0">
                <a:solidFill>
                  <a:schemeClr val="tx1"/>
                </a:solidFill>
                <a:latin typeface="Arial" panose="020B0604020202020204" pitchFamily="34" charset="0"/>
              </a:rPr>
              <a:t>2. Import Libraries</a:t>
            </a:r>
            <a:endParaRPr lang="en-TR" dirty="0"/>
          </a:p>
        </p:txBody>
      </p:sp>
      <p:sp>
        <p:nvSpPr>
          <p:cNvPr id="3" name="Content Placeholder 2">
            <a:extLst>
              <a:ext uri="{FF2B5EF4-FFF2-40B4-BE49-F238E27FC236}">
                <a16:creationId xmlns:a16="http://schemas.microsoft.com/office/drawing/2014/main" id="{067BC4F9-32AA-384D-BCB7-2D49A1B232E0}"/>
              </a:ext>
            </a:extLst>
          </p:cNvPr>
          <p:cNvSpPr>
            <a:spLocks noGrp="1"/>
          </p:cNvSpPr>
          <p:nvPr>
            <p:ph idx="1"/>
          </p:nvPr>
        </p:nvSpPr>
        <p:spPr/>
        <p:txBody>
          <a:bodyPr/>
          <a:lstStyle/>
          <a:p>
            <a:pPr marL="0" indent="0" defTabSz="685800" eaLnBrk="0" fontAlgn="base" hangingPunct="0">
              <a:spcBef>
                <a:spcPct val="0"/>
              </a:spcBef>
              <a:spcAft>
                <a:spcPct val="0"/>
              </a:spcAft>
              <a:buNone/>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Let’s start by importing the libraries we’ll use:</a:t>
            </a:r>
          </a:p>
          <a:p>
            <a:pPr marL="0" indent="0" defTabSz="685800" eaLnBrk="0" fontAlgn="base" hangingPunct="0">
              <a:spcBef>
                <a:spcPct val="0"/>
              </a:spcBef>
              <a:spcAft>
                <a:spcPct val="0"/>
              </a:spcAft>
              <a:buNone/>
            </a:pPr>
            <a:endParaRPr lang="en-US" altLang="en-US" sz="3200" dirty="0">
              <a:latin typeface="Arial" panose="020B0604020202020204" pitchFamily="34" charset="0"/>
              <a:cs typeface="Arial" panose="020B0604020202020204" pitchFamily="34" charset="0"/>
            </a:endParaRPr>
          </a:p>
          <a:p>
            <a:pPr marL="0" indent="0" defTabSz="685800" eaLnBrk="0" fontAlgn="base" hangingPunct="0">
              <a:spcBef>
                <a:spcPct val="0"/>
              </a:spcBef>
              <a:spcAft>
                <a:spcPct val="0"/>
              </a:spcAft>
              <a:buNone/>
            </a:pPr>
            <a:r>
              <a:rPr lang="en-US" altLang="en-US" sz="1800" dirty="0">
                <a:latin typeface="Arial" panose="020B0604020202020204" pitchFamily="34" charset="0"/>
                <a:cs typeface="Arial" panose="020B0604020202020204" pitchFamily="34" charset="0"/>
              </a:rPr>
              <a:t>python</a:t>
            </a:r>
          </a:p>
          <a:p>
            <a:pPr marL="0" indent="0" defTabSz="685800" eaLnBrk="0" fontAlgn="base" hangingPunct="0">
              <a:spcBef>
                <a:spcPct val="0"/>
              </a:spcBef>
              <a:spcAft>
                <a:spcPct val="0"/>
              </a:spcAft>
              <a:buNone/>
            </a:pPr>
            <a:r>
              <a:rPr lang="en-US" altLang="en-US" sz="1800" dirty="0">
                <a:latin typeface="Arial" panose="020B0604020202020204" pitchFamily="34" charset="0"/>
                <a:cs typeface="Arial" panose="020B0604020202020204" pitchFamily="34" charset="0"/>
              </a:rPr>
              <a:t>import cv2 # For image processing import </a:t>
            </a:r>
            <a:r>
              <a:rPr lang="en-US" altLang="en-US" sz="1800" dirty="0" err="1">
                <a:latin typeface="Arial" panose="020B0604020202020204" pitchFamily="34" charset="0"/>
                <a:cs typeface="Arial" panose="020B0604020202020204" pitchFamily="34" charset="0"/>
              </a:rPr>
              <a:t>numpy</a:t>
            </a:r>
            <a:r>
              <a:rPr lang="en-US" altLang="en-US" sz="1800" dirty="0">
                <a:latin typeface="Arial" panose="020B0604020202020204" pitchFamily="34" charset="0"/>
                <a:cs typeface="Arial" panose="020B0604020202020204" pitchFamily="34" charset="0"/>
              </a:rPr>
              <a:t> as np # For working with image arrays import </a:t>
            </a:r>
            <a:r>
              <a:rPr lang="en-US" altLang="en-US" sz="1800" dirty="0" err="1">
                <a:latin typeface="Arial" panose="020B0604020202020204" pitchFamily="34" charset="0"/>
                <a:cs typeface="Arial" panose="020B0604020202020204" pitchFamily="34" charset="0"/>
              </a:rPr>
              <a:t>matplotlib.pyplot</a:t>
            </a:r>
            <a:r>
              <a:rPr lang="en-US" altLang="en-US" sz="1800" dirty="0">
                <a:latin typeface="Arial" panose="020B0604020202020204" pitchFamily="34" charset="0"/>
                <a:cs typeface="Arial" panose="020B0604020202020204" pitchFamily="34" charset="0"/>
              </a:rPr>
              <a:t> as </a:t>
            </a:r>
            <a:r>
              <a:rPr lang="en-US" altLang="en-US" sz="1800" dirty="0" err="1">
                <a:latin typeface="Arial" panose="020B0604020202020204" pitchFamily="34" charset="0"/>
                <a:cs typeface="Arial" panose="020B0604020202020204" pitchFamily="34" charset="0"/>
              </a:rPr>
              <a:t>plt</a:t>
            </a:r>
            <a:r>
              <a:rPr lang="en-US" altLang="en-US" sz="1800" dirty="0">
                <a:latin typeface="Arial" panose="020B0604020202020204" pitchFamily="34" charset="0"/>
                <a:cs typeface="Arial" panose="020B0604020202020204" pitchFamily="34" charset="0"/>
              </a:rPr>
              <a:t> # For displaying images</a:t>
            </a:r>
          </a:p>
          <a:p>
            <a:endParaRPr lang="en-TR" dirty="0"/>
          </a:p>
        </p:txBody>
      </p:sp>
      <p:sp>
        <p:nvSpPr>
          <p:cNvPr id="4" name="Footer Placeholder 3">
            <a:extLst>
              <a:ext uri="{FF2B5EF4-FFF2-40B4-BE49-F238E27FC236}">
                <a16:creationId xmlns:a16="http://schemas.microsoft.com/office/drawing/2014/main" id="{A30C49E3-4F8F-F1EB-E4CE-AF1FC47FA461}"/>
              </a:ext>
            </a:extLst>
          </p:cNvPr>
          <p:cNvSpPr>
            <a:spLocks noGrp="1"/>
          </p:cNvSpPr>
          <p:nvPr>
            <p:ph type="ftr" sz="quarter" idx="11"/>
          </p:nvPr>
        </p:nvSpPr>
        <p:spPr/>
        <p:txBody>
          <a:bodyPr/>
          <a:lstStyle/>
          <a:p>
            <a:r>
              <a:rPr lang="en-US"/>
              <a:t>Dr. Lavdie Rada (lavdie.rada@bau.edu.tr)</a:t>
            </a:r>
          </a:p>
        </p:txBody>
      </p:sp>
    </p:spTree>
    <p:extLst>
      <p:ext uri="{BB962C8B-B14F-4D97-AF65-F5344CB8AC3E}">
        <p14:creationId xmlns:p14="http://schemas.microsoft.com/office/powerpoint/2010/main" val="1702210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15E2-A3C0-146E-6945-0305857A20D7}"/>
              </a:ext>
            </a:extLst>
          </p:cNvPr>
          <p:cNvSpPr>
            <a:spLocks noGrp="1"/>
          </p:cNvSpPr>
          <p:nvPr>
            <p:ph type="title"/>
          </p:nvPr>
        </p:nvSpPr>
        <p:spPr/>
        <p:txBody>
          <a:bodyPr/>
          <a:lstStyle/>
          <a:p>
            <a:r>
              <a:rPr lang="en-US" dirty="0"/>
              <a:t>3. </a:t>
            </a:r>
            <a:r>
              <a:rPr lang="en-US" b="1" dirty="0"/>
              <a:t>Load a Medical Image</a:t>
            </a:r>
            <a:endParaRPr lang="en-TR" b="1" dirty="0"/>
          </a:p>
        </p:txBody>
      </p:sp>
      <p:sp>
        <p:nvSpPr>
          <p:cNvPr id="3" name="Content Placeholder 2">
            <a:extLst>
              <a:ext uri="{FF2B5EF4-FFF2-40B4-BE49-F238E27FC236}">
                <a16:creationId xmlns:a16="http://schemas.microsoft.com/office/drawing/2014/main" id="{6E41332E-2A7A-F7DF-D2A0-87FE74D2D40F}"/>
              </a:ext>
            </a:extLst>
          </p:cNvPr>
          <p:cNvSpPr>
            <a:spLocks noGrp="1"/>
          </p:cNvSpPr>
          <p:nvPr>
            <p:ph idx="1"/>
          </p:nvPr>
        </p:nvSpPr>
        <p:spPr/>
        <p:txBody>
          <a:bodyPr/>
          <a:lstStyle/>
          <a:p>
            <a:pPr marL="0" indent="0" defTabSz="685800" eaLnBrk="0" fontAlgn="base" hangingPunct="0">
              <a:spcBef>
                <a:spcPct val="0"/>
              </a:spcBef>
              <a:spcAft>
                <a:spcPct val="0"/>
              </a:spcAft>
              <a:buNone/>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Let’s start by importing the libraries we’ll use:</a:t>
            </a:r>
            <a:endParaRPr lang="en-US" altLang="en-US" sz="2400" dirty="0">
              <a:latin typeface="Arial" panose="020B0604020202020204" pitchFamily="34" charset="0"/>
              <a:cs typeface="Arial" panose="020B0604020202020204" pitchFamily="34" charset="0"/>
            </a:endParaRPr>
          </a:p>
          <a:p>
            <a:pPr marL="0" indent="0" defTabSz="685800" eaLnBrk="0" fontAlgn="base" hangingPunct="0">
              <a:spcBef>
                <a:spcPct val="0"/>
              </a:spcBef>
              <a:spcAft>
                <a:spcPct val="0"/>
              </a:spcAft>
              <a:buNone/>
            </a:pPr>
            <a:endParaRPr lang="en-US" altLang="en-US" sz="1800" dirty="0">
              <a:latin typeface="Arial" panose="020B0604020202020204" pitchFamily="34" charset="0"/>
              <a:cs typeface="Arial" panose="020B0604020202020204" pitchFamily="34" charset="0"/>
            </a:endParaRPr>
          </a:p>
          <a:p>
            <a:pPr marL="0" indent="0" defTabSz="685800" eaLnBrk="0" fontAlgn="base" hangingPunct="0">
              <a:spcBef>
                <a:spcPct val="0"/>
              </a:spcBef>
              <a:spcAft>
                <a:spcPct val="0"/>
              </a:spcAft>
              <a:buNone/>
            </a:pPr>
            <a:endParaRPr lang="en-US" altLang="en-US" sz="1800" dirty="0">
              <a:latin typeface="Arial" panose="020B0604020202020204" pitchFamily="34" charset="0"/>
              <a:cs typeface="Arial" panose="020B0604020202020204" pitchFamily="34" charset="0"/>
            </a:endParaRPr>
          </a:p>
          <a:p>
            <a:pPr marL="0" indent="0" defTabSz="685800" eaLnBrk="0" fontAlgn="base" hangingPunct="0">
              <a:spcBef>
                <a:spcPct val="0"/>
              </a:spcBef>
              <a:spcAft>
                <a:spcPct val="0"/>
              </a:spcAft>
              <a:buNone/>
            </a:pPr>
            <a:endParaRPr lang="en-US" altLang="en-US" sz="1800" dirty="0">
              <a:latin typeface="Arial" panose="020B0604020202020204" pitchFamily="34" charset="0"/>
              <a:cs typeface="Arial" panose="020B0604020202020204" pitchFamily="34" charset="0"/>
            </a:endParaRPr>
          </a:p>
          <a:p>
            <a:pPr marL="0" indent="0" defTabSz="685800" eaLnBrk="0" fontAlgn="base" hangingPunct="0">
              <a:spcBef>
                <a:spcPct val="0"/>
              </a:spcBef>
              <a:spcAft>
                <a:spcPct val="0"/>
              </a:spcAft>
              <a:buNone/>
            </a:pPr>
            <a:r>
              <a:rPr lang="en-US" altLang="en-US" sz="1800" dirty="0">
                <a:latin typeface="Arial" panose="020B0604020202020204" pitchFamily="34" charset="0"/>
                <a:cs typeface="Arial" panose="020B0604020202020204" pitchFamily="34" charset="0"/>
              </a:rPr>
              <a:t>python</a:t>
            </a:r>
          </a:p>
          <a:p>
            <a:pPr marL="0" indent="0" defTabSz="685800" eaLnBrk="0" fontAlgn="base" hangingPunct="0">
              <a:spcBef>
                <a:spcPct val="0"/>
              </a:spcBef>
              <a:spcAft>
                <a:spcPct val="0"/>
              </a:spcAft>
              <a:buNone/>
            </a:pPr>
            <a:r>
              <a:rPr lang="en-US" altLang="en-US" sz="1800" dirty="0">
                <a:latin typeface="Arial" panose="020B0604020202020204" pitchFamily="34" charset="0"/>
                <a:cs typeface="Arial" panose="020B0604020202020204" pitchFamily="34" charset="0"/>
              </a:rPr>
              <a:t>import cv2 # For image processing import </a:t>
            </a:r>
            <a:r>
              <a:rPr lang="en-US" altLang="en-US" sz="1800" dirty="0" err="1">
                <a:latin typeface="Arial" panose="020B0604020202020204" pitchFamily="34" charset="0"/>
                <a:cs typeface="Arial" panose="020B0604020202020204" pitchFamily="34" charset="0"/>
              </a:rPr>
              <a:t>numpy</a:t>
            </a:r>
            <a:r>
              <a:rPr lang="en-US" altLang="en-US" sz="1800" dirty="0">
                <a:latin typeface="Arial" panose="020B0604020202020204" pitchFamily="34" charset="0"/>
                <a:cs typeface="Arial" panose="020B0604020202020204" pitchFamily="34" charset="0"/>
              </a:rPr>
              <a:t> as np # For working with image arrays import </a:t>
            </a:r>
            <a:r>
              <a:rPr lang="en-US" altLang="en-US" sz="1800" dirty="0" err="1">
                <a:latin typeface="Arial" panose="020B0604020202020204" pitchFamily="34" charset="0"/>
                <a:cs typeface="Arial" panose="020B0604020202020204" pitchFamily="34" charset="0"/>
              </a:rPr>
              <a:t>matplotlib.pyplot</a:t>
            </a:r>
            <a:r>
              <a:rPr lang="en-US" altLang="en-US" sz="1800" dirty="0">
                <a:latin typeface="Arial" panose="020B0604020202020204" pitchFamily="34" charset="0"/>
                <a:cs typeface="Arial" panose="020B0604020202020204" pitchFamily="34" charset="0"/>
              </a:rPr>
              <a:t> as </a:t>
            </a:r>
            <a:r>
              <a:rPr lang="en-US" altLang="en-US" sz="1800" dirty="0" err="1">
                <a:latin typeface="Arial" panose="020B0604020202020204" pitchFamily="34" charset="0"/>
                <a:cs typeface="Arial" panose="020B0604020202020204" pitchFamily="34" charset="0"/>
              </a:rPr>
              <a:t>plt</a:t>
            </a:r>
            <a:r>
              <a:rPr lang="en-US" altLang="en-US" sz="1800" dirty="0">
                <a:latin typeface="Arial" panose="020B0604020202020204" pitchFamily="34" charset="0"/>
                <a:cs typeface="Arial" panose="020B0604020202020204" pitchFamily="34" charset="0"/>
              </a:rPr>
              <a:t> # For displaying images</a:t>
            </a:r>
          </a:p>
          <a:p>
            <a:pPr marL="0" indent="0">
              <a:buNone/>
            </a:pPr>
            <a:endParaRPr lang="en-TR" dirty="0"/>
          </a:p>
        </p:txBody>
      </p:sp>
      <p:sp>
        <p:nvSpPr>
          <p:cNvPr id="4" name="Footer Placeholder 3">
            <a:extLst>
              <a:ext uri="{FF2B5EF4-FFF2-40B4-BE49-F238E27FC236}">
                <a16:creationId xmlns:a16="http://schemas.microsoft.com/office/drawing/2014/main" id="{BABFEFA1-94EF-FB54-72B9-E3EA1A387668}"/>
              </a:ext>
            </a:extLst>
          </p:cNvPr>
          <p:cNvSpPr>
            <a:spLocks noGrp="1"/>
          </p:cNvSpPr>
          <p:nvPr>
            <p:ph type="ftr" sz="quarter" idx="11"/>
          </p:nvPr>
        </p:nvSpPr>
        <p:spPr/>
        <p:txBody>
          <a:bodyPr/>
          <a:lstStyle/>
          <a:p>
            <a:r>
              <a:rPr lang="en-US"/>
              <a:t>Dr. Lavdie Rada (lavdie.rada@bau.edu.tr)</a:t>
            </a:r>
          </a:p>
        </p:txBody>
      </p:sp>
    </p:spTree>
    <p:extLst>
      <p:ext uri="{BB962C8B-B14F-4D97-AF65-F5344CB8AC3E}">
        <p14:creationId xmlns:p14="http://schemas.microsoft.com/office/powerpoint/2010/main" val="648160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54B9-4B5F-8B3C-2F5F-DECECB47F577}"/>
              </a:ext>
            </a:extLst>
          </p:cNvPr>
          <p:cNvSpPr>
            <a:spLocks noGrp="1"/>
          </p:cNvSpPr>
          <p:nvPr>
            <p:ph type="title"/>
          </p:nvPr>
        </p:nvSpPr>
        <p:spPr/>
        <p:txBody>
          <a:bodyPr/>
          <a:lstStyle/>
          <a:p>
            <a:r>
              <a:rPr lang="en-US" dirty="0"/>
              <a:t>4. </a:t>
            </a:r>
            <a:r>
              <a:rPr lang="en-US" b="1" dirty="0"/>
              <a:t>Apply Basic Image Processing</a:t>
            </a:r>
            <a:endParaRPr lang="en-TR" dirty="0"/>
          </a:p>
        </p:txBody>
      </p:sp>
      <p:sp>
        <p:nvSpPr>
          <p:cNvPr id="3" name="Content Placeholder 2">
            <a:extLst>
              <a:ext uri="{FF2B5EF4-FFF2-40B4-BE49-F238E27FC236}">
                <a16:creationId xmlns:a16="http://schemas.microsoft.com/office/drawing/2014/main" id="{CA0F2251-163C-0600-C242-4C9205B9BDB2}"/>
              </a:ext>
            </a:extLst>
          </p:cNvPr>
          <p:cNvSpPr>
            <a:spLocks noGrp="1"/>
          </p:cNvSpPr>
          <p:nvPr>
            <p:ph idx="1"/>
          </p:nvPr>
        </p:nvSpPr>
        <p:spPr/>
        <p:txBody>
          <a:bodyPr>
            <a:normAutofit lnSpcReduction="10000"/>
          </a:bodyPr>
          <a:lstStyle/>
          <a:p>
            <a:pPr marL="0" indent="0" defTabSz="685800" eaLnBrk="0" fontAlgn="base" hangingPunct="0">
              <a:spcBef>
                <a:spcPct val="0"/>
              </a:spcBef>
              <a:spcAft>
                <a:spcPct val="0"/>
              </a:spcAft>
              <a:buNone/>
            </a:pPr>
            <a:r>
              <a:rPr lang="en-US" altLang="en-US" sz="3100" dirty="0">
                <a:latin typeface="Arial" panose="020B0604020202020204" pitchFamily="34" charset="0"/>
                <a:cs typeface="Times New Roman" panose="02020603050405020304" pitchFamily="18" charset="0"/>
              </a:rPr>
              <a:t>I</a:t>
            </a:r>
            <a:r>
              <a:rPr kumimoji="0" lang="en-US" altLang="en-US" sz="3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 real platforms like </a:t>
            </a:r>
            <a:r>
              <a:rPr kumimoji="0" lang="en-US" altLang="en-US" sz="3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Radiolance</a:t>
            </a:r>
            <a:r>
              <a:rPr kumimoji="0" lang="en-US" altLang="en-US" sz="3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noise reduction and image enhancement are important. We will simulate this by applying a </a:t>
            </a:r>
            <a:r>
              <a:rPr kumimoji="0" lang="en-US" altLang="en-US" sz="3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Gaussian Blur</a:t>
            </a:r>
            <a:r>
              <a:rPr kumimoji="0" lang="en-US" altLang="en-US" sz="3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reduce noise.</a:t>
            </a:r>
          </a:p>
          <a:p>
            <a:pPr marL="0" indent="0" defTabSz="685800" eaLnBrk="0" fontAlgn="base" hangingPunct="0">
              <a:spcBef>
                <a:spcPct val="0"/>
              </a:spcBef>
              <a:spcAft>
                <a:spcPct val="0"/>
              </a:spcAft>
              <a:buNone/>
            </a:pPr>
            <a:endParaRPr lang="en-US" altLang="en-US" sz="3100" dirty="0">
              <a:latin typeface="Times New Roman" panose="02020603050405020304" pitchFamily="18" charset="0"/>
              <a:cs typeface="Times New Roman" panose="02020603050405020304" pitchFamily="18" charset="0"/>
            </a:endParaRPr>
          </a:p>
          <a:p>
            <a:pPr marL="0" indent="0" defTabSz="685800" eaLnBrk="0" fontAlgn="base" hangingPunct="0">
              <a:spcBef>
                <a:spcPct val="0"/>
              </a:spcBef>
              <a:spcAft>
                <a:spcPct val="0"/>
              </a:spcAft>
              <a:buNone/>
            </a:pPr>
            <a:r>
              <a:rPr lang="en-US" altLang="en-US" sz="2100" dirty="0">
                <a:latin typeface="Times New Roman" panose="02020603050405020304" pitchFamily="18" charset="0"/>
                <a:cs typeface="Times New Roman" panose="02020603050405020304" pitchFamily="18" charset="0"/>
              </a:rPr>
              <a:t>python</a:t>
            </a:r>
          </a:p>
          <a:p>
            <a:pPr marL="0" indent="0" defTabSz="685800" eaLnBrk="0" fontAlgn="base" hangingPunct="0">
              <a:spcBef>
                <a:spcPct val="0"/>
              </a:spcBef>
              <a:spcAft>
                <a:spcPct val="0"/>
              </a:spcAft>
              <a:buNone/>
            </a:pPr>
            <a:r>
              <a:rPr lang="en-US" altLang="en-US" sz="2100" dirty="0">
                <a:latin typeface="Times New Roman" panose="02020603050405020304" pitchFamily="18" charset="0"/>
                <a:cs typeface="Times New Roman" panose="02020603050405020304" pitchFamily="18" charset="0"/>
              </a:rPr>
              <a:t># Apply Gaussian Blur to reduce noise </a:t>
            </a:r>
            <a:r>
              <a:rPr lang="en-US" altLang="en-US" sz="2100" dirty="0" err="1">
                <a:latin typeface="Times New Roman" panose="02020603050405020304" pitchFamily="18" charset="0"/>
                <a:cs typeface="Times New Roman" panose="02020603050405020304" pitchFamily="18" charset="0"/>
              </a:rPr>
              <a:t>blurred_image</a:t>
            </a:r>
            <a:r>
              <a:rPr lang="en-US" altLang="en-US" sz="2100" dirty="0">
                <a:latin typeface="Times New Roman" panose="02020603050405020304" pitchFamily="18" charset="0"/>
                <a:cs typeface="Times New Roman" panose="02020603050405020304" pitchFamily="18" charset="0"/>
              </a:rPr>
              <a:t> = cv2.GaussianBlur(image, (5, 5), 0) # Display the blurred image </a:t>
            </a:r>
            <a:r>
              <a:rPr lang="en-US" altLang="en-US" sz="2100" dirty="0" err="1">
                <a:latin typeface="Times New Roman" panose="02020603050405020304" pitchFamily="18" charset="0"/>
                <a:cs typeface="Times New Roman" panose="02020603050405020304" pitchFamily="18" charset="0"/>
              </a:rPr>
              <a:t>plt.imshow</a:t>
            </a:r>
            <a:r>
              <a:rPr lang="en-US" altLang="en-US" sz="2100" dirty="0">
                <a:latin typeface="Times New Roman" panose="02020603050405020304" pitchFamily="18" charset="0"/>
                <a:cs typeface="Times New Roman" panose="02020603050405020304" pitchFamily="18" charset="0"/>
              </a:rPr>
              <a:t>(</a:t>
            </a:r>
            <a:r>
              <a:rPr lang="en-US" altLang="en-US" sz="2100" dirty="0" err="1">
                <a:latin typeface="Times New Roman" panose="02020603050405020304" pitchFamily="18" charset="0"/>
                <a:cs typeface="Times New Roman" panose="02020603050405020304" pitchFamily="18" charset="0"/>
              </a:rPr>
              <a:t>blurred_image</a:t>
            </a:r>
            <a:r>
              <a:rPr lang="en-US" altLang="en-US" sz="2100" dirty="0">
                <a:latin typeface="Times New Roman" panose="02020603050405020304" pitchFamily="18" charset="0"/>
                <a:cs typeface="Times New Roman" panose="02020603050405020304" pitchFamily="18" charset="0"/>
              </a:rPr>
              <a:t>, </a:t>
            </a:r>
            <a:r>
              <a:rPr lang="en-US" altLang="en-US" sz="2100" dirty="0" err="1">
                <a:latin typeface="Times New Roman" panose="02020603050405020304" pitchFamily="18" charset="0"/>
                <a:cs typeface="Times New Roman" panose="02020603050405020304" pitchFamily="18" charset="0"/>
              </a:rPr>
              <a:t>cmap</a:t>
            </a:r>
            <a:r>
              <a:rPr lang="en-US" altLang="en-US" sz="2100" dirty="0">
                <a:latin typeface="Times New Roman" panose="02020603050405020304" pitchFamily="18" charset="0"/>
                <a:cs typeface="Times New Roman" panose="02020603050405020304" pitchFamily="18" charset="0"/>
              </a:rPr>
              <a:t>='gray') </a:t>
            </a:r>
            <a:r>
              <a:rPr lang="en-US" altLang="en-US" sz="2100" dirty="0" err="1">
                <a:latin typeface="Times New Roman" panose="02020603050405020304" pitchFamily="18" charset="0"/>
                <a:cs typeface="Times New Roman" panose="02020603050405020304" pitchFamily="18" charset="0"/>
              </a:rPr>
              <a:t>plt.title</a:t>
            </a:r>
            <a:r>
              <a:rPr lang="en-US" altLang="en-US" sz="2100" dirty="0">
                <a:latin typeface="Times New Roman" panose="02020603050405020304" pitchFamily="18" charset="0"/>
                <a:cs typeface="Times New Roman" panose="02020603050405020304" pitchFamily="18" charset="0"/>
              </a:rPr>
              <a:t>("Blurred Medical Image (Noise Reduction)") </a:t>
            </a:r>
            <a:r>
              <a:rPr lang="en-US" altLang="en-US" sz="2100" dirty="0" err="1">
                <a:latin typeface="Times New Roman" panose="02020603050405020304" pitchFamily="18" charset="0"/>
                <a:cs typeface="Times New Roman" panose="02020603050405020304" pitchFamily="18" charset="0"/>
              </a:rPr>
              <a:t>plt.show</a:t>
            </a:r>
            <a:r>
              <a:rPr lang="en-US" altLang="en-US" sz="2100" dirty="0">
                <a:latin typeface="Times New Roman" panose="02020603050405020304" pitchFamily="18" charset="0"/>
                <a:cs typeface="Times New Roman" panose="02020603050405020304" pitchFamily="18" charset="0"/>
              </a:rPr>
              <a:t>() </a:t>
            </a: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685800" eaLnBrk="0" fontAlgn="base" hangingPunct="0">
              <a:spcBef>
                <a:spcPct val="0"/>
              </a:spcBef>
              <a:spcAft>
                <a:spcPct val="0"/>
              </a:spcAft>
              <a:buFontTx/>
              <a:buChar char="•"/>
            </a:pPr>
            <a:r>
              <a:rPr lang="en-US" altLang="en-US" sz="2100" dirty="0">
                <a:latin typeface="Times New Roman" panose="02020603050405020304" pitchFamily="18" charset="0"/>
                <a:cs typeface="Times New Roman" panose="02020603050405020304" pitchFamily="18" charset="0"/>
              </a:rPr>
              <a:t>cv2.GaussianBlur()</a:t>
            </a: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applies a blur effect to smooth the image, reducing noise.</a:t>
            </a:r>
            <a:endParaRPr lang="en-US" altLang="en-US" sz="2100" dirty="0">
              <a:latin typeface="Times New Roman" panose="02020603050405020304" pitchFamily="18" charset="0"/>
              <a:cs typeface="Times New Roman" panose="02020603050405020304" pitchFamily="18" charset="0"/>
            </a:endParaRPr>
          </a:p>
          <a:p>
            <a:pPr marL="0" indent="0">
              <a:buNone/>
            </a:pPr>
            <a:endParaRPr lang="en-TR" dirty="0"/>
          </a:p>
        </p:txBody>
      </p:sp>
      <p:sp>
        <p:nvSpPr>
          <p:cNvPr id="4" name="Footer Placeholder 3">
            <a:extLst>
              <a:ext uri="{FF2B5EF4-FFF2-40B4-BE49-F238E27FC236}">
                <a16:creationId xmlns:a16="http://schemas.microsoft.com/office/drawing/2014/main" id="{07187100-FCA5-1A0A-D63C-D09C020A4E1B}"/>
              </a:ext>
            </a:extLst>
          </p:cNvPr>
          <p:cNvSpPr>
            <a:spLocks noGrp="1"/>
          </p:cNvSpPr>
          <p:nvPr>
            <p:ph type="ftr" sz="quarter" idx="11"/>
          </p:nvPr>
        </p:nvSpPr>
        <p:spPr/>
        <p:txBody>
          <a:bodyPr/>
          <a:lstStyle/>
          <a:p>
            <a:r>
              <a:rPr lang="en-US"/>
              <a:t>Dr. Lavdie Rada (lavdie.rada@bau.edu.tr)</a:t>
            </a:r>
          </a:p>
        </p:txBody>
      </p:sp>
    </p:spTree>
    <p:extLst>
      <p:ext uri="{BB962C8B-B14F-4D97-AF65-F5344CB8AC3E}">
        <p14:creationId xmlns:p14="http://schemas.microsoft.com/office/powerpoint/2010/main" val="4275722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AE6C-2861-912A-8592-E2DE58412024}"/>
              </a:ext>
            </a:extLst>
          </p:cNvPr>
          <p:cNvSpPr>
            <a:spLocks noGrp="1"/>
          </p:cNvSpPr>
          <p:nvPr>
            <p:ph type="title"/>
          </p:nvPr>
        </p:nvSpPr>
        <p:spPr/>
        <p:txBody>
          <a:bodyPr/>
          <a:lstStyle/>
          <a:p>
            <a:r>
              <a:rPr lang="en-US" dirty="0"/>
              <a:t>5. </a:t>
            </a:r>
            <a:r>
              <a:rPr lang="en-US" b="1" dirty="0"/>
              <a:t>Simulate Image Segmentation</a:t>
            </a:r>
            <a:endParaRPr lang="en-TR" dirty="0"/>
          </a:p>
        </p:txBody>
      </p:sp>
      <p:sp>
        <p:nvSpPr>
          <p:cNvPr id="3" name="Content Placeholder 2">
            <a:extLst>
              <a:ext uri="{FF2B5EF4-FFF2-40B4-BE49-F238E27FC236}">
                <a16:creationId xmlns:a16="http://schemas.microsoft.com/office/drawing/2014/main" id="{73A43240-667A-2C14-692F-8BEC8A6AEED2}"/>
              </a:ext>
            </a:extLst>
          </p:cNvPr>
          <p:cNvSpPr>
            <a:spLocks noGrp="1"/>
          </p:cNvSpPr>
          <p:nvPr>
            <p:ph idx="1"/>
          </p:nvPr>
        </p:nvSpPr>
        <p:spPr/>
        <p:txBody>
          <a:bodyPr>
            <a:normAutofit/>
          </a:bodyPr>
          <a:lstStyle/>
          <a:p>
            <a:pPr marL="0" indent="0" defTabSz="685800" eaLnBrk="0" fontAlgn="base" hangingPunct="0">
              <a:spcBef>
                <a:spcPct val="0"/>
              </a:spcBef>
              <a:spcAft>
                <a:spcPct val="0"/>
              </a:spcAft>
              <a:buNone/>
            </a:pPr>
            <a:r>
              <a:rPr lang="en-US" altLang="en-US" sz="2000" dirty="0">
                <a:latin typeface="Arial" panose="020B0604020202020204" pitchFamily="34" charset="0"/>
                <a:cs typeface="Arial" panose="020B0604020202020204" pitchFamily="34" charset="0"/>
              </a:rPr>
              <a:t>Segmentation is used to isolate areas of interest (like organs or tissues). In this simple case, we’ll use </a:t>
            </a:r>
            <a:r>
              <a:rPr lang="en-US" altLang="en-US" sz="2000" b="1" dirty="0">
                <a:latin typeface="Arial" panose="020B0604020202020204" pitchFamily="34" charset="0"/>
                <a:cs typeface="Arial" panose="020B0604020202020204" pitchFamily="34" charset="0"/>
              </a:rPr>
              <a:t>thresholding</a:t>
            </a:r>
            <a:r>
              <a:rPr lang="en-US" altLang="en-US" sz="2000" dirty="0">
                <a:latin typeface="Arial" panose="020B0604020202020204" pitchFamily="34" charset="0"/>
                <a:cs typeface="Arial" panose="020B0604020202020204" pitchFamily="34" charset="0"/>
              </a:rPr>
              <a:t> to highlight specific areas in the image.</a:t>
            </a:r>
          </a:p>
          <a:p>
            <a:pPr marL="0" indent="0" defTabSz="685800" eaLnBrk="0" fontAlgn="base" hangingPunct="0">
              <a:spcBef>
                <a:spcPct val="0"/>
              </a:spcBef>
              <a:spcAft>
                <a:spcPct val="0"/>
              </a:spcAft>
              <a:buNone/>
            </a:pPr>
            <a:endParaRPr lang="en-US" altLang="en-US" sz="2000" dirty="0">
              <a:latin typeface="Arial" panose="020B0604020202020204" pitchFamily="34" charset="0"/>
              <a:cs typeface="Arial" panose="020B0604020202020204" pitchFamily="34" charset="0"/>
            </a:endParaRPr>
          </a:p>
          <a:p>
            <a:pPr marL="0" indent="0" defTabSz="685800" eaLnBrk="0" fontAlgn="base" hangingPunct="0">
              <a:spcBef>
                <a:spcPct val="0"/>
              </a:spcBef>
              <a:spcAft>
                <a:spcPct val="0"/>
              </a:spcAft>
              <a:buNone/>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Python</a:t>
            </a:r>
          </a:p>
          <a:p>
            <a:pPr marL="0" indent="0" defTabSz="68580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Apply Thresholding to simulate segmentation _,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segmented_image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cv2.threshold(</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blurred_image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100, 255, cv2.THRESH_BINARY) # Display the segmented image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plt.imshow</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segmented_image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cmap</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='gray')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plt.title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("Segmented Medical Image")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plt.show</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lang="en-US" altLang="en-US" sz="1800" dirty="0">
              <a:latin typeface="Arial" panose="020B0604020202020204" pitchFamily="34" charset="0"/>
              <a:cs typeface="Arial" panose="020B0604020202020204" pitchFamily="34" charset="0"/>
            </a:endParaRPr>
          </a:p>
          <a:p>
            <a:pPr marL="0" indent="0" defTabSz="685800"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cv2.threshold()</a:t>
            </a:r>
            <a:r>
              <a:rPr lang="en-US" altLang="en-US" sz="1800" dirty="0">
                <a:latin typeface="Arial" panose="020B0604020202020204" pitchFamily="34" charset="0"/>
                <a:cs typeface="Arial" panose="020B0604020202020204" pitchFamily="34" charset="0"/>
              </a:rPr>
              <a:t> is used here to segment the image. It converts the image to black and white based on a threshold value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100</a:t>
            </a:r>
            <a:r>
              <a:rPr lang="en-US" altLang="en-US" sz="1800" dirty="0">
                <a:latin typeface="Arial" panose="020B0604020202020204" pitchFamily="34" charset="0"/>
                <a:cs typeface="Arial" panose="020B0604020202020204" pitchFamily="34" charset="0"/>
              </a:rPr>
              <a:t>). Pixels brighter than 100 become white (255), and the rest become black.</a:t>
            </a:r>
          </a:p>
          <a:p>
            <a:pPr marL="0" indent="0">
              <a:buNone/>
            </a:pPr>
            <a:endParaRPr lang="en-TR"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11C8FA5-3E1C-3AB9-3490-41CD52969E77}"/>
              </a:ext>
            </a:extLst>
          </p:cNvPr>
          <p:cNvSpPr>
            <a:spLocks noGrp="1"/>
          </p:cNvSpPr>
          <p:nvPr>
            <p:ph type="ftr" sz="quarter" idx="11"/>
          </p:nvPr>
        </p:nvSpPr>
        <p:spPr/>
        <p:txBody>
          <a:bodyPr/>
          <a:lstStyle/>
          <a:p>
            <a:r>
              <a:rPr lang="en-US"/>
              <a:t>Dr. Lavdie Rada (lavdie.rada@bau.edu.tr)</a:t>
            </a:r>
          </a:p>
        </p:txBody>
      </p:sp>
    </p:spTree>
    <p:extLst>
      <p:ext uri="{BB962C8B-B14F-4D97-AF65-F5344CB8AC3E}">
        <p14:creationId xmlns:p14="http://schemas.microsoft.com/office/powerpoint/2010/main" val="1141247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2C82-A01B-5424-8E74-8ABE395DFA71}"/>
              </a:ext>
            </a:extLst>
          </p:cNvPr>
          <p:cNvSpPr>
            <a:spLocks noGrp="1"/>
          </p:cNvSpPr>
          <p:nvPr>
            <p:ph type="title"/>
          </p:nvPr>
        </p:nvSpPr>
        <p:spPr/>
        <p:txBody>
          <a:bodyPr/>
          <a:lstStyle/>
          <a:p>
            <a:r>
              <a:rPr lang="en-US" b="1" dirty="0"/>
              <a:t>6. Add Additional Tools (Optional)</a:t>
            </a:r>
            <a:endParaRPr lang="en-TR" dirty="0"/>
          </a:p>
        </p:txBody>
      </p:sp>
      <p:sp>
        <p:nvSpPr>
          <p:cNvPr id="3" name="Content Placeholder 2">
            <a:extLst>
              <a:ext uri="{FF2B5EF4-FFF2-40B4-BE49-F238E27FC236}">
                <a16:creationId xmlns:a16="http://schemas.microsoft.com/office/drawing/2014/main" id="{0BFE511D-14D3-BE2D-C63E-B52F64D30347}"/>
              </a:ext>
            </a:extLst>
          </p:cNvPr>
          <p:cNvSpPr>
            <a:spLocks noGrp="1"/>
          </p:cNvSpPr>
          <p:nvPr>
            <p:ph idx="1"/>
          </p:nvPr>
        </p:nvSpPr>
        <p:spPr/>
        <p:txBody>
          <a:bodyPr>
            <a:normAutofit/>
          </a:bodyPr>
          <a:lstStyle/>
          <a:p>
            <a:pPr marL="0" indent="0" defTabSz="685800" eaLnBrk="0" fontAlgn="base" hangingPunct="0">
              <a:spcBef>
                <a:spcPct val="0"/>
              </a:spcBef>
              <a:spcAft>
                <a:spcPct val="0"/>
              </a:spcAft>
              <a:buNone/>
            </a:pPr>
            <a:r>
              <a:rPr lang="en-US" altLang="en-US" sz="2600" dirty="0">
                <a:latin typeface="Arial" panose="020B0604020202020204" pitchFamily="34" charset="0"/>
                <a:cs typeface="Arial" panose="020B0604020202020204" pitchFamily="34" charset="0"/>
              </a:rPr>
              <a:t>Just like </a:t>
            </a:r>
            <a:r>
              <a:rPr lang="en-US" altLang="en-US" sz="2600" dirty="0" err="1">
                <a:latin typeface="Arial" panose="020B0604020202020204" pitchFamily="34" charset="0"/>
                <a:cs typeface="Arial" panose="020B0604020202020204" pitchFamily="34" charset="0"/>
              </a:rPr>
              <a:t>Radiolance</a:t>
            </a:r>
            <a:r>
              <a:rPr lang="en-US" altLang="en-US" sz="2600" dirty="0">
                <a:latin typeface="Arial" panose="020B0604020202020204" pitchFamily="34" charset="0"/>
                <a:cs typeface="Arial" panose="020B0604020202020204" pitchFamily="34" charset="0"/>
              </a:rPr>
              <a:t>, we could also add measurement tools or filters. For example, we can apply an </a:t>
            </a:r>
            <a:r>
              <a:rPr lang="en-US" altLang="en-US" sz="2600" b="1" dirty="0">
                <a:latin typeface="Arial" panose="020B0604020202020204" pitchFamily="34" charset="0"/>
                <a:cs typeface="Arial" panose="020B0604020202020204" pitchFamily="34" charset="0"/>
              </a:rPr>
              <a:t>edge detection</a:t>
            </a:r>
            <a:r>
              <a:rPr lang="en-US" altLang="en-US" sz="2600" dirty="0">
                <a:latin typeface="Arial" panose="020B0604020202020204" pitchFamily="34" charset="0"/>
                <a:cs typeface="Arial" panose="020B0604020202020204" pitchFamily="34" charset="0"/>
              </a:rPr>
              <a:t> filter to identify boundaries in the image:</a:t>
            </a:r>
          </a:p>
          <a:p>
            <a:pPr marL="0" indent="0" defTabSz="685800" eaLnBrk="0" fontAlgn="base" hangingPunct="0">
              <a:spcBef>
                <a:spcPct val="0"/>
              </a:spcBef>
              <a:spcAft>
                <a:spcPct val="0"/>
              </a:spcAft>
              <a:buNone/>
            </a:pPr>
            <a:endParaRPr lang="en-US" altLang="en-US" sz="1900" dirty="0">
              <a:latin typeface="Arial" panose="020B0604020202020204" pitchFamily="34" charset="0"/>
              <a:cs typeface="Arial" panose="020B0604020202020204" pitchFamily="34" charset="0"/>
            </a:endParaRPr>
          </a:p>
          <a:p>
            <a:pPr marL="0" indent="0" defTabSz="685800" eaLnBrk="0" fontAlgn="base" hangingPunct="0">
              <a:spcBef>
                <a:spcPct val="0"/>
              </a:spcBef>
              <a:spcAft>
                <a:spcPct val="0"/>
              </a:spcAft>
              <a:buNone/>
            </a:pPr>
            <a:r>
              <a:rPr kumimoji="0" lang="en-US" altLang="en-US" sz="19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python</a:t>
            </a:r>
          </a:p>
          <a:p>
            <a:pPr marL="0" indent="0" defTabSz="685800" eaLnBrk="0" fontAlgn="base" hangingPunct="0">
              <a:spcBef>
                <a:spcPct val="0"/>
              </a:spcBef>
              <a:spcAft>
                <a:spcPct val="0"/>
              </a:spcAft>
              <a:buNone/>
            </a:pPr>
            <a:r>
              <a:rPr kumimoji="0" lang="en-US" altLang="en-US" sz="19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Apply Edge Detection edges = cv2.Canny(</a:t>
            </a:r>
            <a:r>
              <a:rPr kumimoji="0" lang="en-US" altLang="en-US" sz="19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segmented_image</a:t>
            </a:r>
            <a:r>
              <a:rPr kumimoji="0" lang="en-US" altLang="en-US" sz="19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100, 200) # Display the edges </a:t>
            </a:r>
            <a:r>
              <a:rPr kumimoji="0" lang="en-US" altLang="en-US" sz="19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plt.imshow</a:t>
            </a:r>
            <a:r>
              <a:rPr kumimoji="0" lang="en-US" altLang="en-US" sz="19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(edges, </a:t>
            </a:r>
            <a:r>
              <a:rPr kumimoji="0" lang="en-US" altLang="en-US" sz="19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cmap</a:t>
            </a:r>
            <a:r>
              <a:rPr kumimoji="0" lang="en-US" altLang="en-US" sz="19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='gray') </a:t>
            </a:r>
            <a:r>
              <a:rPr kumimoji="0" lang="en-US" altLang="en-US" sz="19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plt.title</a:t>
            </a:r>
            <a:r>
              <a:rPr kumimoji="0" lang="en-US" altLang="en-US" sz="19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("Edges Detected in Medical Image") </a:t>
            </a:r>
            <a:r>
              <a:rPr kumimoji="0" lang="en-US" altLang="en-US" sz="19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plt.show</a:t>
            </a:r>
            <a:r>
              <a:rPr kumimoji="0" lang="en-US" altLang="en-US" sz="19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lang="en-US" altLang="en-US" sz="1900" dirty="0">
              <a:latin typeface="Arial" panose="020B0604020202020204" pitchFamily="34" charset="0"/>
              <a:cs typeface="Arial" panose="020B0604020202020204" pitchFamily="34" charset="0"/>
            </a:endParaRPr>
          </a:p>
          <a:p>
            <a:pPr marL="0" indent="0" defTabSz="685800" eaLnBrk="0" fontAlgn="base" hangingPunct="0">
              <a:spcBef>
                <a:spcPct val="0"/>
              </a:spcBef>
              <a:spcAft>
                <a:spcPct val="0"/>
              </a:spcAft>
              <a:buFontTx/>
              <a:buChar char="•"/>
            </a:pPr>
            <a:r>
              <a:rPr kumimoji="0" lang="en-US" altLang="en-US" sz="19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cv2.Canny()</a:t>
            </a:r>
            <a:r>
              <a:rPr lang="en-US" altLang="en-US" sz="1900" dirty="0">
                <a:latin typeface="Arial" panose="020B0604020202020204" pitchFamily="34" charset="0"/>
                <a:cs typeface="Arial" panose="020B0604020202020204" pitchFamily="34" charset="0"/>
              </a:rPr>
              <a:t> is used for detecting edges in the image, highlighting the boundaries of structures</a:t>
            </a:r>
            <a:r>
              <a:rPr lang="en-US" altLang="en-US" sz="2000" dirty="0"/>
              <a:t>.</a:t>
            </a:r>
            <a:endParaRPr lang="en-US" altLang="en-US" sz="6000" dirty="0">
              <a:latin typeface="Arial" panose="020B0604020202020204" pitchFamily="34" charset="0"/>
            </a:endParaRPr>
          </a:p>
          <a:p>
            <a:pPr marL="0" indent="0">
              <a:buNone/>
            </a:pPr>
            <a:endParaRPr lang="en-TR" dirty="0"/>
          </a:p>
        </p:txBody>
      </p:sp>
      <p:sp>
        <p:nvSpPr>
          <p:cNvPr id="4" name="Footer Placeholder 3">
            <a:extLst>
              <a:ext uri="{FF2B5EF4-FFF2-40B4-BE49-F238E27FC236}">
                <a16:creationId xmlns:a16="http://schemas.microsoft.com/office/drawing/2014/main" id="{F4B098CE-F4C0-6D52-5FB9-A21D014007DC}"/>
              </a:ext>
            </a:extLst>
          </p:cNvPr>
          <p:cNvSpPr>
            <a:spLocks noGrp="1"/>
          </p:cNvSpPr>
          <p:nvPr>
            <p:ph type="ftr" sz="quarter" idx="11"/>
          </p:nvPr>
        </p:nvSpPr>
        <p:spPr/>
        <p:txBody>
          <a:bodyPr/>
          <a:lstStyle/>
          <a:p>
            <a:r>
              <a:rPr lang="en-US"/>
              <a:t>Dr. Lavdie Rada (lavdie.rada@bau.edu.tr)</a:t>
            </a:r>
          </a:p>
        </p:txBody>
      </p:sp>
    </p:spTree>
    <p:extLst>
      <p:ext uri="{BB962C8B-B14F-4D97-AF65-F5344CB8AC3E}">
        <p14:creationId xmlns:p14="http://schemas.microsoft.com/office/powerpoint/2010/main" val="357076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B8B70-2B2E-C60C-BBD4-B89C4B1F68AF}"/>
              </a:ext>
            </a:extLst>
          </p:cNvPr>
          <p:cNvSpPr>
            <a:spLocks noGrp="1"/>
          </p:cNvSpPr>
          <p:nvPr>
            <p:ph type="title"/>
          </p:nvPr>
        </p:nvSpPr>
        <p:spPr/>
        <p:txBody>
          <a:bodyPr/>
          <a:lstStyle/>
          <a:p>
            <a:r>
              <a:rPr lang="en-US" b="1" dirty="0"/>
              <a:t>Step-by-Step Explanation</a:t>
            </a:r>
            <a:r>
              <a:rPr lang="en-US" dirty="0"/>
              <a:t>:</a:t>
            </a:r>
            <a:endParaRPr lang="en-TR" dirty="0"/>
          </a:p>
        </p:txBody>
      </p:sp>
      <p:sp>
        <p:nvSpPr>
          <p:cNvPr id="4" name="Footer Placeholder 3">
            <a:extLst>
              <a:ext uri="{FF2B5EF4-FFF2-40B4-BE49-F238E27FC236}">
                <a16:creationId xmlns:a16="http://schemas.microsoft.com/office/drawing/2014/main" id="{7E86CAE3-2221-50C5-32BA-EDBE7D1B12E9}"/>
              </a:ext>
            </a:extLst>
          </p:cNvPr>
          <p:cNvSpPr>
            <a:spLocks noGrp="1"/>
          </p:cNvSpPr>
          <p:nvPr>
            <p:ph type="ftr" sz="quarter" idx="11"/>
          </p:nvPr>
        </p:nvSpPr>
        <p:spPr/>
        <p:txBody>
          <a:bodyPr/>
          <a:lstStyle/>
          <a:p>
            <a:r>
              <a:rPr lang="en-US"/>
              <a:t>Dr. Lavdie Rada (lavdie.rada@bau.edu.tr)</a:t>
            </a:r>
          </a:p>
        </p:txBody>
      </p:sp>
      <p:sp>
        <p:nvSpPr>
          <p:cNvPr id="9" name="Rectangle 1">
            <a:extLst>
              <a:ext uri="{FF2B5EF4-FFF2-40B4-BE49-F238E27FC236}">
                <a16:creationId xmlns:a16="http://schemas.microsoft.com/office/drawing/2014/main" id="{6428CAF3-6143-2FB7-A44B-4F31025D6708}"/>
              </a:ext>
            </a:extLst>
          </p:cNvPr>
          <p:cNvSpPr>
            <a:spLocks noGrp="1" noChangeArrowheads="1"/>
          </p:cNvSpPr>
          <p:nvPr>
            <p:ph idx="1"/>
          </p:nvPr>
        </p:nvSpPr>
        <p:spPr bwMode="auto">
          <a:xfrm>
            <a:off x="457200" y="1889565"/>
            <a:ext cx="8229600" cy="3947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Install Libraries</a:t>
            </a:r>
            <a:r>
              <a:rPr kumimoji="0" lang="en-US" altLang="en-US" sz="1800" b="0" i="0" u="none" strike="noStrike" cap="none" normalizeH="0" baseline="0" dirty="0">
                <a:ln>
                  <a:noFill/>
                </a:ln>
                <a:solidFill>
                  <a:schemeClr val="tx1"/>
                </a:solidFill>
                <a:effectLst/>
                <a:latin typeface="Arial" panose="020B0604020202020204" pitchFamily="34" charset="0"/>
              </a:rPr>
              <a:t>: We install necessary libraries like </a:t>
            </a:r>
            <a:r>
              <a:rPr lang="en-US" altLang="en-US" sz="1800" dirty="0" err="1">
                <a:latin typeface="Arial" panose="020B0604020202020204" pitchFamily="34" charset="0"/>
                <a:cs typeface="Arial" panose="020B0604020202020204" pitchFamily="34" charset="0"/>
              </a:rPr>
              <a:t>opencv</a:t>
            </a:r>
            <a:r>
              <a:rPr lang="en-US" altLang="en-US" sz="1800" dirty="0">
                <a:latin typeface="Arial" panose="020B0604020202020204" pitchFamily="34" charset="0"/>
                <a:cs typeface="Arial" panose="020B0604020202020204" pitchFamily="34" charset="0"/>
              </a:rPr>
              <a:t> and </a:t>
            </a:r>
            <a:r>
              <a:rPr lang="en-US" altLang="en-US" sz="1800" dirty="0" err="1">
                <a:latin typeface="Arial" panose="020B0604020202020204" pitchFamily="34" charset="0"/>
                <a:cs typeface="Arial" panose="020B0604020202020204" pitchFamily="34" charset="0"/>
              </a:rPr>
              <a:t>numpy</a:t>
            </a:r>
            <a:r>
              <a:rPr lang="en-US" altLang="en-US" sz="1800" dirty="0">
                <a:latin typeface="Arial" panose="020B0604020202020204" pitchFamily="34" charset="0"/>
                <a:cs typeface="Arial" panose="020B0604020202020204" pitchFamily="34" charset="0"/>
              </a:rPr>
              <a:t> which are required for image processing.</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defTabSz="685800" eaLnBrk="0" fontAlgn="base" hangingPunct="0">
              <a:spcBef>
                <a:spcPct val="0"/>
              </a:spcBef>
              <a:spcAft>
                <a:spcPct val="0"/>
              </a:spcAft>
              <a:buFontTx/>
              <a:buChar char="•"/>
            </a:pPr>
            <a:r>
              <a:rPr lang="en-US" altLang="en-US" sz="1800" b="1" dirty="0">
                <a:latin typeface="Arial" panose="020B0604020202020204" pitchFamily="34" charset="0"/>
              </a:rPr>
              <a:t>Import Libraries</a:t>
            </a:r>
            <a:r>
              <a:rPr lang="en-US" altLang="en-US" sz="1800" dirty="0">
                <a:latin typeface="Arial" panose="020B0604020202020204" pitchFamily="34" charset="0"/>
              </a:rPr>
              <a:t>: Libraries like OpenCV help us manipulate images, while Matplotlib helps display them.</a:t>
            </a:r>
          </a:p>
          <a:p>
            <a:pPr marL="0" indent="0" defTabSz="685800" eaLnBrk="0" fontAlgn="base" hangingPunct="0">
              <a:spcBef>
                <a:spcPct val="0"/>
              </a:spcBef>
              <a:spcAft>
                <a:spcPct val="0"/>
              </a:spcAft>
              <a:buFontTx/>
              <a:buChar char="•"/>
            </a:pPr>
            <a:r>
              <a:rPr lang="en-US" altLang="en-US" sz="1800" b="1" dirty="0">
                <a:latin typeface="Arial" panose="020B0604020202020204" pitchFamily="34" charset="0"/>
              </a:rPr>
              <a:t>Load a Medical Image</a:t>
            </a:r>
            <a:r>
              <a:rPr lang="en-US" altLang="en-US" sz="1800" dirty="0">
                <a:latin typeface="Arial" panose="020B0604020202020204" pitchFamily="34" charset="0"/>
              </a:rPr>
              <a:t>: We load an image (like a CT scan or MRI) and convert it to grayscale, since medical images often use shades of gray</a:t>
            </a:r>
          </a:p>
          <a:p>
            <a:pPr marL="0" indent="0" defTabSz="685800" eaLnBrk="0" fontAlgn="base" hangingPunct="0">
              <a:spcBef>
                <a:spcPct val="0"/>
              </a:spcBef>
              <a:spcAft>
                <a:spcPct val="0"/>
              </a:spcAft>
              <a:buFontTx/>
              <a:buChar char="•"/>
            </a:pPr>
            <a:r>
              <a:rPr lang="en-US" altLang="en-US" sz="1800" b="1" dirty="0">
                <a:latin typeface="Arial" panose="020B0604020202020204" pitchFamily="34" charset="0"/>
              </a:rPr>
              <a:t>Apply Image Processing (Noise Reduction)</a:t>
            </a:r>
            <a:r>
              <a:rPr lang="en-US" altLang="en-US" sz="1800" dirty="0">
                <a:latin typeface="Arial" panose="020B0604020202020204" pitchFamily="34" charset="0"/>
              </a:rPr>
              <a:t>: We apply a blur to reduce noise. This makes it easier for doctors (and software) to focus on the important parts of the image.</a:t>
            </a:r>
          </a:p>
          <a:p>
            <a:pPr marL="0" indent="0" defTabSz="685800" eaLnBrk="0" fontAlgn="base" hangingPunct="0">
              <a:spcBef>
                <a:spcPct val="0"/>
              </a:spcBef>
              <a:spcAft>
                <a:spcPct val="0"/>
              </a:spcAft>
              <a:buFontTx/>
              <a:buChar char="•"/>
            </a:pPr>
            <a:r>
              <a:rPr lang="en-US" altLang="en-US" sz="1800" b="1" dirty="0">
                <a:latin typeface="Arial" panose="020B0604020202020204" pitchFamily="34" charset="0"/>
              </a:rPr>
              <a:t>Simulate Segmentation</a:t>
            </a:r>
            <a:r>
              <a:rPr lang="en-US" altLang="en-US" sz="1800" dirty="0">
                <a:latin typeface="Arial" panose="020B0604020202020204" pitchFamily="34" charset="0"/>
              </a:rPr>
              <a:t>: We use thresholding to segment the image, which means separating the important parts of the image (like organs) from the rest.</a:t>
            </a:r>
          </a:p>
          <a:p>
            <a:pPr marL="0" indent="0" defTabSz="685800" eaLnBrk="0" fontAlgn="base" hangingPunct="0">
              <a:spcBef>
                <a:spcPct val="0"/>
              </a:spcBef>
              <a:spcAft>
                <a:spcPct val="0"/>
              </a:spcAft>
              <a:buFontTx/>
              <a:buChar char="•"/>
            </a:pPr>
            <a:r>
              <a:rPr lang="en-US" altLang="en-US" sz="1800" b="1" dirty="0">
                <a:latin typeface="Arial" panose="020B0604020202020204" pitchFamily="34" charset="0"/>
              </a:rPr>
              <a:t>Edge Detection</a:t>
            </a:r>
            <a:r>
              <a:rPr lang="en-US" altLang="en-US" sz="1800" dirty="0">
                <a:latin typeface="Arial" panose="020B0604020202020204" pitchFamily="34" charset="0"/>
              </a:rPr>
              <a:t>: We add an edge detection filter to highlight boundaries, making it easier to identify different structures in the image.</a:t>
            </a:r>
          </a:p>
          <a:p>
            <a:pPr marL="0" indent="0" defTabSz="685800" eaLnBrk="0" fontAlgn="base" hangingPunct="0">
              <a:spcBef>
                <a:spcPct val="0"/>
              </a:spcBef>
              <a:spcAft>
                <a:spcPct val="0"/>
              </a:spcAft>
              <a:buFontTx/>
              <a:buChar char="•"/>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14231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types</a:t>
            </a:r>
          </a:p>
        </p:txBody>
      </p:sp>
      <p:sp>
        <p:nvSpPr>
          <p:cNvPr id="4" name="Footer Placeholder 3"/>
          <p:cNvSpPr>
            <a:spLocks noGrp="1"/>
          </p:cNvSpPr>
          <p:nvPr>
            <p:ph type="ftr" sz="quarter" idx="11"/>
          </p:nvPr>
        </p:nvSpPr>
        <p:spPr/>
        <p:txBody>
          <a:bodyPr/>
          <a:lstStyle/>
          <a:p>
            <a:r>
              <a:rPr lang="en-US"/>
              <a:t>Dr. Lavdie Rada (lavdie.rada@bau.edu.tr)</a:t>
            </a:r>
          </a:p>
        </p:txBody>
      </p:sp>
      <p:pic>
        <p:nvPicPr>
          <p:cNvPr id="1026" name="Picture 2"/>
          <p:cNvPicPr>
            <a:picLocks noGrp="1" noChangeAspect="1" noChangeArrowheads="1"/>
          </p:cNvPicPr>
          <p:nvPr>
            <p:ph idx="1"/>
          </p:nvPr>
        </p:nvPicPr>
        <p:blipFill>
          <a:blip r:embed="rId2"/>
          <a:srcRect/>
          <a:stretch>
            <a:fillRect/>
          </a:stretch>
        </p:blipFill>
        <p:spPr bwMode="auto">
          <a:xfrm>
            <a:off x="1157982" y="1600200"/>
            <a:ext cx="6828036" cy="4525963"/>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A3BE-5B5E-1CA1-CBF9-3FB458FA409A}"/>
              </a:ext>
            </a:extLst>
          </p:cNvPr>
          <p:cNvSpPr>
            <a:spLocks noGrp="1"/>
          </p:cNvSpPr>
          <p:nvPr>
            <p:ph type="title"/>
          </p:nvPr>
        </p:nvSpPr>
        <p:spPr/>
        <p:txBody>
          <a:bodyPr/>
          <a:lstStyle/>
          <a:p>
            <a:r>
              <a:rPr lang="en-US" dirty="0"/>
              <a:t>Running the Program</a:t>
            </a:r>
            <a:endParaRPr lang="en-TR" dirty="0"/>
          </a:p>
        </p:txBody>
      </p:sp>
      <p:sp>
        <p:nvSpPr>
          <p:cNvPr id="3" name="Content Placeholder 2">
            <a:extLst>
              <a:ext uri="{FF2B5EF4-FFF2-40B4-BE49-F238E27FC236}">
                <a16:creationId xmlns:a16="http://schemas.microsoft.com/office/drawing/2014/main" id="{1C339913-40C4-C34A-07F2-D025FE4BE42A}"/>
              </a:ext>
            </a:extLst>
          </p:cNvPr>
          <p:cNvSpPr>
            <a:spLocks noGrp="1"/>
          </p:cNvSpPr>
          <p:nvPr>
            <p:ph idx="1"/>
          </p:nvPr>
        </p:nvSpPr>
        <p:spPr/>
        <p:txBody>
          <a:bodyPr/>
          <a:lstStyle/>
          <a:p>
            <a:r>
              <a:rPr lang="en-US" dirty="0"/>
              <a:t>You can run this program in </a:t>
            </a:r>
            <a:r>
              <a:rPr lang="en-US" b="1" dirty="0" err="1"/>
              <a:t>Jupyter</a:t>
            </a:r>
            <a:r>
              <a:rPr lang="en-US" b="1" dirty="0"/>
              <a:t> Notebook</a:t>
            </a:r>
            <a:r>
              <a:rPr lang="en-US" dirty="0"/>
              <a:t> by following these steps:</a:t>
            </a:r>
          </a:p>
          <a:p>
            <a:pPr>
              <a:buFont typeface="+mj-lt"/>
              <a:buAutoNum type="arabicPeriod"/>
            </a:pPr>
            <a:r>
              <a:rPr lang="en-US" dirty="0"/>
              <a:t>Open </a:t>
            </a:r>
            <a:r>
              <a:rPr lang="en-US" dirty="0" err="1"/>
              <a:t>Jupyter</a:t>
            </a:r>
            <a:r>
              <a:rPr lang="en-US" dirty="0"/>
              <a:t> Notebook.</a:t>
            </a:r>
          </a:p>
          <a:p>
            <a:pPr>
              <a:buFont typeface="+mj-lt"/>
              <a:buAutoNum type="arabicPeriod"/>
            </a:pPr>
            <a:r>
              <a:rPr lang="en-US" dirty="0"/>
              <a:t>Copy each section of the code and run them in different cells.</a:t>
            </a:r>
          </a:p>
          <a:p>
            <a:pPr>
              <a:buFont typeface="+mj-lt"/>
              <a:buAutoNum type="arabicPeriod"/>
            </a:pPr>
            <a:r>
              <a:rPr lang="en-US" dirty="0"/>
              <a:t>You can also run this code in any IDE (like PyCharm or VS Code) as long as you have installed the required libraries.</a:t>
            </a:r>
          </a:p>
          <a:p>
            <a:pPr marL="0" indent="0">
              <a:buNone/>
            </a:pPr>
            <a:endParaRPr lang="en-US" dirty="0"/>
          </a:p>
          <a:p>
            <a:endParaRPr lang="en-TR" dirty="0"/>
          </a:p>
        </p:txBody>
      </p:sp>
      <p:sp>
        <p:nvSpPr>
          <p:cNvPr id="4" name="Footer Placeholder 3">
            <a:extLst>
              <a:ext uri="{FF2B5EF4-FFF2-40B4-BE49-F238E27FC236}">
                <a16:creationId xmlns:a16="http://schemas.microsoft.com/office/drawing/2014/main" id="{E2E63819-93B8-987F-86D7-A9BBF9C804ED}"/>
              </a:ext>
            </a:extLst>
          </p:cNvPr>
          <p:cNvSpPr>
            <a:spLocks noGrp="1"/>
          </p:cNvSpPr>
          <p:nvPr>
            <p:ph type="ftr" sz="quarter" idx="11"/>
          </p:nvPr>
        </p:nvSpPr>
        <p:spPr/>
        <p:txBody>
          <a:bodyPr/>
          <a:lstStyle/>
          <a:p>
            <a:r>
              <a:rPr lang="en-US"/>
              <a:t>Dr. Lavdie Rada (lavdie.rada@bau.edu.tr)</a:t>
            </a:r>
          </a:p>
        </p:txBody>
      </p:sp>
    </p:spTree>
    <p:extLst>
      <p:ext uri="{BB962C8B-B14F-4D97-AF65-F5344CB8AC3E}">
        <p14:creationId xmlns:p14="http://schemas.microsoft.com/office/powerpoint/2010/main" val="2096827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4721-2188-EF67-7426-D54142C1B602}"/>
              </a:ext>
            </a:extLst>
          </p:cNvPr>
          <p:cNvSpPr>
            <a:spLocks noGrp="1"/>
          </p:cNvSpPr>
          <p:nvPr>
            <p:ph type="title"/>
          </p:nvPr>
        </p:nvSpPr>
        <p:spPr/>
        <p:txBody>
          <a:bodyPr/>
          <a:lstStyle/>
          <a:p>
            <a:r>
              <a:rPr lang="en-TR" dirty="0"/>
              <a:t>Reference</a:t>
            </a:r>
          </a:p>
        </p:txBody>
      </p:sp>
      <p:sp>
        <p:nvSpPr>
          <p:cNvPr id="3" name="Content Placeholder 2">
            <a:extLst>
              <a:ext uri="{FF2B5EF4-FFF2-40B4-BE49-F238E27FC236}">
                <a16:creationId xmlns:a16="http://schemas.microsoft.com/office/drawing/2014/main" id="{90C96C08-A0F1-308E-360B-51065D793A65}"/>
              </a:ext>
            </a:extLst>
          </p:cNvPr>
          <p:cNvSpPr>
            <a:spLocks noGrp="1"/>
          </p:cNvSpPr>
          <p:nvPr>
            <p:ph idx="1"/>
          </p:nvPr>
        </p:nvSpPr>
        <p:spPr/>
        <p:txBody>
          <a:bodyPr/>
          <a:lstStyle/>
          <a:p>
            <a:pPr marL="0" indent="0">
              <a:buNone/>
            </a:pPr>
            <a:r>
              <a:rPr lang="en-US" dirty="0"/>
              <a:t>https://</a:t>
            </a:r>
            <a:r>
              <a:rPr lang="en-US" dirty="0" err="1"/>
              <a:t>medium.com</a:t>
            </a:r>
            <a:r>
              <a:rPr lang="en-US" dirty="0"/>
              <a:t>/@</a:t>
            </a:r>
            <a:r>
              <a:rPr lang="en-US" dirty="0" err="1"/>
              <a:t>sdhglobal</a:t>
            </a:r>
            <a:r>
              <a:rPr lang="en-US" dirty="0"/>
              <a:t>/what-is-medical-image-processing-412d403cbfd0</a:t>
            </a:r>
          </a:p>
          <a:p>
            <a:pPr marL="0" indent="0">
              <a:buNone/>
            </a:pPr>
            <a:endParaRPr lang="en-TR" dirty="0"/>
          </a:p>
        </p:txBody>
      </p:sp>
      <p:sp>
        <p:nvSpPr>
          <p:cNvPr id="4" name="Footer Placeholder 3">
            <a:extLst>
              <a:ext uri="{FF2B5EF4-FFF2-40B4-BE49-F238E27FC236}">
                <a16:creationId xmlns:a16="http://schemas.microsoft.com/office/drawing/2014/main" id="{F21E14DA-ABCA-DABB-5FC3-3F11E3BDCA5F}"/>
              </a:ext>
            </a:extLst>
          </p:cNvPr>
          <p:cNvSpPr>
            <a:spLocks noGrp="1"/>
          </p:cNvSpPr>
          <p:nvPr>
            <p:ph type="ftr" sz="quarter" idx="11"/>
          </p:nvPr>
        </p:nvSpPr>
        <p:spPr/>
        <p:txBody>
          <a:bodyPr/>
          <a:lstStyle/>
          <a:p>
            <a:r>
              <a:rPr lang="en-US"/>
              <a:t>Dr. Lavdie Rada (lavdie.rada@bau.edu.tr)</a:t>
            </a:r>
            <a:endParaRPr lang="en-US" dirty="0"/>
          </a:p>
        </p:txBody>
      </p:sp>
    </p:spTree>
    <p:extLst>
      <p:ext uri="{BB962C8B-B14F-4D97-AF65-F5344CB8AC3E}">
        <p14:creationId xmlns:p14="http://schemas.microsoft.com/office/powerpoint/2010/main" val="304062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images</a:t>
            </a:r>
          </a:p>
        </p:txBody>
      </p:sp>
      <p:sp>
        <p:nvSpPr>
          <p:cNvPr id="4" name="Footer Placeholder 3"/>
          <p:cNvSpPr>
            <a:spLocks noGrp="1"/>
          </p:cNvSpPr>
          <p:nvPr>
            <p:ph type="ftr" sz="quarter" idx="11"/>
          </p:nvPr>
        </p:nvSpPr>
        <p:spPr/>
        <p:txBody>
          <a:bodyPr/>
          <a:lstStyle/>
          <a:p>
            <a:r>
              <a:rPr lang="en-US"/>
              <a:t>Dr. Lavdie Rada (lavdie.rada@bau.edu.tr)</a:t>
            </a:r>
          </a:p>
        </p:txBody>
      </p:sp>
      <p:pic>
        <p:nvPicPr>
          <p:cNvPr id="2050" name="Picture 2"/>
          <p:cNvPicPr>
            <a:picLocks noGrp="1" noChangeAspect="1" noChangeArrowheads="1"/>
          </p:cNvPicPr>
          <p:nvPr>
            <p:ph idx="1"/>
          </p:nvPr>
        </p:nvPicPr>
        <p:blipFill>
          <a:blip r:embed="rId2"/>
          <a:srcRect/>
          <a:stretch>
            <a:fillRect/>
          </a:stretch>
        </p:blipFill>
        <p:spPr bwMode="auto">
          <a:xfrm>
            <a:off x="1027519" y="1600200"/>
            <a:ext cx="7088961"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solidFill>
                  <a:schemeClr val="accent6">
                    <a:lumMod val="75000"/>
                  </a:schemeClr>
                </a:solidFill>
              </a:rPr>
              <a:t>Aim: Use of computer algorithms to perform a series of actions on a given data and convert it into information. </a:t>
            </a:r>
          </a:p>
        </p:txBody>
      </p:sp>
      <p:sp>
        <p:nvSpPr>
          <p:cNvPr id="4" name="Footer Placeholder 3"/>
          <p:cNvSpPr>
            <a:spLocks noGrp="1"/>
          </p:cNvSpPr>
          <p:nvPr>
            <p:ph type="ftr" sz="quarter" idx="11"/>
          </p:nvPr>
        </p:nvSpPr>
        <p:spPr/>
        <p:txBody>
          <a:bodyPr/>
          <a:lstStyle/>
          <a:p>
            <a:r>
              <a:rPr lang="en-US"/>
              <a:t>Dr. Lavdie Rada (lavdie.rada@bau.edu.tr)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ltLang="et-EE" sz="2700"/>
            </a:br>
            <a:r>
              <a:rPr lang="en-US" altLang="et-EE" sz="2200">
                <a:solidFill>
                  <a:schemeClr val="accent2">
                    <a:lumMod val="75000"/>
                  </a:schemeClr>
                </a:solidFill>
              </a:rPr>
              <a:t>Pixel </a:t>
            </a:r>
            <a:r>
              <a:rPr lang="en-US" altLang="et-EE" sz="2200" dirty="0">
                <a:solidFill>
                  <a:schemeClr val="accent2">
                    <a:lumMod val="75000"/>
                  </a:schemeClr>
                </a:solidFill>
              </a:rPr>
              <a:t>intensity values change between 0 (Black) and 255 (White)</a:t>
            </a:r>
            <a:br>
              <a:rPr lang="en-US" altLang="et-EE" dirty="0">
                <a:solidFill>
                  <a:srgbClr val="FF0000"/>
                </a:solidFill>
              </a:rPr>
            </a:br>
            <a:endParaRPr lang="en-US" dirty="0"/>
          </a:p>
        </p:txBody>
      </p:sp>
      <p:sp>
        <p:nvSpPr>
          <p:cNvPr id="4" name="Footer Placeholder 3"/>
          <p:cNvSpPr>
            <a:spLocks noGrp="1"/>
          </p:cNvSpPr>
          <p:nvPr>
            <p:ph type="ftr" sz="quarter" idx="11"/>
          </p:nvPr>
        </p:nvSpPr>
        <p:spPr/>
        <p:txBody>
          <a:bodyPr/>
          <a:lstStyle/>
          <a:p>
            <a:r>
              <a:rPr lang="en-US"/>
              <a:t>Dr. Lavdie Rada (lavdie.rada@bau.edu.tr)</a:t>
            </a:r>
          </a:p>
        </p:txBody>
      </p:sp>
      <p:pic>
        <p:nvPicPr>
          <p:cNvPr id="1026" name="Picture 2" descr="C:\desctop_NEW\work+new\Segmentation+new\1Data\4.bmp"/>
          <p:cNvPicPr>
            <a:picLocks noGrp="1" noChangeAspect="1" noChangeArrowheads="1"/>
          </p:cNvPicPr>
          <p:nvPr>
            <p:ph idx="1"/>
          </p:nvPr>
        </p:nvPicPr>
        <p:blipFill>
          <a:blip r:embed="rId2"/>
          <a:srcRect/>
          <a:stretch>
            <a:fillRect/>
          </a:stretch>
        </p:blipFill>
        <p:spPr bwMode="auto">
          <a:xfrm>
            <a:off x="2971800" y="1524000"/>
            <a:ext cx="2667000" cy="2438399"/>
          </a:xfrm>
          <a:prstGeom prst="rect">
            <a:avLst/>
          </a:prstGeom>
          <a:noFill/>
        </p:spPr>
      </p:pic>
      <p:pic>
        <p:nvPicPr>
          <p:cNvPr id="1027" name="Picture 3" descr="C:\desctop_NEW\work+new\Segmentation+new\1Data\camera256.png"/>
          <p:cNvPicPr>
            <a:picLocks noChangeAspect="1" noChangeArrowheads="1"/>
          </p:cNvPicPr>
          <p:nvPr/>
        </p:nvPicPr>
        <p:blipFill>
          <a:blip r:embed="rId3"/>
          <a:srcRect/>
          <a:stretch>
            <a:fillRect/>
          </a:stretch>
        </p:blipFill>
        <p:spPr bwMode="auto">
          <a:xfrm>
            <a:off x="457200" y="1524000"/>
            <a:ext cx="2438400" cy="2438400"/>
          </a:xfrm>
          <a:prstGeom prst="rect">
            <a:avLst/>
          </a:prstGeom>
          <a:noFill/>
        </p:spPr>
      </p:pic>
      <p:pic>
        <p:nvPicPr>
          <p:cNvPr id="1028" name="Picture 4" descr="C:\desctop_NEW\work+new\Segmentation+new\1Data\fingerprintJPG1.jpg"/>
          <p:cNvPicPr>
            <a:picLocks noChangeAspect="1" noChangeArrowheads="1"/>
          </p:cNvPicPr>
          <p:nvPr/>
        </p:nvPicPr>
        <p:blipFill>
          <a:blip r:embed="rId4"/>
          <a:srcRect/>
          <a:stretch>
            <a:fillRect/>
          </a:stretch>
        </p:blipFill>
        <p:spPr bwMode="auto">
          <a:xfrm>
            <a:off x="5867400" y="1371600"/>
            <a:ext cx="2743200" cy="2895600"/>
          </a:xfrm>
          <a:prstGeom prst="rect">
            <a:avLst/>
          </a:prstGeom>
          <a:noFill/>
        </p:spPr>
      </p:pic>
      <p:sp>
        <p:nvSpPr>
          <p:cNvPr id="11" name="Rectangle 10"/>
          <p:cNvSpPr/>
          <p:nvPr/>
        </p:nvSpPr>
        <p:spPr>
          <a:xfrm>
            <a:off x="0" y="4114799"/>
            <a:ext cx="3276600" cy="2862322"/>
          </a:xfrm>
          <a:prstGeom prst="rect">
            <a:avLst/>
          </a:prstGeom>
        </p:spPr>
        <p:txBody>
          <a:bodyPr wrap="square">
            <a:spAutoFit/>
          </a:bodyPr>
          <a:lstStyle/>
          <a:p>
            <a:r>
              <a:rPr lang="nn-NO" dirty="0"/>
              <a:t>I(5:10,10:15)</a:t>
            </a:r>
          </a:p>
          <a:p>
            <a:endParaRPr lang="nn-NO" dirty="0"/>
          </a:p>
          <a:p>
            <a:r>
              <a:rPr lang="nn-NO" dirty="0"/>
              <a:t>ans =</a:t>
            </a:r>
          </a:p>
          <a:p>
            <a:endParaRPr lang="nn-NO" dirty="0"/>
          </a:p>
          <a:p>
            <a:r>
              <a:rPr lang="nn-NO" dirty="0"/>
              <a:t>  157  155  154  154  158  162</a:t>
            </a:r>
          </a:p>
          <a:p>
            <a:r>
              <a:rPr lang="nn-NO" dirty="0"/>
              <a:t>  158  152  153  159  156  157</a:t>
            </a:r>
          </a:p>
          <a:p>
            <a:r>
              <a:rPr lang="nn-NO" dirty="0"/>
              <a:t>  156  155  156  155  157  158</a:t>
            </a:r>
          </a:p>
          <a:p>
            <a:r>
              <a:rPr lang="nn-NO" dirty="0"/>
              <a:t>  157  157  159  161  156  163</a:t>
            </a:r>
          </a:p>
          <a:p>
            <a:r>
              <a:rPr lang="nn-NO" dirty="0"/>
              <a:t>  161  156  161  160  155  158</a:t>
            </a:r>
          </a:p>
          <a:p>
            <a:r>
              <a:rPr lang="nn-NO" dirty="0"/>
              <a:t>  161  160  160  158  161  158</a:t>
            </a:r>
            <a:endParaRPr lang="en-US" dirty="0"/>
          </a:p>
        </p:txBody>
      </p:sp>
      <p:sp>
        <p:nvSpPr>
          <p:cNvPr id="13" name="Rectangle 12"/>
          <p:cNvSpPr/>
          <p:nvPr/>
        </p:nvSpPr>
        <p:spPr>
          <a:xfrm>
            <a:off x="5257800" y="4191000"/>
            <a:ext cx="3048000" cy="2862322"/>
          </a:xfrm>
          <a:prstGeom prst="rect">
            <a:avLst/>
          </a:prstGeom>
        </p:spPr>
        <p:txBody>
          <a:bodyPr wrap="square">
            <a:spAutoFit/>
          </a:bodyPr>
          <a:lstStyle/>
          <a:p>
            <a:r>
              <a:rPr lang="nn-NO" dirty="0"/>
              <a:t> I(172:177,80:85)</a:t>
            </a:r>
          </a:p>
          <a:p>
            <a:endParaRPr lang="nn-NO" dirty="0"/>
          </a:p>
          <a:p>
            <a:r>
              <a:rPr lang="nn-NO" dirty="0"/>
              <a:t>ans =</a:t>
            </a:r>
          </a:p>
          <a:p>
            <a:endParaRPr lang="nn-NO" dirty="0"/>
          </a:p>
          <a:p>
            <a:r>
              <a:rPr lang="nn-NO" dirty="0"/>
              <a:t>   15   15   14   15   15   16</a:t>
            </a:r>
          </a:p>
          <a:p>
            <a:r>
              <a:rPr lang="nn-NO" dirty="0"/>
              <a:t>   15   14   14   13   15   14</a:t>
            </a:r>
          </a:p>
          <a:p>
            <a:r>
              <a:rPr lang="nn-NO" dirty="0"/>
              <a:t>   14   14   14   13   15   14</a:t>
            </a:r>
          </a:p>
          <a:p>
            <a:r>
              <a:rPr lang="nn-NO" dirty="0"/>
              <a:t>   16   15   14   14   15   14</a:t>
            </a:r>
          </a:p>
          <a:p>
            <a:r>
              <a:rPr lang="nn-NO" dirty="0"/>
              <a:t>   16   15   15   14   14   14</a:t>
            </a:r>
          </a:p>
          <a:p>
            <a:r>
              <a:rPr lang="nn-NO" dirty="0"/>
              <a:t>   16   14   14   14   13   13</a:t>
            </a:r>
            <a:endParaRPr lang="en-US" dirty="0"/>
          </a:p>
        </p:txBody>
      </p:sp>
      <p:cxnSp>
        <p:nvCxnSpPr>
          <p:cNvPr id="18" name="Straight Arrow Connector 17"/>
          <p:cNvCxnSpPr/>
          <p:nvPr/>
        </p:nvCxnSpPr>
        <p:spPr>
          <a:xfrm rot="10800000">
            <a:off x="1066800" y="3276600"/>
            <a:ext cx="47244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762000" y="2743200"/>
            <a:ext cx="2362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Flowchart: Process 23"/>
          <p:cNvSpPr/>
          <p:nvPr/>
        </p:nvSpPr>
        <p:spPr>
          <a:xfrm>
            <a:off x="457200" y="1524000"/>
            <a:ext cx="76200"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25" name="Rectangle 24"/>
          <p:cNvSpPr/>
          <p:nvPr/>
        </p:nvSpPr>
        <p:spPr>
          <a:xfrm>
            <a:off x="304801" y="838201"/>
            <a:ext cx="1371599" cy="369332"/>
          </a:xfrm>
          <a:prstGeom prst="rect">
            <a:avLst/>
          </a:prstGeom>
        </p:spPr>
        <p:txBody>
          <a:bodyPr wrap="square">
            <a:spAutoFit/>
          </a:bodyPr>
          <a:lstStyle/>
          <a:p>
            <a:r>
              <a:rPr lang="en-US" dirty="0"/>
              <a:t>I(1,1)=153</a:t>
            </a:r>
          </a:p>
        </p:txBody>
      </p:sp>
      <p:cxnSp>
        <p:nvCxnSpPr>
          <p:cNvPr id="27" name="Straight Arrow Connector 26"/>
          <p:cNvCxnSpPr/>
          <p:nvPr/>
        </p:nvCxnSpPr>
        <p:spPr>
          <a:xfrm rot="5400000">
            <a:off x="457200" y="12192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altLang="et-EE" dirty="0"/>
              <a:t>Sources of Digital Images</a:t>
            </a:r>
            <a:br>
              <a:rPr lang="en-US" altLang="et-EE" dirty="0"/>
            </a:br>
            <a:endParaRPr lang="en-US" dirty="0"/>
          </a:p>
        </p:txBody>
      </p:sp>
      <p:sp>
        <p:nvSpPr>
          <p:cNvPr id="3" name="Content Placeholder 2"/>
          <p:cNvSpPr>
            <a:spLocks noGrp="1"/>
          </p:cNvSpPr>
          <p:nvPr>
            <p:ph idx="1"/>
          </p:nvPr>
        </p:nvSpPr>
        <p:spPr/>
        <p:txBody>
          <a:bodyPr/>
          <a:lstStyle/>
          <a:p>
            <a:r>
              <a:rPr lang="en-US" altLang="et-EE" sz="2800" i="1" dirty="0">
                <a:solidFill>
                  <a:schemeClr val="accent2">
                    <a:lumMod val="75000"/>
                  </a:schemeClr>
                </a:solidFill>
              </a:rPr>
              <a:t>The principal source for the images is the electromagnetic (EM) energy spectrum</a:t>
            </a:r>
            <a:r>
              <a:rPr lang="en-US" altLang="et-EE" i="1" dirty="0"/>
              <a:t>.</a:t>
            </a:r>
          </a:p>
          <a:p>
            <a:endParaRPr lang="en-US" dirty="0"/>
          </a:p>
        </p:txBody>
      </p:sp>
      <p:sp>
        <p:nvSpPr>
          <p:cNvPr id="4" name="Footer Placeholder 3"/>
          <p:cNvSpPr>
            <a:spLocks noGrp="1"/>
          </p:cNvSpPr>
          <p:nvPr>
            <p:ph type="ftr" sz="quarter" idx="11"/>
          </p:nvPr>
        </p:nvSpPr>
        <p:spPr/>
        <p:txBody>
          <a:bodyPr/>
          <a:lstStyle/>
          <a:p>
            <a:r>
              <a:rPr lang="en-US"/>
              <a:t>Dr. Lavdie Rada (lavdie.rada@bau.edu.tr)</a:t>
            </a:r>
          </a:p>
        </p:txBody>
      </p:sp>
      <p:pic>
        <p:nvPicPr>
          <p:cNvPr id="5" name="Picture 9" descr="http://www.aos.wisc.edu/~aalopez/aos101/wk5/em.jpg"/>
          <p:cNvPicPr>
            <a:picLocks noChangeAspect="1" noChangeArrowheads="1"/>
          </p:cNvPicPr>
          <p:nvPr/>
        </p:nvPicPr>
        <p:blipFill>
          <a:blip r:embed="rId2"/>
          <a:srcRect/>
          <a:stretch>
            <a:fillRect/>
          </a:stretch>
        </p:blipFill>
        <p:spPr bwMode="auto">
          <a:xfrm>
            <a:off x="1143000" y="2971800"/>
            <a:ext cx="6324600" cy="2895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Gamma X-ray</a:t>
            </a:r>
          </a:p>
        </p:txBody>
      </p:sp>
      <p:pic>
        <p:nvPicPr>
          <p:cNvPr id="1026" name="Picture 2" descr="C:\Users\ladi\Desktop\download.jpg"/>
          <p:cNvPicPr>
            <a:picLocks noGrp="1" noChangeAspect="1" noChangeArrowheads="1"/>
          </p:cNvPicPr>
          <p:nvPr>
            <p:ph sz="half" idx="1"/>
          </p:nvPr>
        </p:nvPicPr>
        <p:blipFill>
          <a:blip r:embed="rId2"/>
          <a:stretch>
            <a:fillRect/>
          </a:stretch>
        </p:blipFill>
        <p:spPr bwMode="auto">
          <a:xfrm>
            <a:off x="609600" y="1676400"/>
            <a:ext cx="2847975" cy="1600200"/>
          </a:xfrm>
          <a:prstGeom prst="rect">
            <a:avLst/>
          </a:prstGeom>
          <a:noFill/>
        </p:spPr>
      </p:pic>
      <p:sp>
        <p:nvSpPr>
          <p:cNvPr id="4" name="Footer Placeholder 3"/>
          <p:cNvSpPr>
            <a:spLocks noGrp="1"/>
          </p:cNvSpPr>
          <p:nvPr>
            <p:ph type="ftr" sz="quarter" idx="11"/>
          </p:nvPr>
        </p:nvSpPr>
        <p:spPr/>
        <p:txBody>
          <a:bodyPr/>
          <a:lstStyle/>
          <a:p>
            <a:r>
              <a:rPr lang="en-US"/>
              <a:t>Dr. Lavdie Rada (lavdie.rada@bau.edu.tr)</a:t>
            </a:r>
          </a:p>
        </p:txBody>
      </p:sp>
      <p:grpSp>
        <p:nvGrpSpPr>
          <p:cNvPr id="11" name="Group 10"/>
          <p:cNvGrpSpPr>
            <a:grpSpLocks/>
          </p:cNvGrpSpPr>
          <p:nvPr/>
        </p:nvGrpSpPr>
        <p:grpSpPr bwMode="auto">
          <a:xfrm>
            <a:off x="914400" y="3505200"/>
            <a:ext cx="2895600" cy="2781300"/>
            <a:chOff x="6019800" y="3166662"/>
            <a:chExt cx="2895600" cy="3205680"/>
          </a:xfrm>
        </p:grpSpPr>
        <p:pic>
          <p:nvPicPr>
            <p:cNvPr id="12" name="Picture 8"/>
            <p:cNvPicPr>
              <a:picLocks noChangeAspect="1" noChangeArrowheads="1"/>
            </p:cNvPicPr>
            <p:nvPr/>
          </p:nvPicPr>
          <p:blipFill>
            <a:blip r:embed="rId3"/>
            <a:srcRect/>
            <a:stretch>
              <a:fillRect/>
            </a:stretch>
          </p:blipFill>
          <p:spPr bwMode="auto">
            <a:xfrm>
              <a:off x="6248400" y="3166662"/>
              <a:ext cx="2209800" cy="1793875"/>
            </a:xfrm>
            <a:prstGeom prst="rect">
              <a:avLst/>
            </a:prstGeom>
            <a:noFill/>
            <a:ln w="9525">
              <a:noFill/>
              <a:miter lim="800000"/>
              <a:headEnd/>
              <a:tailEnd/>
            </a:ln>
          </p:spPr>
        </p:pic>
        <p:sp>
          <p:nvSpPr>
            <p:cNvPr id="13" name="Rectangle 9"/>
            <p:cNvSpPr>
              <a:spLocks noChangeArrowheads="1"/>
            </p:cNvSpPr>
            <p:nvPr/>
          </p:nvSpPr>
          <p:spPr bwMode="auto">
            <a:xfrm>
              <a:off x="6019800" y="5172013"/>
              <a:ext cx="2895600" cy="1200329"/>
            </a:xfrm>
            <a:prstGeom prst="rect">
              <a:avLst/>
            </a:prstGeom>
            <a:noFill/>
            <a:ln w="9525">
              <a:noFill/>
              <a:miter lim="800000"/>
              <a:headEnd/>
              <a:tailEnd/>
            </a:ln>
          </p:spPr>
          <p:txBody>
            <a:bodyPr>
              <a:spAutoFit/>
            </a:bodyPr>
            <a:lstStyle/>
            <a:p>
              <a:pPr algn="ctr"/>
              <a:r>
                <a:rPr lang="tr-TR" altLang="et-EE"/>
                <a:t>Gamma-Ray imaging of</a:t>
              </a:r>
            </a:p>
            <a:p>
              <a:pPr algn="ctr"/>
              <a:r>
                <a:rPr lang="en-US" altLang="et-EE"/>
                <a:t>A starburst galaxy about 12 million light-years away</a:t>
              </a:r>
            </a:p>
          </p:txBody>
        </p:sp>
      </p:grpSp>
      <p:pic>
        <p:nvPicPr>
          <p:cNvPr id="1027" name="Picture 3" descr="C:\Users\ladi\Desktop\images.jpg"/>
          <p:cNvPicPr>
            <a:picLocks noGrp="1" noChangeAspect="1" noChangeArrowheads="1"/>
          </p:cNvPicPr>
          <p:nvPr>
            <p:ph sz="half" idx="2"/>
          </p:nvPr>
        </p:nvPicPr>
        <p:blipFill>
          <a:blip r:embed="rId4"/>
          <a:srcRect/>
          <a:stretch>
            <a:fillRect/>
          </a:stretch>
        </p:blipFill>
        <p:spPr bwMode="auto">
          <a:xfrm>
            <a:off x="4267200" y="1447800"/>
            <a:ext cx="4724400" cy="3352800"/>
          </a:xfrm>
          <a:prstGeom prst="rect">
            <a:avLst/>
          </a:prstGeom>
          <a:noFill/>
        </p:spPr>
      </p:pic>
      <p:sp>
        <p:nvSpPr>
          <p:cNvPr id="15" name="TextBox 14"/>
          <p:cNvSpPr txBox="1"/>
          <p:nvPr/>
        </p:nvSpPr>
        <p:spPr>
          <a:xfrm>
            <a:off x="5181600" y="5410200"/>
            <a:ext cx="3505200" cy="381000"/>
          </a:xfrm>
          <a:prstGeom prst="rect">
            <a:avLst/>
          </a:prstGeom>
          <a:noFill/>
        </p:spPr>
        <p:txBody>
          <a:bodyPr wrap="square" rtlCol="0">
            <a:spAutoFit/>
          </a:bodyPr>
          <a:lstStyle/>
          <a:p>
            <a:r>
              <a:rPr lang="en-US" dirty="0"/>
              <a:t>Gamma x-ray soaks through bones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2529</Words>
  <Application>Microsoft Macintosh PowerPoint</Application>
  <PresentationFormat>On-screen Show (4:3)</PresentationFormat>
  <Paragraphs>249</Paragraphs>
  <Slides>41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Times New Roman</vt:lpstr>
      <vt:lpstr>Office Theme</vt:lpstr>
      <vt:lpstr>Introduction </vt:lpstr>
      <vt:lpstr>Images-Digital Images </vt:lpstr>
      <vt:lpstr>First Digital Photograph</vt:lpstr>
      <vt:lpstr>Image types</vt:lpstr>
      <vt:lpstr>Color images</vt:lpstr>
      <vt:lpstr>PowerPoint Presentation</vt:lpstr>
      <vt:lpstr> Pixel intensity values change between 0 (Black) and 255 (White) </vt:lpstr>
      <vt:lpstr>Sources of Digital Images </vt:lpstr>
      <vt:lpstr>Gamma X-ray</vt:lpstr>
      <vt:lpstr>PowerPoint Presentation</vt:lpstr>
      <vt:lpstr>Detected Ozone Layer DAMAGE</vt:lpstr>
      <vt:lpstr>PowerPoint Presentation</vt:lpstr>
      <vt:lpstr>Visible Lights Images</vt:lpstr>
      <vt:lpstr>PowerPoint Presentation</vt:lpstr>
      <vt:lpstr>PowerPoint Presentation</vt:lpstr>
      <vt:lpstr>Electromagnetic (EM) energy spectrum is not the only source in order to produce images.  Ultrasound Imaging is a sound cycle pressure with in a upper frequency of our hearing. It is considered as Nondestructive Evaluation(NDE).</vt:lpstr>
      <vt:lpstr>Anatomical Axes</vt:lpstr>
      <vt:lpstr>PowerPoint Presentation</vt:lpstr>
      <vt:lpstr>What a AI Student Can Do With A Given Medical Image?</vt:lpstr>
      <vt:lpstr>Why Is Medical Image Analysis Special?</vt:lpstr>
      <vt:lpstr>What Do I Mean by Analysis?</vt:lpstr>
      <vt:lpstr>PowerPoint Presentation</vt:lpstr>
      <vt:lpstr>Segmentation</vt:lpstr>
      <vt:lpstr>Registration</vt:lpstr>
      <vt:lpstr>Visualization</vt:lpstr>
      <vt:lpstr>The Practice of Automated Medical Image Analysis</vt:lpstr>
      <vt:lpstr>PowerPoint Presentation</vt:lpstr>
      <vt:lpstr>PowerPoint Presentation</vt:lpstr>
      <vt:lpstr>Medical image processing</vt:lpstr>
      <vt:lpstr>PowerPoint Presentation</vt:lpstr>
      <vt:lpstr>PowerPoint Presentation</vt:lpstr>
      <vt:lpstr>Case Study: Radiolance </vt:lpstr>
      <vt:lpstr>Practical implementation using python</vt:lpstr>
      <vt:lpstr>2. Import Libraries</vt:lpstr>
      <vt:lpstr>3. Load a Medical Image</vt:lpstr>
      <vt:lpstr>4. Apply Basic Image Processing</vt:lpstr>
      <vt:lpstr>5. Simulate Image Segmentation</vt:lpstr>
      <vt:lpstr>6. Add Additional Tools (Optional)</vt:lpstr>
      <vt:lpstr>Step-by-Step Explanation:</vt:lpstr>
      <vt:lpstr>Running the Program</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ladi</dc:creator>
  <cp:lastModifiedBy>Lavdie RADA</cp:lastModifiedBy>
  <cp:revision>28</cp:revision>
  <dcterms:created xsi:type="dcterms:W3CDTF">2006-08-16T00:00:00Z</dcterms:created>
  <dcterms:modified xsi:type="dcterms:W3CDTF">2025-02-11T07:19:08Z</dcterms:modified>
</cp:coreProperties>
</file>