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79" r:id="rId3"/>
    <p:sldId id="287" r:id="rId4"/>
    <p:sldId id="281" r:id="rId5"/>
    <p:sldId id="289" r:id="rId6"/>
    <p:sldId id="290" r:id="rId7"/>
    <p:sldId id="282" r:id="rId8"/>
    <p:sldId id="283" r:id="rId9"/>
    <p:sldId id="293" r:id="rId10"/>
    <p:sldId id="291" r:id="rId11"/>
    <p:sldId id="292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2240" autoAdjust="0"/>
  </p:normalViewPr>
  <p:slideViewPr>
    <p:cSldViewPr snapToGrid="0">
      <p:cViewPr>
        <p:scale>
          <a:sx n="50" d="100"/>
          <a:sy n="50" d="100"/>
        </p:scale>
        <p:origin x="128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E69F6-CB5A-4FCC-A5A8-00F4A65B9E2B}" type="datetimeFigureOut">
              <a:rPr lang="en-PK" smtClean="0"/>
              <a:t>31/12/2023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F495A-A116-4FD8-9903-65C03BC96E8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788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947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export the scan results in the form of comprehensive report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4693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the detailed PDF report that was exported from the Nessus tool for the Network scan </a:t>
            </a:r>
          </a:p>
          <a:p>
            <a:endParaRPr lang="en-US" dirty="0"/>
          </a:p>
          <a:p>
            <a:r>
              <a:rPr lang="en-US" dirty="0"/>
              <a:t>Play the video and show detailed results for all the four hosts.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582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Nessus is a vulnerability scanning tool developed by tenable company based in Columbia, Maryland 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very reputable tool in Cybersecurity industry and is used for assessing vulnerabilities in a network of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also helps in risk management and provides insights into potential security weaknesses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Nessus is widely used for Vulnerability assessment and penetration testing teams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 it is used by Governance, Risk and Compliance experts for compliance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fixing the vulnerabilities we can also perform patch management with this 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4976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table we have compared Nessus with other tools which can also be considered its alternatives</a:t>
            </a:r>
          </a:p>
          <a:p>
            <a:endParaRPr lang="en-US" dirty="0"/>
          </a:p>
          <a:p>
            <a:r>
              <a:rPr lang="en-US" dirty="0"/>
              <a:t>We have compared these tool based on different features like Scanning scope, vulnerability coverage, false positives, reporting, remediation and scalability </a:t>
            </a:r>
          </a:p>
          <a:p>
            <a:endParaRPr lang="en-US" dirty="0"/>
          </a:p>
          <a:p>
            <a:r>
              <a:rPr lang="en-US" b="1" dirty="0"/>
              <a:t>False Positives: </a:t>
            </a:r>
            <a:r>
              <a:rPr lang="en-US" dirty="0"/>
              <a:t>This happens when a condition or characteristic is falsely indicated to be present by a test, model, or other decision-making process.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0932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Extensive Vulnerability Coverage: Industry-leading plugin library with wide range of supported systems and applications.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Detailed Reporting: Generates prioritized reports with vulnerability details, risk scoring, and remediation recommendations.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Compliance Support: Aligns with various frameworks like PCI-DSS, HIPAA, and ISO 27001, simplifying audits.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Ease of Use: Web-based interface with user-friendly features and intuitive navigation.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Scalability: Supports large networks with efficient scanning and reporting even for complex environments.</a:t>
            </a:r>
          </a:p>
          <a:p>
            <a:pPr algn="l">
              <a:lnSpc>
                <a:spcPct val="150000"/>
              </a:lnSpc>
            </a:pPr>
            <a:endParaRPr lang="en-PK" sz="1200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690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False Positives: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While generally accurate, Nessus can generate false positives requiring manual verification.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Cost: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Paid software with different tiers, potentially expensive for small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Limited Remediation: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Basic recommendations, lacks advanced features like patch management or automated workflows.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Complexity: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Advanced features may require technical expertise, especially for configuration and customization.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Resource Intensive: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Extensive scans can consume system resources, impacting performance on underpowered machines.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1840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Focus on Vulnerabilities: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Primarily identifies known vulnerabilities, may not detect zero-day attacks or novel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Internal Network Visibility: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Requires proper network access to scan internal systems, external scans may miss vulnerabilities.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Limited Web Application Scanning: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Capabilities for web application security testing are not as advanced as dedicated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False Negatives: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Certain vulnerabilities, especially less common ones, may be missed due to plugin limitations.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Customization Challenges: 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While customizable, advanced configuration requires deeper understanding of its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Definition: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False Negative: 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It happens when a condition or feature that is actually present is mistakenly indicated as absent by a test, model, or other decision-making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084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have scanned my own network using Nessus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of all I chose the option of network scan from scan options and created a new scan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I set the target value equal to </a:t>
            </a:r>
            <a:r>
              <a:rPr lang="en-US" b="1" dirty="0"/>
              <a:t>192.168.164.0/24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P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550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successful completion of can we can </a:t>
            </a:r>
            <a:r>
              <a:rPr lang="en-US" dirty="0" err="1"/>
              <a:t>ee</a:t>
            </a:r>
            <a:r>
              <a:rPr lang="en-US" dirty="0"/>
              <a:t> that 4 host different host were in the network and their IPs 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192.168.164.135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192.168.164.2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192.168.164.1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192.168.164.254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in total 56 vulnerabilities were discovered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46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the list of all the vulnerabilities found in the network </a:t>
            </a:r>
          </a:p>
          <a:p>
            <a:r>
              <a:rPr lang="en-US" dirty="0"/>
              <a:t>Most severe vulnerability is </a:t>
            </a:r>
            <a:r>
              <a:rPr lang="en-US" b="1" dirty="0"/>
              <a:t>OpenJDK 8 </a:t>
            </a:r>
            <a:r>
              <a:rPr lang="en-US" dirty="0"/>
              <a:t>vulnerability and its CVSS score is </a:t>
            </a:r>
            <a:r>
              <a:rPr lang="en-US" b="1" dirty="0"/>
              <a:t>7.4 </a:t>
            </a:r>
          </a:p>
          <a:p>
            <a:r>
              <a:rPr lang="en-US" dirty="0"/>
              <a:t>The second most critical vulnerability is </a:t>
            </a:r>
            <a:r>
              <a:rPr lang="en-US" b="1" dirty="0"/>
              <a:t>IP Forwarding Enabled </a:t>
            </a:r>
            <a:r>
              <a:rPr lang="en-US" dirty="0"/>
              <a:t>vulnerability whose CVSS score is </a:t>
            </a:r>
            <a:r>
              <a:rPr lang="en-US" b="1" dirty="0"/>
              <a:t>6.5</a:t>
            </a:r>
            <a:endParaRPr lang="en-P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F495A-A116-4FD8-9903-65C03BC96E8C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688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917" y="4404852"/>
            <a:ext cx="10677835" cy="126836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17" y="5673212"/>
            <a:ext cx="10668000" cy="904568"/>
          </a:xfrm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912C-AF5F-491A-9FFA-12944E177B54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9327-6D18-47A3-808E-8BB1598AF1A3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A791-B0BA-46B8-8009-8A49092B3C01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9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3DB4-7E5A-403C-AADE-B59063503C0D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7" y="1144691"/>
            <a:ext cx="11012131" cy="1018035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2153265"/>
            <a:ext cx="10994760" cy="4218036"/>
          </a:xfrm>
        </p:spPr>
        <p:txBody>
          <a:bodyPr/>
          <a:lstStyle>
            <a:lvl1pPr algn="ctr">
              <a:defRPr sz="3733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8412-0E90-4F4D-A49C-BF14027FCF79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459" y="542050"/>
            <a:ext cx="9074125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582" y="1524001"/>
            <a:ext cx="9104671" cy="4727329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B0BF-FB83-43EE-91EC-79DAC1F1B84B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09F8-3D9B-495C-A00A-BFDFA2BED9DF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CC2E-6C8E-435A-9AEF-67ED56DD73B1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1109446"/>
            <a:ext cx="10791153" cy="101803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31550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94536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31550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94536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CB2F-4C1B-418E-ABF7-8EDE50AC224C}" type="datetime1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3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E3F9-7854-4A70-B411-467AA681CC2D}" type="datetime1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706E-8B01-486C-A468-847A837CF8CB}" type="datetime1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9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E4BB-30A5-4F38-B4FB-1C5D9673E556}" type="datetime1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Cyber-Security - FCAI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F9D44-F3CC-4866-921C-43B4E13ADB7C}" type="datetime1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Cyber-Security - FCAI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7190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449694"/>
            <a:ext cx="11582400" cy="1179864"/>
          </a:xfrm>
        </p:spPr>
        <p:txBody>
          <a:bodyPr>
            <a:noAutofit/>
          </a:bodyPr>
          <a:lstStyle/>
          <a:p>
            <a:r>
              <a:rPr lang="en-US" b="1" dirty="0"/>
              <a:t>Task 1 - Assessment Brief Security and Forensic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E117-20C4-40A2-B9C6-49F76001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rgbClr val="4F81BD"/>
                </a:solidFill>
                <a:latin typeface="Calibri"/>
              </a:rPr>
              <a:pPr defTabSz="1219170"/>
              <a:t>1</a:t>
            </a:fld>
            <a:endParaRPr lang="en-US" dirty="0">
              <a:solidFill>
                <a:srgbClr val="4F81B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6230F-724F-D1F6-2690-19BEA7AF0239}"/>
              </a:ext>
            </a:extLst>
          </p:cNvPr>
          <p:cNvSpPr txBox="1"/>
          <p:nvPr/>
        </p:nvSpPr>
        <p:spPr>
          <a:xfrm>
            <a:off x="6769973" y="5675587"/>
            <a:ext cx="586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400" b="1" dirty="0">
                <a:solidFill>
                  <a:prstClr val="white"/>
                </a:solidFill>
                <a:latin typeface="Calibri"/>
              </a:rPr>
              <a:t>Presented By:</a:t>
            </a:r>
            <a:endParaRPr lang="en-PK" sz="24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2BF599-5EBC-9809-18C7-17B6511A02F4}"/>
              </a:ext>
            </a:extLst>
          </p:cNvPr>
          <p:cNvGrpSpPr/>
          <p:nvPr/>
        </p:nvGrpSpPr>
        <p:grpSpPr>
          <a:xfrm>
            <a:off x="304800" y="5459423"/>
            <a:ext cx="3149601" cy="893992"/>
            <a:chOff x="423334" y="5307639"/>
            <a:chExt cx="3877733" cy="110066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C026C2-E8BC-F186-BC81-C449CA5C43F7}"/>
                </a:ext>
              </a:extLst>
            </p:cNvPr>
            <p:cNvSpPr/>
            <p:nvPr/>
          </p:nvSpPr>
          <p:spPr>
            <a:xfrm>
              <a:off x="423334" y="5307639"/>
              <a:ext cx="3877733" cy="11006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pic>
          <p:nvPicPr>
            <p:cNvPr id="5" name="Picture 4" descr="A black and grey logo&#10;&#10;Description automatically generated">
              <a:extLst>
                <a:ext uri="{FF2B5EF4-FFF2-40B4-BE49-F238E27FC236}">
                  <a16:creationId xmlns:a16="http://schemas.microsoft.com/office/drawing/2014/main" id="{49A5A675-F620-0C19-D7D5-B550F1F05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033" y="5405340"/>
              <a:ext cx="3344333" cy="905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380" y="606670"/>
            <a:ext cx="9617074" cy="96713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Sca</a:t>
            </a:r>
            <a:r>
              <a:rPr lang="en-US" b="1" dirty="0">
                <a:effectLst/>
                <a:latin typeface="Söhne"/>
              </a:rPr>
              <a:t>n results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schemeClr val="tx1"/>
                </a:solidFill>
                <a:latin typeface="Calibri"/>
              </a:rPr>
              <a:pPr defTabSz="1219170"/>
              <a:t>10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F880-F0B0-C19E-042A-1163DA70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F92E2-AF04-9DA8-879C-9C86E681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3"/>
          <a:stretch/>
        </p:blipFill>
        <p:spPr>
          <a:xfrm>
            <a:off x="2024447" y="1981200"/>
            <a:ext cx="10027853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1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326" y="309103"/>
            <a:ext cx="9617074" cy="96713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Scan 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schemeClr val="tx1"/>
                </a:solidFill>
                <a:latin typeface="Calibri"/>
              </a:rPr>
              <a:pPr defTabSz="1219170"/>
              <a:t>11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6D3A0-678A-7316-B23D-87122065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380" y="1641360"/>
            <a:ext cx="9682782" cy="47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55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380" y="276470"/>
            <a:ext cx="9617074" cy="96713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Generating Report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12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917D474-78A1-44FC-DC31-542D899F0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81365" y="1387476"/>
            <a:ext cx="8407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9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326" y="136524"/>
            <a:ext cx="9617074" cy="967132"/>
          </a:xfrm>
        </p:spPr>
        <p:txBody>
          <a:bodyPr>
            <a:normAutofit/>
          </a:bodyPr>
          <a:lstStyle/>
          <a:p>
            <a:r>
              <a:rPr lang="en-US" dirty="0"/>
              <a:t>Extracted PDF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13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9" name="Video 8">
            <a:hlinkClick r:id="" action="ppaction://media"/>
            <a:extLst>
              <a:ext uri="{FF2B5EF4-FFF2-40B4-BE49-F238E27FC236}">
                <a16:creationId xmlns:a16="http://schemas.microsoft.com/office/drawing/2014/main" id="{27A20BEB-37AB-9309-9845-17719086EA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3003"/>
          <a:stretch/>
        </p:blipFill>
        <p:spPr>
          <a:xfrm>
            <a:off x="1965326" y="1813205"/>
            <a:ext cx="10039809" cy="45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0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53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143" y="2945434"/>
            <a:ext cx="9617074" cy="967132"/>
          </a:xfrm>
        </p:spPr>
        <p:txBody>
          <a:bodyPr>
            <a:noAutofit/>
          </a:bodyPr>
          <a:lstStyle/>
          <a:p>
            <a:r>
              <a:rPr lang="en-US" sz="6000" b="1" i="0" dirty="0">
                <a:effectLst/>
                <a:latin typeface="Söhne"/>
              </a:rPr>
              <a:t>THANK YOU!</a:t>
            </a:r>
            <a:endParaRPr lang="en-US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14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7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559" y="72060"/>
            <a:ext cx="9074125" cy="967132"/>
          </a:xfrm>
        </p:spPr>
        <p:txBody>
          <a:bodyPr/>
          <a:lstStyle/>
          <a:p>
            <a:r>
              <a:rPr lang="tr-TR" sz="4800" b="1" i="0" dirty="0">
                <a:effectLst/>
                <a:latin typeface="Söhne"/>
              </a:rPr>
              <a:t>Nessus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2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89685A-8BF3-5BAF-B385-80774F5B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0" y="1233972"/>
            <a:ext cx="9994900" cy="4927599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200" b="1" dirty="0"/>
              <a:t>Purpose: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Nessus is an effective vulnerability scanning tool that can be used to find and evaluate vulnerabilities in a system or network.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By offering insights into potential vulnerabilities in security, it supports proactive risk management.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200" b="1" dirty="0"/>
              <a:t>Nessus is widely used in cybersecurity for: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Vulnerability assessment.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Penetration testing.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Compliance checking.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Patch management.</a:t>
            </a:r>
          </a:p>
          <a:p>
            <a:pPr algn="l">
              <a:lnSpc>
                <a:spcPct val="150000"/>
              </a:lnSpc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5440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F3D2C-5D3E-CEDD-AAAB-D205EFE0191D}"/>
              </a:ext>
            </a:extLst>
          </p:cNvPr>
          <p:cNvSpPr>
            <a:spLocks/>
          </p:cNvSpPr>
          <p:nvPr/>
        </p:nvSpPr>
        <p:spPr>
          <a:xfrm>
            <a:off x="2208440" y="1485511"/>
            <a:ext cx="9348559" cy="5164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2" y="207753"/>
            <a:ext cx="9074125" cy="967132"/>
          </a:xfrm>
        </p:spPr>
        <p:txBody>
          <a:bodyPr/>
          <a:lstStyle/>
          <a:p>
            <a:r>
              <a:rPr lang="tr-TR" sz="4800" b="1" i="0" dirty="0">
                <a:effectLst/>
                <a:latin typeface="Söhne"/>
              </a:rPr>
              <a:t>Alternatives and Comparison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3678" y="6518679"/>
            <a:ext cx="2844800" cy="365125"/>
          </a:xfrm>
        </p:spPr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3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4C6A857-F030-1A2C-9743-5AF2C0DEB263}"/>
              </a:ext>
            </a:extLst>
          </p:cNvPr>
          <p:cNvGraphicFramePr>
            <a:graphicFrameLocks/>
          </p:cNvGraphicFramePr>
          <p:nvPr>
            <p:ph idx="1"/>
            <p:extLst>
              <p:ext uri="{D42A27DB-BD31-4B8C-83A1-F6EECF244321}">
                <p14:modId xmlns:p14="http://schemas.microsoft.com/office/powerpoint/2010/main" val="739244704"/>
              </p:ext>
            </p:extLst>
          </p:nvPr>
        </p:nvGraphicFramePr>
        <p:xfrm>
          <a:off x="2208439" y="1470311"/>
          <a:ext cx="9348560" cy="5179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9712">
                  <a:extLst>
                    <a:ext uri="{9D8B030D-6E8A-4147-A177-3AD203B41FA5}">
                      <a16:colId xmlns:a16="http://schemas.microsoft.com/office/drawing/2014/main" val="1575572361"/>
                    </a:ext>
                  </a:extLst>
                </a:gridCol>
                <a:gridCol w="1869712">
                  <a:extLst>
                    <a:ext uri="{9D8B030D-6E8A-4147-A177-3AD203B41FA5}">
                      <a16:colId xmlns:a16="http://schemas.microsoft.com/office/drawing/2014/main" val="3502353786"/>
                    </a:ext>
                  </a:extLst>
                </a:gridCol>
                <a:gridCol w="1869712">
                  <a:extLst>
                    <a:ext uri="{9D8B030D-6E8A-4147-A177-3AD203B41FA5}">
                      <a16:colId xmlns:a16="http://schemas.microsoft.com/office/drawing/2014/main" val="162210477"/>
                    </a:ext>
                  </a:extLst>
                </a:gridCol>
                <a:gridCol w="1869712">
                  <a:extLst>
                    <a:ext uri="{9D8B030D-6E8A-4147-A177-3AD203B41FA5}">
                      <a16:colId xmlns:a16="http://schemas.microsoft.com/office/drawing/2014/main" val="460240546"/>
                    </a:ext>
                  </a:extLst>
                </a:gridCol>
                <a:gridCol w="1869712">
                  <a:extLst>
                    <a:ext uri="{9D8B030D-6E8A-4147-A177-3AD203B41FA5}">
                      <a16:colId xmlns:a16="http://schemas.microsoft.com/office/drawing/2014/main" val="3378099486"/>
                    </a:ext>
                  </a:extLst>
                </a:gridCol>
              </a:tblGrid>
              <a:tr h="648743">
                <a:tc>
                  <a:txBody>
                    <a:bodyPr/>
                    <a:lstStyle/>
                    <a:p>
                      <a:r>
                        <a:rPr lang="en-US" sz="1200" b="1" dirty="0"/>
                        <a:t>Feature</a:t>
                      </a:r>
                      <a:endParaRPr lang="en-PK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9483"/>
                  </a:ext>
                </a:extLst>
              </a:tr>
              <a:tr h="914332"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Scanning Scope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devices, servers, endpoints</a:t>
                      </a:r>
                      <a:endParaRPr lang="en-PK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devices, servers, endpoints, cloud assets</a:t>
                      </a:r>
                      <a:endParaRPr lang="en-PK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tr-T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devices, servers, endpoints</a:t>
                      </a:r>
                      <a:endParaRPr lang="en-PK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Network devices, servers, endpoints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3968703170"/>
                  </a:ext>
                </a:extLst>
              </a:tr>
              <a:tr h="648743"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Vulnerability Coverage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Extensive, industry-leading plugin library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Google Sans"/>
                        </a:rPr>
                        <a:t>Extensive, with threat intelligence integration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Large plugin library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Large plugin library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679795887"/>
                  </a:ext>
                </a:extLst>
              </a:tr>
              <a:tr h="648743"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False Positives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Moderate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200" b="1" dirty="0">
                        <a:effectLst/>
                        <a:latin typeface="Google Sans"/>
                      </a:endParaRPr>
                    </a:p>
                    <a:p>
                      <a:r>
                        <a:rPr lang="en-US" sz="1200" b="1" dirty="0"/>
                        <a:t>Low</a:t>
                      </a:r>
                      <a:endParaRPr lang="en-PK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/>
                    </a:p>
                    <a:p>
                      <a:r>
                        <a:rPr lang="en-US" sz="1200" b="1" dirty="0"/>
                        <a:t>High</a:t>
                      </a:r>
                      <a:endParaRPr lang="en-PK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effectLst/>
                        <a:latin typeface="Google Sans"/>
                      </a:endParaRPr>
                    </a:p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Moderate</a:t>
                      </a:r>
                      <a:endParaRPr lang="en-PK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3946"/>
                  </a:ext>
                </a:extLst>
              </a:tr>
              <a:tr h="835317"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Reporting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Basic recommendations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Google Sans"/>
                        </a:rPr>
                        <a:t>Detailed remediation steps and workflow automation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Limited guidance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Google Sans"/>
                        </a:rPr>
                        <a:t>Recommendations and patch management integration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2052379930"/>
                  </a:ext>
                </a:extLst>
              </a:tr>
              <a:tr h="835317">
                <a:tc>
                  <a:txBody>
                    <a:bodyPr/>
                    <a:lstStyle/>
                    <a:p>
                      <a:r>
                        <a:rPr lang="tr-TR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Remediation</a:t>
                      </a:r>
                      <a:endParaRPr lang="tr-TR" sz="1200" b="1" dirty="0">
                        <a:effectLst/>
                        <a:latin typeface="Google Sans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Basic recommendations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Google Sans"/>
                        </a:rPr>
                        <a:t>Detailed remediation steps and workflow automation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Limited guidance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Google Sans"/>
                        </a:rPr>
                        <a:t>Recommendations and patch management integration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747332443"/>
                  </a:ext>
                </a:extLst>
              </a:tr>
              <a:tr h="648743"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Scalability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Supports various compliance frameworks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Highly scalable and cloud-native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Handles smaller networks well</a:t>
                      </a: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r>
                        <a:rPr lang="tr-TR" sz="1200" b="1" dirty="0">
                          <a:effectLst/>
                          <a:latin typeface="Google Sans"/>
                        </a:rPr>
                        <a:t>Highly scalable</a:t>
                      </a:r>
                    </a:p>
                  </a:txBody>
                  <a:tcPr marL="101600" marR="101600" marT="101600" marB="101600" anchor="ctr"/>
                </a:tc>
                <a:extLst>
                  <a:ext uri="{0D108BD9-81ED-4DB2-BD59-A6C34878D82A}">
                    <a16:rowId xmlns:a16="http://schemas.microsoft.com/office/drawing/2014/main" val="862593061"/>
                  </a:ext>
                </a:extLst>
              </a:tr>
            </a:tbl>
          </a:graphicData>
        </a:graphic>
      </p:graphicFrame>
      <p:pic>
        <p:nvPicPr>
          <p:cNvPr id="6" name="Picture 5" descr="A black and grey logo&#10;&#10;Description automatically generated">
            <a:extLst>
              <a:ext uri="{FF2B5EF4-FFF2-40B4-BE49-F238E27FC236}">
                <a16:creationId xmlns:a16="http://schemas.microsoft.com/office/drawing/2014/main" id="{1C5C9213-F08A-97EF-D536-992522CCD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31" y="1617203"/>
            <a:ext cx="1377577" cy="372890"/>
          </a:xfrm>
          <a:prstGeom prst="rect">
            <a:avLst/>
          </a:prstGeom>
        </p:spPr>
      </p:pic>
      <p:pic>
        <p:nvPicPr>
          <p:cNvPr id="1026" name="Picture 2" descr="Qualys VMDR Product Review - IT Security Guru">
            <a:extLst>
              <a:ext uri="{FF2B5EF4-FFF2-40B4-BE49-F238E27FC236}">
                <a16:creationId xmlns:a16="http://schemas.microsoft.com/office/drawing/2014/main" id="{154BD1AB-43E2-E70F-AB97-001C728D4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50" y="1511120"/>
            <a:ext cx="1541416" cy="5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yHackMe | OpenVAS">
            <a:extLst>
              <a:ext uri="{FF2B5EF4-FFF2-40B4-BE49-F238E27FC236}">
                <a16:creationId xmlns:a16="http://schemas.microsoft.com/office/drawing/2014/main" id="{AA1F694B-F568-D5FE-F8DF-02EF1F19B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445" y="1583272"/>
            <a:ext cx="1541417" cy="4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CE1B486-B8CC-10E7-9D80-7321BCB8A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438" y="1455112"/>
            <a:ext cx="1327931" cy="7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03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380" y="276470"/>
            <a:ext cx="9617074" cy="967132"/>
          </a:xfrm>
        </p:spPr>
        <p:txBody>
          <a:bodyPr>
            <a:normAutofit/>
          </a:bodyPr>
          <a:lstStyle/>
          <a:p>
            <a:r>
              <a:rPr lang="tr-TR" sz="4800" b="1" i="0" dirty="0">
                <a:effectLst/>
                <a:latin typeface="Söhne"/>
              </a:rPr>
              <a:t>Strengths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4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89685A-8BF3-5BAF-B385-80774F5B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582" y="1436312"/>
            <a:ext cx="9104671" cy="4727329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Extensive Vulnerability Coverage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Detailed Reporting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Compliance Support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Ease of Use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Scalability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84719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380" y="238370"/>
            <a:ext cx="9617074" cy="96713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Weaknesses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5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89685A-8BF3-5BAF-B385-80774F5B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882" y="1524001"/>
            <a:ext cx="9104671" cy="472732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False Positives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Limited Remediation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Cost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Complexity.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Resource Intensive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040467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380" y="171694"/>
            <a:ext cx="9617074" cy="96713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Limitations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6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89685A-8BF3-5BAF-B385-80774F5B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80" y="1629022"/>
            <a:ext cx="9104671" cy="472732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Focus on Vulnerabilities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Internal Network Visibility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Limited Web Application Scanning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False Negatives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/>
              <a:t>Customization Challenges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72600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380" y="606670"/>
            <a:ext cx="9617074" cy="96713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Why would I use NESSUS?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7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89685A-8BF3-5BAF-B385-80774F5B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282" y="1644652"/>
            <a:ext cx="9104671" cy="4727329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Nessus is a very useful tool for cybersecurity professionals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It offers a pro-active method of finding weaknesses.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The overall security posture is strengthened through integration with other tools.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Systematic vulnerability assessments are made easier by Nessus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Frequent scans support continuous monitoring.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In the field of security, comprehensive reports facilitate well-informed decision-making.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2563760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380" y="251070"/>
            <a:ext cx="9617074" cy="96713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Why would I use NESSUS?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>
                <a:solidFill>
                  <a:schemeClr val="tx1"/>
                </a:solidFill>
                <a:latin typeface="Calibri"/>
              </a:rPr>
              <a:pPr defTabSz="1219170"/>
              <a:t>8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89685A-8BF3-5BAF-B385-80774F5B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380" y="1524001"/>
            <a:ext cx="9104671" cy="472732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Improved reporting functionalities.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Enhanced support for web application security testing.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öhne"/>
              </a:rPr>
              <a:t>Integration with more third-party tools for security assessments.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1771432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D4DD-BEA0-6C77-2E2B-1E3B59DCD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326" y="136524"/>
            <a:ext cx="9617074" cy="967132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öhne"/>
              </a:rPr>
              <a:t>Creating new scan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99B53-A7DA-4F9F-8691-2EDDE0EC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82CCC60-E8CD-4174-8B1A-7DF615B22EEF}" type="slidenum">
              <a:rPr lang="en-US" smtClean="0">
                <a:solidFill>
                  <a:schemeClr val="tx1"/>
                </a:solidFill>
                <a:latin typeface="Calibri"/>
              </a:rPr>
              <a:pPr defTabSz="1219170"/>
              <a:t>9</a:t>
            </a:fld>
            <a:endParaRPr lang="en-US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8A831-0CB9-7D98-7554-BA8D64329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917" y="1254769"/>
            <a:ext cx="8407084" cy="548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5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933</Words>
  <Application>Microsoft Office PowerPoint</Application>
  <PresentationFormat>Widescreen</PresentationFormat>
  <Paragraphs>158</Paragraphs>
  <Slides>14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Google Sans</vt:lpstr>
      <vt:lpstr>Söhne</vt:lpstr>
      <vt:lpstr>1_Office Theme</vt:lpstr>
      <vt:lpstr>Task 1 - Assessment Brief Security and Forensic Tools</vt:lpstr>
      <vt:lpstr>Nessus Overview</vt:lpstr>
      <vt:lpstr>Alternatives and Comparison</vt:lpstr>
      <vt:lpstr>Strengths</vt:lpstr>
      <vt:lpstr>Weaknesses</vt:lpstr>
      <vt:lpstr>Limitations</vt:lpstr>
      <vt:lpstr>Why would I use NESSUS?</vt:lpstr>
      <vt:lpstr>Why would I use NESSUS?</vt:lpstr>
      <vt:lpstr>Creating new scan</vt:lpstr>
      <vt:lpstr>Scan results </vt:lpstr>
      <vt:lpstr>Scan Results</vt:lpstr>
      <vt:lpstr>Generating Report</vt:lpstr>
      <vt:lpstr>Extracted PDF report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Nessus Overview</dc:title>
  <dc:creator>MUHAMMAD HAMZA</dc:creator>
  <cp:lastModifiedBy>MUHAMMAD HAMZA</cp:lastModifiedBy>
  <cp:revision>34</cp:revision>
  <dcterms:created xsi:type="dcterms:W3CDTF">2023-12-29T20:46:27Z</dcterms:created>
  <dcterms:modified xsi:type="dcterms:W3CDTF">2023-12-31T09:47:13Z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2023-12-29T20:48:02Z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23f4311c-7dbb-495c-8420-69146c393d99</vt:lpwstr>
  </property>
  <property fmtid="{D5CDD505-2E9C-101B-9397-08002B2CF9AE}" pid="7" name="MSIP_Label_defa4170-0d19-0005-0004-bc88714345d2_ActionId">
    <vt:lpwstr>43c7bf98-175f-4923-86db-3b9d0f5427a0</vt:lpwstr>
  </property>
  <property fmtid="{D5CDD505-2E9C-101B-9397-08002B2CF9AE}" pid="8" name="MSIP_Label_defa4170-0d19-0005-0004-bc88714345d2_ContentBits">
    <vt:lpwstr>0</vt:lpwstr>
  </property>
</Properties>
</file>