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7" r:id="rId4"/>
  </p:sldMasterIdLst>
  <p:sldIdLst>
    <p:sldId id="348" r:id="rId5"/>
    <p:sldId id="333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4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4" autoAdjust="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C5FC9-F7D0-0141-850B-7623CA81A77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F839E6-7F1F-6E4D-B83C-F5DA99E98229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ACA50E-A3A8-9D41-B30C-03B00FB2DEF0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92073B-F20B-034A-BC3A-9B993F0DD0BA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091F50-D240-B145-B0B1-DAEDDFDE34AD}"/>
              </a:ext>
            </a:extLst>
          </p:cNvPr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71DAD948-6707-714E-9E8F-26A36F4AE20E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F81511-AC79-6748-869A-9982CD568B16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6F72D4E-9F4D-6341-9F9E-63E01AF59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54414" y="265113"/>
            <a:ext cx="6089650" cy="608965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322728"/>
            <a:ext cx="4144096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B8633A-7C70-3C48-8FEE-69941AF2B466}"/>
              </a:ext>
            </a:extLst>
          </p:cNvPr>
          <p:cNvSpPr/>
          <p:nvPr userDrawn="1"/>
        </p:nvSpPr>
        <p:spPr>
          <a:xfrm>
            <a:off x="5535466" y="5600935"/>
            <a:ext cx="643415" cy="643415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B967D9-597D-E14A-AE80-4C3877655FB2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114435-8CC0-E744-B541-8EF28B774ECF}"/>
              </a:ext>
            </a:extLst>
          </p:cNvPr>
          <p:cNvSpPr/>
          <p:nvPr userDrawn="1"/>
        </p:nvSpPr>
        <p:spPr>
          <a:xfrm flipV="1">
            <a:off x="11885583" y="3453319"/>
            <a:ext cx="167338" cy="16733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B844B6D-9772-1D4A-A22A-19F6A1250CD6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834FA13-7139-8546-99A9-CF39B5EDFDF5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46C656-7A16-8445-80B5-88C23703E694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E0A223A-22AD-6D40-9B6F-62F488036D58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DB8FD84-D022-E842-9B56-88F0574EBD30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2F4DC0E-4CC4-374D-BE14-132577B95A70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4E00522-1D16-F244-89FE-668EEBD08F2B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C4C5AC59-B537-D54C-9B5C-55B75E911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4144095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25383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D7EDB7-7C02-0245-8A1F-553F094A442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CF5D165-4F6F-2447-8B9E-8B0D94808ED3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6C35C7-7133-4C43-BBF7-575440F7BAD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3DD7BE-C379-5C42-9FB0-EF72161049F4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43DFC41-C6DE-7942-9358-E23A1EE8759D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ABB593-7229-9548-8BCC-C947B1BF8D93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6D2413-D60D-484E-ACAB-31891AFDA133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58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6E6D77-4CA3-764C-99E1-7D2CFE6B929E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D155117-8A2A-414B-9598-C2919DF747DC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838F88-99DE-9246-A83B-9C7DB6AE99EF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31FBA2-FD0D-7346-8941-4861923E15CF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2D5D5E-3339-5D47-9E1C-8897082672DB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3BE7267-458F-A141-8480-10E9FB55367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1A438B-57BE-F445-AFBB-BBB2270E9BB4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22" r:id="rId3"/>
    <p:sldLayoutId id="2147483708" r:id="rId4"/>
    <p:sldLayoutId id="2147483709" r:id="rId5"/>
    <p:sldLayoutId id="2147483716" r:id="rId6"/>
    <p:sldLayoutId id="2147483710" r:id="rId7"/>
    <p:sldLayoutId id="2147483724" r:id="rId8"/>
    <p:sldLayoutId id="2147483711" r:id="rId9"/>
    <p:sldLayoutId id="214748371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9916" y="2673825"/>
            <a:ext cx="7625301" cy="151035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of roman"/>
              </a:rPr>
              <a:t>Explainable AI</a:t>
            </a:r>
            <a:br>
              <a:rPr lang="en-US" sz="4400" dirty="0">
                <a:latin typeface="Times of roman"/>
              </a:rPr>
            </a:br>
            <a:r>
              <a:rPr lang="en-US" sz="4400" dirty="0">
                <a:latin typeface="Times of roman"/>
              </a:rPr>
              <a:t>for Breast Cancer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1161" y="4614738"/>
            <a:ext cx="6525250" cy="1143000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>
                <a:latin typeface="Times of roman"/>
              </a:rPr>
              <a:t>BY:-Yamani swathi (MST030118)</a:t>
            </a:r>
          </a:p>
          <a:p>
            <a:r>
              <a:rPr lang="en-US" sz="1800" b="1" dirty="0">
                <a:latin typeface="Times of roman"/>
              </a:rPr>
              <a:t>MENTOR:-UROOJ KHAN</a:t>
            </a:r>
          </a:p>
          <a:p>
            <a:r>
              <a:rPr lang="en-US" sz="1800" b="1" dirty="0">
                <a:latin typeface="Times of roman"/>
              </a:rPr>
              <a:t>Submitted to Meta Scifor Technologies</a:t>
            </a:r>
          </a:p>
        </p:txBody>
      </p:sp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B00C7-0803-8A43-A9F3-6FF24BDC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of roman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3908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23" descr="A group of people sitting at a table discussing plans">
            <a:extLst>
              <a:ext uri="{FF2B5EF4-FFF2-40B4-BE49-F238E27FC236}">
                <a16:creationId xmlns:a16="http://schemas.microsoft.com/office/drawing/2014/main" id="{14641C01-C347-EE4E-A9B1-95BFFAA1AD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duotone>
              <a:prstClr val="black"/>
              <a:schemeClr val="accent6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4365267" cy="2471909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of roman"/>
              </a:rPr>
              <a:t>Problem: ML models are black boxes.</a:t>
            </a:r>
          </a:p>
          <a:p>
            <a:r>
              <a:rPr lang="en-US" sz="2400" dirty="0">
                <a:latin typeface="Times of roman"/>
              </a:rPr>
              <a:t>Solution: Use Explainable AI to provide transparency.</a:t>
            </a:r>
          </a:p>
          <a:p>
            <a:r>
              <a:rPr lang="en-US" sz="2400" dirty="0">
                <a:latin typeface="Times of roman"/>
              </a:rPr>
              <a:t>Dataset: Breast Cancer Wisconsin Diagnostic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of roman"/>
              </a:rPr>
              <a:t>Introduction</a:t>
            </a:r>
            <a:endParaRPr lang="en-US" dirty="0">
              <a:latin typeface="Times of roman"/>
              <a:sym typeface="Bodoni SvtyTwo ITC TT-Book"/>
            </a:endParaRPr>
          </a:p>
        </p:txBody>
      </p:sp>
    </p:spTree>
    <p:extLst>
      <p:ext uri="{BB962C8B-B14F-4D97-AF65-F5344CB8AC3E}">
        <p14:creationId xmlns:p14="http://schemas.microsoft.com/office/powerpoint/2010/main" val="39801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38456-7F0D-474C-B753-51E2D9641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28797" y="1893358"/>
            <a:ext cx="8674876" cy="360099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of roman"/>
              </a:rPr>
              <a:t>Manual diagnosis can be subjective.</a:t>
            </a:r>
          </a:p>
          <a:p>
            <a:pPr marL="0" indent="0">
              <a:buNone/>
            </a:pPr>
            <a:r>
              <a:rPr lang="en-US" sz="2000" dirty="0">
                <a:latin typeface="Times of roman"/>
              </a:rPr>
              <a:t> - Doctors may interpret the same symptoms or scans differently based on their experience, leading to inconsistent or biased diagnoses.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of roman"/>
              </a:rPr>
              <a:t>AI models lack explanation.</a:t>
            </a:r>
          </a:p>
          <a:p>
            <a:pPr marL="0" indent="0">
              <a:buNone/>
            </a:pPr>
            <a:r>
              <a:rPr lang="en-US" sz="2000" dirty="0">
                <a:latin typeface="Times of roman"/>
              </a:rPr>
              <a:t> - AI can predict outcomes, but often doesn’t show why it made a decision, making it hard for doctors to trust or understand the result.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of roman"/>
              </a:rPr>
              <a:t>Need to understand predictions in medical settings.</a:t>
            </a:r>
          </a:p>
          <a:p>
            <a:pPr marL="0" indent="0">
              <a:buNone/>
            </a:pPr>
            <a:r>
              <a:rPr lang="en-US" sz="2000" dirty="0">
                <a:latin typeface="Times of roman"/>
              </a:rPr>
              <a:t>- In healthcare, knowing why a prediction was made is crucial for safety, trust, and correct treatment — not just getting a yes/no answer.</a:t>
            </a:r>
          </a:p>
          <a:p>
            <a:endParaRPr lang="en-US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2E6839-B321-48C4-9932-DD8F1C267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5979381" cy="1369074"/>
          </a:xfrm>
        </p:spPr>
        <p:txBody>
          <a:bodyPr/>
          <a:lstStyle/>
          <a:p>
            <a:r>
              <a:rPr lang="en-US" dirty="0">
                <a:latin typeface="Times of roman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51057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38456-7F0D-474C-B753-51E2D9641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76006" y="2052384"/>
            <a:ext cx="7946004" cy="3362454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of roman"/>
              </a:rPr>
              <a:t>Train a model on cancer dataset.</a:t>
            </a:r>
          </a:p>
          <a:p>
            <a:pPr marL="0" indent="0">
              <a:buNone/>
            </a:pPr>
            <a:r>
              <a:rPr lang="en-US" sz="2000" dirty="0">
                <a:latin typeface="Times of roman"/>
              </a:rPr>
              <a:t> -We use a cancer dataset (like breast cancer) to build a machine learning model that can predict whether a tumor is benign or malignant.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of roman"/>
              </a:rPr>
              <a:t>Use SHAP to explain predictions.</a:t>
            </a:r>
          </a:p>
          <a:p>
            <a:pPr marL="0" indent="0">
              <a:buNone/>
            </a:pPr>
            <a:r>
              <a:rPr lang="en-US" sz="2000" dirty="0">
                <a:latin typeface="Times of roman"/>
              </a:rPr>
              <a:t>- SHAP (</a:t>
            </a:r>
            <a:r>
              <a:rPr lang="en-US" sz="2000" dirty="0" err="1">
                <a:latin typeface="Times of roman"/>
              </a:rPr>
              <a:t>SHapley</a:t>
            </a:r>
            <a:r>
              <a:rPr lang="en-US" sz="2000" dirty="0">
                <a:latin typeface="Times of roman"/>
              </a:rPr>
              <a:t> Additive </a:t>
            </a:r>
            <a:r>
              <a:rPr lang="en-US" sz="2000" dirty="0" err="1">
                <a:latin typeface="Times of roman"/>
              </a:rPr>
              <a:t>exPlanations</a:t>
            </a:r>
            <a:r>
              <a:rPr lang="en-US" sz="2000" dirty="0">
                <a:latin typeface="Times of roman"/>
              </a:rPr>
              <a:t>) helps us understand how much each feature (like cell size or texture) contributes to a specific prediction made by the model.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of roman"/>
              </a:rPr>
              <a:t>Visualize feature contributions.</a:t>
            </a:r>
          </a:p>
          <a:p>
            <a:pPr marL="0" indent="0">
              <a:buNone/>
            </a:pPr>
            <a:r>
              <a:rPr lang="en-US" sz="2000" dirty="0">
                <a:latin typeface="Times of roman"/>
              </a:rPr>
              <a:t>- SHAP provides visualizations (like bar or summary plots) that show which features had the most impact on the model’s decisions, making it easier to interpret the results.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2E6839-B321-48C4-9932-DD8F1C267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5979381" cy="1369074"/>
          </a:xfrm>
        </p:spPr>
        <p:txBody>
          <a:bodyPr/>
          <a:lstStyle/>
          <a:p>
            <a:r>
              <a:rPr lang="en-US" dirty="0">
                <a:latin typeface="Times of roman"/>
              </a:rPr>
              <a:t>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137684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38456-7F0D-474C-B753-51E2D9641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27296" y="2108043"/>
            <a:ext cx="6050944" cy="20743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of roman"/>
              </a:rPr>
              <a:t>Python, </a:t>
            </a:r>
            <a:r>
              <a:rPr lang="en-US" sz="2000" dirty="0" err="1">
                <a:latin typeface="Times of roman"/>
              </a:rPr>
              <a:t>Scikit</a:t>
            </a:r>
            <a:r>
              <a:rPr lang="en-US" sz="2000" dirty="0">
                <a:latin typeface="Times of roman"/>
              </a:rPr>
              <a:t>-learn, Pandas, SHAP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of roman"/>
              </a:rPr>
              <a:t>Visualization: Matplotlib, Seaborn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of roman"/>
              </a:rPr>
              <a:t>Platform: </a:t>
            </a:r>
            <a:r>
              <a:rPr lang="en-US" sz="2000" dirty="0" err="1">
                <a:latin typeface="Times of roman"/>
              </a:rPr>
              <a:t>Jupyter</a:t>
            </a:r>
            <a:r>
              <a:rPr lang="en-US" sz="2000" dirty="0">
                <a:latin typeface="Times of roman"/>
              </a:rPr>
              <a:t> Notebook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2E6839-B321-48C4-9932-DD8F1C267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5979381" cy="1369074"/>
          </a:xfrm>
        </p:spPr>
        <p:txBody>
          <a:bodyPr/>
          <a:lstStyle/>
          <a:p>
            <a:r>
              <a:rPr lang="en-US" dirty="0">
                <a:latin typeface="Times of roman"/>
              </a:rPr>
              <a:t>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110504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38456-7F0D-474C-B753-51E2D9641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27296" y="2108043"/>
            <a:ext cx="6050944" cy="20743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of roman"/>
              </a:rPr>
              <a:t>- Data Preprocessing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of roman"/>
              </a:rPr>
              <a:t>- Model Training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of roman"/>
              </a:rPr>
              <a:t>- SHAP Explanation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of roman"/>
              </a:rPr>
              <a:t>- Visualization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2E6839-B321-48C4-9932-DD8F1C267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5979381" cy="1369074"/>
          </a:xfrm>
        </p:spPr>
        <p:txBody>
          <a:bodyPr/>
          <a:lstStyle/>
          <a:p>
            <a:r>
              <a:rPr lang="en-US" dirty="0">
                <a:latin typeface="Times of roman"/>
              </a:rPr>
              <a:t>Module Structure</a:t>
            </a:r>
          </a:p>
        </p:txBody>
      </p:sp>
    </p:spTree>
    <p:extLst>
      <p:ext uri="{BB962C8B-B14F-4D97-AF65-F5344CB8AC3E}">
        <p14:creationId xmlns:p14="http://schemas.microsoft.com/office/powerpoint/2010/main" val="2031286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38456-7F0D-474C-B753-51E2D9641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27296" y="2108043"/>
            <a:ext cx="6050944" cy="207434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of roman"/>
              </a:rPr>
              <a:t>1. Load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of roman"/>
              </a:rPr>
              <a:t>2. Preprocess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of roman"/>
              </a:rPr>
              <a:t>3. Train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of roman"/>
              </a:rPr>
              <a:t>4. Apply SHAP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of roman"/>
              </a:rPr>
              <a:t>5. Visualize Results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2E6839-B321-48C4-9932-DD8F1C267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5979381" cy="1369074"/>
          </a:xfrm>
        </p:spPr>
        <p:txBody>
          <a:bodyPr/>
          <a:lstStyle/>
          <a:p>
            <a:r>
              <a:rPr lang="en-US" dirty="0">
                <a:latin typeface="Times of roman"/>
              </a:rPr>
              <a:t>Activity Flow</a:t>
            </a:r>
          </a:p>
        </p:txBody>
      </p:sp>
    </p:spTree>
    <p:extLst>
      <p:ext uri="{BB962C8B-B14F-4D97-AF65-F5344CB8AC3E}">
        <p14:creationId xmlns:p14="http://schemas.microsoft.com/office/powerpoint/2010/main" val="2140294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38456-7F0D-474C-B753-51E2D9641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27296" y="2108043"/>
            <a:ext cx="6050944" cy="20743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of roman"/>
              </a:rPr>
              <a:t>- Model helps identify key features like radius, texture.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of roman"/>
              </a:rPr>
              <a:t>- SHAP adds trust &amp; transparency.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of roman"/>
              </a:rPr>
              <a:t>- Useful in healthcare decisions.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2E6839-B321-48C4-9932-DD8F1C267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5979381" cy="1369074"/>
          </a:xfrm>
        </p:spPr>
        <p:txBody>
          <a:bodyPr/>
          <a:lstStyle/>
          <a:p>
            <a:r>
              <a:rPr lang="en-US" dirty="0">
                <a:latin typeface="Times of roman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03635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38456-7F0D-474C-B753-51E2D9641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27296" y="2108043"/>
            <a:ext cx="6050944" cy="20743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of roman"/>
              </a:rPr>
              <a:t>SHAP docs: shap.readthedocs.io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Times of roman"/>
              </a:rPr>
              <a:t>Scikit</a:t>
            </a:r>
            <a:r>
              <a:rPr lang="en-US" sz="2000" dirty="0">
                <a:latin typeface="Times of roman"/>
              </a:rPr>
              <a:t>-learn: scikit-learn.org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of roman"/>
              </a:rPr>
              <a:t>Dataset: UCI ML Repository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2E6839-B321-48C4-9932-DD8F1C267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5979381" cy="1369074"/>
          </a:xfrm>
        </p:spPr>
        <p:txBody>
          <a:bodyPr/>
          <a:lstStyle/>
          <a:p>
            <a:r>
              <a:rPr lang="en-US" dirty="0">
                <a:latin typeface="Times of roman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9261832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3_Win32_AS_v2" id="{CF4846AB-E769-4F64-85D9-28E4AEB533C2}" vid="{4425D9ED-C4EC-465B-AB7E-72A929978A0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F4328E-77DF-41E8-952F-124AE19F1F7C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16c05727-aa75-4e4a-9b5f-8a80a1165891"/>
    <ds:schemaRef ds:uri="http://purl.org/dc/terms/"/>
    <ds:schemaRef ds:uri="71af3243-3dd4-4a8d-8c0d-dd76da1f02a5"/>
    <ds:schemaRef ds:uri="http://purl.org/dc/elements/1.1/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Light sales pitch presentation</Template>
  <TotalTime>0</TotalTime>
  <Words>354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Bodoni SvtyTwo ITC TT-Book</vt:lpstr>
      <vt:lpstr>Calibri</vt:lpstr>
      <vt:lpstr>Consolas</vt:lpstr>
      <vt:lpstr>Times of roman</vt:lpstr>
      <vt:lpstr>Verdana</vt:lpstr>
      <vt:lpstr>Wingdings</vt:lpstr>
      <vt:lpstr>RetrospectVTI</vt:lpstr>
      <vt:lpstr>Explainable AI for Breast Cancer Prediction</vt:lpstr>
      <vt:lpstr>Introduction</vt:lpstr>
      <vt:lpstr>Problem Statement</vt:lpstr>
      <vt:lpstr>Proposed Solution</vt:lpstr>
      <vt:lpstr>Technology Stack</vt:lpstr>
      <vt:lpstr>Module Structure</vt:lpstr>
      <vt:lpstr>Activity Flow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2025-06-11T16:54:53Z</dcterms:created>
  <dcterms:modified xsi:type="dcterms:W3CDTF">2025-06-11T17:20:19Z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