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0" r:id="rId4"/>
    <p:sldId id="258" r:id="rId5"/>
    <p:sldId id="259" r:id="rId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E84496-002F-4900-B6A4-8E88F6289FFB}" type="datetimeFigureOut">
              <a:rPr kumimoji="1" lang="ja-JP" altLang="en-US" smtClean="0"/>
              <a:t>2020/1/10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978C94-9BE2-460C-965A-85D896A35326}" type="slidenum">
              <a:rPr kumimoji="1" lang="ja-JP" altLang="en-US" smtClean="0"/>
              <a:t>‹#›</a:t>
            </a:fld>
            <a:endParaRPr kumimoji="1" lang="ja-JP" altLang="en-US"/>
          </a:p>
        </p:txBody>
      </p:sp>
    </p:spTree>
    <p:extLst>
      <p:ext uri="{BB962C8B-B14F-4D97-AF65-F5344CB8AC3E}">
        <p14:creationId xmlns:p14="http://schemas.microsoft.com/office/powerpoint/2010/main" val="30373466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4978C94-9BE2-460C-965A-85D896A35326}" type="slidenum">
              <a:rPr kumimoji="1" lang="ja-JP" altLang="en-US" smtClean="0"/>
              <a:t>5</a:t>
            </a:fld>
            <a:endParaRPr kumimoji="1" lang="ja-JP" altLang="en-US"/>
          </a:p>
        </p:txBody>
      </p:sp>
    </p:spTree>
    <p:extLst>
      <p:ext uri="{BB962C8B-B14F-4D97-AF65-F5344CB8AC3E}">
        <p14:creationId xmlns:p14="http://schemas.microsoft.com/office/powerpoint/2010/main" val="1141601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251285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228609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238297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210490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179852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4206625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176113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2196139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425119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3803956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1CC3B0B-2BE4-4029-918F-2729D5B1E6F1}" type="datetimeFigureOut">
              <a:rPr kumimoji="1" lang="ja-JP" altLang="en-US" smtClean="0"/>
              <a:t>2020/1/10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294362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tile tx="0" ty="0" sx="100000" sy="100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C3B0B-2BE4-4029-918F-2729D5B1E6F1}" type="datetimeFigureOut">
              <a:rPr kumimoji="1" lang="ja-JP" altLang="en-US" smtClean="0"/>
              <a:t>2020/1/10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2027137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38944" y="764704"/>
            <a:ext cx="7893496" cy="1872208"/>
          </a:xfrm>
        </p:spPr>
        <p:txBody>
          <a:bodyPr>
            <a:noAutofit/>
          </a:bodyPr>
          <a:lstStyle/>
          <a:p>
            <a:r>
              <a:rPr kumimoji="1" lang="ja-JP" altLang="en-US" sz="6000" dirty="0">
                <a:solidFill>
                  <a:schemeClr val="bg1"/>
                </a:solidFill>
                <a:effectLst>
                  <a:outerShdw blurRad="38100" dist="38100" dir="2700000" algn="tl">
                    <a:srgbClr val="000000">
                      <a:alpha val="43137"/>
                    </a:srgbClr>
                  </a:outerShdw>
                </a:effectLst>
                <a:latin typeface="HGP教科書体" panose="02020600000000000000" pitchFamily="18" charset="-128"/>
                <a:ea typeface="HGP教科書体" panose="02020600000000000000" pitchFamily="18" charset="-128"/>
              </a:rPr>
              <a:t>販売在庫管理</a:t>
            </a:r>
            <a:r>
              <a:rPr kumimoji="1" lang="ja-JP" altLang="en-US" sz="6000" dirty="0" smtClean="0">
                <a:solidFill>
                  <a:schemeClr val="bg1"/>
                </a:solidFill>
                <a:effectLst>
                  <a:outerShdw blurRad="38100" dist="38100" dir="2700000" algn="tl">
                    <a:srgbClr val="000000">
                      <a:alpha val="43137"/>
                    </a:srgbClr>
                  </a:outerShdw>
                </a:effectLst>
                <a:latin typeface="HGP教科書体" panose="02020600000000000000" pitchFamily="18" charset="-128"/>
                <a:ea typeface="HGP教科書体" panose="02020600000000000000" pitchFamily="18" charset="-128"/>
              </a:rPr>
              <a:t>システム</a:t>
            </a:r>
            <a:r>
              <a:rPr kumimoji="1" lang="en-US" altLang="ja-JP" sz="6000" dirty="0" smtClean="0">
                <a:solidFill>
                  <a:schemeClr val="bg1"/>
                </a:solidFill>
                <a:effectLst>
                  <a:outerShdw blurRad="38100" dist="38100" dir="2700000" algn="tl">
                    <a:srgbClr val="000000">
                      <a:alpha val="43137"/>
                    </a:srgbClr>
                  </a:outerShdw>
                </a:effectLst>
                <a:latin typeface="HGP教科書体" panose="02020600000000000000" pitchFamily="18" charset="-128"/>
                <a:ea typeface="HGP教科書体" panose="02020600000000000000" pitchFamily="18" charset="-128"/>
              </a:rPr>
              <a:t/>
            </a:r>
            <a:br>
              <a:rPr kumimoji="1" lang="en-US" altLang="ja-JP" sz="6000" dirty="0" smtClean="0">
                <a:solidFill>
                  <a:schemeClr val="bg1"/>
                </a:solidFill>
                <a:effectLst>
                  <a:outerShdw blurRad="38100" dist="38100" dir="2700000" algn="tl">
                    <a:srgbClr val="000000">
                      <a:alpha val="43137"/>
                    </a:srgbClr>
                  </a:outerShdw>
                </a:effectLst>
                <a:latin typeface="HGP教科書体" panose="02020600000000000000" pitchFamily="18" charset="-128"/>
                <a:ea typeface="HGP教科書体" panose="02020600000000000000" pitchFamily="18" charset="-128"/>
              </a:rPr>
            </a:br>
            <a:r>
              <a:rPr lang="ja-JP" altLang="en-US" sz="6000" dirty="0">
                <a:solidFill>
                  <a:schemeClr val="bg1"/>
                </a:solidFill>
                <a:effectLst>
                  <a:outerShdw blurRad="38100" dist="38100" dir="2700000" algn="tl">
                    <a:srgbClr val="000000">
                      <a:alpha val="43137"/>
                    </a:srgbClr>
                  </a:outerShdw>
                </a:effectLst>
                <a:latin typeface="HGP教科書体" panose="02020600000000000000" pitchFamily="18" charset="-128"/>
                <a:ea typeface="HGP教科書体" panose="02020600000000000000" pitchFamily="18" charset="-128"/>
              </a:rPr>
              <a:t>最終発表</a:t>
            </a:r>
            <a:endParaRPr kumimoji="1" lang="ja-JP" altLang="en-US" sz="6000" dirty="0">
              <a:solidFill>
                <a:schemeClr val="bg1"/>
              </a:solidFill>
              <a:effectLst>
                <a:outerShdw blurRad="38100" dist="38100" dir="2700000" algn="tl">
                  <a:srgbClr val="000000">
                    <a:alpha val="43137"/>
                  </a:srgbClr>
                </a:outerShdw>
              </a:effectLst>
              <a:latin typeface="HGP教科書体" panose="02020600000000000000" pitchFamily="18" charset="-128"/>
              <a:ea typeface="HGP教科書体" panose="02020600000000000000" pitchFamily="18" charset="-128"/>
            </a:endParaRPr>
          </a:p>
        </p:txBody>
      </p:sp>
      <p:sp>
        <p:nvSpPr>
          <p:cNvPr id="4" name="サブタイトル 3"/>
          <p:cNvSpPr>
            <a:spLocks noGrp="1"/>
          </p:cNvSpPr>
          <p:nvPr>
            <p:ph type="subTitle" idx="1"/>
          </p:nvPr>
        </p:nvSpPr>
        <p:spPr>
          <a:xfrm>
            <a:off x="5076056" y="5805264"/>
            <a:ext cx="3632448" cy="622920"/>
          </a:xfrm>
        </p:spPr>
        <p:txBody>
          <a:bodyPr>
            <a:noAutofit/>
          </a:bodyPr>
          <a:lstStyle/>
          <a:p>
            <a:r>
              <a:rPr lang="ja-JP" altLang="en-US" sz="4000" dirty="0" smtClean="0">
                <a:solidFill>
                  <a:schemeClr val="bg1"/>
                </a:solidFill>
              </a:rPr>
              <a:t>チーム名</a:t>
            </a:r>
            <a:r>
              <a:rPr lang="en-US" altLang="ja-JP" sz="4000" dirty="0" smtClean="0">
                <a:solidFill>
                  <a:schemeClr val="bg1"/>
                </a:solidFill>
              </a:rPr>
              <a:t>: </a:t>
            </a:r>
            <a:r>
              <a:rPr kumimoji="1" lang="en-US" altLang="ja-JP" sz="4000" dirty="0" smtClean="0">
                <a:solidFill>
                  <a:schemeClr val="bg1"/>
                </a:solidFill>
              </a:rPr>
              <a:t>KT-21</a:t>
            </a:r>
            <a:endParaRPr kumimoji="1" lang="ja-JP" altLang="en-US" sz="4000" dirty="0">
              <a:solidFill>
                <a:schemeClr val="bg1"/>
              </a:solidFill>
            </a:endParaRPr>
          </a:p>
        </p:txBody>
      </p:sp>
    </p:spTree>
    <p:extLst>
      <p:ext uri="{BB962C8B-B14F-4D97-AF65-F5344CB8AC3E}">
        <p14:creationId xmlns:p14="http://schemas.microsoft.com/office/powerpoint/2010/main" val="3474197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1763688" y="476672"/>
            <a:ext cx="5400599" cy="1080119"/>
          </a:xfrm>
        </p:spPr>
        <p:txBody>
          <a:bodyPr>
            <a:noAutofit/>
          </a:bodyPr>
          <a:lstStyle/>
          <a:p>
            <a:r>
              <a:rPr lang="ja-JP" altLang="en-US" dirty="0"/>
              <a:t>システムの目的</a:t>
            </a:r>
            <a:endParaRPr kumimoji="1" lang="ja-JP" altLang="en-US" dirty="0"/>
          </a:p>
        </p:txBody>
      </p:sp>
      <p:sp>
        <p:nvSpPr>
          <p:cNvPr id="5" name="テキスト ボックス 4"/>
          <p:cNvSpPr txBox="1"/>
          <p:nvPr/>
        </p:nvSpPr>
        <p:spPr>
          <a:xfrm>
            <a:off x="251520" y="2276872"/>
            <a:ext cx="8718223" cy="3539430"/>
          </a:xfrm>
          <a:prstGeom prst="rect">
            <a:avLst/>
          </a:prstGeom>
          <a:noFill/>
        </p:spPr>
        <p:txBody>
          <a:bodyPr wrap="square" rtlCol="0">
            <a:spAutoFit/>
          </a:bodyPr>
          <a:lstStyle/>
          <a:p>
            <a:r>
              <a:rPr lang="ja-JP" altLang="ja-JP" sz="3200" b="1" dirty="0"/>
              <a:t>現状、営業所ごとに在庫を管理しており、営業担当者が在庫状況に応じて事務担当に口頭で発注依頼をしている。そのため、発注ミスやリアルタイムに在庫を把握できないなどの課題を抱えている。</a:t>
            </a:r>
          </a:p>
          <a:p>
            <a:r>
              <a:rPr lang="ja-JP" altLang="ja-JP" sz="3200" b="1" dirty="0"/>
              <a:t>新規システムを導入することによって、課題を解決しスムーズな業務運営ができるように要望している。</a:t>
            </a:r>
          </a:p>
        </p:txBody>
      </p:sp>
    </p:spTree>
    <p:extLst>
      <p:ext uri="{BB962C8B-B14F-4D97-AF65-F5344CB8AC3E}">
        <p14:creationId xmlns:p14="http://schemas.microsoft.com/office/powerpoint/2010/main" val="2260493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1763688" y="476672"/>
            <a:ext cx="5400599" cy="1080119"/>
          </a:xfrm>
        </p:spPr>
        <p:txBody>
          <a:bodyPr>
            <a:noAutofit/>
          </a:bodyPr>
          <a:lstStyle/>
          <a:p>
            <a:r>
              <a:rPr lang="ja-JP" altLang="en-US" dirty="0"/>
              <a:t>システム</a:t>
            </a:r>
            <a:r>
              <a:rPr lang="ja-JP" altLang="en-US" dirty="0" smtClean="0"/>
              <a:t>の</a:t>
            </a:r>
            <a:r>
              <a:rPr lang="ja-JP" altLang="en-US" dirty="0"/>
              <a:t>概要</a:t>
            </a:r>
            <a:endParaRPr kumimoji="1" lang="ja-JP" altLang="en-US" dirty="0"/>
          </a:p>
        </p:txBody>
      </p:sp>
    </p:spTree>
    <p:extLst>
      <p:ext uri="{BB962C8B-B14F-4D97-AF65-F5344CB8AC3E}">
        <p14:creationId xmlns:p14="http://schemas.microsoft.com/office/powerpoint/2010/main" val="2115255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539552" y="260648"/>
            <a:ext cx="8064896" cy="1080119"/>
          </a:xfrm>
        </p:spPr>
        <p:txBody>
          <a:bodyPr>
            <a:noAutofit/>
          </a:bodyPr>
          <a:lstStyle/>
          <a:p>
            <a:r>
              <a:rPr kumimoji="1" lang="ja-JP" altLang="en-US" dirty="0" smtClean="0"/>
              <a:t>システムの変更点</a:t>
            </a:r>
            <a:endParaRPr kumimoji="1" lang="ja-JP" altLang="en-US" dirty="0"/>
          </a:p>
        </p:txBody>
      </p:sp>
      <p:sp>
        <p:nvSpPr>
          <p:cNvPr id="5" name="タイトル 1"/>
          <p:cNvSpPr txBox="1">
            <a:spLocks/>
          </p:cNvSpPr>
          <p:nvPr/>
        </p:nvSpPr>
        <p:spPr>
          <a:xfrm>
            <a:off x="15280" y="1628800"/>
            <a:ext cx="2577836" cy="396043"/>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2800" dirty="0" smtClean="0"/>
              <a:t>企画発表時</a:t>
            </a:r>
            <a:endParaRPr lang="ja-JP" altLang="en-US" sz="2800" dirty="0"/>
          </a:p>
        </p:txBody>
      </p:sp>
      <p:pic>
        <p:nvPicPr>
          <p:cNvPr id="11"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68" y="2715208"/>
            <a:ext cx="2048448" cy="2048448"/>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p:cNvSpPr txBox="1"/>
          <p:nvPr/>
        </p:nvSpPr>
        <p:spPr>
          <a:xfrm>
            <a:off x="1144897" y="4782624"/>
            <a:ext cx="902277" cy="369332"/>
          </a:xfrm>
          <a:prstGeom prst="rect">
            <a:avLst/>
          </a:prstGeom>
          <a:noFill/>
        </p:spPr>
        <p:txBody>
          <a:bodyPr wrap="square" rtlCol="0">
            <a:spAutoFit/>
          </a:bodyPr>
          <a:lstStyle/>
          <a:p>
            <a:r>
              <a:rPr kumimoji="1" lang="ja-JP" altLang="en-US" b="1" dirty="0"/>
              <a:t>営業所</a:t>
            </a:r>
          </a:p>
        </p:txBody>
      </p:sp>
      <p:pic>
        <p:nvPicPr>
          <p:cNvPr id="14"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135" y="2715208"/>
            <a:ext cx="2048448" cy="2048448"/>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4160364" y="4782624"/>
            <a:ext cx="902277" cy="369332"/>
          </a:xfrm>
          <a:prstGeom prst="rect">
            <a:avLst/>
          </a:prstGeom>
          <a:noFill/>
        </p:spPr>
        <p:txBody>
          <a:bodyPr wrap="square" rtlCol="0">
            <a:spAutoFit/>
          </a:bodyPr>
          <a:lstStyle/>
          <a:p>
            <a:r>
              <a:rPr kumimoji="1" lang="ja-JP" altLang="en-US" b="1" dirty="0"/>
              <a:t>営業所</a:t>
            </a:r>
          </a:p>
        </p:txBody>
      </p:sp>
      <p:pic>
        <p:nvPicPr>
          <p:cNvPr id="16"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2715208"/>
            <a:ext cx="2048448" cy="2048448"/>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p:cNvSpPr txBox="1"/>
          <p:nvPr/>
        </p:nvSpPr>
        <p:spPr>
          <a:xfrm>
            <a:off x="7116445" y="4782624"/>
            <a:ext cx="902277" cy="369332"/>
          </a:xfrm>
          <a:prstGeom prst="rect">
            <a:avLst/>
          </a:prstGeom>
          <a:noFill/>
        </p:spPr>
        <p:txBody>
          <a:bodyPr wrap="square" rtlCol="0">
            <a:spAutoFit/>
          </a:bodyPr>
          <a:lstStyle/>
          <a:p>
            <a:r>
              <a:rPr kumimoji="1" lang="ja-JP" altLang="en-US" b="1" dirty="0"/>
              <a:t>営業所</a:t>
            </a:r>
          </a:p>
        </p:txBody>
      </p:sp>
      <p:pic>
        <p:nvPicPr>
          <p:cNvPr id="18" name="図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6506" y="3770977"/>
            <a:ext cx="917866" cy="917866"/>
          </a:xfrm>
          <a:prstGeom prst="rect">
            <a:avLst/>
          </a:prstGeom>
        </p:spPr>
      </p:pic>
      <p:pic>
        <p:nvPicPr>
          <p:cNvPr id="19" name="図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8598" y="3739432"/>
            <a:ext cx="917866" cy="917866"/>
          </a:xfrm>
          <a:prstGeom prst="rect">
            <a:avLst/>
          </a:prstGeom>
        </p:spPr>
      </p:pic>
      <p:pic>
        <p:nvPicPr>
          <p:cNvPr id="20" name="図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77967" y="3739432"/>
            <a:ext cx="917866" cy="917866"/>
          </a:xfrm>
          <a:prstGeom prst="rect">
            <a:avLst/>
          </a:prstGeom>
        </p:spPr>
      </p:pic>
    </p:spTree>
    <p:extLst>
      <p:ext uri="{BB962C8B-B14F-4D97-AF65-F5344CB8AC3E}">
        <p14:creationId xmlns:p14="http://schemas.microsoft.com/office/powerpoint/2010/main" val="95032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3"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
                                        <p:tgtEl>
                                          <p:spTgt spid="18"/>
                                        </p:tgtEl>
                                      </p:cBhvr>
                                    </p:animEffect>
                                    <p:anim calcmode="lin" valueType="num">
                                      <p:cBhvr>
                                        <p:cTn id="28" dur="400" fill="hold"/>
                                        <p:tgtEl>
                                          <p:spTgt spid="18"/>
                                        </p:tgtEl>
                                        <p:attrNameLst>
                                          <p:attrName>ppt_x</p:attrName>
                                        </p:attrNameLst>
                                      </p:cBhvr>
                                      <p:tavLst>
                                        <p:tav tm="0">
                                          <p:val>
                                            <p:strVal val="#ppt_x"/>
                                          </p:val>
                                        </p:tav>
                                        <p:tav tm="100000">
                                          <p:val>
                                            <p:strVal val="#ppt_x"/>
                                          </p:val>
                                        </p:tav>
                                      </p:tavLst>
                                    </p:anim>
                                    <p:anim calcmode="lin" valueType="num">
                                      <p:cBhvr>
                                        <p:cTn id="29" dur="400" fill="hold"/>
                                        <p:tgtEl>
                                          <p:spTgt spid="18"/>
                                        </p:tgtEl>
                                        <p:attrNameLst>
                                          <p:attrName>ppt_y</p:attrName>
                                        </p:attrNameLst>
                                      </p:cBhvr>
                                      <p:tavLst>
                                        <p:tav tm="0">
                                          <p:val>
                                            <p:strVal val="#ppt_y+0.31"/>
                                          </p:val>
                                        </p:tav>
                                        <p:tav tm="100000">
                                          <p:val>
                                            <p:strVal val="#ppt_y+0.31"/>
                                          </p:val>
                                        </p:tav>
                                      </p:tavLst>
                                    </p:anim>
                                    <p:anim calcmode="lin" valueType="num">
                                      <p:cBhvr>
                                        <p:cTn id="30" dur="600" decel="50000" fill="hold">
                                          <p:stCondLst>
                                            <p:cond delay="400"/>
                                          </p:stCondLst>
                                        </p:cTn>
                                        <p:tgtEl>
                                          <p:spTgt spid="1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1" dur="600" decel="50000" fill="hold">
                                          <p:stCondLst>
                                            <p:cond delay="400"/>
                                          </p:stCondLst>
                                        </p:cTn>
                                        <p:tgtEl>
                                          <p:spTgt spid="1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2" presetID="43"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
                                        <p:tgtEl>
                                          <p:spTgt spid="19"/>
                                        </p:tgtEl>
                                      </p:cBhvr>
                                    </p:animEffect>
                                    <p:anim calcmode="lin" valueType="num">
                                      <p:cBhvr>
                                        <p:cTn id="35" dur="400" fill="hold"/>
                                        <p:tgtEl>
                                          <p:spTgt spid="19"/>
                                        </p:tgtEl>
                                        <p:attrNameLst>
                                          <p:attrName>ppt_x</p:attrName>
                                        </p:attrNameLst>
                                      </p:cBhvr>
                                      <p:tavLst>
                                        <p:tav tm="0">
                                          <p:val>
                                            <p:strVal val="#ppt_x"/>
                                          </p:val>
                                        </p:tav>
                                        <p:tav tm="100000">
                                          <p:val>
                                            <p:strVal val="#ppt_x"/>
                                          </p:val>
                                        </p:tav>
                                      </p:tavLst>
                                    </p:anim>
                                    <p:anim calcmode="lin" valueType="num">
                                      <p:cBhvr>
                                        <p:cTn id="36" dur="400" fill="hold"/>
                                        <p:tgtEl>
                                          <p:spTgt spid="19"/>
                                        </p:tgtEl>
                                        <p:attrNameLst>
                                          <p:attrName>ppt_y</p:attrName>
                                        </p:attrNameLst>
                                      </p:cBhvr>
                                      <p:tavLst>
                                        <p:tav tm="0">
                                          <p:val>
                                            <p:strVal val="#ppt_y+0.31"/>
                                          </p:val>
                                        </p:tav>
                                        <p:tav tm="100000">
                                          <p:val>
                                            <p:strVal val="#ppt_y+0.31"/>
                                          </p:val>
                                        </p:tav>
                                      </p:tavLst>
                                    </p:anim>
                                    <p:anim calcmode="lin" valueType="num">
                                      <p:cBhvr>
                                        <p:cTn id="37" dur="600" decel="50000" fill="hold">
                                          <p:stCondLst>
                                            <p:cond delay="400"/>
                                          </p:stCondLst>
                                        </p:cTn>
                                        <p:tgtEl>
                                          <p:spTgt spid="1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8" dur="600" decel="50000" fill="hold">
                                          <p:stCondLst>
                                            <p:cond delay="400"/>
                                          </p:stCondLst>
                                        </p:cTn>
                                        <p:tgtEl>
                                          <p:spTgt spid="1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9" presetID="43"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
                                        <p:tgtEl>
                                          <p:spTgt spid="20"/>
                                        </p:tgtEl>
                                      </p:cBhvr>
                                    </p:animEffect>
                                    <p:anim calcmode="lin" valueType="num">
                                      <p:cBhvr>
                                        <p:cTn id="42" dur="400" fill="hold"/>
                                        <p:tgtEl>
                                          <p:spTgt spid="20"/>
                                        </p:tgtEl>
                                        <p:attrNameLst>
                                          <p:attrName>ppt_x</p:attrName>
                                        </p:attrNameLst>
                                      </p:cBhvr>
                                      <p:tavLst>
                                        <p:tav tm="0">
                                          <p:val>
                                            <p:strVal val="#ppt_x"/>
                                          </p:val>
                                        </p:tav>
                                        <p:tav tm="100000">
                                          <p:val>
                                            <p:strVal val="#ppt_x"/>
                                          </p:val>
                                        </p:tav>
                                      </p:tavLst>
                                    </p:anim>
                                    <p:anim calcmode="lin" valueType="num">
                                      <p:cBhvr>
                                        <p:cTn id="43" dur="400" fill="hold"/>
                                        <p:tgtEl>
                                          <p:spTgt spid="20"/>
                                        </p:tgtEl>
                                        <p:attrNameLst>
                                          <p:attrName>ppt_y</p:attrName>
                                        </p:attrNameLst>
                                      </p:cBhvr>
                                      <p:tavLst>
                                        <p:tav tm="0">
                                          <p:val>
                                            <p:strVal val="#ppt_y+0.31"/>
                                          </p:val>
                                        </p:tav>
                                        <p:tav tm="100000">
                                          <p:val>
                                            <p:strVal val="#ppt_y+0.31"/>
                                          </p:val>
                                        </p:tav>
                                      </p:tavLst>
                                    </p:anim>
                                    <p:anim calcmode="lin" valueType="num">
                                      <p:cBhvr>
                                        <p:cTn id="44" dur="600" decel="50000" fill="hold">
                                          <p:stCondLst>
                                            <p:cond delay="400"/>
                                          </p:stCondLst>
                                        </p:cTn>
                                        <p:tgtEl>
                                          <p:spTgt spid="2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5" dur="600" decel="50000" fill="hold">
                                          <p:stCondLst>
                                            <p:cond delay="400"/>
                                          </p:stCondLst>
                                        </p:cTn>
                                        <p:tgtEl>
                                          <p:spTgt spid="2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C:\Users\yamanin3\Desktop\images\building_company_eigyousy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643" y="1760226"/>
            <a:ext cx="1478672" cy="147867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1051678" y="3260471"/>
            <a:ext cx="962601" cy="369332"/>
          </a:xfrm>
          <a:prstGeom prst="rect">
            <a:avLst/>
          </a:prstGeom>
          <a:noFill/>
        </p:spPr>
        <p:txBody>
          <a:bodyPr wrap="square" rtlCol="0">
            <a:spAutoFit/>
          </a:bodyPr>
          <a:lstStyle/>
          <a:p>
            <a:r>
              <a:rPr kumimoji="1" lang="ja-JP" altLang="en-US" b="1" dirty="0"/>
              <a:t>営業所</a:t>
            </a:r>
          </a:p>
        </p:txBody>
      </p:sp>
      <p:pic>
        <p:nvPicPr>
          <p:cNvPr id="9" name="Picture 4" descr="C:\Users\yamanin3\Desktop\images\building_company_eigyousy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110" y="1760226"/>
            <a:ext cx="1478672" cy="1478672"/>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4067145" y="3260471"/>
            <a:ext cx="962601" cy="369332"/>
          </a:xfrm>
          <a:prstGeom prst="rect">
            <a:avLst/>
          </a:prstGeom>
          <a:noFill/>
        </p:spPr>
        <p:txBody>
          <a:bodyPr wrap="square" rtlCol="0">
            <a:spAutoFit/>
          </a:bodyPr>
          <a:lstStyle/>
          <a:p>
            <a:r>
              <a:rPr kumimoji="1" lang="ja-JP" altLang="en-US" b="1" dirty="0"/>
              <a:t>営業所</a:t>
            </a:r>
          </a:p>
        </p:txBody>
      </p:sp>
      <p:pic>
        <p:nvPicPr>
          <p:cNvPr id="11" name="Picture 4" descr="C:\Users\yamanin3\Desktop\images\building_company_eigyousy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5191" y="1760226"/>
            <a:ext cx="1478672" cy="1478672"/>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p:cNvSpPr txBox="1"/>
          <p:nvPr/>
        </p:nvSpPr>
        <p:spPr>
          <a:xfrm>
            <a:off x="7023226" y="3260471"/>
            <a:ext cx="962601" cy="369332"/>
          </a:xfrm>
          <a:prstGeom prst="rect">
            <a:avLst/>
          </a:prstGeom>
          <a:noFill/>
        </p:spPr>
        <p:txBody>
          <a:bodyPr wrap="square" rtlCol="0">
            <a:spAutoFit/>
          </a:bodyPr>
          <a:lstStyle/>
          <a:p>
            <a:r>
              <a:rPr kumimoji="1" lang="ja-JP" altLang="en-US" b="1" dirty="0"/>
              <a:t>営業所</a:t>
            </a:r>
          </a:p>
        </p:txBody>
      </p:sp>
      <p:pic>
        <p:nvPicPr>
          <p:cNvPr id="13" name="図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1009" y="2501523"/>
            <a:ext cx="662562" cy="662562"/>
          </a:xfrm>
          <a:prstGeom prst="rect">
            <a:avLst/>
          </a:prstGeom>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3101" y="2469978"/>
            <a:ext cx="662562" cy="662562"/>
          </a:xfrm>
          <a:prstGeom prst="rect">
            <a:avLst/>
          </a:prstGeom>
        </p:spPr>
      </p:pic>
      <p:pic>
        <p:nvPicPr>
          <p:cNvPr id="15" name="図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12470" y="2469978"/>
            <a:ext cx="662562" cy="662562"/>
          </a:xfrm>
          <a:prstGeom prst="rect">
            <a:avLst/>
          </a:prstGeom>
        </p:spPr>
      </p:pic>
      <p:pic>
        <p:nvPicPr>
          <p:cNvPr id="16" name="Picture 5" descr="C:\Users\yamanin3\Desktop\images\souko_buildi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8454" y="3895111"/>
            <a:ext cx="2219981" cy="2219981"/>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p:cNvSpPr txBox="1"/>
          <p:nvPr/>
        </p:nvSpPr>
        <p:spPr>
          <a:xfrm>
            <a:off x="3938126" y="6108505"/>
            <a:ext cx="1220636" cy="369332"/>
          </a:xfrm>
          <a:prstGeom prst="rect">
            <a:avLst/>
          </a:prstGeom>
          <a:noFill/>
        </p:spPr>
        <p:txBody>
          <a:bodyPr wrap="square" rtlCol="0">
            <a:spAutoFit/>
          </a:bodyPr>
          <a:lstStyle/>
          <a:p>
            <a:r>
              <a:rPr lang="ja-JP" altLang="en-US" b="1" dirty="0"/>
              <a:t>物流倉庫</a:t>
            </a:r>
            <a:endParaRPr kumimoji="1" lang="ja-JP" altLang="en-US" b="1" dirty="0"/>
          </a:p>
        </p:txBody>
      </p:sp>
      <p:sp>
        <p:nvSpPr>
          <p:cNvPr id="18" name="タイトル 1"/>
          <p:cNvSpPr>
            <a:spLocks noGrp="1"/>
          </p:cNvSpPr>
          <p:nvPr>
            <p:ph type="title"/>
          </p:nvPr>
        </p:nvSpPr>
        <p:spPr>
          <a:xfrm>
            <a:off x="539552" y="260648"/>
            <a:ext cx="8064896" cy="1080119"/>
          </a:xfrm>
        </p:spPr>
        <p:txBody>
          <a:bodyPr>
            <a:noAutofit/>
          </a:bodyPr>
          <a:lstStyle/>
          <a:p>
            <a:r>
              <a:rPr kumimoji="1" lang="ja-JP" altLang="en-US" dirty="0" smtClean="0"/>
              <a:t>システムの変更点</a:t>
            </a:r>
            <a:endParaRPr kumimoji="1" lang="ja-JP" altLang="en-US" dirty="0"/>
          </a:p>
        </p:txBody>
      </p:sp>
      <p:sp>
        <p:nvSpPr>
          <p:cNvPr id="19" name="タイトル 1"/>
          <p:cNvSpPr txBox="1">
            <a:spLocks/>
          </p:cNvSpPr>
          <p:nvPr/>
        </p:nvSpPr>
        <p:spPr>
          <a:xfrm>
            <a:off x="15280" y="1212866"/>
            <a:ext cx="1697010" cy="396043"/>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2800" dirty="0"/>
              <a:t>変更後</a:t>
            </a:r>
          </a:p>
        </p:txBody>
      </p:sp>
    </p:spTree>
    <p:extLst>
      <p:ext uri="{BB962C8B-B14F-4D97-AF65-F5344CB8AC3E}">
        <p14:creationId xmlns:p14="http://schemas.microsoft.com/office/powerpoint/2010/main" val="425795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50" presetClass="path" presetSubtype="0" accel="50000" decel="50000" fill="hold" nodeType="clickEffect">
                                  <p:stCondLst>
                                    <p:cond delay="0"/>
                                  </p:stCondLst>
                                  <p:childTnLst>
                                    <p:animMotion origin="layout" path="M -2.77778E-6 -2.96296E-6 L 0.16823 -2.96296E-6 C 0.24358 -2.96296E-6 0.33646 0.08773 0.33646 0.15903 L 0.33646 0.31806 " pathEditMode="relative" rAng="0" ptsTypes="FfFF">
                                      <p:cBhvr>
                                        <p:cTn id="41" dur="1500" fill="hold"/>
                                        <p:tgtEl>
                                          <p:spTgt spid="13"/>
                                        </p:tgtEl>
                                        <p:attrNameLst>
                                          <p:attrName>ppt_x</p:attrName>
                                          <p:attrName>ppt_y</p:attrName>
                                        </p:attrNameLst>
                                      </p:cBhvr>
                                      <p:rCtr x="16823" y="15903"/>
                                    </p:animMotion>
                                  </p:childTnLst>
                                </p:cTn>
                              </p:par>
                              <p:par>
                                <p:cTn id="42" presetID="50" presetClass="path" presetSubtype="0" accel="50000" decel="50000" fill="hold" nodeType="withEffect">
                                  <p:stCondLst>
                                    <p:cond delay="0"/>
                                  </p:stCondLst>
                                  <p:childTnLst>
                                    <p:animMotion origin="layout" path="M 5E-6 -3.33333E-6 L -0.16164 -3.33333E-6 C -0.23438 -3.33333E-6 -0.32327 0.08889 -0.32327 0.16135 L -0.32327 0.32269 " pathEditMode="relative" rAng="0" ptsTypes="FfFF">
                                      <p:cBhvr>
                                        <p:cTn id="43" dur="1500" fill="hold"/>
                                        <p:tgtEl>
                                          <p:spTgt spid="15"/>
                                        </p:tgtEl>
                                        <p:attrNameLst>
                                          <p:attrName>ppt_x</p:attrName>
                                          <p:attrName>ppt_y</p:attrName>
                                        </p:attrNameLst>
                                      </p:cBhvr>
                                      <p:rCtr x="-16163" y="16134"/>
                                    </p:animMotion>
                                  </p:childTnLst>
                                </p:cTn>
                              </p:par>
                              <p:par>
                                <p:cTn id="44" presetID="42" presetClass="path" presetSubtype="0" accel="50000" decel="50000" fill="hold" nodeType="withEffect">
                                  <p:stCondLst>
                                    <p:cond delay="0"/>
                                  </p:stCondLst>
                                  <p:childTnLst>
                                    <p:animMotion origin="layout" path="M 1.38889E-6 -3.33333E-6 L 0.00156 0.32269 " pathEditMode="relative" rAng="0" ptsTypes="AA">
                                      <p:cBhvr>
                                        <p:cTn id="45" dur="1500" fill="hold"/>
                                        <p:tgtEl>
                                          <p:spTgt spid="14"/>
                                        </p:tgtEl>
                                        <p:attrNameLst>
                                          <p:attrName>ppt_x</p:attrName>
                                          <p:attrName>ppt_y</p:attrName>
                                        </p:attrNameLst>
                                      </p:cBhvr>
                                      <p:rCtr x="69" y="161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7"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105</Words>
  <Application>Microsoft Office PowerPoint</Application>
  <PresentationFormat>画面に合わせる (4:3)</PresentationFormat>
  <Paragraphs>18</Paragraphs>
  <Slides>5</Slides>
  <Notes>1</Notes>
  <HiddenSlides>0</HiddenSlides>
  <MMClips>0</MMClips>
  <ScaleCrop>false</ScaleCrop>
  <HeadingPairs>
    <vt:vector size="4" baseType="variant">
      <vt:variant>
        <vt:lpstr>テーマ</vt:lpstr>
      </vt:variant>
      <vt:variant>
        <vt:i4>1</vt:i4>
      </vt:variant>
      <vt:variant>
        <vt:lpstr>スライド タイトル</vt:lpstr>
      </vt:variant>
      <vt:variant>
        <vt:i4>5</vt:i4>
      </vt:variant>
    </vt:vector>
  </HeadingPairs>
  <TitlesOfParts>
    <vt:vector size="6" baseType="lpstr">
      <vt:lpstr>Office ​​テーマ</vt:lpstr>
      <vt:lpstr>販売在庫管理システム 最終発表</vt:lpstr>
      <vt:lpstr>システムの目的</vt:lpstr>
      <vt:lpstr>システムの概要</vt:lpstr>
      <vt:lpstr>システムの変更点</vt:lpstr>
      <vt:lpstr>システムの変更点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販売在庫管理システム</dc:title>
  <dc:creator>yamanin-Note</dc:creator>
  <cp:lastModifiedBy>yamanin-Note</cp:lastModifiedBy>
  <cp:revision>17</cp:revision>
  <dcterms:created xsi:type="dcterms:W3CDTF">2020-01-10T01:50:07Z</dcterms:created>
  <dcterms:modified xsi:type="dcterms:W3CDTF">2020-01-10T08:47:09Z</dcterms:modified>
</cp:coreProperties>
</file>