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70" r:id="rId6"/>
    <p:sldId id="268" r:id="rId7"/>
    <p:sldId id="269" r:id="rId8"/>
    <p:sldId id="257" r:id="rId9"/>
    <p:sldId id="258" r:id="rId10"/>
    <p:sldId id="259" r:id="rId11"/>
    <p:sldId id="260" r:id="rId12"/>
    <p:sldId id="261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62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22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19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3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56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17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83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59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4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7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765A-BBDC-4B93-B191-B0458F0CABEC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1A65-851E-439D-817F-E7D888655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2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428624"/>
            <a:ext cx="9144000" cy="995363"/>
          </a:xfrm>
        </p:spPr>
        <p:txBody>
          <a:bodyPr/>
          <a:lstStyle/>
          <a:p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販売在庫管理システム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52875" y="5202238"/>
            <a:ext cx="8239125" cy="1655762"/>
          </a:xfrm>
        </p:spPr>
        <p:txBody>
          <a:bodyPr/>
          <a:lstStyle/>
          <a:p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チーム名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: 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KT-21</a:t>
            </a:r>
          </a:p>
          <a:p>
            <a:endParaRPr lang="en-US" altLang="ja-JP" dirty="0" smtClean="0"/>
          </a:p>
          <a:p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Member: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奥野時成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中山葉水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中尾圭佑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川戸康暉</a:t>
            </a:r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, 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河田佑樹</a:t>
            </a:r>
            <a:endParaRPr kumimoji="1"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35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259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全体</a:t>
            </a:r>
            <a:r>
              <a:rPr kumimoji="1" lang="en-US" altLang="ja-JP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DFD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2050" name="Picture 2" descr="C:\Users\yamanin-Note\Desktop\キャプチャ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77" y="1325563"/>
            <a:ext cx="10621404" cy="50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9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8687" y="0"/>
            <a:ext cx="10515600" cy="1325563"/>
          </a:xfrm>
        </p:spPr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開発環境と実行環境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・開発環境</a:t>
            </a:r>
            <a:endParaRPr lang="en-US" altLang="ja-JP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Windows 10 Education 64bit</a:t>
            </a:r>
          </a:p>
          <a:p>
            <a:pPr marL="0" indent="0">
              <a:buNone/>
            </a:pPr>
            <a:r>
              <a:rPr lang="ja-JP" altLang="en-US" dirty="0" smtClean="0">
                <a:latin typeface="Bahnschrift SemiBold" panose="020B0502040204020203" pitchFamily="34" charset="0"/>
              </a:rPr>
              <a:t>・実行環境</a:t>
            </a:r>
            <a:endParaRPr lang="en-US" altLang="ja-JP" dirty="0" smtClean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Visual C# 2017</a:t>
            </a:r>
          </a:p>
          <a:p>
            <a:pPr marL="0" indent="0">
              <a:buNone/>
            </a:pPr>
            <a:r>
              <a:rPr lang="en-US" altLang="ja-JP" dirty="0" smtClean="0">
                <a:latin typeface="Bahnschrift SemiBold" panose="020B0502040204020203" pitchFamily="34" charset="0"/>
              </a:rPr>
              <a:t>	</a:t>
            </a:r>
            <a:r>
              <a:rPr lang="ja-JP" altLang="en-US" dirty="0" smtClean="0">
                <a:latin typeface="Bahnschrift SemiBold" panose="020B0502040204020203" pitchFamily="34" charset="0"/>
              </a:rPr>
              <a:t>・</a:t>
            </a:r>
            <a:r>
              <a:rPr lang="en-US" altLang="ja-JP" dirty="0" smtClean="0">
                <a:latin typeface="Bahnschrift SemiBold" panose="020B0502040204020203" pitchFamily="34" charset="0"/>
              </a:rPr>
              <a:t>Microsoft Office Access 2016</a:t>
            </a:r>
          </a:p>
        </p:txBody>
      </p:sp>
    </p:spTree>
    <p:extLst>
      <p:ext uri="{BB962C8B-B14F-4D97-AF65-F5344CB8AC3E}">
        <p14:creationId xmlns:p14="http://schemas.microsoft.com/office/powerpoint/2010/main" val="2692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9875" y="0"/>
            <a:ext cx="10515600" cy="1325563"/>
          </a:xfrm>
        </p:spPr>
        <p:txBody>
          <a:bodyPr/>
          <a:lstStyle/>
          <a:p>
            <a:r>
              <a:rPr kumimoji="1"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スケジュール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8903" y="163715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・これまでに作成した資料</a:t>
            </a:r>
            <a:endParaRPr kumimoji="1" lang="ja-JP" altLang="en-US" sz="24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0423" y="2120648"/>
            <a:ext cx="51972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・要求分析書</a:t>
            </a:r>
            <a:r>
              <a:rPr lang="en-US" altLang="ja-JP" sz="2000" b="1" dirty="0"/>
              <a:t>	</a:t>
            </a:r>
            <a:r>
              <a:rPr lang="en-US" altLang="ja-JP" sz="2000" b="1" dirty="0" smtClean="0"/>
              <a:t>	9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24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kumimoji="1" lang="en-US" altLang="ja-JP" sz="2000" b="1" dirty="0" smtClean="0"/>
          </a:p>
          <a:p>
            <a:r>
              <a:rPr lang="ja-JP" altLang="en-US" sz="2000" b="1" dirty="0" smtClean="0"/>
              <a:t>・全体</a:t>
            </a:r>
            <a:r>
              <a:rPr lang="en-US" altLang="ja-JP" sz="2000" b="1" dirty="0" smtClean="0"/>
              <a:t>DFD		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lang="en-US" altLang="ja-JP" sz="2000" b="1" dirty="0" smtClean="0"/>
          </a:p>
          <a:p>
            <a:r>
              <a:rPr kumimoji="1" lang="ja-JP" altLang="en-US" sz="2000" b="1" dirty="0" smtClean="0"/>
              <a:t>・システム構造図</a:t>
            </a:r>
            <a:r>
              <a:rPr kumimoji="1" lang="en-US" altLang="ja-JP" sz="2000" b="1" dirty="0" smtClean="0"/>
              <a:t>	10</a:t>
            </a:r>
            <a:r>
              <a:rPr kumimoji="1" lang="ja-JP" altLang="en-US" sz="2000" b="1" dirty="0" smtClean="0"/>
              <a:t>月</a:t>
            </a:r>
            <a:r>
              <a:rPr lang="en-US" altLang="ja-JP" sz="2000" b="1" dirty="0"/>
              <a:t>8</a:t>
            </a:r>
            <a:r>
              <a:rPr lang="ja-JP" altLang="en-US" sz="2000" b="1" dirty="0" smtClean="0"/>
              <a:t>日</a:t>
            </a:r>
            <a:r>
              <a:rPr lang="en-US" altLang="ja-JP" sz="2000" b="1" dirty="0" smtClean="0"/>
              <a:t>~10</a:t>
            </a:r>
            <a:r>
              <a:rPr lang="ja-JP" altLang="en-US" sz="2000" b="1" dirty="0" smtClean="0"/>
              <a:t>月</a:t>
            </a:r>
            <a:r>
              <a:rPr lang="en-US" altLang="ja-JP" sz="2000" b="1" dirty="0" smtClean="0"/>
              <a:t>11</a:t>
            </a:r>
            <a:r>
              <a:rPr lang="ja-JP" altLang="en-US" sz="2000" b="1" dirty="0" smtClean="0"/>
              <a:t>日</a:t>
            </a:r>
            <a:endParaRPr kumimoji="1" lang="en-US" altLang="ja-JP" sz="2000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8903" y="330484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・これから作成する資料</a:t>
            </a:r>
            <a:endParaRPr kumimoji="1"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0423" y="3805699"/>
            <a:ext cx="52629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・各種サブシステム仕様書</a:t>
            </a:r>
            <a:r>
              <a:rPr kumimoji="1" lang="en-US" altLang="ja-JP" b="1" dirty="0" smtClean="0"/>
              <a:t>		</a:t>
            </a:r>
            <a:r>
              <a:rPr kumimoji="1" lang="ja-JP" altLang="en-US" b="1" dirty="0" smtClean="0"/>
              <a:t>月日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・各種データベース仕様書</a:t>
            </a:r>
            <a:r>
              <a:rPr lang="en-US" altLang="ja-JP" b="1" dirty="0" smtClean="0"/>
              <a:t>		</a:t>
            </a:r>
            <a:r>
              <a:rPr lang="ja-JP" altLang="en-US" b="1" dirty="0" smtClean="0"/>
              <a:t>月日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・各種画面仕様書</a:t>
            </a:r>
            <a:r>
              <a:rPr kumimoji="1" lang="en-US" altLang="ja-JP" b="1" dirty="0" smtClean="0"/>
              <a:t>			</a:t>
            </a:r>
            <a:r>
              <a:rPr lang="ja-JP" altLang="en-US" b="1" dirty="0"/>
              <a:t>月日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・各種プログラム仕様書</a:t>
            </a:r>
            <a:r>
              <a:rPr lang="en-US" altLang="ja-JP" b="1" dirty="0" smtClean="0"/>
              <a:t>			</a:t>
            </a:r>
            <a:r>
              <a:rPr lang="ja-JP" altLang="en-US" b="1" dirty="0" smtClean="0"/>
              <a:t>月日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・各種モジュール仕様書</a:t>
            </a:r>
            <a:r>
              <a:rPr kumimoji="1" lang="en-US" altLang="ja-JP" b="1" dirty="0" smtClean="0"/>
              <a:t>			</a:t>
            </a:r>
            <a:r>
              <a:rPr lang="ja-JP" altLang="en-US" b="1" dirty="0" smtClean="0"/>
              <a:t>月日</a:t>
            </a:r>
            <a:endParaRPr kumimoji="1" lang="en-US" altLang="ja-JP" b="1" dirty="0" smtClean="0"/>
          </a:p>
          <a:p>
            <a:r>
              <a:rPr lang="ja-JP" altLang="en-US" b="1" dirty="0" smtClean="0"/>
              <a:t>・テスト仕様書・テスト実施結果書</a:t>
            </a:r>
            <a:r>
              <a:rPr lang="en-US" altLang="ja-JP" b="1" dirty="0" smtClean="0"/>
              <a:t>	</a:t>
            </a:r>
            <a:r>
              <a:rPr lang="ja-JP" altLang="en-US" b="1" dirty="0"/>
              <a:t>月日</a:t>
            </a:r>
            <a:endParaRPr lang="en-US" altLang="ja-JP" b="1" dirty="0" smtClean="0"/>
          </a:p>
          <a:p>
            <a:r>
              <a:rPr kumimoji="1" lang="ja-JP" altLang="en-US" b="1" dirty="0" smtClean="0"/>
              <a:t>・ガントチャート</a:t>
            </a:r>
            <a:r>
              <a:rPr kumimoji="1" lang="en-US" altLang="ja-JP" b="1" dirty="0" smtClean="0"/>
              <a:t>			</a:t>
            </a:r>
            <a:r>
              <a:rPr lang="ja-JP" altLang="en-US" b="1" dirty="0"/>
              <a:t>月日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064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yamanin-Note\Desktop\終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702" y="1486851"/>
            <a:ext cx="44100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1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99" y="782338"/>
            <a:ext cx="1346192" cy="13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円形吹き出し 4"/>
          <p:cNvSpPr/>
          <p:nvPr/>
        </p:nvSpPr>
        <p:spPr>
          <a:xfrm>
            <a:off x="104503" y="2939142"/>
            <a:ext cx="11952514" cy="3827417"/>
          </a:xfrm>
          <a:prstGeom prst="wedgeEllipseCallout">
            <a:avLst>
              <a:gd name="adj1" fmla="val -1958"/>
              <a:gd name="adj2" fmla="val -703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21" y="3870701"/>
            <a:ext cx="1934538" cy="193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yamanin-Note\Desktop\yamanin3\job_jimu_wom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277" y="3732402"/>
            <a:ext cx="1444608" cy="221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円形吹き出し 5"/>
          <p:cNvSpPr/>
          <p:nvPr/>
        </p:nvSpPr>
        <p:spPr>
          <a:xfrm>
            <a:off x="3540032" y="3208782"/>
            <a:ext cx="2299063" cy="1353597"/>
          </a:xfrm>
          <a:prstGeom prst="wedgeEllipseCallout">
            <a:avLst>
              <a:gd name="adj1" fmla="val -58178"/>
              <a:gd name="adj2" fmla="val 4126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「ペン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10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本ね！」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円形吹き出し 27"/>
          <p:cNvSpPr/>
          <p:nvPr/>
        </p:nvSpPr>
        <p:spPr>
          <a:xfrm>
            <a:off x="5775354" y="4037979"/>
            <a:ext cx="2569923" cy="1353597"/>
          </a:xfrm>
          <a:prstGeom prst="wedgeEllipseCallout">
            <a:avLst>
              <a:gd name="adj1" fmla="val 61708"/>
              <a:gd name="adj2" fmla="val -2531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分かりました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「ペン</a:t>
            </a:r>
            <a:r>
              <a:rPr lang="en-US" altLang="ja-JP" sz="2000" dirty="0" smtClean="0">
                <a:solidFill>
                  <a:schemeClr val="tx1"/>
                </a:solidFill>
              </a:rPr>
              <a:t>50</a:t>
            </a:r>
            <a:r>
              <a:rPr lang="ja-JP" altLang="en-US" sz="2000" dirty="0" smtClean="0">
                <a:solidFill>
                  <a:schemeClr val="tx1"/>
                </a:solidFill>
              </a:rPr>
              <a:t>本ですね！」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278792" y="59435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営業担当</a:t>
            </a:r>
            <a:endParaRPr kumimoji="1" lang="ja-JP" altLang="en-US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13583" y="59706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事務担当</a:t>
            </a:r>
            <a:endParaRPr kumimoji="1" lang="en-US" altLang="ja-JP" b="1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問題点その</a:t>
            </a:r>
            <a:r>
              <a:rPr lang="ja-JP" altLang="en-US" sz="4400" b="1" dirty="0" smtClean="0"/>
              <a:t>１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8180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8" grpId="0" animBg="1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問題点その</a:t>
            </a:r>
            <a:r>
              <a:rPr lang="ja-JP" altLang="en-US" sz="4400" b="1" dirty="0"/>
              <a:t>２</a:t>
            </a:r>
            <a:endParaRPr kumimoji="1" lang="ja-JP" altLang="en-US" sz="4400" b="1" dirty="0"/>
          </a:p>
        </p:txBody>
      </p:sp>
      <p:pic>
        <p:nvPicPr>
          <p:cNvPr id="1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365" y="2715359"/>
            <a:ext cx="1941813" cy="194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9316105" y="4876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3304898" y="3639777"/>
            <a:ext cx="4820196" cy="387848"/>
          </a:xfrm>
          <a:prstGeom prst="rightArrow">
            <a:avLst>
              <a:gd name="adj1" fmla="val 50000"/>
              <a:gd name="adj2" fmla="val 19047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85017" y="30587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出庫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69190" y="556938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在庫数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を減らす</a:t>
            </a:r>
            <a:r>
              <a:rPr kumimoji="1" lang="ja-JP" altLang="en-US" sz="3600" b="1" dirty="0" smtClean="0">
                <a:solidFill>
                  <a:srgbClr val="FF0000"/>
                </a:solidFill>
              </a:rPr>
              <a:t>処理</a:t>
            </a:r>
            <a:endParaRPr lang="en-US" altLang="ja-JP" sz="3600" b="1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5939015" y="4027625"/>
            <a:ext cx="0" cy="141958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28" y="2662042"/>
            <a:ext cx="2048448" cy="20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69" y="3650301"/>
            <a:ext cx="956565" cy="95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1589013" y="4876892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637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  <p:bldP spid="3" grpId="0"/>
      <p:bldP spid="4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974368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問題点その</a:t>
            </a:r>
            <a:r>
              <a:rPr lang="ja-JP" altLang="en-US" sz="4400" b="1" dirty="0"/>
              <a:t>３</a:t>
            </a:r>
            <a:endParaRPr kumimoji="1" lang="ja-JP" altLang="en-US" sz="4400" b="1" dirty="0"/>
          </a:p>
        </p:txBody>
      </p:sp>
      <p:pic>
        <p:nvPicPr>
          <p:cNvPr id="13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77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1481137" y="3344768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1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50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3448510" y="3344768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1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198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5496958" y="3339600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5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46" y="1959801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7545406" y="3307334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7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94" y="1927535"/>
            <a:ext cx="1379799" cy="13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9593854" y="3307334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pic>
        <p:nvPicPr>
          <p:cNvPr id="29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41" y="4590067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/>
          <p:cNvSpPr txBox="1"/>
          <p:nvPr/>
        </p:nvSpPr>
        <p:spPr>
          <a:xfrm>
            <a:off x="1612190" y="5833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4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33" y="4618444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3576483" y="5833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81" y="4590068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/>
          <p:cNvSpPr txBox="1"/>
          <p:nvPr/>
        </p:nvSpPr>
        <p:spPr>
          <a:xfrm>
            <a:off x="5624931" y="58048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8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128" y="4618444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7673377" y="58332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40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94" y="4618442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/>
          <p:cNvSpPr txBox="1"/>
          <p:nvPr/>
        </p:nvSpPr>
        <p:spPr>
          <a:xfrm>
            <a:off x="9721827" y="5802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sp>
        <p:nvSpPr>
          <p:cNvPr id="8" name="爆発 2 7"/>
          <p:cNvSpPr/>
          <p:nvPr/>
        </p:nvSpPr>
        <p:spPr>
          <a:xfrm rot="20685715">
            <a:off x="1939396" y="648457"/>
            <a:ext cx="8779621" cy="5392621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rgbClr val="FFFF00"/>
                </a:solidFill>
              </a:rPr>
              <a:t>手間がかかっている！！</a:t>
            </a:r>
            <a:endParaRPr kumimoji="1" lang="ja-JP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5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4" grpId="0"/>
      <p:bldP spid="26" grpId="0"/>
      <p:bldP spid="28" grpId="0"/>
      <p:bldP spid="30" grpId="0"/>
      <p:bldP spid="35" grpId="0"/>
      <p:bldP spid="37" grpId="0"/>
      <p:bldP spid="39" grpId="0"/>
      <p:bldP spid="41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24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21" y="3747507"/>
            <a:ext cx="1934538" cy="193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2278792" y="59435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営業担当</a:t>
            </a:r>
            <a:endParaRPr kumimoji="1" lang="ja-JP" altLang="en-US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13583" y="59706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物流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担当</a:t>
            </a:r>
            <a:endParaRPr kumimoji="1"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 smtClean="0"/>
              <a:t>改善</a:t>
            </a:r>
            <a:r>
              <a:rPr kumimoji="1" lang="ja-JP" altLang="en-US" sz="4400" b="1" dirty="0" smtClean="0"/>
              <a:t>点</a:t>
            </a:r>
            <a:r>
              <a:rPr kumimoji="1" lang="ja-JP" altLang="en-US" sz="4400" b="1" dirty="0" smtClean="0"/>
              <a:t>その</a:t>
            </a:r>
            <a:r>
              <a:rPr lang="ja-JP" altLang="en-US" sz="4400" b="1" dirty="0" smtClean="0"/>
              <a:t>１</a:t>
            </a:r>
            <a:endParaRPr kumimoji="1" lang="ja-JP" altLang="en-US" sz="4400" b="1" dirty="0"/>
          </a:p>
        </p:txBody>
      </p:sp>
      <p:pic>
        <p:nvPicPr>
          <p:cNvPr id="12" name="Picture 9" descr="C:\Users\yamanin3\Desktop\images\computer_tablet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396" y="3697921"/>
            <a:ext cx="1530369" cy="203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4564851" y="3565731"/>
            <a:ext cx="2711159" cy="9551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chemeClr val="tx1"/>
                </a:solidFill>
              </a:rPr>
              <a:t>電子情報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3961304" y="4520852"/>
            <a:ext cx="4163790" cy="387848"/>
          </a:xfrm>
          <a:prstGeom prst="rightArrow">
            <a:avLst>
              <a:gd name="adj1" fmla="val 50000"/>
              <a:gd name="adj2" fmla="val 19047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2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/>
              <a:t>改善案</a:t>
            </a:r>
            <a:r>
              <a:rPr kumimoji="1" lang="ja-JP" altLang="en-US" sz="4400" b="1" dirty="0" smtClean="0"/>
              <a:t>その</a:t>
            </a:r>
            <a:r>
              <a:rPr lang="ja-JP" altLang="en-US" sz="4400" b="1" dirty="0"/>
              <a:t>２</a:t>
            </a:r>
            <a:endParaRPr kumimoji="1" lang="ja-JP" altLang="en-US" sz="4400" b="1" dirty="0"/>
          </a:p>
        </p:txBody>
      </p:sp>
      <p:sp>
        <p:nvSpPr>
          <p:cNvPr id="23" name="右矢印 22"/>
          <p:cNvSpPr/>
          <p:nvPr/>
        </p:nvSpPr>
        <p:spPr>
          <a:xfrm>
            <a:off x="3304898" y="3639777"/>
            <a:ext cx="4820196" cy="387848"/>
          </a:xfrm>
          <a:prstGeom prst="rightArrow">
            <a:avLst>
              <a:gd name="adj1" fmla="val 50000"/>
              <a:gd name="adj2" fmla="val 19047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60998" y="30070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注文</a:t>
            </a:r>
            <a:endParaRPr kumimoji="1" lang="ja-JP" altLang="en-US" sz="3600" dirty="0"/>
          </a:p>
        </p:txBody>
      </p:sp>
      <p:pic>
        <p:nvPicPr>
          <p:cNvPr id="13" name="Picture 2" descr="C:\Users\yamanin3\Desktop\images\agura_kutsurogu2_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735" y="3044235"/>
            <a:ext cx="1578930" cy="157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1853035" y="4876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顧客</a:t>
            </a:r>
            <a:endParaRPr kumimoji="1" lang="ja-JP" altLang="en-US" b="1" dirty="0"/>
          </a:p>
        </p:txBody>
      </p:sp>
      <p:pic>
        <p:nvPicPr>
          <p:cNvPr id="15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60" y="2809476"/>
            <a:ext cx="2048448" cy="20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01" y="3833700"/>
            <a:ext cx="956565" cy="95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9166489" y="4876892"/>
            <a:ext cx="9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営業所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45171" y="559090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</a:rPr>
              <a:t>在庫数を減らす処理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5671223" y="4080472"/>
            <a:ext cx="0" cy="141958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8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  <p:bldP spid="14" grpId="0"/>
      <p:bldP spid="19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61304" y="0"/>
            <a:ext cx="3769211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1096" y="1359089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/>
              <a:t>改善案</a:t>
            </a:r>
            <a:r>
              <a:rPr kumimoji="1" lang="ja-JP" altLang="en-US" sz="4400" b="1" dirty="0" smtClean="0"/>
              <a:t>その３</a:t>
            </a:r>
            <a:endParaRPr kumimoji="1" lang="ja-JP" altLang="en-US" sz="4400" b="1" dirty="0"/>
          </a:p>
        </p:txBody>
      </p:sp>
      <p:pic>
        <p:nvPicPr>
          <p:cNvPr id="1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70" y="2082728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1742819" y="3325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20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62" y="2111105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3707112" y="3325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24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10" y="2082729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5755560" y="32975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26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57" y="2111105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7804006" y="33259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28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723" y="2111103"/>
            <a:ext cx="1214831" cy="121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9852456" y="32953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倉庫</a:t>
            </a:r>
            <a:endParaRPr kumimoji="1" lang="ja-JP" altLang="en-US" b="1" dirty="0"/>
          </a:p>
        </p:txBody>
      </p:sp>
      <p:pic>
        <p:nvPicPr>
          <p:cNvPr id="30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795" y="2219653"/>
            <a:ext cx="2520644" cy="252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5344119" y="45556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物流倉庫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24745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2" grpId="0"/>
      <p:bldP spid="22" grpId="1"/>
      <p:bldP spid="25" grpId="0"/>
      <p:bldP spid="25" grpId="1"/>
      <p:bldP spid="27" grpId="0"/>
      <p:bldP spid="27" grpId="1"/>
      <p:bldP spid="29" grpId="0"/>
      <p:bldP spid="29" grpId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83908" y="0"/>
            <a:ext cx="4458730" cy="650789"/>
          </a:xfrm>
        </p:spPr>
        <p:txBody>
          <a:bodyPr>
            <a:normAutofit fontScale="90000"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システムの目的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3\Desktop\images\agura_kutsurogu2_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8" y="394025"/>
            <a:ext cx="1071476" cy="10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manin3\Desktop\images\building_company_eigyousy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7" y="5197583"/>
            <a:ext cx="1549700" cy="15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manin3\Desktop\images\sales_eigyou_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4" y="5972433"/>
            <a:ext cx="723664" cy="72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manin3\Desktop\images\souko_build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769" y="191803"/>
            <a:ext cx="1475921" cy="14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0208045" y="246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物流倉庫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00651" y="-5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顧客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08045" y="651143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メーカー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70672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営業所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 rot="5400000">
            <a:off x="-1005832" y="3246526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16200000">
            <a:off x="-703538" y="3250623"/>
            <a:ext cx="3558744" cy="187877"/>
          </a:xfrm>
          <a:prstGeom prst="rightArrow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rot="19860758">
            <a:off x="1385812" y="3579447"/>
            <a:ext cx="9078851" cy="206006"/>
          </a:xfrm>
          <a:prstGeom prst="rightArrow">
            <a:avLst>
              <a:gd name="adj1" fmla="val 50000"/>
              <a:gd name="adj2" fmla="val 26457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9061531">
            <a:off x="1180390" y="3241557"/>
            <a:ext cx="9078851" cy="206006"/>
          </a:xfrm>
          <a:prstGeom prst="rightArrow">
            <a:avLst>
              <a:gd name="adj1" fmla="val 50000"/>
              <a:gd name="adj2" fmla="val 264576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 rot="16200000">
            <a:off x="8636559" y="3320174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5400000">
            <a:off x="9080707" y="3349060"/>
            <a:ext cx="3558744" cy="196073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3" name="Picture 9" descr="C:\Users\yamanin3\Desktop\images\computer_tablet_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687" y="644176"/>
            <a:ext cx="593458" cy="78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yamanin3\Desktop\images\building_koujou_entots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395" y="5316093"/>
            <a:ext cx="1378668" cy="131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 rot="19862444">
            <a:off x="5283844" y="367595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発注依頼</a:t>
            </a:r>
            <a:endParaRPr kumimoji="1" lang="ja-JP" altLang="en-US" sz="3200" dirty="0"/>
          </a:p>
        </p:txBody>
      </p:sp>
      <p:sp>
        <p:nvSpPr>
          <p:cNvPr id="45" name="テキスト ボックス 44"/>
          <p:cNvSpPr txBox="1"/>
          <p:nvPr/>
        </p:nvSpPr>
        <p:spPr>
          <a:xfrm rot="19862444">
            <a:off x="5099725" y="26921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納品</a:t>
            </a:r>
            <a:endParaRPr kumimoji="1" lang="ja-JP" altLang="en-US" sz="3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312491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入庫</a:t>
            </a:r>
            <a:endParaRPr kumimoji="1" lang="ja-JP" altLang="en-US" sz="3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955988" y="305217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発注</a:t>
            </a:r>
            <a:endParaRPr kumimoji="1" lang="ja-JP" altLang="en-US" sz="32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6977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出荷</a:t>
            </a:r>
            <a:endParaRPr kumimoji="1" lang="ja-JP" altLang="en-US" sz="32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8593" y="2688505"/>
            <a:ext cx="576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注文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604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28" grpId="0"/>
      <p:bldP spid="45" grpId="0"/>
      <p:bldP spid="47" grpId="0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259" y="0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b="1" dirty="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システム</a:t>
            </a:r>
            <a:r>
              <a:rPr lang="ja-JP" altLang="en-US" b="1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構造図</a:t>
            </a:r>
            <a:endParaRPr kumimoji="1" lang="ja-JP" altLang="en-US" b="1" dirty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1026" name="Picture 2" descr="C:\Users\yamanin-Note\Desktop\キャプチャ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6" y="1593678"/>
            <a:ext cx="11883390" cy="380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173</Words>
  <Application>Microsoft Office PowerPoint</Application>
  <PresentationFormat>ユーザー設定</PresentationFormat>
  <Paragraphs>81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販売在庫管理システム</vt:lpstr>
      <vt:lpstr>システムの目的</vt:lpstr>
      <vt:lpstr>システムの目的</vt:lpstr>
      <vt:lpstr>システムの目的</vt:lpstr>
      <vt:lpstr>システムの目的</vt:lpstr>
      <vt:lpstr>システムの目的</vt:lpstr>
      <vt:lpstr>システムの目的</vt:lpstr>
      <vt:lpstr>システムの目的</vt:lpstr>
      <vt:lpstr>システム構造図</vt:lpstr>
      <vt:lpstr>全体DFD</vt:lpstr>
      <vt:lpstr>開発環境と実行環境</vt:lpstr>
      <vt:lpstr>スケジュール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販売在庫管理システム</dc:title>
  <dc:creator>奥野　時成</dc:creator>
  <cp:lastModifiedBy>yamanin-Note</cp:lastModifiedBy>
  <cp:revision>47</cp:revision>
  <dcterms:created xsi:type="dcterms:W3CDTF">2019-10-04T05:40:14Z</dcterms:created>
  <dcterms:modified xsi:type="dcterms:W3CDTF">2019-10-16T07:53:02Z</dcterms:modified>
</cp:coreProperties>
</file>