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57" r:id="rId5"/>
    <p:sldId id="264" r:id="rId6"/>
    <p:sldId id="260" r:id="rId7"/>
    <p:sldId id="258" r:id="rId8"/>
    <p:sldId id="259" r:id="rId9"/>
    <p:sldId id="261" r:id="rId10"/>
    <p:sldId id="263" r:id="rId11"/>
    <p:sldId id="262" r:id="rId12"/>
    <p:sldId id="265" r:id="rId13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7" d="100"/>
          <a:sy n="77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511731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4" cy="511731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fld id="{98CADED7-A4D8-4C3E-86FD-90A4929AFD67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4" cy="511731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8BC8193E-99F7-4D44-B3F8-11F922EF8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57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807" cy="511731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0828" y="0"/>
            <a:ext cx="3076807" cy="511731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fld id="{BB45089D-E16A-4C38-8BDD-38ECF35BC4B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52" tIns="47526" rIns="95052" bIns="4752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264" y="4861441"/>
            <a:ext cx="5680772" cy="4605576"/>
          </a:xfrm>
          <a:prstGeom prst="rect">
            <a:avLst/>
          </a:prstGeom>
        </p:spPr>
        <p:txBody>
          <a:bodyPr vert="horz" lIns="95052" tIns="47526" rIns="95052" bIns="47526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243"/>
            <a:ext cx="3076807" cy="511731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0828" y="9721243"/>
            <a:ext cx="3076807" cy="511731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E93AA48E-56F0-46AB-8026-C1D06C2C9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AA48E-56F0-46AB-8026-C1D06C2C99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5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0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7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6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8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144-BFFB-4279-952C-3E54AF3F4F3A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3DB0-3FEF-4EEC-971D-906113AD0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第２週目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7" y="548680"/>
            <a:ext cx="8420249" cy="298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539552" y="3861048"/>
            <a:ext cx="7992888" cy="2808312"/>
          </a:xfrm>
          <a:prstGeom prst="wedgeRoundRectCallout">
            <a:avLst>
              <a:gd name="adj1" fmla="val -507"/>
              <a:gd name="adj2" fmla="val -87576"/>
              <a:gd name="adj3" fmla="val 16667"/>
            </a:avLst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F0"/>
                </a:solidFill>
              </a:rPr>
              <a:t>更新対象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箇所：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黒色太字の日付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のみ</a:t>
            </a:r>
            <a:endParaRPr lang="en-US" altLang="ja-JP" sz="2800" b="1" dirty="0" smtClean="0">
              <a:solidFill>
                <a:srgbClr val="00B0F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右側のチャートへ記入</a:t>
            </a:r>
            <a:r>
              <a:rPr lang="ja-JP" altLang="en-US" sz="2800" b="1" dirty="0">
                <a:solidFill>
                  <a:srgbClr val="00B0F0"/>
                </a:solidFill>
              </a:rPr>
              <a:t>ください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。</a:t>
            </a:r>
            <a:endParaRPr lang="en-US" altLang="ja-JP" sz="2800" b="1" dirty="0" smtClean="0">
              <a:solidFill>
                <a:srgbClr val="00B0F0"/>
              </a:solidFill>
            </a:endParaRPr>
          </a:p>
          <a:p>
            <a:pPr lvl="0" algn="ctr"/>
            <a:r>
              <a:rPr lang="ja-JP" altLang="en-US" sz="2800" b="1" dirty="0" smtClean="0">
                <a:solidFill>
                  <a:srgbClr val="00B0F0"/>
                </a:solidFill>
              </a:rPr>
              <a:t>遅れは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赤色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予定</a:t>
            </a:r>
            <a:r>
              <a:rPr lang="ja-JP" altLang="en-US" sz="2800" b="1" dirty="0">
                <a:solidFill>
                  <a:srgbClr val="00B0F0"/>
                </a:solidFill>
              </a:rPr>
              <a:t>通り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は</a:t>
            </a:r>
            <a:r>
              <a:rPr lang="ja-JP" altLang="en-US" sz="4000" b="1" dirty="0" smtClean="0">
                <a:solidFill>
                  <a:srgbClr val="92D050"/>
                </a:solidFill>
              </a:rPr>
              <a:t>緑色</a:t>
            </a:r>
            <a:endParaRPr lang="en-US" altLang="ja-JP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04664"/>
            <a:ext cx="8496944" cy="58772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課題の提出先 </a:t>
            </a:r>
            <a:endParaRPr lang="en-US" altLang="ja-JP" sz="60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提出￥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\2A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xxxx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ブランク＝＞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xxxx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氏名　に変更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5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452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課題の提出</a:t>
            </a:r>
            <a:r>
              <a:rPr lang="ja-JP" altLang="en-US" sz="60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期限 </a:t>
            </a:r>
            <a:endParaRPr lang="en-US" altLang="ja-JP" sz="60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システム概要図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ガントチャート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１７時まで</a:t>
            </a:r>
            <a:endParaRPr lang="en-US" altLang="ja-JP" sz="1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0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87727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課題の出題先 </a:t>
            </a:r>
            <a:endParaRPr lang="en-US" altLang="ja-JP" sz="60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出題先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出題￥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\2A</a:t>
            </a:r>
          </a:p>
          <a:p>
            <a:pPr marL="0" indent="0">
              <a:buNone/>
            </a:pP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・現状分析調査表（穴埋め）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docx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・システム概要図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ブランク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docx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・ガントチャート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ブランク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xlsx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4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現状分析調査表（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穴埋め解答例）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0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今後のプログラム設計科目の流れ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470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授業の中で作成する資料</a:t>
            </a:r>
            <a:endParaRPr lang="en-US" altLang="ja-JP" sz="4700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・現状</a:t>
            </a:r>
            <a:r>
              <a:rPr lang="ja-JP" altLang="en-US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調査表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システム概要図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DFD</a:t>
            </a: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（データフローダイアグラム）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・コード設計書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（データベース）仕様書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・画面設計書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その他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6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5536" y="1340768"/>
            <a:ext cx="8496944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ja-JP" altLang="en-US" sz="45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またまた、救いの手を差し伸べます！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ja-JP" altLang="en-US" sz="8800" b="1" dirty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</a:t>
            </a:r>
            <a:r>
              <a:rPr lang="ja-JP" altLang="en-US" sz="8800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概要図</a:t>
            </a:r>
            <a:endParaRPr lang="en-US" altLang="ja-JP" sz="8800" b="1" dirty="0" smtClean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ja-JP" altLang="en-US" sz="8800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ガントチャート</a:t>
            </a:r>
            <a:endParaRPr lang="en-US" altLang="ja-JP" sz="8800" b="1" dirty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ja-JP" altLang="en-US" sz="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作成</a:t>
            </a:r>
            <a:r>
              <a:rPr lang="ja-JP" altLang="en-US" sz="8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方法</a:t>
            </a:r>
            <a:r>
              <a:rPr lang="ja-JP" altLang="en-US" sz="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を確認</a:t>
            </a:r>
            <a:endParaRPr lang="en-US" altLang="ja-JP" sz="8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ja-JP" altLang="en-US" sz="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しましょう！</a:t>
            </a:r>
            <a:endParaRPr lang="ja-JP" altLang="en-US" sz="87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1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2663" y="1268760"/>
            <a:ext cx="8229600" cy="4709119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続いて、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6000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システム概要図</a:t>
            </a:r>
            <a:endParaRPr kumimoji="1" lang="en-US" altLang="ja-JP" sz="6000" b="1" dirty="0" smtClean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を作成します。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手元に皆さんが作られた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5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「現状分析調査表」</a:t>
            </a:r>
            <a:endParaRPr kumimoji="1" lang="en-US" altLang="ja-JP" sz="54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を準備ください。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2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848872" cy="1055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340768"/>
            <a:ext cx="792089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1716"/>
            <a:ext cx="1130821" cy="30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2936"/>
            <a:ext cx="864096" cy="30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323528" y="2031083"/>
            <a:ext cx="2208971" cy="3558157"/>
          </a:xfrm>
          <a:prstGeom prst="wedgeRoundRectCallout">
            <a:avLst>
              <a:gd name="adj1" fmla="val -5990"/>
              <a:gd name="adj2" fmla="val -68029"/>
              <a:gd name="adj3" fmla="val 16667"/>
            </a:avLst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システム概要図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の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左側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b="1" dirty="0" smtClean="0">
                <a:solidFill>
                  <a:srgbClr val="FF0000"/>
                </a:solidFill>
              </a:rPr>
              <a:t>入力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lvl="0" algn="ctr"/>
            <a:r>
              <a:rPr lang="ja-JP" altLang="en-US" sz="2800" b="1" dirty="0" smtClean="0">
                <a:solidFill>
                  <a:srgbClr val="0070C0"/>
                </a:solidFill>
              </a:rPr>
              <a:t>へ入力情報の総称として記載する</a:t>
            </a:r>
            <a:endParaRPr lang="en-US" altLang="ja-JP" sz="2800" b="1" dirty="0">
              <a:solidFill>
                <a:srgbClr val="0070C0"/>
              </a:solidFill>
            </a:endParaRPr>
          </a:p>
          <a:p>
            <a:pPr algn="ctr"/>
            <a:endParaRPr kumimoji="1" lang="en-US" altLang="ja-JP" sz="4000" b="1" dirty="0" smtClean="0">
              <a:solidFill>
                <a:srgbClr val="FF0000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723069" y="2276873"/>
            <a:ext cx="2208971" cy="3312368"/>
          </a:xfrm>
          <a:prstGeom prst="wedgeRoundRectCallout">
            <a:avLst>
              <a:gd name="adj1" fmla="val -24344"/>
              <a:gd name="adj2" fmla="val -67787"/>
              <a:gd name="adj3" fmla="val 16667"/>
            </a:avLst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システム概要図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の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真中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b="1" dirty="0">
                <a:solidFill>
                  <a:srgbClr val="FF0000"/>
                </a:solidFill>
              </a:rPr>
              <a:t>処理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lvl="0" algn="ctr"/>
            <a:r>
              <a:rPr lang="ja-JP" altLang="en-US" sz="2800" b="1" dirty="0" smtClean="0">
                <a:solidFill>
                  <a:srgbClr val="0070C0"/>
                </a:solidFill>
              </a:rPr>
              <a:t>へ処理名として記載する</a:t>
            </a:r>
            <a:endParaRPr lang="en-US" altLang="ja-JP" sz="2800" b="1" dirty="0">
              <a:solidFill>
                <a:srgbClr val="0070C0"/>
              </a:solidFill>
            </a:endParaRPr>
          </a:p>
          <a:p>
            <a:pPr algn="ctr"/>
            <a:endParaRPr kumimoji="1" lang="en-US" altLang="ja-JP" sz="4000" b="1" dirty="0" smtClean="0">
              <a:solidFill>
                <a:srgbClr val="FF0000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5099333" y="3645024"/>
            <a:ext cx="2208971" cy="2592288"/>
          </a:xfrm>
          <a:prstGeom prst="wedgeRoundRectCallout">
            <a:avLst>
              <a:gd name="adj1" fmla="val -24344"/>
              <a:gd name="adj2" fmla="val -67787"/>
              <a:gd name="adj3" fmla="val 16667"/>
            </a:avLst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システム概要図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の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右側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b="1" dirty="0">
                <a:solidFill>
                  <a:srgbClr val="FF0000"/>
                </a:solidFill>
              </a:rPr>
              <a:t>出力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lvl="0" algn="ctr"/>
            <a:r>
              <a:rPr lang="ja-JP" altLang="en-US" sz="2800" b="1" dirty="0" smtClean="0">
                <a:solidFill>
                  <a:srgbClr val="0070C0"/>
                </a:solidFill>
              </a:rPr>
              <a:t>へ出力情報を記載する</a:t>
            </a:r>
            <a:endParaRPr lang="en-US" altLang="ja-JP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136904" cy="1191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2915816" y="4365104"/>
            <a:ext cx="5616624" cy="2304256"/>
          </a:xfrm>
          <a:prstGeom prst="wedgeRoundRectCallout">
            <a:avLst>
              <a:gd name="adj1" fmla="val 33216"/>
              <a:gd name="adj2" fmla="val -74900"/>
              <a:gd name="adj3" fmla="val 16667"/>
            </a:avLst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現状分析調査表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の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右側に複数の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出力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lvl="0" algn="ctr"/>
            <a:r>
              <a:rPr lang="ja-JP" altLang="en-US" sz="2800" b="1" dirty="0" smtClean="0">
                <a:solidFill>
                  <a:srgbClr val="0070C0"/>
                </a:solidFill>
              </a:rPr>
              <a:t>があるなら、ここへそれらのすべてを記載します</a:t>
            </a:r>
            <a:endParaRPr lang="en-US" altLang="ja-JP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2663" y="980728"/>
            <a:ext cx="8229600" cy="4997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「①入庫管理」を参考として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ja-JP" altLang="en-US" sz="4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概要図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②～⑧まで仕上げてください。</a:t>
            </a:r>
            <a:endParaRPr lang="en-US" altLang="ja-JP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9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2663" y="1268760"/>
            <a:ext cx="8229600" cy="47091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続いて、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ja-JP" altLang="en-US" sz="6000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ガントチャート</a:t>
            </a:r>
            <a:endParaRPr kumimoji="1" lang="en-US" altLang="ja-JP" sz="6000" b="1" dirty="0" smtClean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更新の練習をします。</a:t>
            </a:r>
            <a:endParaRPr kumimoji="1"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8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285</Words>
  <Application>Microsoft Office PowerPoint</Application>
  <PresentationFormat>画面に合わせる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Office ​​テーマ</vt:lpstr>
      <vt:lpstr>プログラム設計 </vt:lpstr>
      <vt:lpstr>PowerPoint プレゼンテーション</vt:lpstr>
      <vt:lpstr>今後のプログラム設計科目の流れ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システム設計 </dc:title>
  <dc:creator>櫻井 健一</dc:creator>
  <cp:lastModifiedBy>梶田 純孝</cp:lastModifiedBy>
  <cp:revision>75</cp:revision>
  <cp:lastPrinted>2018-04-24T09:01:35Z</cp:lastPrinted>
  <dcterms:created xsi:type="dcterms:W3CDTF">2012-05-09T04:53:05Z</dcterms:created>
  <dcterms:modified xsi:type="dcterms:W3CDTF">2019-04-16T12:13:58Z</dcterms:modified>
</cp:coreProperties>
</file>