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23961-3768-44FC-93BD-C7D66627F732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C39D6778-E4A7-44D7-B89A-EEFFEB3F38BA}">
      <dgm:prSet phldrT="[Text]"/>
      <dgm:spPr/>
      <dgm:t>
        <a:bodyPr/>
        <a:lstStyle/>
        <a:p>
          <a:r>
            <a:rPr kumimoji="1" lang="ja-JP" altLang="en-US" dirty="0" smtClean="0"/>
            <a:t>仕入れ</a:t>
          </a:r>
          <a:r>
            <a:rPr kumimoji="1" lang="en-US" altLang="ja-JP" dirty="0" smtClean="0"/>
            <a:t>(</a:t>
          </a:r>
          <a:r>
            <a:rPr kumimoji="1" lang="ja-JP" altLang="en-US" dirty="0" smtClean="0"/>
            <a:t>入庫）</a:t>
          </a:r>
          <a:endParaRPr kumimoji="1" lang="ja-JP" altLang="en-US" dirty="0"/>
        </a:p>
      </dgm:t>
    </dgm:pt>
    <dgm:pt modelId="{D91653A8-FEC4-4F9D-BA1F-3A8A58713F22}" type="parTrans" cxnId="{782E1082-18D3-4F7F-81C9-CC8C3AA15406}">
      <dgm:prSet/>
      <dgm:spPr/>
      <dgm:t>
        <a:bodyPr/>
        <a:lstStyle/>
        <a:p>
          <a:endParaRPr kumimoji="1" lang="ja-JP" altLang="en-US"/>
        </a:p>
      </dgm:t>
    </dgm:pt>
    <dgm:pt modelId="{A18DA3C8-789A-47B2-BFEF-A892C294584E}" type="sibTrans" cxnId="{782E1082-18D3-4F7F-81C9-CC8C3AA15406}">
      <dgm:prSet/>
      <dgm:spPr/>
      <dgm:t>
        <a:bodyPr/>
        <a:lstStyle/>
        <a:p>
          <a:endParaRPr kumimoji="1" lang="ja-JP" altLang="en-US"/>
        </a:p>
      </dgm:t>
    </dgm:pt>
    <dgm:pt modelId="{CF9B5266-464C-45CF-8284-46A120E4A113}">
      <dgm:prSet phldrT="[Text]"/>
      <dgm:spPr/>
      <dgm:t>
        <a:bodyPr/>
        <a:lstStyle/>
        <a:p>
          <a:r>
            <a:rPr kumimoji="1" lang="ja-JP" altLang="en-US" dirty="0" smtClean="0"/>
            <a:t>在庫</a:t>
          </a:r>
          <a:endParaRPr kumimoji="1" lang="ja-JP" altLang="en-US" dirty="0"/>
        </a:p>
      </dgm:t>
    </dgm:pt>
    <dgm:pt modelId="{2CA3F2EF-0322-40C2-977D-2928E6C28D99}" type="parTrans" cxnId="{AF19B591-033F-4323-8768-CB7B9E9C79A3}">
      <dgm:prSet/>
      <dgm:spPr/>
      <dgm:t>
        <a:bodyPr/>
        <a:lstStyle/>
        <a:p>
          <a:endParaRPr kumimoji="1" lang="ja-JP" altLang="en-US"/>
        </a:p>
      </dgm:t>
    </dgm:pt>
    <dgm:pt modelId="{AEDE6E1D-A431-47E2-ADDA-5131B7E2CB4B}" type="sibTrans" cxnId="{AF19B591-033F-4323-8768-CB7B9E9C79A3}">
      <dgm:prSet/>
      <dgm:spPr/>
      <dgm:t>
        <a:bodyPr/>
        <a:lstStyle/>
        <a:p>
          <a:endParaRPr kumimoji="1" lang="ja-JP" altLang="en-US"/>
        </a:p>
      </dgm:t>
    </dgm:pt>
    <dgm:pt modelId="{A045FDCC-BA39-4B9C-B6BB-8FC10A9D1D65}">
      <dgm:prSet phldrT="[Text]"/>
      <dgm:spPr/>
      <dgm:t>
        <a:bodyPr/>
        <a:lstStyle/>
        <a:p>
          <a:r>
            <a:rPr kumimoji="1" lang="ja-JP" altLang="en-US" dirty="0" smtClean="0"/>
            <a:t>販売（出庫）</a:t>
          </a:r>
          <a:endParaRPr kumimoji="1" lang="ja-JP" altLang="en-US" dirty="0"/>
        </a:p>
      </dgm:t>
    </dgm:pt>
    <dgm:pt modelId="{B2426190-E26D-4A1A-957F-D2C2F90D0360}" type="parTrans" cxnId="{5558BE06-6F78-493E-A42C-70750A3D559E}">
      <dgm:prSet/>
      <dgm:spPr/>
      <dgm:t>
        <a:bodyPr/>
        <a:lstStyle/>
        <a:p>
          <a:endParaRPr kumimoji="1" lang="ja-JP" altLang="en-US"/>
        </a:p>
      </dgm:t>
    </dgm:pt>
    <dgm:pt modelId="{4327DE58-64B2-4470-BE03-F38D6784EC1F}" type="sibTrans" cxnId="{5558BE06-6F78-493E-A42C-70750A3D559E}">
      <dgm:prSet/>
      <dgm:spPr/>
      <dgm:t>
        <a:bodyPr/>
        <a:lstStyle/>
        <a:p>
          <a:endParaRPr kumimoji="1" lang="ja-JP" altLang="en-US"/>
        </a:p>
      </dgm:t>
    </dgm:pt>
    <dgm:pt modelId="{2648AD64-D18D-45B6-80DB-D3393CA3307D}" type="pres">
      <dgm:prSet presAssocID="{08E23961-3768-44FC-93BD-C7D66627F732}" presName="Name0" presStyleCnt="0">
        <dgm:presLayoutVars>
          <dgm:dir/>
          <dgm:resizeHandles val="exact"/>
        </dgm:presLayoutVars>
      </dgm:prSet>
      <dgm:spPr/>
    </dgm:pt>
    <dgm:pt modelId="{57EDE731-5E22-43CD-AA13-177C9CF3462F}" type="pres">
      <dgm:prSet presAssocID="{C39D6778-E4A7-44D7-B89A-EEFFEB3F38BA}" presName="composite" presStyleCnt="0"/>
      <dgm:spPr/>
    </dgm:pt>
    <dgm:pt modelId="{7D0E5648-0DDE-4F6C-AD45-681473AD5279}" type="pres">
      <dgm:prSet presAssocID="{C39D6778-E4A7-44D7-B89A-EEFFEB3F38BA}" presName="bgChev" presStyleLbl="node1" presStyleIdx="0" presStyleCnt="3"/>
      <dgm:spPr/>
    </dgm:pt>
    <dgm:pt modelId="{FDF98907-0DF3-4F6C-8419-F701F99A1B29}" type="pres">
      <dgm:prSet presAssocID="{C39D6778-E4A7-44D7-B89A-EEFFEB3F38BA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70B2A4C-EB30-4A4D-8709-451C76E8AD6C}" type="pres">
      <dgm:prSet presAssocID="{A18DA3C8-789A-47B2-BFEF-A892C294584E}" presName="compositeSpace" presStyleCnt="0"/>
      <dgm:spPr/>
    </dgm:pt>
    <dgm:pt modelId="{EBE98E82-1A54-438B-B730-20F257658C4D}" type="pres">
      <dgm:prSet presAssocID="{CF9B5266-464C-45CF-8284-46A120E4A113}" presName="composite" presStyleCnt="0"/>
      <dgm:spPr/>
    </dgm:pt>
    <dgm:pt modelId="{A30F263F-8215-41F4-B511-8351632392AB}" type="pres">
      <dgm:prSet presAssocID="{CF9B5266-464C-45CF-8284-46A120E4A113}" presName="bgChev" presStyleLbl="node1" presStyleIdx="1" presStyleCnt="3"/>
      <dgm:spPr/>
    </dgm:pt>
    <dgm:pt modelId="{535691EF-3066-4A9D-8345-FD36684C108B}" type="pres">
      <dgm:prSet presAssocID="{CF9B5266-464C-45CF-8284-46A120E4A113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6676B5D-6F0E-4DDE-A3C4-D41A21FD30D9}" type="pres">
      <dgm:prSet presAssocID="{AEDE6E1D-A431-47E2-ADDA-5131B7E2CB4B}" presName="compositeSpace" presStyleCnt="0"/>
      <dgm:spPr/>
    </dgm:pt>
    <dgm:pt modelId="{A501672A-FF34-42A4-8FA8-3143AFFC231B}" type="pres">
      <dgm:prSet presAssocID="{A045FDCC-BA39-4B9C-B6BB-8FC10A9D1D65}" presName="composite" presStyleCnt="0"/>
      <dgm:spPr/>
    </dgm:pt>
    <dgm:pt modelId="{F0997ADB-344F-4E74-8B07-72A7BFF3B0BF}" type="pres">
      <dgm:prSet presAssocID="{A045FDCC-BA39-4B9C-B6BB-8FC10A9D1D65}" presName="bgChev" presStyleLbl="node1" presStyleIdx="2" presStyleCnt="3"/>
      <dgm:spPr/>
    </dgm:pt>
    <dgm:pt modelId="{F8449147-B07F-41E0-8DB2-540FAC8F08F3}" type="pres">
      <dgm:prSet presAssocID="{A045FDCC-BA39-4B9C-B6BB-8FC10A9D1D65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82E1082-18D3-4F7F-81C9-CC8C3AA15406}" srcId="{08E23961-3768-44FC-93BD-C7D66627F732}" destId="{C39D6778-E4A7-44D7-B89A-EEFFEB3F38BA}" srcOrd="0" destOrd="0" parTransId="{D91653A8-FEC4-4F9D-BA1F-3A8A58713F22}" sibTransId="{A18DA3C8-789A-47B2-BFEF-A892C294584E}"/>
    <dgm:cxn modelId="{C7F5F34D-538E-44E2-8F54-B484C8FA7381}" type="presOf" srcId="{08E23961-3768-44FC-93BD-C7D66627F732}" destId="{2648AD64-D18D-45B6-80DB-D3393CA3307D}" srcOrd="0" destOrd="0" presId="urn:microsoft.com/office/officeart/2005/8/layout/chevronAccent+Icon"/>
    <dgm:cxn modelId="{6A5C5943-9E37-4192-B139-BB75B27165BF}" type="presOf" srcId="{CF9B5266-464C-45CF-8284-46A120E4A113}" destId="{535691EF-3066-4A9D-8345-FD36684C108B}" srcOrd="0" destOrd="0" presId="urn:microsoft.com/office/officeart/2005/8/layout/chevronAccent+Icon"/>
    <dgm:cxn modelId="{FA951A6B-A46A-4E9E-A9CC-4A14841CCAA1}" type="presOf" srcId="{C39D6778-E4A7-44D7-B89A-EEFFEB3F38BA}" destId="{FDF98907-0DF3-4F6C-8419-F701F99A1B29}" srcOrd="0" destOrd="0" presId="urn:microsoft.com/office/officeart/2005/8/layout/chevronAccent+Icon"/>
    <dgm:cxn modelId="{5558BE06-6F78-493E-A42C-70750A3D559E}" srcId="{08E23961-3768-44FC-93BD-C7D66627F732}" destId="{A045FDCC-BA39-4B9C-B6BB-8FC10A9D1D65}" srcOrd="2" destOrd="0" parTransId="{B2426190-E26D-4A1A-957F-D2C2F90D0360}" sibTransId="{4327DE58-64B2-4470-BE03-F38D6784EC1F}"/>
    <dgm:cxn modelId="{AF19B591-033F-4323-8768-CB7B9E9C79A3}" srcId="{08E23961-3768-44FC-93BD-C7D66627F732}" destId="{CF9B5266-464C-45CF-8284-46A120E4A113}" srcOrd="1" destOrd="0" parTransId="{2CA3F2EF-0322-40C2-977D-2928E6C28D99}" sibTransId="{AEDE6E1D-A431-47E2-ADDA-5131B7E2CB4B}"/>
    <dgm:cxn modelId="{0132C113-91B7-4D47-BD8E-677B950B1762}" type="presOf" srcId="{A045FDCC-BA39-4B9C-B6BB-8FC10A9D1D65}" destId="{F8449147-B07F-41E0-8DB2-540FAC8F08F3}" srcOrd="0" destOrd="0" presId="urn:microsoft.com/office/officeart/2005/8/layout/chevronAccent+Icon"/>
    <dgm:cxn modelId="{2553B8E6-353B-4AB4-A8D7-06DD3A4D1120}" type="presParOf" srcId="{2648AD64-D18D-45B6-80DB-D3393CA3307D}" destId="{57EDE731-5E22-43CD-AA13-177C9CF3462F}" srcOrd="0" destOrd="0" presId="urn:microsoft.com/office/officeart/2005/8/layout/chevronAccent+Icon"/>
    <dgm:cxn modelId="{AF03D16B-E4CD-4EDC-A4C5-E072E81C58FA}" type="presParOf" srcId="{57EDE731-5E22-43CD-AA13-177C9CF3462F}" destId="{7D0E5648-0DDE-4F6C-AD45-681473AD5279}" srcOrd="0" destOrd="0" presId="urn:microsoft.com/office/officeart/2005/8/layout/chevronAccent+Icon"/>
    <dgm:cxn modelId="{DF6C795C-8258-46E2-9420-7B2C09CBA229}" type="presParOf" srcId="{57EDE731-5E22-43CD-AA13-177C9CF3462F}" destId="{FDF98907-0DF3-4F6C-8419-F701F99A1B29}" srcOrd="1" destOrd="0" presId="urn:microsoft.com/office/officeart/2005/8/layout/chevronAccent+Icon"/>
    <dgm:cxn modelId="{AA1FA60D-6F25-4869-AEFA-90E2A0BACD00}" type="presParOf" srcId="{2648AD64-D18D-45B6-80DB-D3393CA3307D}" destId="{870B2A4C-EB30-4A4D-8709-451C76E8AD6C}" srcOrd="1" destOrd="0" presId="urn:microsoft.com/office/officeart/2005/8/layout/chevronAccent+Icon"/>
    <dgm:cxn modelId="{2D652B62-17F7-4650-8D40-0DCC27581442}" type="presParOf" srcId="{2648AD64-D18D-45B6-80DB-D3393CA3307D}" destId="{EBE98E82-1A54-438B-B730-20F257658C4D}" srcOrd="2" destOrd="0" presId="urn:microsoft.com/office/officeart/2005/8/layout/chevronAccent+Icon"/>
    <dgm:cxn modelId="{223E0427-A830-4EE1-AE4A-6C39B4092625}" type="presParOf" srcId="{EBE98E82-1A54-438B-B730-20F257658C4D}" destId="{A30F263F-8215-41F4-B511-8351632392AB}" srcOrd="0" destOrd="0" presId="urn:microsoft.com/office/officeart/2005/8/layout/chevronAccent+Icon"/>
    <dgm:cxn modelId="{0DF90350-5295-4340-930C-EB5491DD4724}" type="presParOf" srcId="{EBE98E82-1A54-438B-B730-20F257658C4D}" destId="{535691EF-3066-4A9D-8345-FD36684C108B}" srcOrd="1" destOrd="0" presId="urn:microsoft.com/office/officeart/2005/8/layout/chevronAccent+Icon"/>
    <dgm:cxn modelId="{D3872FBE-15D5-47C1-B5CF-C956416AD0B4}" type="presParOf" srcId="{2648AD64-D18D-45B6-80DB-D3393CA3307D}" destId="{76676B5D-6F0E-4DDE-A3C4-D41A21FD30D9}" srcOrd="3" destOrd="0" presId="urn:microsoft.com/office/officeart/2005/8/layout/chevronAccent+Icon"/>
    <dgm:cxn modelId="{8E76B231-CAE3-4CF7-BEA5-CC3AC0D55E27}" type="presParOf" srcId="{2648AD64-D18D-45B6-80DB-D3393CA3307D}" destId="{A501672A-FF34-42A4-8FA8-3143AFFC231B}" srcOrd="4" destOrd="0" presId="urn:microsoft.com/office/officeart/2005/8/layout/chevronAccent+Icon"/>
    <dgm:cxn modelId="{E29F37B9-4904-4324-8740-EE4ACA9E01E4}" type="presParOf" srcId="{A501672A-FF34-42A4-8FA8-3143AFFC231B}" destId="{F0997ADB-344F-4E74-8B07-72A7BFF3B0BF}" srcOrd="0" destOrd="0" presId="urn:microsoft.com/office/officeart/2005/8/layout/chevronAccent+Icon"/>
    <dgm:cxn modelId="{FFD34EA0-2030-41B3-8F26-392639051B25}" type="presParOf" srcId="{A501672A-FF34-42A4-8FA8-3143AFFC231B}" destId="{F8449147-B07F-41E0-8DB2-540FAC8F08F3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E5648-0DDE-4F6C-AD45-681473AD5279}">
      <dsp:nvSpPr>
        <dsp:cNvPr id="0" name=""/>
        <dsp:cNvSpPr/>
      </dsp:nvSpPr>
      <dsp:spPr>
        <a:xfrm>
          <a:off x="952" y="519156"/>
          <a:ext cx="2393156" cy="9237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98907-0DF3-4F6C-8419-F701F99A1B29}">
      <dsp:nvSpPr>
        <dsp:cNvPr id="0" name=""/>
        <dsp:cNvSpPr/>
      </dsp:nvSpPr>
      <dsp:spPr>
        <a:xfrm>
          <a:off x="639127" y="750095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仕入れ</a:t>
          </a:r>
          <a:r>
            <a:rPr kumimoji="1" lang="en-US" altLang="ja-JP" sz="2200" kern="1200" dirty="0" smtClean="0"/>
            <a:t>(</a:t>
          </a:r>
          <a:r>
            <a:rPr kumimoji="1" lang="ja-JP" altLang="en-US" sz="2200" kern="1200" dirty="0" smtClean="0"/>
            <a:t>入庫）</a:t>
          </a:r>
          <a:endParaRPr kumimoji="1" lang="ja-JP" altLang="en-US" sz="2200" kern="1200" dirty="0"/>
        </a:p>
      </dsp:txBody>
      <dsp:txXfrm>
        <a:off x="666183" y="777151"/>
        <a:ext cx="1966775" cy="869646"/>
      </dsp:txXfrm>
    </dsp:sp>
    <dsp:sp modelId="{A30F263F-8215-41F4-B511-8351632392AB}">
      <dsp:nvSpPr>
        <dsp:cNvPr id="0" name=""/>
        <dsp:cNvSpPr/>
      </dsp:nvSpPr>
      <dsp:spPr>
        <a:xfrm>
          <a:off x="2734468" y="519156"/>
          <a:ext cx="2393156" cy="9237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691EF-3066-4A9D-8345-FD36684C108B}">
      <dsp:nvSpPr>
        <dsp:cNvPr id="0" name=""/>
        <dsp:cNvSpPr/>
      </dsp:nvSpPr>
      <dsp:spPr>
        <a:xfrm>
          <a:off x="3372643" y="750095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在庫</a:t>
          </a:r>
          <a:endParaRPr kumimoji="1" lang="ja-JP" altLang="en-US" sz="2200" kern="1200" dirty="0"/>
        </a:p>
      </dsp:txBody>
      <dsp:txXfrm>
        <a:off x="3399699" y="777151"/>
        <a:ext cx="1966775" cy="869646"/>
      </dsp:txXfrm>
    </dsp:sp>
    <dsp:sp modelId="{F0997ADB-344F-4E74-8B07-72A7BFF3B0BF}">
      <dsp:nvSpPr>
        <dsp:cNvPr id="0" name=""/>
        <dsp:cNvSpPr/>
      </dsp:nvSpPr>
      <dsp:spPr>
        <a:xfrm>
          <a:off x="5467985" y="519156"/>
          <a:ext cx="2393156" cy="92375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49147-B07F-41E0-8DB2-540FAC8F08F3}">
      <dsp:nvSpPr>
        <dsp:cNvPr id="0" name=""/>
        <dsp:cNvSpPr/>
      </dsp:nvSpPr>
      <dsp:spPr>
        <a:xfrm>
          <a:off x="6106160" y="750095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販売（出庫）</a:t>
          </a:r>
          <a:endParaRPr kumimoji="1" lang="ja-JP" altLang="en-US" sz="2200" kern="1200" dirty="0"/>
        </a:p>
      </dsp:txBody>
      <dsp:txXfrm>
        <a:off x="6133216" y="777151"/>
        <a:ext cx="1966775" cy="869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23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94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54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23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57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72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74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54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3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75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9E5E-F554-4A9A-936A-E658B2906D1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12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E5E-F554-4A9A-936A-E658B2906D1C}" type="datetimeFigureOut">
              <a:rPr kumimoji="1" lang="ja-JP" altLang="en-US" smtClean="0"/>
              <a:t>2017/5/18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C65B-1F32-4B77-A4DD-1A09A0DACC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88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5217"/>
            <a:ext cx="9144000" cy="987551"/>
          </a:xfrm>
        </p:spPr>
        <p:txBody>
          <a:bodyPr>
            <a:noAutofit/>
          </a:bodyPr>
          <a:lstStyle/>
          <a:p>
            <a:r>
              <a:rPr kumimoji="1" lang="ja-JP" altLang="en-US" sz="7200" u="sng" dirty="0" smtClean="0">
                <a:solidFill>
                  <a:srgbClr val="0070C0"/>
                </a:solidFill>
              </a:rPr>
              <a:t>今回のケースのまとめ</a:t>
            </a:r>
            <a:endParaRPr kumimoji="1" lang="ja-JP" altLang="en-US" sz="7200" u="sng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749" y="3172607"/>
            <a:ext cx="11422251" cy="1724858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4800" b="1" i="1" dirty="0" smtClean="0"/>
              <a:t>商品を仕入れて（入庫して）、在庫する。</a:t>
            </a:r>
            <a:endParaRPr kumimoji="1" lang="en-US" altLang="ja-JP" sz="4800" b="1" i="1" dirty="0" smtClean="0"/>
          </a:p>
          <a:p>
            <a:pPr algn="l"/>
            <a:r>
              <a:rPr lang="ja-JP" altLang="en-US" sz="4800" b="1" i="1" dirty="0" smtClean="0"/>
              <a:t>そして、</a:t>
            </a:r>
            <a:r>
              <a:rPr kumimoji="1" lang="ja-JP" altLang="en-US" sz="4800" b="1" i="1" dirty="0" smtClean="0"/>
              <a:t>それを会員へ販売（出庫）する。</a:t>
            </a:r>
            <a:endParaRPr kumimoji="1" lang="ja-JP" altLang="en-US" sz="4800" b="1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4874" y="1983786"/>
            <a:ext cx="11422251" cy="1927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6000" b="1" dirty="0" smtClean="0">
                <a:solidFill>
                  <a:srgbClr val="FF0000"/>
                </a:solidFill>
              </a:rPr>
              <a:t>仕事の流れを一言でいうと・・・</a:t>
            </a:r>
            <a:endParaRPr lang="en-US" altLang="ja-JP" sz="60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86083706"/>
              </p:ext>
            </p:extLst>
          </p:nvPr>
        </p:nvGraphicFramePr>
        <p:xfrm>
          <a:off x="2032000" y="4664991"/>
          <a:ext cx="8128000" cy="219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57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5217"/>
            <a:ext cx="9144000" cy="987551"/>
          </a:xfrm>
        </p:spPr>
        <p:txBody>
          <a:bodyPr>
            <a:noAutofit/>
          </a:bodyPr>
          <a:lstStyle/>
          <a:p>
            <a:r>
              <a:rPr lang="ja-JP" altLang="en-US" sz="7200" b="1" u="sng" dirty="0" smtClean="0">
                <a:solidFill>
                  <a:srgbClr val="0070C0"/>
                </a:solidFill>
              </a:rPr>
              <a:t>ＤＦＤ</a:t>
            </a:r>
            <a:r>
              <a:rPr lang="ja-JP" altLang="en-US" sz="7200" u="sng" dirty="0" smtClean="0">
                <a:solidFill>
                  <a:srgbClr val="0070C0"/>
                </a:solidFill>
              </a:rPr>
              <a:t>書</a:t>
            </a:r>
            <a:r>
              <a:rPr lang="ja-JP" altLang="en-US" sz="7200" u="sng" dirty="0">
                <a:solidFill>
                  <a:srgbClr val="0070C0"/>
                </a:solidFill>
              </a:rPr>
              <a:t>き方</a:t>
            </a:r>
            <a:r>
              <a:rPr kumimoji="1" lang="ja-JP" altLang="en-US" sz="7200" u="sng" dirty="0" smtClean="0">
                <a:solidFill>
                  <a:srgbClr val="0070C0"/>
                </a:solidFill>
              </a:rPr>
              <a:t>のヒント</a:t>
            </a:r>
            <a:endParaRPr kumimoji="1" lang="ja-JP" altLang="en-US" sz="7200" u="sng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31264"/>
            <a:ext cx="9144000" cy="4815840"/>
          </a:xfrm>
        </p:spPr>
        <p:txBody>
          <a:bodyPr>
            <a:noAutofit/>
          </a:bodyPr>
          <a:lstStyle/>
          <a:p>
            <a:r>
              <a:rPr kumimoji="1" lang="ja-JP" altLang="en-US" sz="6000" b="1" dirty="0" smtClean="0">
                <a:solidFill>
                  <a:srgbClr val="FF0000"/>
                </a:solidFill>
              </a:rPr>
              <a:t>まず、</a:t>
            </a:r>
            <a:r>
              <a:rPr kumimoji="1" lang="en-US" altLang="ja-JP" sz="6000" b="1" dirty="0" smtClean="0">
                <a:solidFill>
                  <a:srgbClr val="FF0000"/>
                </a:solidFill>
              </a:rPr>
              <a:t>DFD</a:t>
            </a:r>
            <a:r>
              <a:rPr kumimoji="1" lang="ja-JP" altLang="en-US" sz="6000" b="1" dirty="0" smtClean="0">
                <a:solidFill>
                  <a:srgbClr val="FF0000"/>
                </a:solidFill>
              </a:rPr>
              <a:t>へ</a:t>
            </a:r>
            <a:r>
              <a:rPr lang="ja-JP" altLang="en-US" sz="6000" b="1" dirty="0">
                <a:solidFill>
                  <a:srgbClr val="FF0000"/>
                </a:solidFill>
              </a:rPr>
              <a:t>記載</a:t>
            </a:r>
            <a:r>
              <a:rPr lang="ja-JP" altLang="en-US" sz="6000" b="1" dirty="0" smtClean="0">
                <a:solidFill>
                  <a:srgbClr val="FF0000"/>
                </a:solidFill>
              </a:rPr>
              <a:t>される</a:t>
            </a:r>
            <a:endParaRPr lang="en-US" altLang="ja-JP" sz="6000" b="1" dirty="0" smtClean="0">
              <a:solidFill>
                <a:srgbClr val="FF0000"/>
              </a:solidFill>
            </a:endParaRPr>
          </a:p>
          <a:p>
            <a:r>
              <a:rPr lang="ja-JP" altLang="en-US" sz="6000" b="1" dirty="0" smtClean="0">
                <a:solidFill>
                  <a:srgbClr val="FF0000"/>
                </a:solidFill>
              </a:rPr>
              <a:t>項目を整理しよう！</a:t>
            </a:r>
            <a:endParaRPr lang="en-US" altLang="ja-JP" sz="6000" b="1" dirty="0">
              <a:solidFill>
                <a:srgbClr val="FF0000"/>
              </a:solidFill>
            </a:endParaRPr>
          </a:p>
          <a:p>
            <a:pPr algn="l"/>
            <a:r>
              <a:rPr lang="en-US" altLang="ja-JP" sz="6000" dirty="0" smtClean="0"/>
              <a:t>		</a:t>
            </a:r>
            <a:r>
              <a:rPr lang="ja-JP" altLang="en-US" sz="6000" dirty="0" smtClean="0"/>
              <a:t>１．外部組織</a:t>
            </a:r>
            <a:endParaRPr lang="en-US" altLang="ja-JP" sz="6000" dirty="0" smtClean="0"/>
          </a:p>
          <a:p>
            <a:pPr algn="l"/>
            <a:r>
              <a:rPr kumimoji="1" lang="en-US" altLang="ja-JP" sz="6000" dirty="0" smtClean="0"/>
              <a:t>		</a:t>
            </a:r>
            <a:r>
              <a:rPr kumimoji="1" lang="ja-JP" altLang="en-US" sz="6000" dirty="0" smtClean="0"/>
              <a:t>２．プロセス</a:t>
            </a:r>
            <a:endParaRPr kumimoji="1" lang="en-US" altLang="ja-JP" sz="6000" dirty="0" smtClean="0"/>
          </a:p>
          <a:p>
            <a:pPr algn="l"/>
            <a:r>
              <a:rPr lang="en-US" altLang="ja-JP" sz="6000" dirty="0" smtClean="0"/>
              <a:t>		</a:t>
            </a:r>
            <a:r>
              <a:rPr lang="ja-JP" altLang="en-US" sz="6000" dirty="0" smtClean="0"/>
              <a:t>３．データストア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693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1"/>
            <a:ext cx="9144000" cy="987551"/>
          </a:xfrm>
        </p:spPr>
        <p:txBody>
          <a:bodyPr>
            <a:noAutofit/>
          </a:bodyPr>
          <a:lstStyle/>
          <a:p>
            <a:pPr algn="l"/>
            <a:r>
              <a:rPr lang="zh-TW" altLang="en-US" sz="7200" u="sng" dirty="0">
                <a:solidFill>
                  <a:srgbClr val="0070C0"/>
                </a:solidFill>
              </a:rPr>
              <a:t>１．外部組織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73" y="1731264"/>
            <a:ext cx="3718560" cy="4815840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6000" dirty="0" smtClean="0"/>
              <a:t>入庫先</a:t>
            </a:r>
            <a:endParaRPr kumimoji="1" lang="en-US" altLang="ja-JP" sz="6000" dirty="0" smtClean="0"/>
          </a:p>
          <a:p>
            <a:pPr algn="l"/>
            <a:r>
              <a:rPr lang="ja-JP" altLang="en-US" sz="6000" dirty="0"/>
              <a:t>仕入</a:t>
            </a:r>
            <a:r>
              <a:rPr lang="ja-JP" altLang="en-US" sz="6000" dirty="0" smtClean="0"/>
              <a:t>れ</a:t>
            </a:r>
            <a:r>
              <a:rPr lang="ja-JP" altLang="en-US" sz="6000" dirty="0"/>
              <a:t>先</a:t>
            </a:r>
            <a:endParaRPr kumimoji="1" lang="en-US" altLang="ja-JP" sz="6000" dirty="0" smtClean="0"/>
          </a:p>
          <a:p>
            <a:pPr algn="l"/>
            <a:r>
              <a:rPr lang="ja-JP" altLang="en-US" sz="6000" dirty="0" smtClean="0"/>
              <a:t>お</a:t>
            </a:r>
            <a:r>
              <a:rPr lang="ja-JP" altLang="en-US" sz="6000" dirty="0"/>
              <a:t>客</a:t>
            </a:r>
            <a:r>
              <a:rPr lang="ja-JP" altLang="en-US" sz="6000" dirty="0" smtClean="0"/>
              <a:t>様</a:t>
            </a:r>
            <a:endParaRPr lang="en-US" altLang="ja-JP" sz="6000" dirty="0" smtClean="0"/>
          </a:p>
          <a:p>
            <a:pPr algn="l"/>
            <a:r>
              <a:rPr kumimoji="1" lang="ja-JP" altLang="en-US" sz="6000" dirty="0"/>
              <a:t>会</a:t>
            </a:r>
            <a:r>
              <a:rPr kumimoji="1" lang="ja-JP" altLang="en-US" sz="6000" dirty="0" smtClean="0"/>
              <a:t>員</a:t>
            </a:r>
            <a:endParaRPr kumimoji="1" lang="en-US" altLang="ja-JP" sz="6000" dirty="0" smtClean="0"/>
          </a:p>
          <a:p>
            <a:pPr algn="l"/>
            <a:r>
              <a:rPr lang="ja-JP" altLang="en-US" sz="6000" dirty="0"/>
              <a:t>出</a:t>
            </a:r>
            <a:r>
              <a:rPr lang="ja-JP" altLang="en-US" sz="6000" dirty="0" smtClean="0"/>
              <a:t>庫</a:t>
            </a:r>
            <a:r>
              <a:rPr lang="ja-JP" altLang="en-US" sz="6000" dirty="0"/>
              <a:t>先</a:t>
            </a:r>
            <a:endParaRPr kumimoji="1" lang="ja-JP" altLang="en-US" sz="6000" dirty="0"/>
          </a:p>
        </p:txBody>
      </p:sp>
      <p:sp>
        <p:nvSpPr>
          <p:cNvPr id="5" name="Left Brace 4"/>
          <p:cNvSpPr/>
          <p:nvPr/>
        </p:nvSpPr>
        <p:spPr>
          <a:xfrm flipH="1">
            <a:off x="3780345" y="1706880"/>
            <a:ext cx="1133856" cy="4681728"/>
          </a:xfrm>
          <a:prstGeom prst="leftBrace">
            <a:avLst>
              <a:gd name="adj1" fmla="val 8333"/>
              <a:gd name="adj2" fmla="val 48958"/>
            </a:avLst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4600" y="1562642"/>
            <a:ext cx="800219" cy="4984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FF0000"/>
                </a:solidFill>
              </a:rPr>
              <a:t>同じものは無いかな？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285639" y="1970351"/>
            <a:ext cx="4135727" cy="540374"/>
          </a:xfrm>
          <a:prstGeom prst="rightArrow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ight Arrow 7"/>
          <p:cNvSpPr/>
          <p:nvPr/>
        </p:nvSpPr>
        <p:spPr>
          <a:xfrm>
            <a:off x="4225869" y="2918434"/>
            <a:ext cx="3213315" cy="540374"/>
          </a:xfrm>
          <a:prstGeom prst="rightArrow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ight Arrow 8"/>
          <p:cNvSpPr/>
          <p:nvPr/>
        </p:nvSpPr>
        <p:spPr>
          <a:xfrm>
            <a:off x="3285639" y="3818369"/>
            <a:ext cx="4153545" cy="540374"/>
          </a:xfrm>
          <a:prstGeom prst="rightArrow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ight Arrow 9"/>
          <p:cNvSpPr/>
          <p:nvPr/>
        </p:nvSpPr>
        <p:spPr>
          <a:xfrm>
            <a:off x="3285640" y="4646081"/>
            <a:ext cx="4135726" cy="540374"/>
          </a:xfrm>
          <a:prstGeom prst="rightArrow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ight Arrow 10"/>
          <p:cNvSpPr/>
          <p:nvPr/>
        </p:nvSpPr>
        <p:spPr>
          <a:xfrm>
            <a:off x="3285640" y="5635388"/>
            <a:ext cx="4153544" cy="540374"/>
          </a:xfrm>
          <a:prstGeom prst="rightArrow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Left Brace 11"/>
          <p:cNvSpPr/>
          <p:nvPr/>
        </p:nvSpPr>
        <p:spPr>
          <a:xfrm flipH="1">
            <a:off x="7400998" y="1850502"/>
            <a:ext cx="922601" cy="1760610"/>
          </a:xfrm>
          <a:prstGeom prst="leftBrace">
            <a:avLst>
              <a:gd name="adj1" fmla="val 8333"/>
              <a:gd name="adj2" fmla="val 59521"/>
            </a:avLst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2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flipH="1">
            <a:off x="7385502" y="3866517"/>
            <a:ext cx="938098" cy="2324335"/>
          </a:xfrm>
          <a:prstGeom prst="leftBrace">
            <a:avLst>
              <a:gd name="adj1" fmla="val 8333"/>
              <a:gd name="adj2" fmla="val 61627"/>
            </a:avLst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579191" y="1285088"/>
            <a:ext cx="2545330" cy="230387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入庫先</a:t>
            </a:r>
            <a:endParaRPr lang="en-US" altLang="ja-JP" sz="6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90993" y="4034517"/>
            <a:ext cx="2545330" cy="230387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出庫先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457296" y="1162373"/>
            <a:ext cx="1430553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457296" y="3866517"/>
            <a:ext cx="1430553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472864" y="1162373"/>
            <a:ext cx="0" cy="105095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8457296" y="3844716"/>
            <a:ext cx="0" cy="105095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10190205" y="3789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64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1"/>
            <a:ext cx="9144000" cy="987551"/>
          </a:xfrm>
        </p:spPr>
        <p:txBody>
          <a:bodyPr>
            <a:noAutofit/>
          </a:bodyPr>
          <a:lstStyle/>
          <a:p>
            <a:pPr algn="l"/>
            <a:r>
              <a:rPr lang="ja-JP" altLang="en-US" sz="7200" u="sng" dirty="0" smtClean="0">
                <a:solidFill>
                  <a:srgbClr val="0070C0"/>
                </a:solidFill>
              </a:rPr>
              <a:t>２</a:t>
            </a:r>
            <a:r>
              <a:rPr lang="zh-TW" altLang="en-US" sz="7200" u="sng" dirty="0" smtClean="0">
                <a:solidFill>
                  <a:srgbClr val="0070C0"/>
                </a:solidFill>
              </a:rPr>
              <a:t>．</a:t>
            </a:r>
            <a:r>
              <a:rPr lang="ja-JP" altLang="en-US" sz="7200" u="sng" dirty="0" smtClean="0">
                <a:solidFill>
                  <a:srgbClr val="0070C0"/>
                </a:solidFill>
              </a:rPr>
              <a:t>プロセス</a:t>
            </a:r>
            <a:endParaRPr lang="zh-TW" altLang="en-US" sz="7200" u="sng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72" y="1731264"/>
            <a:ext cx="11349928" cy="3801631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6000" dirty="0" smtClean="0"/>
              <a:t>入庫管理</a:t>
            </a:r>
            <a:endParaRPr kumimoji="1" lang="en-US" altLang="ja-JP" sz="6000" dirty="0" smtClean="0"/>
          </a:p>
          <a:p>
            <a:pPr algn="l"/>
            <a:r>
              <a:rPr kumimoji="1" lang="ja-JP" altLang="en-US" sz="6000" dirty="0" smtClean="0"/>
              <a:t>会員管理</a:t>
            </a:r>
            <a:endParaRPr kumimoji="1" lang="en-US" altLang="ja-JP" sz="6000" dirty="0" smtClean="0"/>
          </a:p>
          <a:p>
            <a:pPr algn="l"/>
            <a:r>
              <a:rPr lang="ja-JP" altLang="en-US" sz="6000" dirty="0"/>
              <a:t>　</a:t>
            </a:r>
            <a:r>
              <a:rPr lang="ja-JP" altLang="en-US" sz="6000" dirty="0" smtClean="0"/>
              <a:t>　｜</a:t>
            </a:r>
            <a:endParaRPr lang="en-US" altLang="ja-JP" sz="6000" dirty="0" smtClean="0"/>
          </a:p>
          <a:p>
            <a:pPr algn="l"/>
            <a:r>
              <a:rPr kumimoji="1" lang="ja-JP" altLang="en-US" sz="6000" dirty="0" smtClean="0"/>
              <a:t>　　｜</a:t>
            </a:r>
            <a:endParaRPr kumimoji="1" lang="en-US" altLang="ja-JP" sz="6000" dirty="0" smtClean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45025" y="5532895"/>
            <a:ext cx="11349928" cy="921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6000" b="1" dirty="0" smtClean="0">
                <a:solidFill>
                  <a:srgbClr val="FF0000"/>
                </a:solidFill>
              </a:rPr>
              <a:t>全部で</a:t>
            </a:r>
            <a:r>
              <a:rPr lang="en-US" altLang="ja-JP" sz="6000" b="1" dirty="0" smtClean="0">
                <a:solidFill>
                  <a:srgbClr val="FF0000"/>
                </a:solidFill>
              </a:rPr>
              <a:t>8</a:t>
            </a:r>
            <a:r>
              <a:rPr lang="ja-JP" altLang="en-US" sz="6000" b="1" dirty="0" smtClean="0">
                <a:solidFill>
                  <a:srgbClr val="FF0000"/>
                </a:solidFill>
              </a:rPr>
              <a:t>個のプロセスがあります！</a:t>
            </a:r>
            <a:endParaRPr lang="ja-JP" altLang="en-US" sz="60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517397" y="1731264"/>
            <a:ext cx="2820692" cy="2747746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solidFill>
                  <a:schemeClr val="tx1"/>
                </a:solidFill>
              </a:rPr>
              <a:t>入庫管理</a:t>
            </a:r>
            <a:endParaRPr kumimoji="1" lang="ja-JP" altLang="en-US" sz="66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552482" y="1744182"/>
            <a:ext cx="2820692" cy="2747746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b="1" dirty="0">
                <a:solidFill>
                  <a:schemeClr val="tx1"/>
                </a:solidFill>
              </a:rPr>
              <a:t>会員</a:t>
            </a:r>
            <a:r>
              <a:rPr kumimoji="1" lang="ja-JP" altLang="en-US" sz="6600" b="1" dirty="0" smtClean="0">
                <a:solidFill>
                  <a:schemeClr val="tx1"/>
                </a:solidFill>
              </a:rPr>
              <a:t>管理</a:t>
            </a:r>
            <a:endParaRPr kumimoji="1" lang="ja-JP" altLang="en-US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44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1"/>
            <a:ext cx="9144000" cy="987551"/>
          </a:xfrm>
        </p:spPr>
        <p:txBody>
          <a:bodyPr>
            <a:noAutofit/>
          </a:bodyPr>
          <a:lstStyle/>
          <a:p>
            <a:pPr algn="l"/>
            <a:r>
              <a:rPr lang="ja-JP" altLang="en-US" sz="7200" u="sng" dirty="0">
                <a:solidFill>
                  <a:srgbClr val="0070C0"/>
                </a:solidFill>
              </a:rPr>
              <a:t>３</a:t>
            </a:r>
            <a:r>
              <a:rPr lang="zh-TW" altLang="en-US" sz="7200" u="sng" dirty="0" smtClean="0">
                <a:solidFill>
                  <a:srgbClr val="0070C0"/>
                </a:solidFill>
              </a:rPr>
              <a:t>．</a:t>
            </a:r>
            <a:r>
              <a:rPr lang="ja-JP" altLang="en-US" sz="7200" u="sng" dirty="0">
                <a:solidFill>
                  <a:srgbClr val="0070C0"/>
                </a:solidFill>
              </a:rPr>
              <a:t>デー</a:t>
            </a:r>
            <a:r>
              <a:rPr lang="ja-JP" altLang="en-US" sz="7200" u="sng" dirty="0" smtClean="0">
                <a:solidFill>
                  <a:srgbClr val="0070C0"/>
                </a:solidFill>
              </a:rPr>
              <a:t>タ</a:t>
            </a:r>
            <a:r>
              <a:rPr lang="ja-JP" altLang="en-US" sz="7200" u="sng" dirty="0">
                <a:solidFill>
                  <a:srgbClr val="0070C0"/>
                </a:solidFill>
              </a:rPr>
              <a:t>ストア</a:t>
            </a:r>
            <a:endParaRPr lang="zh-TW" altLang="en-US" sz="7200" u="sng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72" y="1731264"/>
            <a:ext cx="11349928" cy="2887231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6000" dirty="0" smtClean="0"/>
              <a:t>入庫管理</a:t>
            </a:r>
            <a:endParaRPr kumimoji="1" lang="en-US" altLang="ja-JP" sz="6000" dirty="0" smtClean="0"/>
          </a:p>
          <a:p>
            <a:pPr algn="l"/>
            <a:r>
              <a:rPr kumimoji="1" lang="ja-JP" altLang="en-US" sz="6000" dirty="0" smtClean="0"/>
              <a:t>会員管理</a:t>
            </a:r>
            <a:endParaRPr kumimoji="1" lang="en-US" altLang="ja-JP" sz="6000" dirty="0" smtClean="0"/>
          </a:p>
          <a:p>
            <a:pPr algn="l"/>
            <a:r>
              <a:rPr lang="ja-JP" altLang="en-US" sz="6000" dirty="0"/>
              <a:t>　</a:t>
            </a:r>
            <a:r>
              <a:rPr lang="ja-JP" altLang="en-US" sz="6000" dirty="0" smtClean="0"/>
              <a:t>　他</a:t>
            </a:r>
            <a:endParaRPr lang="en-US" altLang="ja-JP" sz="6000" dirty="0" smtClean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45025" y="4711488"/>
            <a:ext cx="11349928" cy="921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6000" b="1" dirty="0" smtClean="0">
                <a:solidFill>
                  <a:srgbClr val="FF0000"/>
                </a:solidFill>
              </a:rPr>
              <a:t>まず</a:t>
            </a:r>
            <a:r>
              <a:rPr lang="en-US" altLang="ja-JP" sz="6000" b="1" dirty="0" smtClean="0">
                <a:solidFill>
                  <a:srgbClr val="FF0000"/>
                </a:solidFill>
              </a:rPr>
              <a:t>8</a:t>
            </a:r>
            <a:r>
              <a:rPr lang="ja-JP" altLang="en-US" sz="6000" b="1" dirty="0" smtClean="0">
                <a:solidFill>
                  <a:srgbClr val="FF0000"/>
                </a:solidFill>
              </a:rPr>
              <a:t>個のプロセスに対応するデータストアがあるか検討しよう！</a:t>
            </a:r>
            <a:endParaRPr lang="ja-JP" altLang="en-US" sz="6000" b="1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4682" y="1570647"/>
            <a:ext cx="3861658" cy="1156380"/>
            <a:chOff x="6754682" y="1292352"/>
            <a:chExt cx="3861658" cy="1156380"/>
          </a:xfrm>
        </p:grpSpPr>
        <p:sp>
          <p:nvSpPr>
            <p:cNvPr id="5" name="Rectangle 4"/>
            <p:cNvSpPr/>
            <p:nvPr/>
          </p:nvSpPr>
          <p:spPr>
            <a:xfrm>
              <a:off x="6803756" y="1292352"/>
              <a:ext cx="3781586" cy="11563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0" cmpd="sng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kumimoji="1" lang="ja-JP" altLang="en-US" sz="4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入庫</a:t>
              </a:r>
              <a:r>
                <a:rPr lang="ja-JP" altLang="en-US" sz="4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ファイル</a:t>
              </a:r>
              <a:endParaRPr kumimoji="1" lang="ja-JP" alt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757262" y="1323349"/>
              <a:ext cx="385907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754682" y="2436645"/>
              <a:ext cx="385907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788258" y="1292352"/>
              <a:ext cx="0" cy="114429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752102" y="2807924"/>
            <a:ext cx="3861658" cy="1156380"/>
            <a:chOff x="6754682" y="1292352"/>
            <a:chExt cx="3861658" cy="1156380"/>
          </a:xfrm>
        </p:grpSpPr>
        <p:sp>
          <p:nvSpPr>
            <p:cNvPr id="18" name="Rectangle 17"/>
            <p:cNvSpPr/>
            <p:nvPr/>
          </p:nvSpPr>
          <p:spPr>
            <a:xfrm>
              <a:off x="6803756" y="1292352"/>
              <a:ext cx="3781586" cy="11563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0" cmpd="sng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ja-JP" altLang="en-US" sz="4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会</a:t>
              </a:r>
              <a:r>
                <a:rPr lang="ja-JP" altLang="en-US" sz="4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員</a:t>
              </a:r>
              <a:r>
                <a:rPr lang="ja-JP" altLang="en-US" sz="4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ファイル</a:t>
              </a:r>
              <a:endParaRPr kumimoji="1" lang="ja-JP" alt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757262" y="1323349"/>
              <a:ext cx="385907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754682" y="2436645"/>
              <a:ext cx="385907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788258" y="1292352"/>
              <a:ext cx="0" cy="114429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20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1"/>
            <a:ext cx="9144000" cy="987551"/>
          </a:xfrm>
        </p:spPr>
        <p:txBody>
          <a:bodyPr>
            <a:noAutofit/>
          </a:bodyPr>
          <a:lstStyle/>
          <a:p>
            <a:pPr algn="l"/>
            <a:r>
              <a:rPr lang="ja-JP" altLang="en-US" sz="7200" u="sng" dirty="0">
                <a:solidFill>
                  <a:srgbClr val="0070C0"/>
                </a:solidFill>
              </a:rPr>
              <a:t>３</a:t>
            </a:r>
            <a:r>
              <a:rPr lang="zh-TW" altLang="en-US" sz="7200" u="sng" dirty="0" smtClean="0">
                <a:solidFill>
                  <a:srgbClr val="0070C0"/>
                </a:solidFill>
              </a:rPr>
              <a:t>．</a:t>
            </a:r>
            <a:r>
              <a:rPr lang="ja-JP" altLang="en-US" sz="7200" u="sng" dirty="0">
                <a:solidFill>
                  <a:srgbClr val="0070C0"/>
                </a:solidFill>
              </a:rPr>
              <a:t>デー</a:t>
            </a:r>
            <a:r>
              <a:rPr lang="ja-JP" altLang="en-US" sz="7200" u="sng" dirty="0" smtClean="0">
                <a:solidFill>
                  <a:srgbClr val="0070C0"/>
                </a:solidFill>
              </a:rPr>
              <a:t>タ</a:t>
            </a:r>
            <a:r>
              <a:rPr lang="ja-JP" altLang="en-US" sz="7200" u="sng" dirty="0">
                <a:solidFill>
                  <a:srgbClr val="0070C0"/>
                </a:solidFill>
              </a:rPr>
              <a:t>ストア</a:t>
            </a:r>
            <a:endParaRPr lang="zh-TW" altLang="en-US" sz="7200" u="sng" dirty="0">
              <a:solidFill>
                <a:srgbClr val="0070C0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52035" y="1639097"/>
            <a:ext cx="5902270" cy="921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6000" b="1" dirty="0" smtClean="0">
                <a:solidFill>
                  <a:srgbClr val="FF0000"/>
                </a:solidFill>
              </a:rPr>
              <a:t>次に統合できるデータストアがあるか検討しよう！</a:t>
            </a:r>
            <a:endParaRPr lang="ja-JP" altLang="en-US" sz="6000" b="1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4682" y="1292352"/>
            <a:ext cx="3861658" cy="1156380"/>
            <a:chOff x="6754682" y="1292352"/>
            <a:chExt cx="3861658" cy="1156380"/>
          </a:xfrm>
        </p:grpSpPr>
        <p:sp>
          <p:nvSpPr>
            <p:cNvPr id="5" name="Rectangle 4"/>
            <p:cNvSpPr/>
            <p:nvPr/>
          </p:nvSpPr>
          <p:spPr>
            <a:xfrm>
              <a:off x="6803756" y="1292352"/>
              <a:ext cx="3781586" cy="11563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0" cmpd="sng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ja-JP" altLang="en-US" sz="4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注文</a:t>
              </a:r>
              <a:r>
                <a:rPr lang="ja-JP" altLang="en-US" sz="4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フ</a:t>
              </a:r>
              <a:r>
                <a:rPr lang="ja-JP" altLang="en-US" sz="4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ァイル</a:t>
              </a:r>
              <a:endParaRPr kumimoji="1" lang="ja-JP" alt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757262" y="1323349"/>
              <a:ext cx="385907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754682" y="2436645"/>
              <a:ext cx="385907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788258" y="1292352"/>
              <a:ext cx="0" cy="114429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752102" y="2529629"/>
            <a:ext cx="3861658" cy="1156380"/>
            <a:chOff x="6754682" y="1292352"/>
            <a:chExt cx="3861658" cy="1156380"/>
          </a:xfrm>
        </p:grpSpPr>
        <p:sp>
          <p:nvSpPr>
            <p:cNvPr id="18" name="Rectangle 17"/>
            <p:cNvSpPr/>
            <p:nvPr/>
          </p:nvSpPr>
          <p:spPr>
            <a:xfrm>
              <a:off x="6803756" y="1292352"/>
              <a:ext cx="3781586" cy="11563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0" cmpd="sng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ja-JP" altLang="en-US" sz="4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発</a:t>
              </a:r>
              <a:r>
                <a:rPr lang="ja-JP" altLang="en-US" sz="4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注</a:t>
              </a:r>
              <a:r>
                <a:rPr lang="ja-JP" altLang="en-US" sz="4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ファイ</a:t>
              </a:r>
              <a:r>
                <a:rPr lang="ja-JP" altLang="en-US" sz="4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ル</a:t>
              </a:r>
              <a:endParaRPr kumimoji="1" lang="ja-JP" alt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757262" y="1323349"/>
              <a:ext cx="385907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754682" y="2436645"/>
              <a:ext cx="385907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788258" y="1292352"/>
              <a:ext cx="0" cy="114429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own Arrow 5"/>
          <p:cNvSpPr/>
          <p:nvPr/>
        </p:nvSpPr>
        <p:spPr>
          <a:xfrm>
            <a:off x="7702660" y="3936569"/>
            <a:ext cx="1859796" cy="836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752102" y="4900868"/>
            <a:ext cx="3861658" cy="1156380"/>
            <a:chOff x="6754682" y="1292352"/>
            <a:chExt cx="3861658" cy="1156380"/>
          </a:xfrm>
        </p:grpSpPr>
        <p:sp>
          <p:nvSpPr>
            <p:cNvPr id="22" name="Rectangle 21"/>
            <p:cNvSpPr/>
            <p:nvPr/>
          </p:nvSpPr>
          <p:spPr>
            <a:xfrm>
              <a:off x="6803756" y="1292352"/>
              <a:ext cx="3781586" cy="11563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0" cmpd="sng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ja-JP" altLang="en-US" sz="4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発注ファイル</a:t>
              </a:r>
              <a:endParaRPr kumimoji="1" lang="ja-JP" alt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757262" y="1323349"/>
              <a:ext cx="385907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54682" y="2436645"/>
              <a:ext cx="385907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788258" y="1292352"/>
              <a:ext cx="0" cy="114429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321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" y="304801"/>
            <a:ext cx="11522765" cy="3750364"/>
          </a:xfrm>
        </p:spPr>
        <p:txBody>
          <a:bodyPr>
            <a:noAutofit/>
          </a:bodyPr>
          <a:lstStyle/>
          <a:p>
            <a:pPr algn="l"/>
            <a:r>
              <a:rPr lang="ja-JP" altLang="en-US" sz="7200" u="sng" dirty="0" smtClean="0">
                <a:solidFill>
                  <a:srgbClr val="0070C0"/>
                </a:solidFill>
              </a:rPr>
              <a:t>上記ステップで整理した</a:t>
            </a:r>
            <a:r>
              <a:rPr lang="en-US" altLang="ja-JP" sz="7200" u="sng" dirty="0" smtClean="0">
                <a:solidFill>
                  <a:srgbClr val="0070C0"/>
                </a:solidFill>
              </a:rPr>
              <a:t/>
            </a:r>
            <a:br>
              <a:rPr lang="en-US" altLang="ja-JP" sz="7200" u="sng" dirty="0" smtClean="0">
                <a:solidFill>
                  <a:srgbClr val="0070C0"/>
                </a:solidFill>
              </a:rPr>
            </a:br>
            <a:r>
              <a:rPr lang="en-US" altLang="ja-JP" sz="7200" dirty="0" smtClean="0">
                <a:solidFill>
                  <a:srgbClr val="0070C0"/>
                </a:solidFill>
              </a:rPr>
              <a:t>	</a:t>
            </a:r>
            <a:r>
              <a:rPr lang="ja-JP" altLang="en-US" dirty="0" smtClean="0"/>
              <a:t>１．外部組織</a:t>
            </a:r>
            <a:br>
              <a:rPr lang="ja-JP" altLang="en-US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２．プロセス</a:t>
            </a:r>
            <a:br>
              <a:rPr lang="ja-JP" altLang="en-US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３．データストア</a:t>
            </a:r>
            <a:endParaRPr lang="zh-TW" altLang="en-US" sz="7200" u="sng" dirty="0">
              <a:solidFill>
                <a:srgbClr val="0070C0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04799" y="4055165"/>
            <a:ext cx="11721549" cy="2484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6000" b="1" dirty="0" smtClean="0">
                <a:solidFill>
                  <a:srgbClr val="FF0000"/>
                </a:solidFill>
              </a:rPr>
              <a:t>を配置し、それらの間で流れる情報</a:t>
            </a:r>
            <a:r>
              <a:rPr lang="ja-JP" altLang="en-US" sz="6000" b="1" dirty="0" smtClean="0"/>
              <a:t>（４．データフロー）</a:t>
            </a:r>
            <a:r>
              <a:rPr lang="ja-JP" altLang="en-US" sz="6000" b="1" dirty="0" smtClean="0">
                <a:solidFill>
                  <a:srgbClr val="FF0000"/>
                </a:solidFill>
              </a:rPr>
              <a:t>を記載すればＤＦＤは完成です！（注：矢印の向き）</a:t>
            </a:r>
            <a:endParaRPr lang="ja-JP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2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182</Words>
  <Application>Microsoft Office PowerPoint</Application>
  <PresentationFormat>ユーザー設定</PresentationFormat>
  <Paragraphs>44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Theme</vt:lpstr>
      <vt:lpstr>今回のケースのまとめ</vt:lpstr>
      <vt:lpstr>ＤＦＤ書き方のヒント</vt:lpstr>
      <vt:lpstr>１．外部組織</vt:lpstr>
      <vt:lpstr>２．プロセス</vt:lpstr>
      <vt:lpstr>３．データストア</vt:lpstr>
      <vt:lpstr>３．データストア</vt:lpstr>
      <vt:lpstr>上記ステップで整理した  １．外部組織  ２．プロセス  ３．データストア</vt:lpstr>
    </vt:vector>
  </TitlesOfParts>
  <Company>IBM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今回のケースのまとめ</dc:title>
  <dc:creator>iwata</dc:creator>
  <cp:lastModifiedBy>岩田 正綱</cp:lastModifiedBy>
  <cp:revision>10</cp:revision>
  <cp:lastPrinted>2017-05-17T23:36:24Z</cp:lastPrinted>
  <dcterms:created xsi:type="dcterms:W3CDTF">2017-05-17T14:10:40Z</dcterms:created>
  <dcterms:modified xsi:type="dcterms:W3CDTF">2017-05-17T23:37:47Z</dcterms:modified>
</cp:coreProperties>
</file>