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3" r:id="rId11"/>
    <p:sldId id="272" r:id="rId12"/>
  </p:sldIdLst>
  <p:sldSz cx="12192000" cy="6858000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23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94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54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23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57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72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74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54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3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75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12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E5E-F554-4A9A-936A-E658B2906D1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88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\\teasrv\&#25552;&#20986;&#65509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\\teasrv\&#20986;&#38988;&#65509;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\\teasrv\&#20986;&#38988;&#65509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5218"/>
            <a:ext cx="9144000" cy="987551"/>
          </a:xfrm>
        </p:spPr>
        <p:txBody>
          <a:bodyPr>
            <a:noAutofit/>
          </a:bodyPr>
          <a:lstStyle/>
          <a:p>
            <a:r>
              <a:rPr lang="ja-JP" altLang="en-US" sz="7200" b="1" u="sng" dirty="0" smtClean="0">
                <a:solidFill>
                  <a:srgbClr val="0070C0"/>
                </a:solidFill>
              </a:rPr>
              <a:t>ＨＩＰＯ</a:t>
            </a:r>
            <a:r>
              <a:rPr lang="ja-JP" altLang="en-US" sz="7200" u="sng" dirty="0" smtClean="0">
                <a:solidFill>
                  <a:srgbClr val="0070C0"/>
                </a:solidFill>
              </a:rPr>
              <a:t>書き方</a:t>
            </a:r>
            <a:endParaRPr lang="ja-JP" altLang="en-US" sz="7200" u="sng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639" y="1731264"/>
            <a:ext cx="11088709" cy="4815840"/>
          </a:xfrm>
        </p:spPr>
        <p:txBody>
          <a:bodyPr>
            <a:noAutofit/>
          </a:bodyPr>
          <a:lstStyle/>
          <a:p>
            <a:r>
              <a:rPr lang="ja-JP" altLang="en-US" sz="6000" dirty="0"/>
              <a:t>・</a:t>
            </a:r>
            <a:r>
              <a:rPr lang="en-US" altLang="ja-JP" sz="6000" dirty="0" smtClean="0"/>
              <a:t>HIPO</a:t>
            </a:r>
            <a:r>
              <a:rPr lang="ja-JP" altLang="en-US" sz="6000" dirty="0" smtClean="0"/>
              <a:t>（ハイポ）とは</a:t>
            </a:r>
            <a:endParaRPr lang="en-US" altLang="ja-JP" sz="6000" dirty="0" smtClean="0"/>
          </a:p>
          <a:p>
            <a:r>
              <a:rPr lang="en-US" altLang="ja-JP" sz="5400" dirty="0" smtClean="0"/>
              <a:t>(Hierarchy </a:t>
            </a:r>
            <a:r>
              <a:rPr lang="en-US" altLang="ja-JP" sz="5400" dirty="0"/>
              <a:t>plus Input Process </a:t>
            </a:r>
            <a:r>
              <a:rPr lang="en-US" altLang="ja-JP" sz="5400" dirty="0" smtClean="0"/>
              <a:t>Output)</a:t>
            </a:r>
          </a:p>
          <a:p>
            <a:endParaRPr lang="en-US" altLang="ja-JP" sz="1200" dirty="0"/>
          </a:p>
          <a:p>
            <a:r>
              <a:rPr lang="ja-JP" altLang="en-US" sz="5400" dirty="0" smtClean="0"/>
              <a:t> </a:t>
            </a:r>
            <a:r>
              <a:rPr lang="ja-JP" altLang="en-US" sz="6000" dirty="0"/>
              <a:t>ソフトウェアの機能・処理を階層構造で表す図式化手法である</a:t>
            </a:r>
            <a:r>
              <a:rPr lang="ja-JP" altLang="en-US" sz="6000" dirty="0" smtClean="0"/>
              <a:t>。</a:t>
            </a:r>
            <a:endParaRPr lang="en-US" altLang="ja-JP" sz="6000" dirty="0"/>
          </a:p>
          <a:p>
            <a:r>
              <a:rPr lang="ja-JP" altLang="en-US" sz="6000" dirty="0" smtClean="0">
                <a:solidFill>
                  <a:srgbClr val="FF0000"/>
                </a:solidFill>
              </a:rPr>
              <a:t>ＨＩＰＯ仕様書</a:t>
            </a:r>
            <a:r>
              <a:rPr lang="ja-JP" altLang="en-US" sz="6000" dirty="0" smtClean="0"/>
              <a:t>となる！ </a:t>
            </a:r>
            <a:endParaRPr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693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8937" y="188640"/>
            <a:ext cx="9954248" cy="666936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</a:t>
            </a:r>
            <a:r>
              <a:rPr lang="en-US" altLang="ja-JP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 </a:t>
            </a:r>
            <a:r>
              <a:rPr lang="ja-JP" altLang="en-US" sz="60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課題の</a:t>
            </a:r>
            <a:r>
              <a:rPr lang="ja-JP" altLang="en-US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提出先 </a:t>
            </a:r>
            <a:endParaRPr lang="en-US" altLang="ja-JP" sz="60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ＨＩＰＯ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 </a:t>
            </a:r>
            <a:r>
              <a:rPr lang="en-US" altLang="ja-JP" sz="4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6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２日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水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ま</a:t>
            </a:r>
            <a:r>
              <a:rPr lang="ja-JP" altLang="en-US" sz="4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endParaRPr lang="en-US" altLang="ja-JP" sz="4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提出先</a:t>
            </a:r>
            <a:endParaRPr lang="en-US" altLang="ja-JP" sz="40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 </a:t>
            </a:r>
            <a:r>
              <a:rPr lang="en-US" altLang="ja-JP" sz="4000" b="1" dirty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2" action="ppaction://hlinkfile"/>
              </a:rPr>
              <a:t>\\teasrv\</a:t>
            </a:r>
            <a:r>
              <a:rPr lang="ja-JP" altLang="en-US" sz="4000" b="1" dirty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2" action="ppaction://hlinkfile"/>
              </a:rPr>
              <a:t>提出￥</a:t>
            </a:r>
            <a:r>
              <a:rPr lang="ja-JP" altLang="en-US" sz="4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講師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[J-P]\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梶田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プログラム設計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￥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HIPO</a:t>
            </a:r>
          </a:p>
          <a:p>
            <a:pPr marL="0" indent="0">
              <a:buNone/>
            </a:pPr>
            <a:r>
              <a:rPr lang="en-US" altLang="ja-JP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       =&gt;</a:t>
            </a: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クラス番号フォルダー</a:t>
            </a:r>
            <a:endParaRPr lang="en-US" altLang="ja-JP" sz="40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40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90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8937" y="188640"/>
            <a:ext cx="9954248" cy="666936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</a:t>
            </a:r>
            <a:r>
              <a:rPr lang="en-US" altLang="ja-JP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 </a:t>
            </a:r>
            <a:r>
              <a:rPr lang="ja-JP" altLang="en-US" sz="60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課題</a:t>
            </a:r>
            <a:r>
              <a:rPr lang="ja-JP" altLang="en-US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の出題先 </a:t>
            </a:r>
            <a:endParaRPr lang="en-US" altLang="ja-JP" sz="60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出題先</a:t>
            </a:r>
            <a:endParaRPr lang="en-US" altLang="ja-JP" sz="40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 </a:t>
            </a:r>
            <a:r>
              <a:rPr lang="en-US" altLang="ja-JP" sz="4000" b="1" dirty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2" action="ppaction://hlinkfile"/>
              </a:rPr>
              <a:t>\\teasrv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2" action="ppaction://hlinkfile"/>
              </a:rPr>
              <a:t>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2" action="ppaction://hlinkfile"/>
              </a:rPr>
              <a:t>出題￥</a:t>
            </a:r>
            <a:r>
              <a:rPr lang="ja-JP" altLang="en-US" sz="4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講師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[J-P]\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梶田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プログラム設計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￥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0605</a:t>
            </a:r>
            <a:endParaRPr lang="en-US" altLang="ja-JP" sz="4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en-US" altLang="ja-JP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       </a:t>
            </a: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en-US" altLang="ja-JP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HIPO_</a:t>
            </a: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穴埋め</a:t>
            </a:r>
            <a:r>
              <a:rPr lang="en-US" altLang="ja-JP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1.asta</a:t>
            </a:r>
            <a:endParaRPr lang="en-US" altLang="ja-JP" sz="40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 ・コード設計過去問題</a:t>
            </a:r>
            <a:r>
              <a:rPr lang="en-US" altLang="ja-JP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</a:t>
            </a:r>
            <a:r>
              <a:rPr lang="en-US" altLang="ja-JP" sz="4000" b="1" dirty="0" err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pptx</a:t>
            </a:r>
            <a:endParaRPr lang="en-US" altLang="ja-JP" sz="40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135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85" y="151826"/>
            <a:ext cx="10472169" cy="655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4699" y="180304"/>
            <a:ext cx="11320529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/>
              <a:t>●モジュールの独立性の評価</a:t>
            </a:r>
          </a:p>
          <a:p>
            <a:r>
              <a:rPr lang="ja-JP" altLang="en-US" sz="3200" dirty="0"/>
              <a:t>プログラムは、モジュール単位に分割しますが、良いモジュール分割とは、「独立性の高い分割」であり、「モジュール強度」と「モジュール結合度」で評価できます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  <a:p>
            <a:endParaRPr lang="ja-JP" altLang="en-US" sz="3200" dirty="0"/>
          </a:p>
          <a:p>
            <a:r>
              <a:rPr lang="ja-JP" altLang="en-US" sz="3200" dirty="0">
                <a:solidFill>
                  <a:srgbClr val="FF0000"/>
                </a:solidFill>
              </a:rPr>
              <a:t>「モジュール強度」</a:t>
            </a:r>
          </a:p>
          <a:p>
            <a:r>
              <a:rPr lang="ja-JP" altLang="en-US" sz="3200" dirty="0"/>
              <a:t>モジュールがどれだけの機能を実現しているかを示す尺度で、強いほど独立性が高い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sz="3200" dirty="0" smtClean="0">
                <a:solidFill>
                  <a:srgbClr val="FF0000"/>
                </a:solidFill>
              </a:rPr>
              <a:t>「モジュール結合度</a:t>
            </a:r>
            <a:r>
              <a:rPr lang="ja-JP" altLang="en-US" sz="3200" dirty="0">
                <a:solidFill>
                  <a:srgbClr val="FF0000"/>
                </a:solidFill>
              </a:rPr>
              <a:t>」</a:t>
            </a:r>
          </a:p>
          <a:p>
            <a:r>
              <a:rPr lang="ja-JP" altLang="en-US" sz="3200" dirty="0"/>
              <a:t>モジュール同士の連結の度合いを示す尺度で、弱いほど独立性は高い。</a:t>
            </a:r>
          </a:p>
        </p:txBody>
      </p:sp>
    </p:spTree>
    <p:extLst>
      <p:ext uri="{BB962C8B-B14F-4D97-AF65-F5344CB8AC3E}">
        <p14:creationId xmlns:p14="http://schemas.microsoft.com/office/powerpoint/2010/main" val="94558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82" y="136612"/>
            <a:ext cx="9787206" cy="65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5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03" y="187500"/>
            <a:ext cx="9795322" cy="667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8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4699" y="180304"/>
            <a:ext cx="11320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 smtClean="0"/>
              <a:t>●ＨＩＰＯ記入例</a:t>
            </a:r>
            <a:endParaRPr lang="ja-JP" altLang="en-US" sz="3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4" y="798031"/>
            <a:ext cx="10841147" cy="53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6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67" y="2245484"/>
            <a:ext cx="9199705" cy="313788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55608" y="655608"/>
            <a:ext cx="11197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作成するＨＩＰＯ仕様書は商品管理の中の登録処理のみとします。</a:t>
            </a:r>
            <a:endParaRPr kumimoji="1" lang="ja-JP" altLang="en-US" sz="4000" dirty="0"/>
          </a:p>
        </p:txBody>
      </p:sp>
      <p:sp>
        <p:nvSpPr>
          <p:cNvPr id="4" name="楕円 3"/>
          <p:cNvSpPr/>
          <p:nvPr/>
        </p:nvSpPr>
        <p:spPr>
          <a:xfrm rot="5400000">
            <a:off x="4522386" y="-1215536"/>
            <a:ext cx="3110163" cy="10032203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17321" y="5649805"/>
            <a:ext cx="7073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ＤＦＤレベル</a:t>
            </a:r>
            <a:r>
              <a:rPr lang="ja-JP" altLang="en-US" sz="3200" dirty="0" smtClean="0"/>
              <a:t>２におけるＨＩＰＯ作成の範囲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261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48" y="64673"/>
            <a:ext cx="6893551" cy="5726618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 rot="4302254">
            <a:off x="5405844" y="1384219"/>
            <a:ext cx="1080198" cy="558595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5608" y="655608"/>
            <a:ext cx="11197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作成するＨＩＰＯ仕様書は商品管理の中の登録処理のみとします。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41559" y="5828286"/>
            <a:ext cx="9316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モジュール</a:t>
            </a:r>
            <a:r>
              <a:rPr lang="ja-JP" altLang="en-US" sz="3200" dirty="0"/>
              <a:t>分割</a:t>
            </a:r>
            <a:r>
              <a:rPr kumimoji="1" lang="ja-JP" altLang="en-US" sz="3200" dirty="0" smtClean="0"/>
              <a:t>レベル</a:t>
            </a:r>
            <a:r>
              <a:rPr lang="ja-JP" altLang="en-US" sz="3200" dirty="0" smtClean="0"/>
              <a:t>２におけるＨＩＰＯ作成の範囲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6541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8937" y="188640"/>
            <a:ext cx="9954248" cy="666936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</a:t>
            </a:r>
            <a:r>
              <a:rPr lang="en-US" altLang="ja-JP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 </a:t>
            </a:r>
            <a:r>
              <a:rPr lang="ja-JP" altLang="en-US" sz="60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課題</a:t>
            </a:r>
            <a:r>
              <a:rPr lang="ja-JP" altLang="en-US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の出題先 </a:t>
            </a:r>
            <a:endParaRPr lang="en-US" altLang="ja-JP" sz="60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出題先</a:t>
            </a:r>
            <a:endParaRPr lang="en-US" altLang="ja-JP" sz="40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 </a:t>
            </a:r>
            <a:r>
              <a:rPr lang="en-US" altLang="ja-JP" sz="4000" b="1" dirty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2" action="ppaction://hlinkfile"/>
              </a:rPr>
              <a:t>\\teasrv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2" action="ppaction://hlinkfile"/>
              </a:rPr>
              <a:t>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2" action="ppaction://hlinkfile"/>
              </a:rPr>
              <a:t>出題￥</a:t>
            </a:r>
            <a:r>
              <a:rPr lang="ja-JP" altLang="en-US" sz="4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講師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[J-P]\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梶田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プログラム設計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￥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0528</a:t>
            </a:r>
          </a:p>
          <a:p>
            <a:pPr marL="0" indent="0">
              <a:buNone/>
            </a:pPr>
            <a:r>
              <a:rPr lang="en-US" altLang="ja-JP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       </a:t>
            </a: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en-US" altLang="ja-JP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HIPO_</a:t>
            </a: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穴埋め</a:t>
            </a:r>
            <a:r>
              <a:rPr lang="en-US" altLang="ja-JP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</a:t>
            </a:r>
            <a:r>
              <a:rPr lang="en-US" altLang="ja-JP" sz="4000" b="1" dirty="0" err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asta</a:t>
            </a:r>
            <a:endParaRPr lang="en-US" altLang="ja-JP" sz="40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  ・</a:t>
            </a:r>
            <a:r>
              <a:rPr lang="en-US" altLang="ja-JP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DFD-Level2.pptx</a:t>
            </a:r>
            <a:endParaRPr lang="en-US" altLang="ja-JP" sz="40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40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262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286</Words>
  <Application>Microsoft Office PowerPoint</Application>
  <PresentationFormat>ワイド画面</PresentationFormat>
  <Paragraphs>35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ＭＳ Ｐゴシック</vt:lpstr>
      <vt:lpstr>メイリオ</vt:lpstr>
      <vt:lpstr>Arial</vt:lpstr>
      <vt:lpstr>Calibri</vt:lpstr>
      <vt:lpstr>Calibri Light</vt:lpstr>
      <vt:lpstr>Office Theme</vt:lpstr>
      <vt:lpstr>ＨＩＰＯ書き方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今回のケースのまとめ</dc:title>
  <dc:creator>iwata</dc:creator>
  <cp:lastModifiedBy>梶田 純孝</cp:lastModifiedBy>
  <cp:revision>27</cp:revision>
  <cp:lastPrinted>2019-05-23T09:48:34Z</cp:lastPrinted>
  <dcterms:created xsi:type="dcterms:W3CDTF">2017-05-17T14:10:40Z</dcterms:created>
  <dcterms:modified xsi:type="dcterms:W3CDTF">2019-06-04T15:05:31Z</dcterms:modified>
</cp:coreProperties>
</file>