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6" r:id="rId3"/>
    <p:sldId id="293" r:id="rId4"/>
    <p:sldId id="297" r:id="rId5"/>
    <p:sldId id="298" r:id="rId6"/>
    <p:sldId id="299" r:id="rId7"/>
    <p:sldId id="300" r:id="rId8"/>
    <p:sldId id="301" r:id="rId9"/>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8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3519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42121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9894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15523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78848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3339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17101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45463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79118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6257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69953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32B05-9906-4BA7-AD6C-93FE08CE9651}" type="datetimeFigureOut">
              <a:rPr kumimoji="1" lang="ja-JP" altLang="en-US" smtClean="0"/>
              <a:t>2019/7/3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402342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ctrTitle"/>
          </p:nvPr>
        </p:nvSpPr>
        <p:spPr>
          <a:xfrm>
            <a:off x="611560" y="116633"/>
            <a:ext cx="7772400" cy="720080"/>
          </a:xfrm>
        </p:spPr>
        <p:txBody>
          <a:bodyPr>
            <a:normAutofit fontScale="90000"/>
          </a:bodyPr>
          <a:lstStyle/>
          <a:p>
            <a:r>
              <a:rPr lang="ja-JP" altLang="en-US" u="sng" dirty="0" smtClean="0">
                <a:solidFill>
                  <a:srgbClr val="0070C0"/>
                </a:solidFill>
              </a:rPr>
              <a:t>画面テスト仕様書　実習について</a:t>
            </a:r>
            <a:endParaRPr lang="ja-JP" altLang="en-US" u="sng" dirty="0">
              <a:solidFill>
                <a:srgbClr val="0070C0"/>
              </a:solidFill>
            </a:endParaRPr>
          </a:p>
        </p:txBody>
      </p:sp>
      <p:sp>
        <p:nvSpPr>
          <p:cNvPr id="5" name="正方形/長方形 4"/>
          <p:cNvSpPr/>
          <p:nvPr/>
        </p:nvSpPr>
        <p:spPr>
          <a:xfrm>
            <a:off x="248721" y="1196752"/>
            <a:ext cx="8895279" cy="4955203"/>
          </a:xfrm>
          <a:prstGeom prst="rect">
            <a:avLst/>
          </a:prstGeom>
        </p:spPr>
        <p:txBody>
          <a:bodyPr wrap="square">
            <a:spAutoFit/>
          </a:bodyPr>
          <a:lstStyle/>
          <a:p>
            <a:pPr latinLnBrk="1"/>
            <a:endParaRPr lang="ja-JP" altLang="en-US" sz="1200" dirty="0"/>
          </a:p>
          <a:p>
            <a:pPr marL="457200" indent="-457200" latinLnBrk="1">
              <a:buFont typeface="Wingdings" panose="05000000000000000000" pitchFamily="2" charset="2"/>
              <a:buChar char="l"/>
            </a:pPr>
            <a:r>
              <a:rPr lang="ja-JP" altLang="en-US" sz="4000" dirty="0" smtClean="0">
                <a:solidFill>
                  <a:srgbClr val="00B050"/>
                </a:solidFill>
              </a:rPr>
              <a:t>提出課題：提出期限</a:t>
            </a:r>
            <a:r>
              <a:rPr lang="en-US" altLang="ja-JP" sz="4000" dirty="0" smtClean="0">
                <a:solidFill>
                  <a:srgbClr val="00B050"/>
                </a:solidFill>
              </a:rPr>
              <a:t>7</a:t>
            </a:r>
            <a:r>
              <a:rPr lang="ja-JP" altLang="en-US" sz="4000" dirty="0" smtClean="0">
                <a:solidFill>
                  <a:srgbClr val="00B050"/>
                </a:solidFill>
              </a:rPr>
              <a:t>月</a:t>
            </a:r>
            <a:r>
              <a:rPr lang="en-US" altLang="ja-JP" sz="4000" dirty="0" smtClean="0">
                <a:solidFill>
                  <a:srgbClr val="00B050"/>
                </a:solidFill>
              </a:rPr>
              <a:t>17</a:t>
            </a:r>
            <a:r>
              <a:rPr lang="ja-JP" altLang="en-US" sz="4000" dirty="0" smtClean="0">
                <a:solidFill>
                  <a:srgbClr val="00B050"/>
                </a:solidFill>
              </a:rPr>
              <a:t>日まで</a:t>
            </a:r>
            <a:endParaRPr lang="en-US" altLang="ja-JP" sz="4000" dirty="0" smtClean="0">
              <a:solidFill>
                <a:srgbClr val="00B050"/>
              </a:solidFill>
            </a:endParaRPr>
          </a:p>
          <a:p>
            <a:pPr latinLnBrk="1"/>
            <a:endParaRPr lang="en-US" altLang="ja-JP" sz="3600" dirty="0" smtClean="0"/>
          </a:p>
          <a:p>
            <a:pPr latinLnBrk="1"/>
            <a:r>
              <a:rPr lang="ja-JP" altLang="en-US" sz="3600" dirty="0" smtClean="0"/>
              <a:t>出題フォルダー内「</a:t>
            </a:r>
            <a:r>
              <a:rPr lang="ja-JP" altLang="en-US" sz="3600" dirty="0" smtClean="0">
                <a:solidFill>
                  <a:srgbClr val="FF0000"/>
                </a:solidFill>
              </a:rPr>
              <a:t>画面テスト</a:t>
            </a:r>
            <a:r>
              <a:rPr lang="ja-JP" altLang="en-US" sz="3600" b="1" dirty="0" smtClean="0">
                <a:solidFill>
                  <a:srgbClr val="FF0000"/>
                </a:solidFill>
              </a:rPr>
              <a:t>仕様書</a:t>
            </a:r>
            <a:r>
              <a:rPr lang="en-US" altLang="ja-JP" sz="3600" b="1" dirty="0" smtClean="0">
                <a:solidFill>
                  <a:srgbClr val="FF0000"/>
                </a:solidFill>
              </a:rPr>
              <a:t>.</a:t>
            </a:r>
            <a:r>
              <a:rPr lang="en-US" altLang="ja-JP" sz="3600" b="1" dirty="0" err="1" smtClean="0">
                <a:solidFill>
                  <a:srgbClr val="FF0000"/>
                </a:solidFill>
              </a:rPr>
              <a:t>xlsx</a:t>
            </a:r>
            <a:r>
              <a:rPr lang="ja-JP" altLang="en-US" sz="3600" dirty="0" smtClean="0"/>
              <a:t>」</a:t>
            </a:r>
            <a:endParaRPr lang="en-US" altLang="ja-JP" sz="3600" dirty="0" smtClean="0"/>
          </a:p>
          <a:p>
            <a:pPr latinLnBrk="1"/>
            <a:endParaRPr lang="en-US" altLang="ja-JP" sz="3200" dirty="0" smtClean="0"/>
          </a:p>
          <a:p>
            <a:pPr latinLnBrk="1"/>
            <a:r>
              <a:rPr lang="en-US" altLang="ja-JP" sz="3200" dirty="0" smtClean="0"/>
              <a:t>【</a:t>
            </a:r>
            <a:r>
              <a:rPr lang="ja-JP" altLang="en-US" sz="3200" dirty="0" smtClean="0"/>
              <a:t>テスト対象</a:t>
            </a:r>
            <a:r>
              <a:rPr lang="en-US" altLang="ja-JP" sz="3200" dirty="0" smtClean="0"/>
              <a:t>】</a:t>
            </a:r>
          </a:p>
          <a:p>
            <a:pPr latinLnBrk="1"/>
            <a:r>
              <a:rPr lang="ja-JP" altLang="en-US" sz="3200" dirty="0" smtClean="0"/>
              <a:t>・会員</a:t>
            </a:r>
            <a:r>
              <a:rPr lang="ja-JP" altLang="en-US" sz="3200" dirty="0"/>
              <a:t>マスター</a:t>
            </a:r>
            <a:r>
              <a:rPr lang="ja-JP" altLang="en-US" sz="3200" dirty="0" smtClean="0"/>
              <a:t>画面</a:t>
            </a:r>
            <a:endParaRPr lang="en-US" altLang="ja-JP" sz="3200" dirty="0" smtClean="0"/>
          </a:p>
          <a:p>
            <a:pPr latinLnBrk="1"/>
            <a:r>
              <a:rPr lang="ja-JP" altLang="en-US" sz="3200" dirty="0" smtClean="0"/>
              <a:t>・</a:t>
            </a:r>
            <a:r>
              <a:rPr lang="ja-JP" altLang="en-US" sz="3200" dirty="0" smtClean="0"/>
              <a:t>注文画面</a:t>
            </a:r>
            <a:endParaRPr lang="en-US" altLang="ja-JP" sz="3200" dirty="0" smtClean="0"/>
          </a:p>
          <a:p>
            <a:pPr latinLnBrk="1"/>
            <a:endParaRPr lang="en-US" altLang="ja-JP" sz="3200" dirty="0" smtClean="0"/>
          </a:p>
          <a:p>
            <a:pPr latinLnBrk="1"/>
            <a:r>
              <a:rPr lang="ja-JP" altLang="en-US" sz="3200" dirty="0" smtClean="0"/>
              <a:t>についてテストを設計してください。</a:t>
            </a:r>
            <a:endParaRPr lang="en-US" altLang="ja-JP" sz="3200" dirty="0"/>
          </a:p>
        </p:txBody>
      </p:sp>
    </p:spTree>
    <p:extLst>
      <p:ext uri="{BB962C8B-B14F-4D97-AF65-F5344CB8AC3E}">
        <p14:creationId xmlns:p14="http://schemas.microsoft.com/office/powerpoint/2010/main" val="761681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画面テスト仕様書とは？</a:t>
            </a:r>
          </a:p>
        </p:txBody>
      </p:sp>
      <p:sp>
        <p:nvSpPr>
          <p:cNvPr id="5" name="正方形/長方形 4"/>
          <p:cNvSpPr/>
          <p:nvPr/>
        </p:nvSpPr>
        <p:spPr>
          <a:xfrm>
            <a:off x="613182" y="1052736"/>
            <a:ext cx="8423314" cy="1569660"/>
          </a:xfrm>
          <a:prstGeom prst="rect">
            <a:avLst/>
          </a:prstGeom>
        </p:spPr>
        <p:txBody>
          <a:bodyPr wrap="square">
            <a:spAutoFit/>
          </a:bodyPr>
          <a:lstStyle/>
          <a:p>
            <a:r>
              <a:rPr lang="ja-JP" altLang="en-US" sz="3200" dirty="0">
                <a:solidFill>
                  <a:srgbClr val="0070C0"/>
                </a:solidFill>
              </a:rPr>
              <a:t>テスト</a:t>
            </a:r>
            <a:r>
              <a:rPr lang="ja-JP" altLang="en-US" sz="3200" dirty="0" smtClean="0">
                <a:solidFill>
                  <a:srgbClr val="0070C0"/>
                </a:solidFill>
              </a:rPr>
              <a:t>仕様書</a:t>
            </a:r>
            <a:endParaRPr lang="en-US" altLang="ja-JP" sz="3200" dirty="0" smtClean="0">
              <a:solidFill>
                <a:srgbClr val="0070C0"/>
              </a:solidFill>
            </a:endParaRPr>
          </a:p>
          <a:p>
            <a:r>
              <a:rPr lang="ja-JP" altLang="en-US" sz="3200" dirty="0" smtClean="0"/>
              <a:t>「</a:t>
            </a:r>
            <a:r>
              <a:rPr lang="ja-JP" altLang="en-US" sz="3200" dirty="0"/>
              <a:t>要件定義書で定義した機能や性能がきちんと完成しているかどうか」を確認するための文書</a:t>
            </a:r>
          </a:p>
        </p:txBody>
      </p:sp>
      <p:sp>
        <p:nvSpPr>
          <p:cNvPr id="3" name="下矢印 2"/>
          <p:cNvSpPr/>
          <p:nvPr/>
        </p:nvSpPr>
        <p:spPr>
          <a:xfrm>
            <a:off x="3419872" y="2780928"/>
            <a:ext cx="2016224" cy="720080"/>
          </a:xfrm>
          <a:prstGeom prst="down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11560" y="3501008"/>
            <a:ext cx="8423314" cy="3046988"/>
          </a:xfrm>
          <a:prstGeom prst="rect">
            <a:avLst/>
          </a:prstGeom>
        </p:spPr>
        <p:txBody>
          <a:bodyPr wrap="square">
            <a:spAutoFit/>
          </a:bodyPr>
          <a:lstStyle/>
          <a:p>
            <a:r>
              <a:rPr lang="ja-JP" altLang="en-US" sz="3200" dirty="0" smtClean="0">
                <a:solidFill>
                  <a:srgbClr val="0070C0"/>
                </a:solidFill>
              </a:rPr>
              <a:t>画面テスト仕様書</a:t>
            </a:r>
            <a:endParaRPr lang="en-US" altLang="ja-JP" sz="3200" dirty="0" smtClean="0">
              <a:solidFill>
                <a:srgbClr val="0070C0"/>
              </a:solidFill>
            </a:endParaRPr>
          </a:p>
          <a:p>
            <a:r>
              <a:rPr lang="ja-JP" altLang="en-US" sz="3200" dirty="0" smtClean="0"/>
              <a:t>「画面設計書</a:t>
            </a:r>
            <a:r>
              <a:rPr lang="ja-JP" altLang="en-US" sz="3200" dirty="0"/>
              <a:t>で定義</a:t>
            </a:r>
            <a:r>
              <a:rPr lang="ja-JP" altLang="en-US" sz="3200" dirty="0" smtClean="0"/>
              <a:t>した下記が想定通り</a:t>
            </a:r>
            <a:r>
              <a:rPr lang="ja-JP" altLang="en-US" sz="3200" dirty="0"/>
              <a:t>きちんと完成しているかどうか」を確認するための手順について書かれた文書</a:t>
            </a:r>
          </a:p>
          <a:p>
            <a:r>
              <a:rPr lang="ja-JP" altLang="en-US" sz="3200" dirty="0" smtClean="0"/>
              <a:t>・テキストボックスへの表示</a:t>
            </a:r>
            <a:endParaRPr lang="en-US" altLang="ja-JP" sz="3200" dirty="0" smtClean="0"/>
          </a:p>
          <a:p>
            <a:r>
              <a:rPr lang="ja-JP" altLang="en-US" sz="3200" dirty="0" smtClean="0"/>
              <a:t>・ボタンなどの部品の機能</a:t>
            </a:r>
            <a:r>
              <a:rPr lang="ja-JP" altLang="en-US" sz="3200" dirty="0"/>
              <a:t>や</a:t>
            </a:r>
            <a:r>
              <a:rPr lang="ja-JP" altLang="en-US" sz="3200" dirty="0" smtClean="0"/>
              <a:t>性能</a:t>
            </a:r>
            <a:endParaRPr lang="ja-JP" altLang="en-US" sz="3200" dirty="0"/>
          </a:p>
        </p:txBody>
      </p:sp>
    </p:spTree>
    <p:extLst>
      <p:ext uri="{BB962C8B-B14F-4D97-AF65-F5344CB8AC3E}">
        <p14:creationId xmlns:p14="http://schemas.microsoft.com/office/powerpoint/2010/main" val="1253983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ctrTitle"/>
          </p:nvPr>
        </p:nvSpPr>
        <p:spPr>
          <a:xfrm>
            <a:off x="467544" y="116633"/>
            <a:ext cx="8280920" cy="720080"/>
          </a:xfrm>
        </p:spPr>
        <p:txBody>
          <a:bodyPr>
            <a:normAutofit fontScale="90000"/>
          </a:bodyPr>
          <a:lstStyle/>
          <a:p>
            <a:r>
              <a:rPr lang="ja-JP" altLang="en-US" u="sng" dirty="0" smtClean="0">
                <a:solidFill>
                  <a:srgbClr val="0070C0"/>
                </a:solidFill>
              </a:rPr>
              <a:t>画面テスト仕様書に含まれる内容</a:t>
            </a:r>
            <a:endParaRPr kumimoji="1" lang="ja-JP" altLang="en-US" u="sng" dirty="0">
              <a:solidFill>
                <a:srgbClr val="0070C0"/>
              </a:solidFill>
            </a:endParaRPr>
          </a:p>
        </p:txBody>
      </p:sp>
      <p:sp>
        <p:nvSpPr>
          <p:cNvPr id="2" name="正方形/長方形 1"/>
          <p:cNvSpPr/>
          <p:nvPr/>
        </p:nvSpPr>
        <p:spPr>
          <a:xfrm>
            <a:off x="613182" y="1052736"/>
            <a:ext cx="8423314" cy="4524315"/>
          </a:xfrm>
          <a:prstGeom prst="rect">
            <a:avLst/>
          </a:prstGeom>
        </p:spPr>
        <p:txBody>
          <a:bodyPr wrap="square">
            <a:spAutoFit/>
          </a:bodyPr>
          <a:lstStyle/>
          <a:p>
            <a:pPr marL="742950" indent="-742950">
              <a:buFont typeface="+mj-ea"/>
              <a:buAutoNum type="circleNumDbPlain"/>
            </a:pPr>
            <a:r>
              <a:rPr lang="ja-JP" altLang="en-US" sz="3200" dirty="0"/>
              <a:t>画面項目</a:t>
            </a:r>
            <a:r>
              <a:rPr lang="ja-JP" altLang="en-US" sz="3200" dirty="0" smtClean="0"/>
              <a:t>番号</a:t>
            </a:r>
            <a:r>
              <a:rPr lang="en-US" altLang="ja-JP" sz="3200" dirty="0" smtClean="0">
                <a:solidFill>
                  <a:srgbClr val="00B050"/>
                </a:solidFill>
              </a:rPr>
              <a:t>:</a:t>
            </a:r>
            <a:r>
              <a:rPr lang="ja-JP" altLang="en-US" sz="3200" dirty="0" smtClean="0">
                <a:solidFill>
                  <a:srgbClr val="00B050"/>
                </a:solidFill>
              </a:rPr>
              <a:t>画面設計書の画面項目番号の内、入出力項目のみが対象となる</a:t>
            </a:r>
            <a:endParaRPr lang="en-US" altLang="ja-JP" sz="3200" dirty="0" smtClean="0">
              <a:solidFill>
                <a:srgbClr val="00B050"/>
              </a:solidFill>
            </a:endParaRPr>
          </a:p>
          <a:p>
            <a:r>
              <a:rPr lang="ja-JP" altLang="en-US" sz="3200" dirty="0" smtClean="0"/>
              <a:t>　　　</a:t>
            </a:r>
            <a:r>
              <a:rPr lang="ja-JP" altLang="en-US" sz="3200" dirty="0" smtClean="0">
                <a:solidFill>
                  <a:srgbClr val="FF0000"/>
                </a:solidFill>
              </a:rPr>
              <a:t>例：テキストボックス、ボタン、リストボックス</a:t>
            </a:r>
            <a:endParaRPr lang="ja-JP" altLang="en-US" sz="3200" dirty="0">
              <a:solidFill>
                <a:srgbClr val="FF0000"/>
              </a:solidFill>
            </a:endParaRPr>
          </a:p>
          <a:p>
            <a:pPr marL="742950" indent="-742950">
              <a:buFont typeface="+mj-ea"/>
              <a:buAutoNum type="circleNumDbPlain" startAt="2"/>
            </a:pPr>
            <a:r>
              <a:rPr lang="ja-JP" altLang="en-US" sz="3200" dirty="0"/>
              <a:t>テスト番号</a:t>
            </a:r>
          </a:p>
          <a:p>
            <a:pPr marL="742950" indent="-742950">
              <a:buFont typeface="+mj-ea"/>
              <a:buAutoNum type="circleNumDbPlain" startAt="2"/>
            </a:pPr>
            <a:r>
              <a:rPr lang="ja-JP" altLang="en-US" sz="3200" dirty="0"/>
              <a:t>テスト項目</a:t>
            </a:r>
          </a:p>
          <a:p>
            <a:pPr marL="742950" indent="-742950">
              <a:buFont typeface="+mj-ea"/>
              <a:buAutoNum type="circleNumDbPlain" startAt="2"/>
            </a:pPr>
            <a:r>
              <a:rPr lang="ja-JP" altLang="en-US" sz="3200" dirty="0"/>
              <a:t>テスト・確認内容の詳細</a:t>
            </a:r>
          </a:p>
          <a:p>
            <a:pPr marL="742950" indent="-742950">
              <a:buFont typeface="+mj-ea"/>
              <a:buAutoNum type="circleNumDbPlain" startAt="2"/>
            </a:pPr>
            <a:r>
              <a:rPr lang="en-US" altLang="ja-JP" sz="3200" dirty="0" smtClean="0"/>
              <a:t>OK/NG</a:t>
            </a:r>
            <a:r>
              <a:rPr lang="ja-JP" altLang="en-US" sz="3200" dirty="0" smtClean="0">
                <a:solidFill>
                  <a:srgbClr val="00B050"/>
                </a:solidFill>
              </a:rPr>
              <a:t>：テスト結果</a:t>
            </a:r>
            <a:endParaRPr lang="en-US" altLang="ja-JP" sz="3200" dirty="0">
              <a:solidFill>
                <a:srgbClr val="00B050"/>
              </a:solidFill>
            </a:endParaRPr>
          </a:p>
          <a:p>
            <a:pPr marL="742950" indent="-742950">
              <a:buFont typeface="+mj-ea"/>
              <a:buAutoNum type="circleNumDbPlain" startAt="2"/>
            </a:pPr>
            <a:r>
              <a:rPr lang="ja-JP" altLang="en-US" sz="3200" dirty="0"/>
              <a:t>確認者</a:t>
            </a:r>
          </a:p>
          <a:p>
            <a:pPr marL="742950" indent="-742950">
              <a:buFont typeface="+mj-ea"/>
              <a:buAutoNum type="circleNumDbPlain" startAt="2"/>
            </a:pPr>
            <a:r>
              <a:rPr lang="ja-JP" altLang="en-US" sz="3200" dirty="0"/>
              <a:t>確認日</a:t>
            </a:r>
          </a:p>
        </p:txBody>
      </p:sp>
    </p:spTree>
    <p:extLst>
      <p:ext uri="{BB962C8B-B14F-4D97-AF65-F5344CB8AC3E}">
        <p14:creationId xmlns:p14="http://schemas.microsoft.com/office/powerpoint/2010/main" val="1520837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a:t>
            </a:r>
            <a:r>
              <a:rPr lang="ja-JP" altLang="en-US" u="sng" dirty="0" smtClean="0">
                <a:solidFill>
                  <a:srgbClr val="0070C0"/>
                </a:solidFill>
              </a:rPr>
              <a:t>の作成のヒント</a:t>
            </a:r>
            <a:endParaRPr kumimoji="1" lang="ja-JP" altLang="en-US" u="sng" dirty="0">
              <a:solidFill>
                <a:srgbClr val="0070C0"/>
              </a:solidFill>
            </a:endParaRPr>
          </a:p>
        </p:txBody>
      </p:sp>
      <p:sp>
        <p:nvSpPr>
          <p:cNvPr id="2" name="正方形/長方形 1"/>
          <p:cNvSpPr/>
          <p:nvPr/>
        </p:nvSpPr>
        <p:spPr>
          <a:xfrm>
            <a:off x="395536" y="1052736"/>
            <a:ext cx="8275525" cy="646331"/>
          </a:xfrm>
          <a:prstGeom prst="rect">
            <a:avLst/>
          </a:prstGeom>
        </p:spPr>
        <p:txBody>
          <a:bodyPr wrap="square">
            <a:spAutoFit/>
          </a:bodyPr>
          <a:lstStyle/>
          <a:p>
            <a:r>
              <a:rPr lang="ja-JP" altLang="en-US" sz="3600" dirty="0">
                <a:solidFill>
                  <a:srgbClr val="FF0000"/>
                </a:solidFill>
              </a:rPr>
              <a:t>画面テスト仕様書</a:t>
            </a:r>
            <a:r>
              <a:rPr lang="ja-JP" altLang="en-US" sz="3600" dirty="0" smtClean="0">
                <a:solidFill>
                  <a:srgbClr val="FF0000"/>
                </a:solidFill>
              </a:rPr>
              <a:t>と画面設計書の関係</a:t>
            </a:r>
            <a:endParaRPr lang="ja-JP" alt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99067"/>
            <a:ext cx="4096873" cy="495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699067"/>
            <a:ext cx="3135231" cy="322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a:xfrm>
            <a:off x="5292080" y="2204864"/>
            <a:ext cx="864096" cy="280831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98782" y="5337212"/>
            <a:ext cx="864096" cy="140415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吹き出し 3"/>
          <p:cNvSpPr/>
          <p:nvPr/>
        </p:nvSpPr>
        <p:spPr>
          <a:xfrm>
            <a:off x="6300192" y="5229200"/>
            <a:ext cx="2016224" cy="1080120"/>
          </a:xfrm>
          <a:prstGeom prst="wedgeRoundRectCallout">
            <a:avLst>
              <a:gd name="adj1" fmla="val -73312"/>
              <a:gd name="adj2" fmla="val -71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6300192" y="5229200"/>
            <a:ext cx="2088232" cy="1080120"/>
          </a:xfrm>
          <a:prstGeom prst="wedgeRoundRectCallout">
            <a:avLst>
              <a:gd name="adj1" fmla="val -289249"/>
              <a:gd name="adj2" fmla="val 23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ここは同じ番号が対応します</a:t>
            </a:r>
            <a:endParaRPr kumimoji="1" lang="en-US" altLang="ja-JP" sz="2000" b="1" dirty="0" smtClean="0"/>
          </a:p>
          <a:p>
            <a:pPr algn="ctr"/>
            <a:r>
              <a:rPr kumimoji="1" lang="ja-JP" altLang="en-US" sz="1200" b="1" dirty="0" smtClean="0"/>
              <a:t>（対象は入出力項目のみ）</a:t>
            </a:r>
            <a:endParaRPr kumimoji="1" lang="ja-JP" altLang="en-US" sz="1200" b="1" dirty="0"/>
          </a:p>
        </p:txBody>
      </p:sp>
    </p:spTree>
    <p:extLst>
      <p:ext uri="{BB962C8B-B14F-4D97-AF65-F5344CB8AC3E}">
        <p14:creationId xmlns:p14="http://schemas.microsoft.com/office/powerpoint/2010/main" val="328524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3135231" cy="322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92" y="3777779"/>
            <a:ext cx="8970408" cy="296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a:t>
            </a:r>
            <a:r>
              <a:rPr lang="ja-JP" altLang="en-US" u="sng" dirty="0" smtClean="0">
                <a:solidFill>
                  <a:srgbClr val="0070C0"/>
                </a:solidFill>
              </a:rPr>
              <a:t>の作成のヒント</a:t>
            </a:r>
            <a:endParaRPr kumimoji="1" lang="ja-JP" altLang="en-US" u="sng" dirty="0">
              <a:solidFill>
                <a:srgbClr val="0070C0"/>
              </a:solidFill>
            </a:endParaRPr>
          </a:p>
        </p:txBody>
      </p:sp>
      <p:sp>
        <p:nvSpPr>
          <p:cNvPr id="2" name="正方形/長方形 1"/>
          <p:cNvSpPr/>
          <p:nvPr/>
        </p:nvSpPr>
        <p:spPr>
          <a:xfrm>
            <a:off x="395536" y="1052736"/>
            <a:ext cx="8275525" cy="646331"/>
          </a:xfrm>
          <a:prstGeom prst="rect">
            <a:avLst/>
          </a:prstGeom>
        </p:spPr>
        <p:txBody>
          <a:bodyPr wrap="square">
            <a:spAutoFit/>
          </a:bodyPr>
          <a:lstStyle/>
          <a:p>
            <a:r>
              <a:rPr lang="ja-JP" altLang="en-US" sz="3600" dirty="0">
                <a:solidFill>
                  <a:srgbClr val="FF0000"/>
                </a:solidFill>
              </a:rPr>
              <a:t>画面テスト</a:t>
            </a:r>
            <a:r>
              <a:rPr lang="ja-JP" altLang="en-US" sz="3600" dirty="0" smtClean="0">
                <a:solidFill>
                  <a:srgbClr val="FF0000"/>
                </a:solidFill>
              </a:rPr>
              <a:t>仕様書の記載項目について</a:t>
            </a:r>
            <a:endParaRPr lang="ja-JP" altLang="en-US" sz="3200" dirty="0"/>
          </a:p>
        </p:txBody>
      </p:sp>
      <p:sp>
        <p:nvSpPr>
          <p:cNvPr id="3" name="円/楕円 2"/>
          <p:cNvSpPr/>
          <p:nvPr/>
        </p:nvSpPr>
        <p:spPr>
          <a:xfrm>
            <a:off x="971600" y="2060009"/>
            <a:ext cx="864096" cy="136899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4746711" y="1871062"/>
            <a:ext cx="2637561" cy="1080120"/>
          </a:xfrm>
          <a:prstGeom prst="wedgeRoundRectCallout">
            <a:avLst>
              <a:gd name="adj1" fmla="val -158197"/>
              <a:gd name="adj2" fmla="val 199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1" name="角丸四角形吹き出し 10"/>
          <p:cNvSpPr/>
          <p:nvPr/>
        </p:nvSpPr>
        <p:spPr>
          <a:xfrm>
            <a:off x="4746712" y="1851467"/>
            <a:ext cx="2637561" cy="1080120"/>
          </a:xfrm>
          <a:prstGeom prst="wedgeRoundRectCallout">
            <a:avLst>
              <a:gd name="adj1" fmla="val -156216"/>
              <a:gd name="adj2" fmla="val 23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画面テストチェックリストのテスト番号を記載</a:t>
            </a:r>
            <a:r>
              <a:rPr lang="ja-JP" altLang="en-US" b="1" dirty="0"/>
              <a:t>する</a:t>
            </a:r>
            <a:endParaRPr kumimoji="1" lang="ja-JP" altLang="en-US" b="1" dirty="0"/>
          </a:p>
        </p:txBody>
      </p:sp>
    </p:spTree>
    <p:extLst>
      <p:ext uri="{BB962C8B-B14F-4D97-AF65-F5344CB8AC3E}">
        <p14:creationId xmlns:p14="http://schemas.microsoft.com/office/powerpoint/2010/main" val="340074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3135231" cy="322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92" y="3777779"/>
            <a:ext cx="8970408" cy="296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a:t>
            </a:r>
            <a:r>
              <a:rPr lang="ja-JP" altLang="en-US" u="sng" dirty="0" smtClean="0">
                <a:solidFill>
                  <a:srgbClr val="0070C0"/>
                </a:solidFill>
              </a:rPr>
              <a:t>の作成のヒント</a:t>
            </a:r>
            <a:endParaRPr kumimoji="1" lang="ja-JP" altLang="en-US" u="sng" dirty="0">
              <a:solidFill>
                <a:srgbClr val="0070C0"/>
              </a:solidFill>
            </a:endParaRPr>
          </a:p>
        </p:txBody>
      </p:sp>
      <p:sp>
        <p:nvSpPr>
          <p:cNvPr id="2" name="正方形/長方形 1"/>
          <p:cNvSpPr/>
          <p:nvPr/>
        </p:nvSpPr>
        <p:spPr>
          <a:xfrm>
            <a:off x="395536" y="1052736"/>
            <a:ext cx="8275525" cy="646331"/>
          </a:xfrm>
          <a:prstGeom prst="rect">
            <a:avLst/>
          </a:prstGeom>
        </p:spPr>
        <p:txBody>
          <a:bodyPr wrap="square">
            <a:spAutoFit/>
          </a:bodyPr>
          <a:lstStyle/>
          <a:p>
            <a:r>
              <a:rPr lang="ja-JP" altLang="en-US" sz="3600" dirty="0">
                <a:solidFill>
                  <a:srgbClr val="FF0000"/>
                </a:solidFill>
              </a:rPr>
              <a:t>画面テスト</a:t>
            </a:r>
            <a:r>
              <a:rPr lang="ja-JP" altLang="en-US" sz="3600" dirty="0" smtClean="0">
                <a:solidFill>
                  <a:srgbClr val="FF0000"/>
                </a:solidFill>
              </a:rPr>
              <a:t>仕様書の記載項目について</a:t>
            </a:r>
            <a:endParaRPr lang="ja-JP" altLang="en-US" sz="3200" dirty="0"/>
          </a:p>
        </p:txBody>
      </p:sp>
      <p:sp>
        <p:nvSpPr>
          <p:cNvPr id="3" name="円/楕円 2"/>
          <p:cNvSpPr/>
          <p:nvPr/>
        </p:nvSpPr>
        <p:spPr>
          <a:xfrm>
            <a:off x="1619672" y="2132856"/>
            <a:ext cx="1512168" cy="136899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4746711" y="1871062"/>
            <a:ext cx="2637561" cy="1080120"/>
          </a:xfrm>
          <a:prstGeom prst="wedgeRoundRectCallout">
            <a:avLst>
              <a:gd name="adj1" fmla="val -123033"/>
              <a:gd name="adj2" fmla="val 198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1" name="角丸四角形吹き出し 10"/>
          <p:cNvSpPr/>
          <p:nvPr/>
        </p:nvSpPr>
        <p:spPr>
          <a:xfrm>
            <a:off x="4746712" y="1851467"/>
            <a:ext cx="2637561" cy="1080120"/>
          </a:xfrm>
          <a:prstGeom prst="wedgeRoundRectCallout">
            <a:avLst>
              <a:gd name="adj1" fmla="val -109166"/>
              <a:gd name="adj2" fmla="val 315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画面テストチェックリストのテスト項目で該当するものを</a:t>
            </a:r>
            <a:r>
              <a:rPr kumimoji="1" lang="en-US" altLang="ja-JP" b="1" dirty="0" smtClean="0"/>
              <a:t>COPY/PASTE</a:t>
            </a:r>
            <a:r>
              <a:rPr lang="ja-JP" altLang="en-US" b="1" dirty="0" smtClean="0"/>
              <a:t>する</a:t>
            </a:r>
            <a:endParaRPr kumimoji="1" lang="ja-JP" altLang="en-US" b="1" dirty="0"/>
          </a:p>
        </p:txBody>
      </p:sp>
    </p:spTree>
    <p:extLst>
      <p:ext uri="{BB962C8B-B14F-4D97-AF65-F5344CB8AC3E}">
        <p14:creationId xmlns:p14="http://schemas.microsoft.com/office/powerpoint/2010/main" val="231655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73837"/>
            <a:ext cx="6046445" cy="276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92" y="3777779"/>
            <a:ext cx="8970408" cy="296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a:t>
            </a:r>
            <a:r>
              <a:rPr lang="ja-JP" altLang="en-US" u="sng" dirty="0" smtClean="0">
                <a:solidFill>
                  <a:srgbClr val="0070C0"/>
                </a:solidFill>
              </a:rPr>
              <a:t>の作成のヒント</a:t>
            </a:r>
            <a:endParaRPr kumimoji="1" lang="ja-JP" altLang="en-US" u="sng" dirty="0">
              <a:solidFill>
                <a:srgbClr val="0070C0"/>
              </a:solidFill>
            </a:endParaRPr>
          </a:p>
        </p:txBody>
      </p:sp>
      <p:sp>
        <p:nvSpPr>
          <p:cNvPr id="2" name="正方形/長方形 1"/>
          <p:cNvSpPr/>
          <p:nvPr/>
        </p:nvSpPr>
        <p:spPr>
          <a:xfrm>
            <a:off x="395536" y="1052736"/>
            <a:ext cx="8275525" cy="646331"/>
          </a:xfrm>
          <a:prstGeom prst="rect">
            <a:avLst/>
          </a:prstGeom>
        </p:spPr>
        <p:txBody>
          <a:bodyPr wrap="square">
            <a:spAutoFit/>
          </a:bodyPr>
          <a:lstStyle/>
          <a:p>
            <a:r>
              <a:rPr lang="ja-JP" altLang="en-US" sz="3600" dirty="0">
                <a:solidFill>
                  <a:srgbClr val="FF0000"/>
                </a:solidFill>
              </a:rPr>
              <a:t>画面テスト</a:t>
            </a:r>
            <a:r>
              <a:rPr lang="ja-JP" altLang="en-US" sz="3600" dirty="0" smtClean="0">
                <a:solidFill>
                  <a:srgbClr val="FF0000"/>
                </a:solidFill>
              </a:rPr>
              <a:t>仕様書の記載項目について</a:t>
            </a:r>
            <a:endParaRPr lang="ja-JP" altLang="en-US" sz="3200" dirty="0"/>
          </a:p>
        </p:txBody>
      </p:sp>
      <p:sp>
        <p:nvSpPr>
          <p:cNvPr id="3" name="円/楕円 2"/>
          <p:cNvSpPr/>
          <p:nvPr/>
        </p:nvSpPr>
        <p:spPr>
          <a:xfrm>
            <a:off x="3663034" y="2708919"/>
            <a:ext cx="1773061" cy="110515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6297965" y="1851467"/>
            <a:ext cx="2637561" cy="1080120"/>
          </a:xfrm>
          <a:prstGeom prst="wedgeRoundRectCallout">
            <a:avLst>
              <a:gd name="adj1" fmla="val -68059"/>
              <a:gd name="adj2" fmla="val 2093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1" name="角丸四角形吹き出し 10"/>
          <p:cNvSpPr/>
          <p:nvPr/>
        </p:nvSpPr>
        <p:spPr>
          <a:xfrm>
            <a:off x="6297966" y="1831872"/>
            <a:ext cx="2637561" cy="1080120"/>
          </a:xfrm>
          <a:prstGeom prst="wedgeRoundRectCallout">
            <a:avLst>
              <a:gd name="adj1" fmla="val -91832"/>
              <a:gd name="adj2" fmla="val 48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画面テストチェックリストのテスト・確認内容の詳細で</a:t>
            </a:r>
            <a:r>
              <a:rPr lang="ja-JP" altLang="en-US" b="1" dirty="0" smtClean="0"/>
              <a:t>該当</a:t>
            </a:r>
            <a:r>
              <a:rPr lang="ja-JP" altLang="en-US" b="1" dirty="0"/>
              <a:t>するもの</a:t>
            </a:r>
            <a:r>
              <a:rPr kumimoji="1" lang="ja-JP" altLang="en-US" b="1" dirty="0" smtClean="0"/>
              <a:t>を記載</a:t>
            </a:r>
            <a:r>
              <a:rPr lang="ja-JP" altLang="en-US" b="1" dirty="0"/>
              <a:t>する</a:t>
            </a:r>
            <a:endParaRPr kumimoji="1" lang="ja-JP" altLang="en-US" b="1" dirty="0"/>
          </a:p>
        </p:txBody>
      </p:sp>
    </p:spTree>
    <p:extLst>
      <p:ext uri="{BB962C8B-B14F-4D97-AF65-F5344CB8AC3E}">
        <p14:creationId xmlns:p14="http://schemas.microsoft.com/office/powerpoint/2010/main" val="231655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73837"/>
            <a:ext cx="6046445" cy="276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ctrTitle"/>
          </p:nvPr>
        </p:nvSpPr>
        <p:spPr>
          <a:xfrm>
            <a:off x="611560" y="116633"/>
            <a:ext cx="7772400" cy="720080"/>
          </a:xfrm>
        </p:spPr>
        <p:txBody>
          <a:bodyPr>
            <a:normAutofit fontScale="90000"/>
          </a:bodyPr>
          <a:lstStyle/>
          <a:p>
            <a:r>
              <a:rPr lang="ja-JP" altLang="en-US" u="sng" dirty="0">
                <a:solidFill>
                  <a:srgbClr val="0070C0"/>
                </a:solidFill>
              </a:rPr>
              <a:t>画面テスト仕様書</a:t>
            </a:r>
            <a:r>
              <a:rPr lang="ja-JP" altLang="en-US" u="sng" dirty="0" smtClean="0">
                <a:solidFill>
                  <a:srgbClr val="0070C0"/>
                </a:solidFill>
              </a:rPr>
              <a:t>の作成のヒント</a:t>
            </a:r>
            <a:endParaRPr kumimoji="1" lang="ja-JP" altLang="en-US" u="sng" dirty="0">
              <a:solidFill>
                <a:srgbClr val="0070C0"/>
              </a:solidFill>
            </a:endParaRPr>
          </a:p>
        </p:txBody>
      </p:sp>
      <p:sp>
        <p:nvSpPr>
          <p:cNvPr id="2" name="正方形/長方形 1"/>
          <p:cNvSpPr/>
          <p:nvPr/>
        </p:nvSpPr>
        <p:spPr>
          <a:xfrm>
            <a:off x="395536" y="1052736"/>
            <a:ext cx="8275525" cy="646331"/>
          </a:xfrm>
          <a:prstGeom prst="rect">
            <a:avLst/>
          </a:prstGeom>
        </p:spPr>
        <p:txBody>
          <a:bodyPr wrap="square">
            <a:spAutoFit/>
          </a:bodyPr>
          <a:lstStyle/>
          <a:p>
            <a:r>
              <a:rPr lang="ja-JP" altLang="en-US" sz="3600" dirty="0">
                <a:solidFill>
                  <a:srgbClr val="FF0000"/>
                </a:solidFill>
              </a:rPr>
              <a:t>画面テスト</a:t>
            </a:r>
            <a:r>
              <a:rPr lang="ja-JP" altLang="en-US" sz="3600" dirty="0" smtClean="0">
                <a:solidFill>
                  <a:srgbClr val="FF0000"/>
                </a:solidFill>
              </a:rPr>
              <a:t>仕様書の記載項目について</a:t>
            </a:r>
            <a:endParaRPr lang="ja-JP" altLang="en-US" sz="3200" dirty="0"/>
          </a:p>
        </p:txBody>
      </p:sp>
      <p:sp>
        <p:nvSpPr>
          <p:cNvPr id="3" name="円/楕円 2"/>
          <p:cNvSpPr/>
          <p:nvPr/>
        </p:nvSpPr>
        <p:spPr>
          <a:xfrm>
            <a:off x="5479954" y="2636912"/>
            <a:ext cx="864096" cy="136899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5076056" y="4941168"/>
            <a:ext cx="3213625" cy="1080120"/>
          </a:xfrm>
          <a:prstGeom prst="wedgeRoundRectCallout">
            <a:avLst>
              <a:gd name="adj1" fmla="val -23393"/>
              <a:gd name="adj2" fmla="val -1329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テスト結果を</a:t>
            </a:r>
            <a:r>
              <a:rPr lang="en-US" altLang="ja-JP" b="1" dirty="0" smtClean="0"/>
              <a:t>OK</a:t>
            </a:r>
            <a:r>
              <a:rPr lang="ja-JP" altLang="en-US" b="1" dirty="0" smtClean="0"/>
              <a:t>もしくは</a:t>
            </a:r>
            <a:r>
              <a:rPr lang="en-US" altLang="ja-JP" b="1" dirty="0" smtClean="0"/>
              <a:t>NG</a:t>
            </a:r>
            <a:r>
              <a:rPr lang="ja-JP" altLang="en-US" b="1" dirty="0"/>
              <a:t>と</a:t>
            </a:r>
            <a:r>
              <a:rPr kumimoji="1" lang="ja-JP" altLang="en-US" b="1" dirty="0" smtClean="0"/>
              <a:t>記載する欄を設けている</a:t>
            </a:r>
            <a:endParaRPr kumimoji="1" lang="ja-JP" altLang="en-US" b="1" dirty="0"/>
          </a:p>
        </p:txBody>
      </p:sp>
    </p:spTree>
    <p:extLst>
      <p:ext uri="{BB962C8B-B14F-4D97-AF65-F5344CB8AC3E}">
        <p14:creationId xmlns:p14="http://schemas.microsoft.com/office/powerpoint/2010/main" val="2316552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280</Words>
  <Application>Microsoft Office PowerPoint</Application>
  <PresentationFormat>画面に合わせる (4:3)</PresentationFormat>
  <Paragraphs>43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Wingdings</vt:lpstr>
      <vt:lpstr>Office ​​テーマ</vt:lpstr>
      <vt:lpstr>画面テスト仕様書　実習について</vt:lpstr>
      <vt:lpstr>画面テスト仕様書とは？</vt:lpstr>
      <vt:lpstr>画面テスト仕様書に含まれる内容</vt:lpstr>
      <vt:lpstr>画面テスト仕様書の作成のヒント</vt:lpstr>
      <vt:lpstr>画面テスト仕様書の作成のヒント</vt:lpstr>
      <vt:lpstr>画面テスト仕様書の作成のヒント</vt:lpstr>
      <vt:lpstr>画面テスト仕様書の作成のヒント</vt:lpstr>
      <vt:lpstr>画面テスト仕様書の作成のヒント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コード設計書作成のヒント</dc:title>
  <dc:creator>岩田 正綱</dc:creator>
  <cp:lastModifiedBy>梶田 純孝</cp:lastModifiedBy>
  <cp:revision>74</cp:revision>
  <cp:lastPrinted>2017-06-27T00:22:23Z</cp:lastPrinted>
  <dcterms:created xsi:type="dcterms:W3CDTF">2017-06-05T23:43:34Z</dcterms:created>
  <dcterms:modified xsi:type="dcterms:W3CDTF">2019-07-02T23:39:44Z</dcterms:modified>
</cp:coreProperties>
</file>