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2" r:id="rId2"/>
    <p:sldId id="269" r:id="rId3"/>
    <p:sldId id="271" r:id="rId4"/>
    <p:sldId id="256" r:id="rId5"/>
    <p:sldId id="257" r:id="rId6"/>
    <p:sldId id="270" r:id="rId7"/>
    <p:sldId id="258" r:id="rId8"/>
    <p:sldId id="259" r:id="rId9"/>
    <p:sldId id="263" r:id="rId10"/>
    <p:sldId id="261" r:id="rId11"/>
    <p:sldId id="260" r:id="rId12"/>
    <p:sldId id="264" r:id="rId13"/>
    <p:sldId id="265" r:id="rId14"/>
    <p:sldId id="266" r:id="rId15"/>
    <p:sldId id="267" r:id="rId16"/>
    <p:sldId id="268" r:id="rId17"/>
    <p:sldId id="273" r:id="rId18"/>
    <p:sldId id="274"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1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A4042-5018-492D-B63D-38C49B4E5856}" type="datetimeFigureOut">
              <a:rPr kumimoji="1" lang="ja-JP" altLang="en-US" smtClean="0"/>
              <a:t>2019/4/24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83B83-1B85-4B18-B9BB-DDC9AE68A51B}" type="slidenum">
              <a:rPr kumimoji="1" lang="ja-JP" altLang="en-US" smtClean="0"/>
              <a:t>‹#›</a:t>
            </a:fld>
            <a:endParaRPr kumimoji="1" lang="ja-JP" altLang="en-US"/>
          </a:p>
        </p:txBody>
      </p:sp>
    </p:spTree>
    <p:extLst>
      <p:ext uri="{BB962C8B-B14F-4D97-AF65-F5344CB8AC3E}">
        <p14:creationId xmlns:p14="http://schemas.microsoft.com/office/powerpoint/2010/main" val="35672053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93AA48E-56F0-46AB-8026-C1D06C2C997F}" type="slidenum">
              <a:rPr kumimoji="1" lang="ja-JP" altLang="en-US" smtClean="0"/>
              <a:t>1</a:t>
            </a:fld>
            <a:endParaRPr kumimoji="1" lang="ja-JP" altLang="en-US"/>
          </a:p>
        </p:txBody>
      </p:sp>
    </p:spTree>
    <p:extLst>
      <p:ext uri="{BB962C8B-B14F-4D97-AF65-F5344CB8AC3E}">
        <p14:creationId xmlns:p14="http://schemas.microsoft.com/office/powerpoint/2010/main" val="119573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195555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67952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296165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275100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380595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180971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331558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251280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20175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66520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53AC59-74EE-4DA1-86BC-D750B9539929}" type="datetimeFigureOut">
              <a:rPr kumimoji="1" lang="ja-JP" altLang="en-US" smtClean="0"/>
              <a:t>2019/4/24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44760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3AC59-74EE-4DA1-86BC-D750B9539929}" type="datetimeFigureOut">
              <a:rPr kumimoji="1" lang="ja-JP" altLang="en-US" smtClean="0"/>
              <a:t>2019/4/24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6B4B2-FC28-4C06-A823-03F2F6E07773}" type="slidenum">
              <a:rPr kumimoji="1" lang="ja-JP" altLang="en-US" smtClean="0"/>
              <a:t>‹#›</a:t>
            </a:fld>
            <a:endParaRPr kumimoji="1" lang="ja-JP" altLang="en-US"/>
          </a:p>
        </p:txBody>
      </p:sp>
    </p:spTree>
    <p:extLst>
      <p:ext uri="{BB962C8B-B14F-4D97-AF65-F5344CB8AC3E}">
        <p14:creationId xmlns:p14="http://schemas.microsoft.com/office/powerpoint/2010/main" val="258184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file:///\\teasrv\&#25552;&#20986;&#6550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file:///\\teasrv\&#25552;&#20986;&#6550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file:///\\teasrv\&#25552;&#20986;&#655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4800" dirty="0" smtClean="0">
                <a:latin typeface="メイリオ" pitchFamily="50" charset="-128"/>
                <a:ea typeface="メイリオ" pitchFamily="50" charset="-128"/>
                <a:cs typeface="メイリオ" pitchFamily="50" charset="-128"/>
              </a:rPr>
              <a:t>プログラム設計</a:t>
            </a:r>
            <a:r>
              <a:rPr lang="en-US" altLang="ja-JP" sz="4800" dirty="0" smtClean="0">
                <a:latin typeface="メイリオ" pitchFamily="50" charset="-128"/>
                <a:ea typeface="メイリオ" pitchFamily="50" charset="-128"/>
                <a:cs typeface="メイリオ" pitchFamily="50" charset="-128"/>
              </a:rPr>
              <a:t/>
            </a:r>
            <a:br>
              <a:rPr lang="en-US" altLang="ja-JP" sz="4800" dirty="0" smtClean="0">
                <a:latin typeface="メイリオ" pitchFamily="50" charset="-128"/>
                <a:ea typeface="メイリオ" pitchFamily="50" charset="-128"/>
                <a:cs typeface="メイリオ" pitchFamily="50" charset="-128"/>
              </a:rPr>
            </a:br>
            <a:endParaRPr kumimoji="1" lang="ja-JP" altLang="en-US" sz="4800"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p:txBody>
          <a:bodyPr/>
          <a:lstStyle/>
          <a:p>
            <a:r>
              <a:rPr kumimoji="1" lang="ja-JP" altLang="en-US" dirty="0" smtClean="0">
                <a:latin typeface="メイリオ" pitchFamily="50" charset="-128"/>
                <a:ea typeface="メイリオ" pitchFamily="50" charset="-128"/>
                <a:cs typeface="メイリオ" pitchFamily="50" charset="-128"/>
              </a:rPr>
              <a:t>第</a:t>
            </a:r>
            <a:r>
              <a:rPr kumimoji="1" lang="en-US" altLang="ja-JP" dirty="0" smtClean="0">
                <a:latin typeface="メイリオ" pitchFamily="50" charset="-128"/>
                <a:ea typeface="メイリオ" pitchFamily="50" charset="-128"/>
                <a:cs typeface="メイリオ" pitchFamily="50" charset="-128"/>
              </a:rPr>
              <a:t>3</a:t>
            </a:r>
            <a:r>
              <a:rPr kumimoji="1" lang="ja-JP" altLang="en-US" dirty="0" smtClean="0">
                <a:latin typeface="メイリオ" pitchFamily="50" charset="-128"/>
                <a:ea typeface="メイリオ" pitchFamily="50" charset="-128"/>
                <a:cs typeface="メイリオ" pitchFamily="50" charset="-128"/>
              </a:rPr>
              <a:t>週目</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333810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476672"/>
            <a:ext cx="8424936" cy="6120680"/>
          </a:xfrm>
        </p:spPr>
        <p:txBody>
          <a:bodyPr>
            <a:normAutofit/>
          </a:bodyPr>
          <a:lstStyle/>
          <a:p>
            <a:pPr algn="l"/>
            <a:r>
              <a:rPr lang="ja-JP" altLang="en-US" sz="3600" dirty="0">
                <a:solidFill>
                  <a:schemeClr val="tx2">
                    <a:lumMod val="75000"/>
                  </a:schemeClr>
                </a:solidFill>
              </a:rPr>
              <a:t>外部設計</a:t>
            </a:r>
            <a:r>
              <a:rPr lang="ja-JP" altLang="en-US" sz="3600" dirty="0">
                <a:solidFill>
                  <a:schemeClr val="tx1"/>
                </a:solidFill>
              </a:rPr>
              <a:t>は大きく３つの部分に分けて考えることができる。</a:t>
            </a:r>
          </a:p>
          <a:p>
            <a:pPr algn="l"/>
            <a:r>
              <a:rPr lang="ja-JP" altLang="en-US" sz="3600" dirty="0">
                <a:solidFill>
                  <a:schemeClr val="tx1"/>
                </a:solidFill>
              </a:rPr>
              <a:t>方式設計</a:t>
            </a:r>
            <a:r>
              <a:rPr lang="en-US" altLang="ja-JP" sz="3600" dirty="0">
                <a:solidFill>
                  <a:schemeClr val="tx1"/>
                </a:solidFill>
              </a:rPr>
              <a:t>(</a:t>
            </a:r>
            <a:r>
              <a:rPr lang="ja-JP" altLang="en-US" sz="3600" dirty="0">
                <a:solidFill>
                  <a:schemeClr val="tx1"/>
                </a:solidFill>
              </a:rPr>
              <a:t>アーキテクチャ設計</a:t>
            </a:r>
            <a:r>
              <a:rPr lang="en-US" altLang="ja-JP" sz="3600" dirty="0">
                <a:solidFill>
                  <a:schemeClr val="tx1"/>
                </a:solidFill>
              </a:rPr>
              <a:t>)</a:t>
            </a:r>
          </a:p>
          <a:p>
            <a:pPr algn="l"/>
            <a:r>
              <a:rPr lang="ja-JP" altLang="en-US" sz="3600" dirty="0">
                <a:solidFill>
                  <a:schemeClr val="tx1"/>
                </a:solidFill>
              </a:rPr>
              <a:t>ハード</a:t>
            </a:r>
            <a:r>
              <a:rPr lang="en-US" altLang="ja-JP" sz="3600" dirty="0">
                <a:solidFill>
                  <a:schemeClr val="tx1"/>
                </a:solidFill>
              </a:rPr>
              <a:t>/</a:t>
            </a:r>
            <a:r>
              <a:rPr lang="ja-JP" altLang="en-US" sz="3600" dirty="0">
                <a:solidFill>
                  <a:schemeClr val="tx1"/>
                </a:solidFill>
              </a:rPr>
              <a:t>ソフトの構造や実装方針を決定する。</a:t>
            </a:r>
            <a:br>
              <a:rPr lang="ja-JP" altLang="en-US" sz="3600" dirty="0">
                <a:solidFill>
                  <a:schemeClr val="tx1"/>
                </a:solidFill>
              </a:rPr>
            </a:br>
            <a:r>
              <a:rPr lang="ja-JP" altLang="en-US" sz="3600" dirty="0" smtClean="0">
                <a:solidFill>
                  <a:schemeClr val="tx1"/>
                </a:solidFill>
              </a:rPr>
              <a:t>→</a:t>
            </a:r>
            <a:r>
              <a:rPr lang="ja-JP" altLang="en-US" sz="3600" dirty="0">
                <a:solidFill>
                  <a:srgbClr val="C00000"/>
                </a:solidFill>
              </a:rPr>
              <a:t>プラットフォーム設計</a:t>
            </a:r>
            <a:r>
              <a:rPr lang="ja-JP" altLang="en-US" sz="3600" dirty="0">
                <a:solidFill>
                  <a:schemeClr val="tx1"/>
                </a:solidFill>
              </a:rPr>
              <a:t>（インフラ，ミドルウェア，プラットフォーム，フレームワークなどの決定）</a:t>
            </a:r>
            <a:br>
              <a:rPr lang="ja-JP" altLang="en-US" sz="3600" dirty="0">
                <a:solidFill>
                  <a:schemeClr val="tx1"/>
                </a:solidFill>
              </a:rPr>
            </a:br>
            <a:r>
              <a:rPr lang="ja-JP" altLang="en-US" sz="3600" dirty="0" smtClean="0">
                <a:solidFill>
                  <a:schemeClr val="tx1"/>
                </a:solidFill>
              </a:rPr>
              <a:t>→</a:t>
            </a:r>
            <a:r>
              <a:rPr lang="ja-JP" altLang="en-US" sz="3600" dirty="0">
                <a:solidFill>
                  <a:srgbClr val="C00000"/>
                </a:solidFill>
              </a:rPr>
              <a:t>アプリケーション・アーキテクチャ設計</a:t>
            </a:r>
            <a:r>
              <a:rPr lang="en-US" altLang="ja-JP" sz="3600" dirty="0">
                <a:solidFill>
                  <a:schemeClr val="tx1"/>
                </a:solidFill>
              </a:rPr>
              <a:t>(</a:t>
            </a:r>
            <a:r>
              <a:rPr lang="ja-JP" altLang="en-US" sz="3600" dirty="0">
                <a:solidFill>
                  <a:schemeClr val="tx1"/>
                </a:solidFill>
              </a:rPr>
              <a:t>アプリケーション全体の構造などの決定</a:t>
            </a:r>
            <a:r>
              <a:rPr lang="en-US" altLang="ja-JP" sz="3600" dirty="0">
                <a:solidFill>
                  <a:schemeClr val="tx1"/>
                </a:solidFill>
              </a:rPr>
              <a:t>)</a:t>
            </a:r>
            <a:br>
              <a:rPr lang="en-US" altLang="ja-JP" sz="3600" dirty="0">
                <a:solidFill>
                  <a:schemeClr val="tx1"/>
                </a:solidFill>
              </a:rPr>
            </a:br>
            <a:r>
              <a:rPr lang="ja-JP" altLang="en-US" sz="3600" dirty="0" smtClean="0">
                <a:solidFill>
                  <a:schemeClr val="tx1"/>
                </a:solidFill>
              </a:rPr>
              <a:t>→</a:t>
            </a:r>
            <a:r>
              <a:rPr lang="ja-JP" altLang="en-US" sz="3600" dirty="0">
                <a:solidFill>
                  <a:srgbClr val="C00000"/>
                </a:solidFill>
              </a:rPr>
              <a:t>開発標準やテスト方式の</a:t>
            </a:r>
            <a:r>
              <a:rPr lang="ja-JP" altLang="en-US" sz="3600" dirty="0" smtClean="0">
                <a:solidFill>
                  <a:srgbClr val="C00000"/>
                </a:solidFill>
              </a:rPr>
              <a:t>決定</a:t>
            </a:r>
            <a:endParaRPr lang="ja-JP" altLang="en-US" sz="3600" dirty="0">
              <a:solidFill>
                <a:srgbClr val="C00000"/>
              </a:solidFill>
            </a:endParaRPr>
          </a:p>
        </p:txBody>
      </p:sp>
    </p:spTree>
    <p:extLst>
      <p:ext uri="{BB962C8B-B14F-4D97-AF65-F5344CB8AC3E}">
        <p14:creationId xmlns:p14="http://schemas.microsoft.com/office/powerpoint/2010/main" val="1484345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476672"/>
            <a:ext cx="8424936" cy="6120680"/>
          </a:xfrm>
        </p:spPr>
        <p:txBody>
          <a:bodyPr>
            <a:normAutofit fontScale="25000" lnSpcReduction="20000"/>
          </a:bodyPr>
          <a:lstStyle/>
          <a:p>
            <a:pPr algn="l"/>
            <a:r>
              <a:rPr lang="ja-JP" altLang="en-US" sz="14400" dirty="0" smtClean="0">
                <a:solidFill>
                  <a:schemeClr val="tx2">
                    <a:lumMod val="75000"/>
                  </a:schemeClr>
                </a:solidFill>
              </a:rPr>
              <a:t>機能</a:t>
            </a:r>
            <a:r>
              <a:rPr lang="ja-JP" altLang="en-US" sz="14400" dirty="0">
                <a:solidFill>
                  <a:schemeClr val="tx2">
                    <a:lumMod val="75000"/>
                  </a:schemeClr>
                </a:solidFill>
              </a:rPr>
              <a:t>設計</a:t>
            </a:r>
            <a:r>
              <a:rPr lang="en-US" altLang="ja-JP" sz="14400" dirty="0">
                <a:solidFill>
                  <a:schemeClr val="tx1"/>
                </a:solidFill>
              </a:rPr>
              <a:t>(</a:t>
            </a:r>
            <a:r>
              <a:rPr lang="ja-JP" altLang="en-US" sz="14400" dirty="0">
                <a:solidFill>
                  <a:schemeClr val="tx1"/>
                </a:solidFill>
              </a:rPr>
              <a:t>アプリケーション設計</a:t>
            </a:r>
            <a:r>
              <a:rPr lang="en-US" altLang="ja-JP" sz="14400" dirty="0">
                <a:solidFill>
                  <a:schemeClr val="tx1"/>
                </a:solidFill>
              </a:rPr>
              <a:t>)</a:t>
            </a:r>
          </a:p>
          <a:p>
            <a:pPr algn="l"/>
            <a:r>
              <a:rPr lang="ja-JP" altLang="en-US" sz="14400" dirty="0">
                <a:solidFill>
                  <a:schemeClr val="tx1"/>
                </a:solidFill>
              </a:rPr>
              <a:t>システム全体をモジュール単位に分割し、各モジュールの外部仕様を決定する。</a:t>
            </a:r>
            <a:br>
              <a:rPr lang="ja-JP" altLang="en-US" sz="14400" dirty="0">
                <a:solidFill>
                  <a:schemeClr val="tx1"/>
                </a:solidFill>
              </a:rPr>
            </a:br>
            <a:r>
              <a:rPr lang="ja-JP" altLang="en-US" sz="14400" dirty="0">
                <a:solidFill>
                  <a:schemeClr val="tx1"/>
                </a:solidFill>
              </a:rPr>
              <a:t>　→ビジネスロジック設計</a:t>
            </a:r>
            <a:br>
              <a:rPr lang="ja-JP" altLang="en-US" sz="14400" dirty="0">
                <a:solidFill>
                  <a:schemeClr val="tx1"/>
                </a:solidFill>
              </a:rPr>
            </a:br>
            <a:r>
              <a:rPr lang="ja-JP" altLang="en-US" sz="14400" dirty="0">
                <a:solidFill>
                  <a:schemeClr val="tx1"/>
                </a:solidFill>
              </a:rPr>
              <a:t>　→データベース設計</a:t>
            </a:r>
            <a:br>
              <a:rPr lang="ja-JP" altLang="en-US" sz="14400" dirty="0">
                <a:solidFill>
                  <a:schemeClr val="tx1"/>
                </a:solidFill>
              </a:rPr>
            </a:br>
            <a:r>
              <a:rPr lang="ja-JP" altLang="en-US" sz="14400" dirty="0">
                <a:solidFill>
                  <a:schemeClr val="tx1"/>
                </a:solidFill>
              </a:rPr>
              <a:t>　→画面・帳票設計</a:t>
            </a:r>
            <a:br>
              <a:rPr lang="ja-JP" altLang="en-US" sz="14400" dirty="0">
                <a:solidFill>
                  <a:schemeClr val="tx1"/>
                </a:solidFill>
              </a:rPr>
            </a:br>
            <a:r>
              <a:rPr lang="ja-JP" altLang="en-US" sz="14400" dirty="0">
                <a:solidFill>
                  <a:schemeClr val="tx1"/>
                </a:solidFill>
              </a:rPr>
              <a:t>　→バッチ設計</a:t>
            </a:r>
          </a:p>
          <a:p>
            <a:pPr algn="l"/>
            <a:r>
              <a:rPr lang="ja-JP" altLang="en-US" sz="14400" dirty="0">
                <a:solidFill>
                  <a:schemeClr val="tx1"/>
                </a:solidFill>
              </a:rPr>
              <a:t>その他の設計</a:t>
            </a:r>
          </a:p>
          <a:p>
            <a:pPr algn="l"/>
            <a:r>
              <a:rPr lang="ja-JP" altLang="en-US" sz="14400" dirty="0">
                <a:solidFill>
                  <a:schemeClr val="tx1"/>
                </a:solidFill>
              </a:rPr>
              <a:t>　→性能</a:t>
            </a:r>
            <a:r>
              <a:rPr lang="en-US" altLang="ja-JP" sz="14400" dirty="0">
                <a:solidFill>
                  <a:schemeClr val="tx1"/>
                </a:solidFill>
              </a:rPr>
              <a:t>/</a:t>
            </a:r>
            <a:r>
              <a:rPr lang="ja-JP" altLang="en-US" sz="14400" dirty="0">
                <a:solidFill>
                  <a:schemeClr val="tx1"/>
                </a:solidFill>
              </a:rPr>
              <a:t>信頼性設計</a:t>
            </a:r>
            <a:br>
              <a:rPr lang="ja-JP" altLang="en-US" sz="14400" dirty="0">
                <a:solidFill>
                  <a:schemeClr val="tx1"/>
                </a:solidFill>
              </a:rPr>
            </a:br>
            <a:r>
              <a:rPr lang="ja-JP" altLang="en-US" sz="14400" dirty="0">
                <a:solidFill>
                  <a:schemeClr val="tx1"/>
                </a:solidFill>
              </a:rPr>
              <a:t>　→セキュリティ設計</a:t>
            </a:r>
            <a:br>
              <a:rPr lang="ja-JP" altLang="en-US" sz="14400" dirty="0">
                <a:solidFill>
                  <a:schemeClr val="tx1"/>
                </a:solidFill>
              </a:rPr>
            </a:br>
            <a:r>
              <a:rPr lang="ja-JP" altLang="en-US" sz="14400" dirty="0">
                <a:solidFill>
                  <a:schemeClr val="tx1"/>
                </a:solidFill>
              </a:rPr>
              <a:t>　→移行設計（システム</a:t>
            </a:r>
            <a:r>
              <a:rPr lang="en-US" altLang="ja-JP" sz="14400" dirty="0">
                <a:solidFill>
                  <a:schemeClr val="tx1"/>
                </a:solidFill>
              </a:rPr>
              <a:t>/</a:t>
            </a:r>
            <a:r>
              <a:rPr lang="ja-JP" altLang="en-US" sz="14400" dirty="0">
                <a:solidFill>
                  <a:schemeClr val="tx1"/>
                </a:solidFill>
              </a:rPr>
              <a:t>業務）</a:t>
            </a:r>
            <a:br>
              <a:rPr lang="ja-JP" altLang="en-US" sz="14400" dirty="0">
                <a:solidFill>
                  <a:schemeClr val="tx1"/>
                </a:solidFill>
              </a:rPr>
            </a:br>
            <a:r>
              <a:rPr lang="ja-JP" altLang="en-US" sz="14400" dirty="0">
                <a:solidFill>
                  <a:schemeClr val="tx1"/>
                </a:solidFill>
              </a:rPr>
              <a:t>　→運用設計（システム</a:t>
            </a:r>
            <a:r>
              <a:rPr lang="en-US" altLang="ja-JP" sz="14400" dirty="0">
                <a:solidFill>
                  <a:schemeClr val="tx1"/>
                </a:solidFill>
              </a:rPr>
              <a:t>/</a:t>
            </a:r>
            <a:r>
              <a:rPr lang="ja-JP" altLang="en-US" sz="14400" dirty="0">
                <a:solidFill>
                  <a:schemeClr val="tx1"/>
                </a:solidFill>
              </a:rPr>
              <a:t>業務</a:t>
            </a:r>
            <a:r>
              <a:rPr lang="ja-JP" altLang="en-US" sz="14400" dirty="0" smtClean="0">
                <a:solidFill>
                  <a:schemeClr val="tx1"/>
                </a:solidFill>
              </a:rPr>
              <a:t>）</a:t>
            </a:r>
            <a:endParaRPr lang="ja-JP" altLang="en-US" sz="14400" dirty="0">
              <a:solidFill>
                <a:schemeClr val="tx1"/>
              </a:solidFill>
            </a:endParaRPr>
          </a:p>
        </p:txBody>
      </p:sp>
    </p:spTree>
    <p:extLst>
      <p:ext uri="{BB962C8B-B14F-4D97-AF65-F5344CB8AC3E}">
        <p14:creationId xmlns:p14="http://schemas.microsoft.com/office/powerpoint/2010/main" val="1484345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476672"/>
            <a:ext cx="8424936" cy="6120680"/>
          </a:xfrm>
        </p:spPr>
        <p:txBody>
          <a:bodyPr>
            <a:normAutofit lnSpcReduction="10000"/>
          </a:bodyPr>
          <a:lstStyle/>
          <a:p>
            <a:pPr algn="l"/>
            <a:r>
              <a:rPr lang="ja-JP" altLang="en-US" sz="3600" dirty="0">
                <a:solidFill>
                  <a:schemeClr val="tx2">
                    <a:lumMod val="75000"/>
                  </a:schemeClr>
                </a:solidFill>
              </a:rPr>
              <a:t>内部</a:t>
            </a:r>
            <a:r>
              <a:rPr lang="ja-JP" altLang="en-US" sz="3600" dirty="0" smtClean="0">
                <a:solidFill>
                  <a:schemeClr val="tx2">
                    <a:lumMod val="75000"/>
                  </a:schemeClr>
                </a:solidFill>
              </a:rPr>
              <a:t>設計</a:t>
            </a:r>
            <a:endParaRPr lang="en-US" altLang="ja-JP" sz="3600" dirty="0" smtClean="0">
              <a:solidFill>
                <a:schemeClr val="tx2">
                  <a:lumMod val="75000"/>
                </a:schemeClr>
              </a:solidFill>
            </a:endParaRPr>
          </a:p>
          <a:p>
            <a:pPr algn="l"/>
            <a:endParaRPr lang="ja-JP" altLang="en-US" sz="3600" dirty="0">
              <a:solidFill>
                <a:schemeClr val="tx1"/>
              </a:solidFill>
            </a:endParaRPr>
          </a:p>
          <a:p>
            <a:pPr algn="l"/>
            <a:r>
              <a:rPr lang="en-US" altLang="ja-JP" sz="3600" dirty="0">
                <a:solidFill>
                  <a:schemeClr val="tx1"/>
                </a:solidFill>
              </a:rPr>
              <a:t>1.</a:t>
            </a:r>
            <a:r>
              <a:rPr lang="ja-JP" altLang="en-US" sz="3600" dirty="0">
                <a:solidFill>
                  <a:schemeClr val="tx1"/>
                </a:solidFill>
              </a:rPr>
              <a:t>機能分割</a:t>
            </a:r>
            <a:br>
              <a:rPr lang="ja-JP" altLang="en-US" sz="3600" dirty="0">
                <a:solidFill>
                  <a:schemeClr val="tx1"/>
                </a:solidFill>
              </a:rPr>
            </a:br>
            <a:r>
              <a:rPr lang="en-US" altLang="ja-JP" sz="3600" dirty="0">
                <a:solidFill>
                  <a:schemeClr val="tx1"/>
                </a:solidFill>
              </a:rPr>
              <a:t>2.</a:t>
            </a:r>
            <a:r>
              <a:rPr lang="ja-JP" altLang="en-US" sz="3600" dirty="0">
                <a:solidFill>
                  <a:schemeClr val="tx1"/>
                </a:solidFill>
              </a:rPr>
              <a:t>物理データ設計</a:t>
            </a:r>
            <a:br>
              <a:rPr lang="ja-JP" altLang="en-US" sz="3600" dirty="0">
                <a:solidFill>
                  <a:schemeClr val="tx1"/>
                </a:solidFill>
              </a:rPr>
            </a:br>
            <a:r>
              <a:rPr lang="en-US" altLang="ja-JP" sz="3600" dirty="0">
                <a:solidFill>
                  <a:schemeClr val="tx1"/>
                </a:solidFill>
              </a:rPr>
              <a:t>3.</a:t>
            </a:r>
            <a:r>
              <a:rPr lang="ja-JP" altLang="en-US" sz="3600" dirty="0">
                <a:solidFill>
                  <a:schemeClr val="tx1"/>
                </a:solidFill>
              </a:rPr>
              <a:t>入出力詳細設計</a:t>
            </a:r>
          </a:p>
          <a:p>
            <a:pPr algn="l"/>
            <a:endParaRPr lang="en-US" altLang="ja-JP" sz="3600" dirty="0" smtClean="0">
              <a:solidFill>
                <a:schemeClr val="tx1"/>
              </a:solidFill>
            </a:endParaRPr>
          </a:p>
          <a:p>
            <a:pPr algn="l"/>
            <a:r>
              <a:rPr lang="ja-JP" altLang="en-US" sz="3600" dirty="0" smtClean="0">
                <a:solidFill>
                  <a:schemeClr val="tx1"/>
                </a:solidFill>
              </a:rPr>
              <a:t>上流</a:t>
            </a:r>
            <a:r>
              <a:rPr lang="ja-JP" altLang="en-US" sz="3600" dirty="0">
                <a:solidFill>
                  <a:schemeClr val="tx1"/>
                </a:solidFill>
              </a:rPr>
              <a:t>工程の手法：</a:t>
            </a:r>
            <a:r>
              <a:rPr lang="en-US" altLang="ja-JP" sz="3600" dirty="0">
                <a:solidFill>
                  <a:schemeClr val="tx1"/>
                </a:solidFill>
              </a:rPr>
              <a:t>DFD</a:t>
            </a:r>
          </a:p>
          <a:p>
            <a:pPr algn="l"/>
            <a:r>
              <a:rPr lang="ja-JP" altLang="en-US" sz="3600" dirty="0">
                <a:solidFill>
                  <a:schemeClr val="tx1"/>
                </a:solidFill>
              </a:rPr>
              <a:t>最も基本的な上流工程の方式として</a:t>
            </a:r>
            <a:r>
              <a:rPr lang="en-US" altLang="ja-JP" sz="3600" dirty="0">
                <a:solidFill>
                  <a:schemeClr val="tx1"/>
                </a:solidFill>
              </a:rPr>
              <a:t>DFD(Data Flow Diagram)</a:t>
            </a:r>
            <a:r>
              <a:rPr lang="ja-JP" altLang="en-US" sz="3600" dirty="0">
                <a:solidFill>
                  <a:schemeClr val="tx1"/>
                </a:solidFill>
              </a:rPr>
              <a:t>モデルによる手法が挙げられる</a:t>
            </a:r>
            <a:r>
              <a:rPr lang="ja-JP" altLang="en-US" sz="3600" dirty="0" smtClean="0">
                <a:solidFill>
                  <a:schemeClr val="tx1"/>
                </a:solidFill>
              </a:rPr>
              <a:t>。</a:t>
            </a:r>
            <a:endParaRPr lang="ja-JP" altLang="en-US" sz="3600" dirty="0"/>
          </a:p>
        </p:txBody>
      </p:sp>
    </p:spTree>
    <p:extLst>
      <p:ext uri="{BB962C8B-B14F-4D97-AF65-F5344CB8AC3E}">
        <p14:creationId xmlns:p14="http://schemas.microsoft.com/office/powerpoint/2010/main" val="1668474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476672"/>
            <a:ext cx="8424936" cy="6120680"/>
          </a:xfrm>
        </p:spPr>
        <p:txBody>
          <a:bodyPr>
            <a:normAutofit fontScale="32500" lnSpcReduction="20000"/>
          </a:bodyPr>
          <a:lstStyle/>
          <a:p>
            <a:pPr algn="l"/>
            <a:r>
              <a:rPr lang="ja-JP" altLang="en-US" sz="14400" dirty="0" smtClean="0">
                <a:solidFill>
                  <a:schemeClr val="tx1"/>
                </a:solidFill>
              </a:rPr>
              <a:t>要件</a:t>
            </a:r>
            <a:r>
              <a:rPr lang="ja-JP" altLang="en-US" sz="14400" dirty="0">
                <a:solidFill>
                  <a:schemeClr val="tx1"/>
                </a:solidFill>
              </a:rPr>
              <a:t>定義における成果物として</a:t>
            </a:r>
            <a:r>
              <a:rPr lang="en-US" altLang="ja-JP" sz="14400" dirty="0">
                <a:solidFill>
                  <a:schemeClr val="tx1"/>
                </a:solidFill>
              </a:rPr>
              <a:t>DFD</a:t>
            </a:r>
            <a:r>
              <a:rPr lang="ja-JP" altLang="en-US" sz="14400" dirty="0">
                <a:solidFill>
                  <a:schemeClr val="tx1"/>
                </a:solidFill>
              </a:rPr>
              <a:t>４点セットを作成し，ここから外部設計において機能仕様を完成させるという手法が取られることが多い</a:t>
            </a:r>
            <a:r>
              <a:rPr lang="ja-JP" altLang="en-US" sz="14400" dirty="0" smtClean="0">
                <a:solidFill>
                  <a:schemeClr val="tx1"/>
                </a:solidFill>
              </a:rPr>
              <a:t>。</a:t>
            </a:r>
            <a:endParaRPr lang="en-US" altLang="ja-JP" sz="14400" dirty="0" smtClean="0">
              <a:solidFill>
                <a:schemeClr val="tx1"/>
              </a:solidFill>
            </a:endParaRPr>
          </a:p>
          <a:p>
            <a:pPr algn="l"/>
            <a:endParaRPr lang="ja-JP" altLang="en-US" sz="14400" dirty="0">
              <a:solidFill>
                <a:schemeClr val="tx1"/>
              </a:solidFill>
            </a:endParaRPr>
          </a:p>
          <a:p>
            <a:pPr algn="l"/>
            <a:r>
              <a:rPr lang="ja-JP" altLang="en-US" sz="14400" dirty="0" smtClean="0">
                <a:solidFill>
                  <a:schemeClr val="tx1"/>
                </a:solidFill>
              </a:rPr>
              <a:t>ここ</a:t>
            </a:r>
            <a:r>
              <a:rPr lang="ja-JP" altLang="en-US" sz="14400" dirty="0">
                <a:solidFill>
                  <a:schemeClr val="tx1"/>
                </a:solidFill>
              </a:rPr>
              <a:t>で</a:t>
            </a:r>
            <a:r>
              <a:rPr lang="en-US" altLang="ja-JP" sz="14400" dirty="0">
                <a:solidFill>
                  <a:schemeClr val="tx1"/>
                </a:solidFill>
              </a:rPr>
              <a:t>DFD4</a:t>
            </a:r>
            <a:r>
              <a:rPr lang="ja-JP" altLang="en-US" sz="14400" dirty="0">
                <a:solidFill>
                  <a:schemeClr val="tx1"/>
                </a:solidFill>
              </a:rPr>
              <a:t>点セットとは、</a:t>
            </a:r>
            <a:r>
              <a:rPr lang="en-US" altLang="ja-JP" sz="14400" dirty="0">
                <a:solidFill>
                  <a:srgbClr val="C00000"/>
                </a:solidFill>
              </a:rPr>
              <a:t>DFD</a:t>
            </a:r>
            <a:r>
              <a:rPr lang="ja-JP" altLang="en-US" sz="14400" dirty="0">
                <a:solidFill>
                  <a:srgbClr val="C00000"/>
                </a:solidFill>
              </a:rPr>
              <a:t>新論理モデル、データストア記述、データフロー記述、処理機能記述</a:t>
            </a:r>
            <a:r>
              <a:rPr lang="ja-JP" altLang="en-US" sz="14400" dirty="0">
                <a:solidFill>
                  <a:schemeClr val="tx1"/>
                </a:solidFill>
              </a:rPr>
              <a:t>　の４点を指す</a:t>
            </a:r>
            <a:r>
              <a:rPr lang="ja-JP" altLang="en-US" sz="14400" dirty="0" smtClean="0">
                <a:solidFill>
                  <a:schemeClr val="tx1"/>
                </a:solidFill>
              </a:rPr>
              <a:t>。</a:t>
            </a:r>
            <a:endParaRPr lang="ja-JP" altLang="en-US" sz="2800" dirty="0"/>
          </a:p>
        </p:txBody>
      </p:sp>
    </p:spTree>
    <p:extLst>
      <p:ext uri="{BB962C8B-B14F-4D97-AF65-F5344CB8AC3E}">
        <p14:creationId xmlns:p14="http://schemas.microsoft.com/office/powerpoint/2010/main" val="1087912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476672"/>
            <a:ext cx="8424936" cy="6120680"/>
          </a:xfrm>
        </p:spPr>
        <p:txBody>
          <a:bodyPr>
            <a:normAutofit fontScale="25000" lnSpcReduction="20000"/>
          </a:bodyPr>
          <a:lstStyle/>
          <a:p>
            <a:pPr algn="l"/>
            <a:endParaRPr lang="ja-JP" altLang="en-US" sz="14400" dirty="0">
              <a:solidFill>
                <a:schemeClr val="tx1"/>
              </a:solidFill>
            </a:endParaRPr>
          </a:p>
          <a:p>
            <a:pPr algn="l"/>
            <a:r>
              <a:rPr lang="en-US" altLang="ja-JP" sz="14400" dirty="0">
                <a:solidFill>
                  <a:srgbClr val="C00000"/>
                </a:solidFill>
              </a:rPr>
              <a:t>DFD</a:t>
            </a:r>
            <a:r>
              <a:rPr lang="ja-JP" altLang="en-US" sz="14400" dirty="0">
                <a:solidFill>
                  <a:srgbClr val="C00000"/>
                </a:solidFill>
              </a:rPr>
              <a:t>新論理モデル</a:t>
            </a:r>
          </a:p>
          <a:p>
            <a:pPr algn="l"/>
            <a:r>
              <a:rPr lang="en-US" altLang="ja-JP" sz="14400" dirty="0">
                <a:solidFill>
                  <a:schemeClr val="tx1"/>
                </a:solidFill>
              </a:rPr>
              <a:t>DFD</a:t>
            </a:r>
            <a:r>
              <a:rPr lang="ja-JP" altLang="en-US" sz="14400" dirty="0">
                <a:solidFill>
                  <a:schemeClr val="tx1"/>
                </a:solidFill>
              </a:rPr>
              <a:t>では「データフロー」「データストア」「プロセス」「外部エンティティ」の</a:t>
            </a:r>
            <a:r>
              <a:rPr lang="en-US" altLang="ja-JP" sz="14400" dirty="0">
                <a:solidFill>
                  <a:schemeClr val="tx1"/>
                </a:solidFill>
              </a:rPr>
              <a:t>4</a:t>
            </a:r>
            <a:r>
              <a:rPr lang="ja-JP" altLang="en-US" sz="14400" dirty="0" err="1">
                <a:solidFill>
                  <a:schemeClr val="tx1"/>
                </a:solidFill>
              </a:rPr>
              <a:t>つの</a:t>
            </a:r>
            <a:r>
              <a:rPr lang="ja-JP" altLang="en-US" sz="14400" dirty="0">
                <a:solidFill>
                  <a:schemeClr val="tx1"/>
                </a:solidFill>
              </a:rPr>
              <a:t>オブジェクトで業務全体を描画していく。</a:t>
            </a:r>
            <a:br>
              <a:rPr lang="ja-JP" altLang="en-US" sz="14400" dirty="0">
                <a:solidFill>
                  <a:schemeClr val="tx1"/>
                </a:solidFill>
              </a:rPr>
            </a:br>
            <a:r>
              <a:rPr lang="ja-JP" altLang="en-US" sz="14400" dirty="0">
                <a:solidFill>
                  <a:schemeClr val="tx1"/>
                </a:solidFill>
              </a:rPr>
              <a:t>　</a:t>
            </a:r>
            <a:br>
              <a:rPr lang="ja-JP" altLang="en-US" sz="14400" dirty="0">
                <a:solidFill>
                  <a:schemeClr val="tx1"/>
                </a:solidFill>
              </a:rPr>
            </a:br>
            <a:r>
              <a:rPr lang="ja-JP" altLang="en-US" sz="14400" dirty="0">
                <a:solidFill>
                  <a:schemeClr val="tx1"/>
                </a:solidFill>
              </a:rPr>
              <a:t>現行業務のデータの流れ</a:t>
            </a:r>
            <a:r>
              <a:rPr lang="en-US" altLang="ja-JP" sz="14400" dirty="0">
                <a:solidFill>
                  <a:schemeClr val="tx1"/>
                </a:solidFill>
              </a:rPr>
              <a:t>(</a:t>
            </a:r>
            <a:r>
              <a:rPr lang="ja-JP" altLang="en-US" sz="14400" dirty="0">
                <a:solidFill>
                  <a:schemeClr val="tx1"/>
                </a:solidFill>
              </a:rPr>
              <a:t>現物理モデル</a:t>
            </a:r>
            <a:r>
              <a:rPr lang="en-US" altLang="ja-JP" sz="14400" dirty="0">
                <a:solidFill>
                  <a:schemeClr val="tx1"/>
                </a:solidFill>
              </a:rPr>
              <a:t>)</a:t>
            </a:r>
            <a:r>
              <a:rPr lang="ja-JP" altLang="en-US" sz="14400" dirty="0">
                <a:solidFill>
                  <a:schemeClr val="tx1"/>
                </a:solidFill>
              </a:rPr>
              <a:t>から本質的なデータのみを抽出したモデルを現論理モデルと呼び、これに新システムへの要件を加えたものを新論理モデルと言う</a:t>
            </a:r>
            <a:r>
              <a:rPr lang="ja-JP" altLang="en-US" sz="14400" dirty="0" smtClean="0">
                <a:solidFill>
                  <a:schemeClr val="tx1"/>
                </a:solidFill>
              </a:rPr>
              <a:t>。</a:t>
            </a:r>
            <a:endParaRPr lang="ja-JP" altLang="en-US" sz="2800" dirty="0"/>
          </a:p>
        </p:txBody>
      </p:sp>
    </p:spTree>
    <p:extLst>
      <p:ext uri="{BB962C8B-B14F-4D97-AF65-F5344CB8AC3E}">
        <p14:creationId xmlns:p14="http://schemas.microsoft.com/office/powerpoint/2010/main" val="367702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476672"/>
            <a:ext cx="8424936" cy="6120680"/>
          </a:xfrm>
        </p:spPr>
        <p:txBody>
          <a:bodyPr>
            <a:normAutofit fontScale="25000" lnSpcReduction="20000"/>
          </a:bodyPr>
          <a:lstStyle/>
          <a:p>
            <a:pPr algn="l"/>
            <a:endParaRPr lang="ja-JP" altLang="en-US" sz="14400" dirty="0">
              <a:solidFill>
                <a:schemeClr val="tx1"/>
              </a:solidFill>
            </a:endParaRPr>
          </a:p>
          <a:p>
            <a:pPr algn="l"/>
            <a:r>
              <a:rPr lang="ja-JP" altLang="en-US" sz="14400" dirty="0">
                <a:solidFill>
                  <a:schemeClr val="tx1"/>
                </a:solidFill>
              </a:rPr>
              <a:t>要件定義から渡された新論理モデルに、アーキテクチャ等の物理的特性を加味し新物理モデルを生み出すのが外部設計の役目である。</a:t>
            </a:r>
          </a:p>
          <a:p>
            <a:pPr algn="l"/>
            <a:endParaRPr lang="en-US" altLang="ja-JP" sz="14400" dirty="0" smtClean="0">
              <a:solidFill>
                <a:schemeClr val="tx1"/>
              </a:solidFill>
            </a:endParaRPr>
          </a:p>
          <a:p>
            <a:pPr algn="l"/>
            <a:r>
              <a:rPr lang="ja-JP" altLang="en-US" sz="14400" dirty="0" smtClean="0">
                <a:solidFill>
                  <a:srgbClr val="C00000"/>
                </a:solidFill>
              </a:rPr>
              <a:t>データストア</a:t>
            </a:r>
            <a:r>
              <a:rPr lang="ja-JP" altLang="en-US" sz="14400" dirty="0">
                <a:solidFill>
                  <a:srgbClr val="C00000"/>
                </a:solidFill>
              </a:rPr>
              <a:t>記述</a:t>
            </a:r>
          </a:p>
          <a:p>
            <a:pPr algn="l"/>
            <a:r>
              <a:rPr lang="en-US" altLang="ja-JP" sz="14400" dirty="0">
                <a:solidFill>
                  <a:schemeClr val="tx1"/>
                </a:solidFill>
              </a:rPr>
              <a:t>DFD</a:t>
            </a:r>
            <a:r>
              <a:rPr lang="ja-JP" altLang="en-US" sz="14400" dirty="0">
                <a:solidFill>
                  <a:schemeClr val="tx1"/>
                </a:solidFill>
              </a:rPr>
              <a:t>図におけるデータストア部に関するリスト形式の記述。要件定義で作成されたデータストア記述を元に、正規化、</a:t>
            </a:r>
            <a:r>
              <a:rPr lang="en-US" altLang="ja-JP" sz="14400" dirty="0">
                <a:solidFill>
                  <a:schemeClr val="tx1"/>
                </a:solidFill>
              </a:rPr>
              <a:t>ER</a:t>
            </a:r>
            <a:r>
              <a:rPr lang="ja-JP" altLang="en-US" sz="14400" dirty="0">
                <a:solidFill>
                  <a:schemeClr val="tx1"/>
                </a:solidFill>
              </a:rPr>
              <a:t>図作成等の処理を経てデータベース定義が完成する</a:t>
            </a:r>
            <a:r>
              <a:rPr lang="ja-JP" altLang="en-US" sz="14400" dirty="0" smtClean="0">
                <a:solidFill>
                  <a:schemeClr val="tx1"/>
                </a:solidFill>
              </a:rPr>
              <a:t>。</a:t>
            </a:r>
            <a:endParaRPr lang="ja-JP" altLang="en-US" sz="2800" dirty="0"/>
          </a:p>
        </p:txBody>
      </p:sp>
    </p:spTree>
    <p:extLst>
      <p:ext uri="{BB962C8B-B14F-4D97-AF65-F5344CB8AC3E}">
        <p14:creationId xmlns:p14="http://schemas.microsoft.com/office/powerpoint/2010/main" val="4014987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476672"/>
            <a:ext cx="8424936" cy="6120680"/>
          </a:xfrm>
        </p:spPr>
        <p:txBody>
          <a:bodyPr>
            <a:normAutofit fontScale="25000" lnSpcReduction="20000"/>
          </a:bodyPr>
          <a:lstStyle/>
          <a:p>
            <a:pPr algn="l"/>
            <a:r>
              <a:rPr lang="ja-JP" altLang="en-US" sz="14400" dirty="0" smtClean="0">
                <a:solidFill>
                  <a:srgbClr val="C00000"/>
                </a:solidFill>
              </a:rPr>
              <a:t>データフロー</a:t>
            </a:r>
            <a:r>
              <a:rPr lang="ja-JP" altLang="en-US" sz="14400" dirty="0">
                <a:solidFill>
                  <a:srgbClr val="C00000"/>
                </a:solidFill>
              </a:rPr>
              <a:t>記述</a:t>
            </a:r>
          </a:p>
          <a:p>
            <a:pPr algn="l"/>
            <a:r>
              <a:rPr lang="en-US" altLang="ja-JP" sz="14400" dirty="0">
                <a:solidFill>
                  <a:schemeClr val="tx1"/>
                </a:solidFill>
              </a:rPr>
              <a:t>DFD</a:t>
            </a:r>
            <a:r>
              <a:rPr lang="ja-JP" altLang="en-US" sz="14400" dirty="0">
                <a:solidFill>
                  <a:schemeClr val="tx1"/>
                </a:solidFill>
              </a:rPr>
              <a:t>図における各データフローに対し，実際にフローの流れるデータをリスト化したものがデータフロー記述である。</a:t>
            </a:r>
          </a:p>
          <a:p>
            <a:pPr algn="l"/>
            <a:r>
              <a:rPr lang="ja-JP" altLang="en-US" sz="14400" dirty="0">
                <a:solidFill>
                  <a:schemeClr val="tx1"/>
                </a:solidFill>
              </a:rPr>
              <a:t>外部設計においては画面や帳票設計に用いられる資料となる。</a:t>
            </a:r>
          </a:p>
          <a:p>
            <a:pPr algn="l"/>
            <a:endParaRPr lang="en-US" altLang="ja-JP" sz="14400" dirty="0" smtClean="0">
              <a:solidFill>
                <a:schemeClr val="tx1"/>
              </a:solidFill>
            </a:endParaRPr>
          </a:p>
          <a:p>
            <a:pPr algn="l"/>
            <a:r>
              <a:rPr lang="ja-JP" altLang="en-US" sz="14400" dirty="0" smtClean="0">
                <a:solidFill>
                  <a:srgbClr val="C00000"/>
                </a:solidFill>
              </a:rPr>
              <a:t>処理</a:t>
            </a:r>
            <a:r>
              <a:rPr lang="ja-JP" altLang="en-US" sz="14400" dirty="0">
                <a:solidFill>
                  <a:srgbClr val="C00000"/>
                </a:solidFill>
              </a:rPr>
              <a:t>機能記述</a:t>
            </a:r>
          </a:p>
          <a:p>
            <a:pPr algn="l"/>
            <a:r>
              <a:rPr lang="en-US" altLang="ja-JP" sz="14400" dirty="0">
                <a:solidFill>
                  <a:schemeClr val="tx1"/>
                </a:solidFill>
              </a:rPr>
              <a:t>DFD</a:t>
            </a:r>
            <a:r>
              <a:rPr lang="ja-JP" altLang="en-US" sz="14400" dirty="0">
                <a:solidFill>
                  <a:schemeClr val="tx1"/>
                </a:solidFill>
              </a:rPr>
              <a:t>図における各プロセスの内容を入力</a:t>
            </a:r>
            <a:r>
              <a:rPr lang="en-US" altLang="ja-JP" sz="14400" dirty="0">
                <a:solidFill>
                  <a:schemeClr val="tx1"/>
                </a:solidFill>
              </a:rPr>
              <a:t>-</a:t>
            </a:r>
            <a:r>
              <a:rPr lang="ja-JP" altLang="en-US" sz="14400" dirty="0">
                <a:solidFill>
                  <a:schemeClr val="tx1"/>
                </a:solidFill>
              </a:rPr>
              <a:t>処理</a:t>
            </a:r>
            <a:r>
              <a:rPr lang="en-US" altLang="ja-JP" sz="14400" dirty="0">
                <a:solidFill>
                  <a:schemeClr val="tx1"/>
                </a:solidFill>
              </a:rPr>
              <a:t>-</a:t>
            </a:r>
            <a:r>
              <a:rPr lang="ja-JP" altLang="en-US" sz="14400" dirty="0">
                <a:solidFill>
                  <a:schemeClr val="tx1"/>
                </a:solidFill>
              </a:rPr>
              <a:t>出力</a:t>
            </a:r>
            <a:r>
              <a:rPr lang="en-US" altLang="ja-JP" sz="14400" dirty="0">
                <a:solidFill>
                  <a:schemeClr val="tx1"/>
                </a:solidFill>
              </a:rPr>
              <a:t>(IPO)</a:t>
            </a:r>
            <a:r>
              <a:rPr lang="ja-JP" altLang="en-US" sz="14400" dirty="0">
                <a:solidFill>
                  <a:schemeClr val="tx1"/>
                </a:solidFill>
              </a:rPr>
              <a:t>の３列形式で記したもの</a:t>
            </a:r>
            <a:r>
              <a:rPr lang="ja-JP" altLang="en-US" sz="14400" dirty="0" smtClean="0">
                <a:solidFill>
                  <a:schemeClr val="tx1"/>
                </a:solidFill>
              </a:rPr>
              <a:t>。外部</a:t>
            </a:r>
            <a:r>
              <a:rPr lang="ja-JP" altLang="en-US" sz="14400" dirty="0">
                <a:solidFill>
                  <a:schemeClr val="tx1"/>
                </a:solidFill>
              </a:rPr>
              <a:t>設計においてはビジネスロジック設計等に用いられる資料となる。</a:t>
            </a:r>
          </a:p>
          <a:p>
            <a:pPr algn="l"/>
            <a:endParaRPr lang="ja-JP" altLang="en-US" sz="2800" dirty="0"/>
          </a:p>
        </p:txBody>
      </p:sp>
    </p:spTree>
    <p:extLst>
      <p:ext uri="{BB962C8B-B14F-4D97-AF65-F5344CB8AC3E}">
        <p14:creationId xmlns:p14="http://schemas.microsoft.com/office/powerpoint/2010/main" val="2896796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95536" y="980728"/>
            <a:ext cx="8496944" cy="5877272"/>
          </a:xfrm>
        </p:spPr>
        <p:txBody>
          <a:bodyPr anchor="ctr">
            <a:normAutofit/>
          </a:bodyPr>
          <a:lstStyle/>
          <a:p>
            <a:pPr marL="0" indent="0" algn="ctr">
              <a:buNone/>
            </a:pPr>
            <a:r>
              <a:rPr lang="ja-JP" altLang="en-US" sz="6000" b="1" u="sng" dirty="0" smtClean="0">
                <a:latin typeface="メイリオ" pitchFamily="50" charset="-128"/>
                <a:ea typeface="メイリオ" pitchFamily="50" charset="-128"/>
                <a:cs typeface="メイリオ" pitchFamily="50" charset="-128"/>
              </a:rPr>
              <a:t>２</a:t>
            </a:r>
            <a:r>
              <a:rPr lang="en-US" altLang="ja-JP" sz="6000" b="1" u="sng" dirty="0" smtClean="0">
                <a:latin typeface="メイリオ" pitchFamily="50" charset="-128"/>
                <a:ea typeface="メイリオ" pitchFamily="50" charset="-128"/>
                <a:cs typeface="メイリオ" pitchFamily="50" charset="-128"/>
              </a:rPr>
              <a:t>A </a:t>
            </a:r>
            <a:r>
              <a:rPr lang="ja-JP" altLang="en-US" sz="6000" b="1" u="sng" dirty="0" smtClean="0">
                <a:latin typeface="メイリオ" pitchFamily="50" charset="-128"/>
                <a:ea typeface="メイリオ" pitchFamily="50" charset="-128"/>
                <a:cs typeface="メイリオ" pitchFamily="50" charset="-128"/>
              </a:rPr>
              <a:t>課題の出題先 </a:t>
            </a:r>
            <a:endParaRPr lang="en-US" altLang="ja-JP" sz="6000" b="1" u="sng" dirty="0" smtClean="0">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出題先</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hlinkClick r:id="rId2" action="ppaction://hlinkfile"/>
              </a:rPr>
              <a:t>\\teasrv\</a:t>
            </a:r>
            <a:r>
              <a:rPr lang="ja-JP" altLang="en-US" sz="4000" b="1" dirty="0" smtClean="0">
                <a:latin typeface="メイリオ" pitchFamily="50" charset="-128"/>
                <a:ea typeface="メイリオ" pitchFamily="50" charset="-128"/>
                <a:cs typeface="メイリオ" pitchFamily="50" charset="-128"/>
                <a:hlinkClick r:id="rId2" action="ppaction://hlinkfile"/>
              </a:rPr>
              <a:t>出題￥</a:t>
            </a:r>
            <a:r>
              <a:rPr lang="ja-JP" altLang="en-US" sz="4000" b="1" dirty="0" smtClean="0">
                <a:latin typeface="メイリオ" pitchFamily="50" charset="-128"/>
                <a:ea typeface="メイリオ" pitchFamily="50" charset="-128"/>
                <a:cs typeface="メイリオ" pitchFamily="50" charset="-128"/>
              </a:rPr>
              <a:t>講師</a:t>
            </a:r>
            <a:r>
              <a:rPr lang="en-US" altLang="ja-JP" sz="4000" b="1" dirty="0" smtClean="0">
                <a:latin typeface="メイリオ" pitchFamily="50" charset="-128"/>
                <a:ea typeface="メイリオ" pitchFamily="50" charset="-128"/>
                <a:cs typeface="メイリオ" pitchFamily="50" charset="-128"/>
              </a:rPr>
              <a:t>[J-P]\</a:t>
            </a:r>
            <a:r>
              <a:rPr lang="ja-JP" altLang="en-US" sz="4000" b="1" dirty="0" smtClean="0">
                <a:latin typeface="メイリオ" pitchFamily="50" charset="-128"/>
                <a:ea typeface="メイリオ" pitchFamily="50" charset="-128"/>
                <a:cs typeface="メイリオ" pitchFamily="50" charset="-128"/>
              </a:rPr>
              <a:t>梶田</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プログラム設計</a:t>
            </a:r>
            <a:r>
              <a:rPr lang="en-US" altLang="ja-JP" sz="4000" b="1" dirty="0" smtClean="0">
                <a:latin typeface="メイリオ" pitchFamily="50" charset="-128"/>
                <a:ea typeface="メイリオ" pitchFamily="50" charset="-128"/>
                <a:cs typeface="メイリオ" pitchFamily="50" charset="-128"/>
              </a:rPr>
              <a:t>\2A</a:t>
            </a:r>
            <a:r>
              <a:rPr lang="ja-JP" altLang="en-US" sz="4000" b="1" dirty="0" smtClean="0">
                <a:latin typeface="メイリオ" pitchFamily="50" charset="-128"/>
                <a:ea typeface="メイリオ" pitchFamily="50" charset="-128"/>
                <a:cs typeface="メイリオ" pitchFamily="50" charset="-128"/>
              </a:rPr>
              <a:t>￥</a:t>
            </a:r>
            <a:r>
              <a:rPr lang="en-US" altLang="ja-JP" sz="4000" b="1" dirty="0" smtClean="0">
                <a:latin typeface="メイリオ" pitchFamily="50" charset="-128"/>
                <a:ea typeface="メイリオ" pitchFamily="50" charset="-128"/>
                <a:cs typeface="メイリオ" pitchFamily="50" charset="-128"/>
              </a:rPr>
              <a:t>0424</a:t>
            </a:r>
          </a:p>
          <a:p>
            <a:pPr marL="0" indent="0">
              <a:buNone/>
            </a:pP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a:t>
            </a:r>
            <a:r>
              <a:rPr lang="en-US" altLang="ja-JP" sz="4000" b="1" dirty="0" smtClean="0">
                <a:solidFill>
                  <a:srgbClr val="FF0000"/>
                </a:solidFill>
                <a:latin typeface="メイリオ" pitchFamily="50" charset="-128"/>
                <a:ea typeface="メイリオ" pitchFamily="50" charset="-128"/>
                <a:cs typeface="メイリオ" pitchFamily="50" charset="-128"/>
              </a:rPr>
              <a:t>DFD_</a:t>
            </a:r>
            <a:r>
              <a:rPr lang="ja-JP" altLang="en-US" sz="4000" b="1" dirty="0" smtClean="0">
                <a:solidFill>
                  <a:srgbClr val="FF0000"/>
                </a:solidFill>
                <a:latin typeface="メイリオ" pitchFamily="50" charset="-128"/>
                <a:ea typeface="メイリオ" pitchFamily="50" charset="-128"/>
                <a:cs typeface="メイリオ" pitchFamily="50" charset="-128"/>
              </a:rPr>
              <a:t>ブランク</a:t>
            </a:r>
            <a:r>
              <a:rPr lang="en-US" altLang="ja-JP" sz="4000" b="1" dirty="0" smtClean="0">
                <a:solidFill>
                  <a:srgbClr val="FF0000"/>
                </a:solidFill>
                <a:latin typeface="メイリオ" pitchFamily="50" charset="-128"/>
                <a:ea typeface="メイリオ" pitchFamily="50" charset="-128"/>
                <a:cs typeface="メイリオ" pitchFamily="50" charset="-128"/>
              </a:rPr>
              <a:t>.</a:t>
            </a:r>
            <a:r>
              <a:rPr lang="en-US" altLang="ja-JP" sz="4000" b="1" dirty="0" err="1">
                <a:solidFill>
                  <a:srgbClr val="FF0000"/>
                </a:solidFill>
                <a:latin typeface="メイリオ" pitchFamily="50" charset="-128"/>
                <a:ea typeface="メイリオ" pitchFamily="50" charset="-128"/>
                <a:cs typeface="メイリオ" pitchFamily="50" charset="-128"/>
              </a:rPr>
              <a:t>docx</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lgn="ctr">
              <a:buNone/>
            </a:pPr>
            <a:endParaRPr kumimoji="1" lang="ja-JP" altLang="en-US" sz="4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90490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95536" y="404664"/>
            <a:ext cx="8496944" cy="5877272"/>
          </a:xfrm>
        </p:spPr>
        <p:txBody>
          <a:bodyPr anchor="ctr">
            <a:normAutofit/>
          </a:bodyPr>
          <a:lstStyle/>
          <a:p>
            <a:pPr marL="0" indent="0" algn="ctr">
              <a:buNone/>
            </a:pPr>
            <a:r>
              <a:rPr lang="ja-JP" altLang="en-US" sz="6000" b="1" u="sng" dirty="0" smtClean="0">
                <a:latin typeface="メイリオ" pitchFamily="50" charset="-128"/>
                <a:ea typeface="メイリオ" pitchFamily="50" charset="-128"/>
                <a:cs typeface="メイリオ" pitchFamily="50" charset="-128"/>
              </a:rPr>
              <a:t>２</a:t>
            </a:r>
            <a:r>
              <a:rPr lang="en-US" altLang="ja-JP" sz="6000" b="1" u="sng" dirty="0" smtClean="0">
                <a:latin typeface="メイリオ" pitchFamily="50" charset="-128"/>
                <a:ea typeface="メイリオ" pitchFamily="50" charset="-128"/>
                <a:cs typeface="メイリオ" pitchFamily="50" charset="-128"/>
              </a:rPr>
              <a:t>A </a:t>
            </a:r>
            <a:r>
              <a:rPr lang="ja-JP" altLang="en-US" sz="6000" b="1" u="sng" dirty="0" smtClean="0">
                <a:latin typeface="メイリオ" pitchFamily="50" charset="-128"/>
                <a:ea typeface="メイリオ" pitchFamily="50" charset="-128"/>
                <a:cs typeface="メイリオ" pitchFamily="50" charset="-128"/>
              </a:rPr>
              <a:t>課題の提出先 </a:t>
            </a:r>
            <a:endParaRPr lang="en-US" altLang="ja-JP" sz="6000" b="1" u="sng" dirty="0" smtClean="0">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提出先</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hlinkClick r:id="rId2" action="ppaction://hlinkfile"/>
              </a:rPr>
              <a:t>\\teasrv\</a:t>
            </a:r>
            <a:r>
              <a:rPr lang="ja-JP" altLang="en-US" sz="4000" b="1" dirty="0" smtClean="0">
                <a:latin typeface="メイリオ" pitchFamily="50" charset="-128"/>
                <a:ea typeface="メイリオ" pitchFamily="50" charset="-128"/>
                <a:cs typeface="メイリオ" pitchFamily="50" charset="-128"/>
                <a:hlinkClick r:id="rId2" action="ppaction://hlinkfile"/>
              </a:rPr>
              <a:t>提出￥</a:t>
            </a:r>
            <a:r>
              <a:rPr lang="ja-JP" altLang="en-US" sz="4000" b="1" dirty="0" smtClean="0">
                <a:latin typeface="メイリオ" pitchFamily="50" charset="-128"/>
                <a:ea typeface="メイリオ" pitchFamily="50" charset="-128"/>
                <a:cs typeface="メイリオ" pitchFamily="50" charset="-128"/>
              </a:rPr>
              <a:t>講師</a:t>
            </a:r>
            <a:r>
              <a:rPr lang="en-US" altLang="ja-JP" sz="4000" b="1" dirty="0" smtClean="0">
                <a:latin typeface="メイリオ" pitchFamily="50" charset="-128"/>
                <a:ea typeface="メイリオ" pitchFamily="50" charset="-128"/>
                <a:cs typeface="メイリオ" pitchFamily="50" charset="-128"/>
              </a:rPr>
              <a:t>[J-P]\</a:t>
            </a:r>
            <a:r>
              <a:rPr lang="ja-JP" altLang="en-US" sz="4000" b="1" dirty="0" smtClean="0">
                <a:latin typeface="メイリオ" pitchFamily="50" charset="-128"/>
                <a:ea typeface="メイリオ" pitchFamily="50" charset="-128"/>
                <a:cs typeface="メイリオ" pitchFamily="50" charset="-128"/>
              </a:rPr>
              <a:t>梶田</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プログラム設計</a:t>
            </a:r>
            <a:r>
              <a:rPr lang="en-US" altLang="ja-JP" sz="4000" b="1" dirty="0" smtClean="0">
                <a:latin typeface="メイリオ" pitchFamily="50" charset="-128"/>
                <a:ea typeface="メイリオ" pitchFamily="50" charset="-128"/>
                <a:cs typeface="メイリオ" pitchFamily="50" charset="-128"/>
              </a:rPr>
              <a:t>\2A</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a:t>
            </a:r>
            <a:r>
              <a:rPr lang="en-US" altLang="ja-JP" sz="4000" b="1" dirty="0" smtClean="0">
                <a:solidFill>
                  <a:srgbClr val="FF0000"/>
                </a:solidFill>
                <a:latin typeface="メイリオ" pitchFamily="50" charset="-128"/>
                <a:ea typeface="メイリオ" pitchFamily="50" charset="-128"/>
                <a:cs typeface="メイリオ" pitchFamily="50" charset="-128"/>
              </a:rPr>
              <a:t>DFD_</a:t>
            </a:r>
            <a:r>
              <a:rPr lang="ja-JP" altLang="en-US" sz="4000" b="1" dirty="0" smtClean="0">
                <a:solidFill>
                  <a:srgbClr val="FF0000"/>
                </a:solidFill>
                <a:latin typeface="メイリオ" pitchFamily="50" charset="-128"/>
                <a:ea typeface="メイリオ" pitchFamily="50" charset="-128"/>
                <a:cs typeface="メイリオ" pitchFamily="50" charset="-128"/>
              </a:rPr>
              <a:t>ブランク＝</a:t>
            </a:r>
            <a:r>
              <a:rPr lang="ja-JP" altLang="en-US" sz="4000" b="1" dirty="0" smtClean="0">
                <a:solidFill>
                  <a:srgbClr val="FF0000"/>
                </a:solidFill>
                <a:latin typeface="メイリオ" pitchFamily="50" charset="-128"/>
                <a:ea typeface="メイリオ" pitchFamily="50" charset="-128"/>
                <a:cs typeface="メイリオ" pitchFamily="50" charset="-128"/>
              </a:rPr>
              <a:t>＞</a:t>
            </a:r>
            <a:r>
              <a:rPr lang="en-US" altLang="ja-JP" sz="4000" b="1" dirty="0" smtClean="0">
                <a:solidFill>
                  <a:srgbClr val="FF0000"/>
                </a:solidFill>
                <a:latin typeface="メイリオ" pitchFamily="50" charset="-128"/>
                <a:ea typeface="メイリオ" pitchFamily="50" charset="-128"/>
                <a:cs typeface="メイリオ" pitchFamily="50" charset="-128"/>
              </a:rPr>
              <a:t>DFD_</a:t>
            </a:r>
            <a:r>
              <a:rPr lang="ja-JP" altLang="en-US" sz="4000" b="1" dirty="0" smtClean="0">
                <a:solidFill>
                  <a:srgbClr val="FF0000"/>
                </a:solidFill>
                <a:latin typeface="メイリオ" pitchFamily="50" charset="-128"/>
                <a:ea typeface="メイリオ" pitchFamily="50" charset="-128"/>
                <a:cs typeface="メイリオ" pitchFamily="50" charset="-128"/>
              </a:rPr>
              <a:t>氏名　に変更</a:t>
            </a:r>
            <a:endParaRPr kumimoji="1" lang="ja-JP" altLang="en-US" sz="4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22716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今後のプログラム設計科目の流れ</a:t>
            </a:r>
            <a:endParaRPr kumimoji="1" lang="ja-JP" altLang="en-US" dirty="0"/>
          </a:p>
        </p:txBody>
      </p:sp>
      <p:sp>
        <p:nvSpPr>
          <p:cNvPr id="3" name="コンテンツ プレースホルダー 2"/>
          <p:cNvSpPr>
            <a:spLocks noGrp="1"/>
          </p:cNvSpPr>
          <p:nvPr>
            <p:ph idx="1"/>
          </p:nvPr>
        </p:nvSpPr>
        <p:spPr>
          <a:xfrm>
            <a:off x="457200" y="1412776"/>
            <a:ext cx="8229600" cy="5328592"/>
          </a:xfrm>
        </p:spPr>
        <p:txBody>
          <a:bodyPr>
            <a:normAutofit fontScale="92500" lnSpcReduction="10000"/>
          </a:bodyPr>
          <a:lstStyle/>
          <a:p>
            <a:pPr marL="0" indent="0">
              <a:buNone/>
            </a:pPr>
            <a:r>
              <a:rPr lang="ja-JP" altLang="en-US" sz="4700" u="sng" dirty="0" smtClean="0">
                <a:latin typeface="メイリオ" pitchFamily="50" charset="-128"/>
                <a:ea typeface="メイリオ" pitchFamily="50" charset="-128"/>
                <a:cs typeface="メイリオ" pitchFamily="50" charset="-128"/>
              </a:rPr>
              <a:t>授業の中で作成する資料</a:t>
            </a:r>
            <a:endParaRPr lang="en-US" altLang="ja-JP" sz="4700" u="sng" dirty="0" smtClean="0">
              <a:latin typeface="メイリオ" pitchFamily="50" charset="-128"/>
              <a:ea typeface="メイリオ" pitchFamily="50" charset="-128"/>
              <a:cs typeface="メイリオ" pitchFamily="50" charset="-128"/>
            </a:endParaRPr>
          </a:p>
          <a:p>
            <a:pPr marL="0" indent="0">
              <a:buNone/>
            </a:pPr>
            <a:r>
              <a:rPr lang="ja-JP" altLang="en-US" sz="4000" dirty="0" smtClean="0">
                <a:latin typeface="メイリオ" pitchFamily="50" charset="-128"/>
                <a:ea typeface="メイリオ" pitchFamily="50" charset="-128"/>
                <a:cs typeface="メイリオ" pitchFamily="50" charset="-128"/>
              </a:rPr>
              <a:t>・</a:t>
            </a:r>
            <a:r>
              <a:rPr lang="ja-JP" altLang="en-US" sz="4000" dirty="0" smtClean="0">
                <a:solidFill>
                  <a:srgbClr val="0070C0"/>
                </a:solidFill>
                <a:latin typeface="メイリオ" pitchFamily="50" charset="-128"/>
                <a:ea typeface="メイリオ" pitchFamily="50" charset="-128"/>
                <a:cs typeface="メイリオ" pitchFamily="50" charset="-128"/>
              </a:rPr>
              <a:t>現状</a:t>
            </a:r>
            <a:r>
              <a:rPr lang="ja-JP" altLang="en-US" sz="4000" dirty="0">
                <a:solidFill>
                  <a:srgbClr val="0070C0"/>
                </a:solidFill>
                <a:latin typeface="メイリオ" pitchFamily="50" charset="-128"/>
                <a:ea typeface="メイリオ" pitchFamily="50" charset="-128"/>
                <a:cs typeface="メイリオ" pitchFamily="50" charset="-128"/>
              </a:rPr>
              <a:t>分析</a:t>
            </a:r>
            <a:r>
              <a:rPr lang="ja-JP" altLang="en-US" sz="4000" dirty="0" smtClean="0">
                <a:solidFill>
                  <a:srgbClr val="0070C0"/>
                </a:solidFill>
                <a:latin typeface="メイリオ" pitchFamily="50" charset="-128"/>
                <a:ea typeface="メイリオ" pitchFamily="50" charset="-128"/>
                <a:cs typeface="メイリオ" pitchFamily="50" charset="-128"/>
              </a:rPr>
              <a:t>調査表</a:t>
            </a:r>
            <a:endParaRPr lang="en-US" altLang="ja-JP" sz="4000" dirty="0" smtClean="0">
              <a:solidFill>
                <a:srgbClr val="0070C0"/>
              </a:solidFill>
              <a:latin typeface="メイリオ" pitchFamily="50" charset="-128"/>
              <a:ea typeface="メイリオ" pitchFamily="50" charset="-128"/>
              <a:cs typeface="メイリオ" pitchFamily="50" charset="-128"/>
            </a:endParaRPr>
          </a:p>
          <a:p>
            <a:pPr marL="0" indent="0">
              <a:buNone/>
            </a:pPr>
            <a:r>
              <a:rPr lang="ja-JP" altLang="en-US" sz="4000" dirty="0">
                <a:latin typeface="メイリオ" pitchFamily="50" charset="-128"/>
                <a:ea typeface="メイリオ" pitchFamily="50" charset="-128"/>
                <a:cs typeface="メイリオ" pitchFamily="50" charset="-128"/>
              </a:rPr>
              <a:t>・</a:t>
            </a:r>
            <a:r>
              <a:rPr lang="ja-JP" altLang="en-US" sz="4000" dirty="0" smtClean="0">
                <a:solidFill>
                  <a:srgbClr val="0070C0"/>
                </a:solidFill>
                <a:latin typeface="メイリオ" pitchFamily="50" charset="-128"/>
                <a:ea typeface="メイリオ" pitchFamily="50" charset="-128"/>
                <a:cs typeface="メイリオ" pitchFamily="50" charset="-128"/>
              </a:rPr>
              <a:t>システム概要図</a:t>
            </a:r>
            <a:endParaRPr lang="en-US" altLang="ja-JP" sz="4000" dirty="0" smtClean="0">
              <a:solidFill>
                <a:srgbClr val="0070C0"/>
              </a:solidFill>
              <a:latin typeface="メイリオ" pitchFamily="50" charset="-128"/>
              <a:ea typeface="メイリオ" pitchFamily="50" charset="-128"/>
              <a:cs typeface="メイリオ" pitchFamily="50" charset="-128"/>
            </a:endParaRPr>
          </a:p>
          <a:p>
            <a:pPr marL="0" indent="0">
              <a:buNone/>
            </a:pPr>
            <a:r>
              <a:rPr lang="ja-JP" altLang="en-US" sz="4000" dirty="0" smtClean="0">
                <a:latin typeface="メイリオ" pitchFamily="50" charset="-128"/>
                <a:ea typeface="メイリオ" pitchFamily="50" charset="-128"/>
                <a:cs typeface="メイリオ" pitchFamily="50" charset="-128"/>
              </a:rPr>
              <a:t>・</a:t>
            </a:r>
            <a:r>
              <a:rPr lang="en-US" altLang="ja-JP" sz="4000" dirty="0" smtClean="0">
                <a:solidFill>
                  <a:srgbClr val="FF0000"/>
                </a:solidFill>
                <a:latin typeface="メイリオ" pitchFamily="50" charset="-128"/>
                <a:ea typeface="メイリオ" pitchFamily="50" charset="-128"/>
                <a:cs typeface="メイリオ" pitchFamily="50" charset="-128"/>
              </a:rPr>
              <a:t>DFD</a:t>
            </a:r>
            <a:r>
              <a:rPr lang="ja-JP" altLang="en-US" sz="4000" dirty="0" smtClean="0">
                <a:solidFill>
                  <a:srgbClr val="FF0000"/>
                </a:solidFill>
                <a:latin typeface="メイリオ" pitchFamily="50" charset="-128"/>
                <a:ea typeface="メイリオ" pitchFamily="50" charset="-128"/>
                <a:cs typeface="メイリオ" pitchFamily="50" charset="-128"/>
              </a:rPr>
              <a:t>（データフローダイアグラム）</a:t>
            </a:r>
            <a:endParaRPr lang="en-US" altLang="ja-JP" sz="4000"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dirty="0" smtClean="0">
                <a:latin typeface="メイリオ" pitchFamily="50" charset="-128"/>
                <a:ea typeface="メイリオ" pitchFamily="50" charset="-128"/>
                <a:cs typeface="メイリオ" pitchFamily="50" charset="-128"/>
              </a:rPr>
              <a:t>・コード設計書</a:t>
            </a:r>
            <a:endParaRPr lang="en-US" altLang="ja-JP" sz="4000" dirty="0" smtClean="0">
              <a:latin typeface="メイリオ" pitchFamily="50" charset="-128"/>
              <a:ea typeface="メイリオ" pitchFamily="50" charset="-128"/>
              <a:cs typeface="メイリオ" pitchFamily="50" charset="-128"/>
            </a:endParaRPr>
          </a:p>
          <a:p>
            <a:pPr marL="0" indent="0">
              <a:buNone/>
            </a:pPr>
            <a:r>
              <a:rPr lang="ja-JP" altLang="en-US" sz="4000" dirty="0" smtClean="0">
                <a:latin typeface="メイリオ" pitchFamily="50" charset="-128"/>
                <a:ea typeface="メイリオ" pitchFamily="50" charset="-128"/>
                <a:cs typeface="メイリオ" pitchFamily="50" charset="-128"/>
              </a:rPr>
              <a:t>・</a:t>
            </a:r>
            <a:r>
              <a:rPr lang="en-US" altLang="ja-JP" sz="4000" dirty="0" smtClean="0">
                <a:latin typeface="メイリオ" pitchFamily="50" charset="-128"/>
                <a:ea typeface="メイリオ" pitchFamily="50" charset="-128"/>
                <a:cs typeface="メイリオ" pitchFamily="50" charset="-128"/>
              </a:rPr>
              <a:t>DB</a:t>
            </a:r>
            <a:r>
              <a:rPr lang="ja-JP" altLang="en-US" sz="4000" dirty="0" smtClean="0">
                <a:latin typeface="メイリオ" pitchFamily="50" charset="-128"/>
                <a:ea typeface="メイリオ" pitchFamily="50" charset="-128"/>
                <a:cs typeface="メイリオ" pitchFamily="50" charset="-128"/>
              </a:rPr>
              <a:t>（データベース）仕様書</a:t>
            </a:r>
            <a:endParaRPr lang="en-US" altLang="ja-JP" sz="4000" dirty="0" smtClean="0">
              <a:latin typeface="メイリオ" pitchFamily="50" charset="-128"/>
              <a:ea typeface="メイリオ" pitchFamily="50" charset="-128"/>
              <a:cs typeface="メイリオ" pitchFamily="50" charset="-128"/>
            </a:endParaRPr>
          </a:p>
          <a:p>
            <a:pPr marL="0" indent="0">
              <a:buNone/>
            </a:pPr>
            <a:r>
              <a:rPr lang="ja-JP" altLang="en-US" sz="4000" dirty="0" smtClean="0">
                <a:latin typeface="メイリオ" pitchFamily="50" charset="-128"/>
                <a:ea typeface="メイリオ" pitchFamily="50" charset="-128"/>
                <a:cs typeface="メイリオ" pitchFamily="50" charset="-128"/>
              </a:rPr>
              <a:t>・画面設計書</a:t>
            </a:r>
            <a:endParaRPr lang="en-US" altLang="ja-JP" sz="4000" dirty="0" smtClean="0">
              <a:latin typeface="メイリオ" pitchFamily="50" charset="-128"/>
              <a:ea typeface="メイリオ" pitchFamily="50" charset="-128"/>
              <a:cs typeface="メイリオ" pitchFamily="50" charset="-128"/>
            </a:endParaRPr>
          </a:p>
          <a:p>
            <a:pPr marL="0" indent="0">
              <a:buNone/>
            </a:pPr>
            <a:r>
              <a:rPr kumimoji="1" lang="ja-JP" altLang="en-US" sz="4000" dirty="0" smtClean="0">
                <a:latin typeface="メイリオ" pitchFamily="50" charset="-128"/>
                <a:ea typeface="メイリオ" pitchFamily="50" charset="-128"/>
                <a:cs typeface="メイリオ" pitchFamily="50" charset="-128"/>
              </a:rPr>
              <a:t>　その他</a:t>
            </a:r>
            <a:endParaRPr kumimoji="1" lang="ja-JP" altLang="en-US" sz="4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116517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95536" y="980728"/>
            <a:ext cx="8496944" cy="5877272"/>
          </a:xfrm>
        </p:spPr>
        <p:txBody>
          <a:bodyPr anchor="ctr">
            <a:normAutofit lnSpcReduction="10000"/>
          </a:bodyPr>
          <a:lstStyle/>
          <a:p>
            <a:pPr marL="0" indent="0" algn="ctr">
              <a:buNone/>
            </a:pPr>
            <a:r>
              <a:rPr lang="ja-JP" altLang="en-US" sz="6000" b="1" u="sng" dirty="0" smtClean="0">
                <a:latin typeface="メイリオ" pitchFamily="50" charset="-128"/>
                <a:ea typeface="メイリオ" pitchFamily="50" charset="-128"/>
                <a:cs typeface="メイリオ" pitchFamily="50" charset="-128"/>
              </a:rPr>
              <a:t>２</a:t>
            </a:r>
            <a:r>
              <a:rPr lang="en-US" altLang="ja-JP" sz="6000" b="1" u="sng" dirty="0" smtClean="0">
                <a:latin typeface="メイリオ" pitchFamily="50" charset="-128"/>
                <a:ea typeface="メイリオ" pitchFamily="50" charset="-128"/>
                <a:cs typeface="メイリオ" pitchFamily="50" charset="-128"/>
              </a:rPr>
              <a:t>A </a:t>
            </a:r>
            <a:r>
              <a:rPr lang="ja-JP" altLang="en-US" sz="6000" b="1" u="sng" dirty="0" smtClean="0">
                <a:latin typeface="メイリオ" pitchFamily="50" charset="-128"/>
                <a:ea typeface="メイリオ" pitchFamily="50" charset="-128"/>
                <a:cs typeface="メイリオ" pitchFamily="50" charset="-128"/>
              </a:rPr>
              <a:t>課題の出題先 </a:t>
            </a:r>
            <a:endParaRPr lang="en-US" altLang="ja-JP" sz="6000" b="1" u="sng" dirty="0" smtClean="0">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出題先</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hlinkClick r:id="rId2" action="ppaction://hlinkfile"/>
              </a:rPr>
              <a:t>\\teasrv\</a:t>
            </a:r>
            <a:r>
              <a:rPr lang="ja-JP" altLang="en-US" sz="4000" b="1" dirty="0" smtClean="0">
                <a:latin typeface="メイリオ" pitchFamily="50" charset="-128"/>
                <a:ea typeface="メイリオ" pitchFamily="50" charset="-128"/>
                <a:cs typeface="メイリオ" pitchFamily="50" charset="-128"/>
                <a:hlinkClick r:id="rId2" action="ppaction://hlinkfile"/>
              </a:rPr>
              <a:t>出題￥</a:t>
            </a:r>
            <a:r>
              <a:rPr lang="ja-JP" altLang="en-US" sz="4000" b="1" dirty="0" smtClean="0">
                <a:latin typeface="メイリオ" pitchFamily="50" charset="-128"/>
                <a:ea typeface="メイリオ" pitchFamily="50" charset="-128"/>
                <a:cs typeface="メイリオ" pitchFamily="50" charset="-128"/>
              </a:rPr>
              <a:t>講師</a:t>
            </a:r>
            <a:r>
              <a:rPr lang="en-US" altLang="ja-JP" sz="4000" b="1" dirty="0" smtClean="0">
                <a:latin typeface="メイリオ" pitchFamily="50" charset="-128"/>
                <a:ea typeface="メイリオ" pitchFamily="50" charset="-128"/>
                <a:cs typeface="メイリオ" pitchFamily="50" charset="-128"/>
              </a:rPr>
              <a:t>[J-P]\</a:t>
            </a:r>
            <a:r>
              <a:rPr lang="ja-JP" altLang="en-US" sz="4000" b="1" dirty="0" smtClean="0">
                <a:latin typeface="メイリオ" pitchFamily="50" charset="-128"/>
                <a:ea typeface="メイリオ" pitchFamily="50" charset="-128"/>
                <a:cs typeface="メイリオ" pitchFamily="50" charset="-128"/>
              </a:rPr>
              <a:t>梶田</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プログラム設計</a:t>
            </a:r>
            <a:r>
              <a:rPr lang="en-US" altLang="ja-JP" sz="4000" b="1" dirty="0" smtClean="0">
                <a:latin typeface="メイリオ" pitchFamily="50" charset="-128"/>
                <a:ea typeface="メイリオ" pitchFamily="50" charset="-128"/>
                <a:cs typeface="メイリオ" pitchFamily="50" charset="-128"/>
              </a:rPr>
              <a:t>\2A</a:t>
            </a:r>
            <a:r>
              <a:rPr lang="ja-JP" altLang="en-US" sz="4000" b="1" dirty="0" smtClean="0">
                <a:latin typeface="メイリオ" pitchFamily="50" charset="-128"/>
                <a:ea typeface="メイリオ" pitchFamily="50" charset="-128"/>
                <a:cs typeface="メイリオ" pitchFamily="50" charset="-128"/>
              </a:rPr>
              <a:t>￥</a:t>
            </a:r>
            <a:r>
              <a:rPr lang="en-US" altLang="ja-JP" sz="4000" b="1" dirty="0" smtClean="0">
                <a:latin typeface="メイリオ" pitchFamily="50" charset="-128"/>
                <a:ea typeface="メイリオ" pitchFamily="50" charset="-128"/>
                <a:cs typeface="メイリオ" pitchFamily="50" charset="-128"/>
              </a:rPr>
              <a:t>0423</a:t>
            </a:r>
          </a:p>
          <a:p>
            <a:pPr marL="0" indent="0">
              <a:buNone/>
            </a:pP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・システム概要図</a:t>
            </a:r>
            <a:r>
              <a:rPr lang="en-US" altLang="ja-JP" sz="4000" b="1" dirty="0" smtClean="0">
                <a:solidFill>
                  <a:srgbClr val="FF0000"/>
                </a:solidFill>
                <a:latin typeface="メイリオ" pitchFamily="50" charset="-128"/>
                <a:ea typeface="メイリオ" pitchFamily="50" charset="-128"/>
                <a:cs typeface="メイリオ" pitchFamily="50" charset="-128"/>
              </a:rPr>
              <a:t>_</a:t>
            </a:r>
            <a:r>
              <a:rPr lang="ja-JP" altLang="en-US" sz="4000" b="1" dirty="0" smtClean="0">
                <a:solidFill>
                  <a:srgbClr val="FF0000"/>
                </a:solidFill>
                <a:latin typeface="メイリオ" pitchFamily="50" charset="-128"/>
                <a:ea typeface="メイリオ" pitchFamily="50" charset="-128"/>
                <a:cs typeface="メイリオ" pitchFamily="50" charset="-128"/>
              </a:rPr>
              <a:t>解答例</a:t>
            </a:r>
            <a:r>
              <a:rPr lang="en-US" altLang="ja-JP" sz="4000" b="1" dirty="0" smtClean="0">
                <a:solidFill>
                  <a:srgbClr val="FF0000"/>
                </a:solidFill>
                <a:latin typeface="メイリオ" pitchFamily="50" charset="-128"/>
                <a:ea typeface="メイリオ" pitchFamily="50" charset="-128"/>
                <a:cs typeface="メイリオ" pitchFamily="50" charset="-128"/>
              </a:rPr>
              <a:t>.</a:t>
            </a:r>
            <a:r>
              <a:rPr lang="en-US" altLang="ja-JP" sz="4000" b="1" dirty="0" err="1" smtClean="0">
                <a:solidFill>
                  <a:srgbClr val="FF0000"/>
                </a:solidFill>
                <a:latin typeface="メイリオ" pitchFamily="50" charset="-128"/>
                <a:ea typeface="メイリオ" pitchFamily="50" charset="-128"/>
                <a:cs typeface="メイリオ" pitchFamily="50" charset="-128"/>
              </a:rPr>
              <a:t>docx</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・ガントチャート解答例</a:t>
            </a:r>
            <a:r>
              <a:rPr lang="en-US" altLang="ja-JP" sz="4000" b="1" dirty="0" smtClean="0">
                <a:solidFill>
                  <a:srgbClr val="FF0000"/>
                </a:solidFill>
                <a:latin typeface="メイリオ" pitchFamily="50" charset="-128"/>
                <a:ea typeface="メイリオ" pitchFamily="50" charset="-128"/>
                <a:cs typeface="メイリオ" pitchFamily="50" charset="-128"/>
              </a:rPr>
              <a:t>.</a:t>
            </a:r>
            <a:r>
              <a:rPr lang="en-US" altLang="ja-JP" sz="4000" b="1" dirty="0" err="1" smtClean="0">
                <a:solidFill>
                  <a:srgbClr val="FF0000"/>
                </a:solidFill>
                <a:latin typeface="メイリオ" pitchFamily="50" charset="-128"/>
                <a:ea typeface="メイリオ" pitchFamily="50" charset="-128"/>
                <a:cs typeface="メイリオ" pitchFamily="50" charset="-128"/>
              </a:rPr>
              <a:t>xlsx</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r>
              <a:rPr lang="ja-JP" altLang="en-US" sz="4000" b="1" dirty="0" smtClean="0">
                <a:solidFill>
                  <a:srgbClr val="FF0000"/>
                </a:solidFill>
                <a:latin typeface="メイリオ" pitchFamily="50" charset="-128"/>
                <a:ea typeface="メイリオ" pitchFamily="50" charset="-128"/>
                <a:cs typeface="メイリオ" pitchFamily="50" charset="-128"/>
              </a:rPr>
              <a:t>・</a:t>
            </a:r>
            <a:r>
              <a:rPr lang="en-US" altLang="ja-JP" sz="4000" b="1" dirty="0" smtClean="0">
                <a:solidFill>
                  <a:srgbClr val="FF0000"/>
                </a:solidFill>
                <a:latin typeface="メイリオ" pitchFamily="50" charset="-128"/>
                <a:ea typeface="メイリオ" pitchFamily="50" charset="-128"/>
                <a:cs typeface="メイリオ" pitchFamily="50" charset="-128"/>
              </a:rPr>
              <a:t>DFD</a:t>
            </a:r>
            <a:r>
              <a:rPr lang="ja-JP" altLang="en-US" sz="4000" b="1" dirty="0" smtClean="0">
                <a:solidFill>
                  <a:srgbClr val="FF0000"/>
                </a:solidFill>
                <a:latin typeface="メイリオ" pitchFamily="50" charset="-128"/>
                <a:ea typeface="メイリオ" pitchFamily="50" charset="-128"/>
                <a:cs typeface="メイリオ" pitchFamily="50" charset="-128"/>
              </a:rPr>
              <a:t>とは</a:t>
            </a:r>
            <a:r>
              <a:rPr lang="en-US" altLang="ja-JP" sz="4000" b="1" dirty="0">
                <a:solidFill>
                  <a:srgbClr val="FF0000"/>
                </a:solidFill>
                <a:latin typeface="メイリオ" pitchFamily="50" charset="-128"/>
                <a:ea typeface="メイリオ" pitchFamily="50" charset="-128"/>
                <a:cs typeface="メイリオ" pitchFamily="50" charset="-128"/>
              </a:rPr>
              <a:t>.</a:t>
            </a:r>
            <a:r>
              <a:rPr lang="en-US" altLang="ja-JP" sz="4000" b="1" dirty="0" err="1">
                <a:solidFill>
                  <a:srgbClr val="FF0000"/>
                </a:solidFill>
                <a:latin typeface="メイリオ" pitchFamily="50" charset="-128"/>
                <a:ea typeface="メイリオ" pitchFamily="50" charset="-128"/>
                <a:cs typeface="メイリオ" pitchFamily="50" charset="-128"/>
              </a:rPr>
              <a:t>docx</a:t>
            </a: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buNone/>
            </a:pPr>
            <a:endParaRPr lang="en-US" altLang="ja-JP" sz="4000" b="1" dirty="0" smtClean="0">
              <a:solidFill>
                <a:srgbClr val="FF0000"/>
              </a:solidFill>
              <a:latin typeface="メイリオ" pitchFamily="50" charset="-128"/>
              <a:ea typeface="メイリオ" pitchFamily="50" charset="-128"/>
              <a:cs typeface="メイリオ" pitchFamily="50" charset="-128"/>
            </a:endParaRPr>
          </a:p>
          <a:p>
            <a:pPr marL="0" indent="0" algn="ctr">
              <a:buNone/>
            </a:pPr>
            <a:endParaRPr kumimoji="1" lang="ja-JP" altLang="en-US" sz="40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81839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692696"/>
            <a:ext cx="7772400" cy="864096"/>
          </a:xfrm>
        </p:spPr>
        <p:txBody>
          <a:bodyPr>
            <a:normAutofit fontScale="90000"/>
          </a:bodyPr>
          <a:lstStyle/>
          <a:p>
            <a:r>
              <a:rPr lang="ja-JP" altLang="en-US" dirty="0" smtClean="0"/>
              <a:t>プログラム設計における</a:t>
            </a:r>
            <a:r>
              <a:rPr lang="en-US" altLang="ja-JP" dirty="0" smtClean="0"/>
              <a:t/>
            </a:r>
            <a:br>
              <a:rPr lang="en-US" altLang="ja-JP" dirty="0" smtClean="0"/>
            </a:br>
            <a:r>
              <a:rPr lang="ja-JP" altLang="en-US" dirty="0" smtClean="0"/>
              <a:t>上流工程の大まか</a:t>
            </a:r>
            <a:r>
              <a:rPr lang="ja-JP" altLang="en-US" dirty="0"/>
              <a:t>な流れ</a:t>
            </a:r>
            <a:br>
              <a:rPr lang="ja-JP" altLang="en-US" dirty="0"/>
            </a:br>
            <a:endParaRPr kumimoji="1" lang="ja-JP" altLang="en-US" dirty="0"/>
          </a:p>
        </p:txBody>
      </p:sp>
      <p:sp>
        <p:nvSpPr>
          <p:cNvPr id="3" name="サブタイトル 2"/>
          <p:cNvSpPr>
            <a:spLocks noGrp="1"/>
          </p:cNvSpPr>
          <p:nvPr>
            <p:ph type="subTitle" idx="1"/>
          </p:nvPr>
        </p:nvSpPr>
        <p:spPr>
          <a:xfrm>
            <a:off x="251520" y="1556792"/>
            <a:ext cx="8568952" cy="5040560"/>
          </a:xfrm>
        </p:spPr>
        <p:txBody>
          <a:bodyPr>
            <a:normAutofit fontScale="92500"/>
          </a:bodyPr>
          <a:lstStyle/>
          <a:p>
            <a:pPr algn="l"/>
            <a:r>
              <a:rPr lang="ja-JP" altLang="en-US" sz="3600" b="1" dirty="0" smtClean="0">
                <a:solidFill>
                  <a:schemeClr val="tx1"/>
                </a:solidFill>
              </a:rPr>
              <a:t>基本的な流れは</a:t>
            </a:r>
            <a:endParaRPr lang="en-US" altLang="ja-JP" sz="3600" b="1" dirty="0" smtClean="0">
              <a:solidFill>
                <a:schemeClr val="tx1"/>
              </a:solidFill>
            </a:endParaRPr>
          </a:p>
          <a:p>
            <a:pPr algn="l"/>
            <a:endParaRPr lang="en-US" altLang="ja-JP" sz="3600" b="1" dirty="0" smtClean="0">
              <a:solidFill>
                <a:schemeClr val="tx1"/>
              </a:solidFill>
            </a:endParaRPr>
          </a:p>
          <a:p>
            <a:pPr algn="l"/>
            <a:r>
              <a:rPr lang="ja-JP" altLang="en-US" sz="3600" b="1" dirty="0" smtClean="0">
                <a:solidFill>
                  <a:schemeClr val="tx2">
                    <a:lumMod val="75000"/>
                  </a:schemeClr>
                </a:solidFill>
              </a:rPr>
              <a:t>要件定義→外部設計→内部設計→開発の流れ</a:t>
            </a:r>
            <a:endParaRPr lang="en-US" altLang="ja-JP" sz="3600" b="1" dirty="0" smtClean="0">
              <a:solidFill>
                <a:schemeClr val="tx2">
                  <a:lumMod val="75000"/>
                </a:schemeClr>
              </a:solidFill>
            </a:endParaRPr>
          </a:p>
          <a:p>
            <a:pPr algn="l"/>
            <a:r>
              <a:rPr lang="ja-JP" altLang="en-US" sz="3600" b="1" dirty="0" smtClean="0">
                <a:solidFill>
                  <a:schemeClr val="tx1"/>
                </a:solidFill>
              </a:rPr>
              <a:t/>
            </a:r>
            <a:br>
              <a:rPr lang="ja-JP" altLang="en-US" sz="3600" b="1" dirty="0" smtClean="0">
                <a:solidFill>
                  <a:schemeClr val="tx1"/>
                </a:solidFill>
              </a:rPr>
            </a:br>
            <a:r>
              <a:rPr lang="ja-JP" altLang="en-US" sz="3600" dirty="0" smtClean="0">
                <a:solidFill>
                  <a:schemeClr val="tx1"/>
                </a:solidFill>
              </a:rPr>
              <a:t>ここで外部設計は基本設計、内部設計は詳細設計とも呼ばれる。</a:t>
            </a:r>
            <a:endParaRPr lang="en-US" altLang="ja-JP" sz="3600" dirty="0" smtClean="0">
              <a:solidFill>
                <a:schemeClr val="tx1"/>
              </a:solidFill>
            </a:endParaRPr>
          </a:p>
          <a:p>
            <a:pPr algn="l"/>
            <a:r>
              <a:rPr lang="ja-JP" altLang="en-US" sz="3600" dirty="0" smtClean="0">
                <a:solidFill>
                  <a:schemeClr val="tx1"/>
                </a:solidFill>
              </a:rPr>
              <a:t/>
            </a:r>
            <a:br>
              <a:rPr lang="ja-JP" altLang="en-US" sz="3600" dirty="0" smtClean="0">
                <a:solidFill>
                  <a:schemeClr val="tx1"/>
                </a:solidFill>
              </a:rPr>
            </a:br>
            <a:r>
              <a:rPr lang="ja-JP" altLang="en-US" sz="3600" dirty="0" smtClean="0">
                <a:solidFill>
                  <a:schemeClr val="tx1"/>
                </a:solidFill>
              </a:rPr>
              <a:t>一般にウォーターフォールモデルでの考え方では外部設計までが上流工程と考えられる。</a:t>
            </a:r>
          </a:p>
          <a:p>
            <a:pPr algn="l"/>
            <a:endParaRPr kumimoji="1" lang="ja-JP" altLang="en-US" b="1" dirty="0">
              <a:solidFill>
                <a:schemeClr val="tx1"/>
              </a:solidFill>
            </a:endParaRPr>
          </a:p>
        </p:txBody>
      </p:sp>
      <p:sp>
        <p:nvSpPr>
          <p:cNvPr id="4" name="正方形/長方形 3"/>
          <p:cNvSpPr/>
          <p:nvPr/>
        </p:nvSpPr>
        <p:spPr>
          <a:xfrm>
            <a:off x="1763688" y="188640"/>
            <a:ext cx="5976664" cy="1224136"/>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80870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95536" y="476672"/>
            <a:ext cx="8424936" cy="5976664"/>
          </a:xfrm>
        </p:spPr>
        <p:txBody>
          <a:bodyPr>
            <a:normAutofit fontScale="92500" lnSpcReduction="20000"/>
          </a:bodyPr>
          <a:lstStyle/>
          <a:p>
            <a:pPr algn="l"/>
            <a:r>
              <a:rPr lang="ja-JP" altLang="en-US" sz="4300" dirty="0">
                <a:solidFill>
                  <a:schemeClr val="tx2">
                    <a:lumMod val="75000"/>
                  </a:schemeClr>
                </a:solidFill>
              </a:rPr>
              <a:t>要件</a:t>
            </a:r>
            <a:r>
              <a:rPr lang="ja-JP" altLang="en-US" sz="4300" dirty="0" smtClean="0">
                <a:solidFill>
                  <a:schemeClr val="tx2">
                    <a:lumMod val="75000"/>
                  </a:schemeClr>
                </a:solidFill>
              </a:rPr>
              <a:t>定義</a:t>
            </a:r>
            <a:endParaRPr lang="en-US" altLang="ja-JP" sz="4300" dirty="0" smtClean="0">
              <a:solidFill>
                <a:schemeClr val="tx2">
                  <a:lumMod val="75000"/>
                </a:schemeClr>
              </a:solidFill>
            </a:endParaRPr>
          </a:p>
          <a:p>
            <a:pPr algn="l"/>
            <a:r>
              <a:rPr lang="ja-JP" altLang="en-US" sz="3600" dirty="0">
                <a:solidFill>
                  <a:schemeClr val="tx1"/>
                </a:solidFill>
              </a:rPr>
              <a:t>システムの範囲を決定する。何を作って何を作らないかを明確にすること</a:t>
            </a:r>
            <a:r>
              <a:rPr lang="ja-JP" altLang="en-US" sz="3600" dirty="0" smtClean="0">
                <a:solidFill>
                  <a:schemeClr val="tx1"/>
                </a:solidFill>
              </a:rPr>
              <a:t>。</a:t>
            </a:r>
            <a:endParaRPr lang="ja-JP" altLang="en-US" sz="3600" dirty="0">
              <a:solidFill>
                <a:schemeClr val="tx1"/>
              </a:solidFill>
            </a:endParaRPr>
          </a:p>
          <a:p>
            <a:pPr algn="l"/>
            <a:endParaRPr lang="en-US" altLang="ja-JP" sz="3600" dirty="0" smtClean="0">
              <a:solidFill>
                <a:schemeClr val="tx1"/>
              </a:solidFill>
            </a:endParaRPr>
          </a:p>
          <a:p>
            <a:pPr algn="l"/>
            <a:r>
              <a:rPr lang="ja-JP" altLang="en-US" sz="3600" dirty="0" smtClean="0">
                <a:solidFill>
                  <a:schemeClr val="tx1"/>
                </a:solidFill>
              </a:rPr>
              <a:t>要求</a:t>
            </a:r>
            <a:r>
              <a:rPr lang="ja-JP" altLang="en-US" sz="3600" dirty="0">
                <a:solidFill>
                  <a:schemeClr val="tx1"/>
                </a:solidFill>
              </a:rPr>
              <a:t>開発</a:t>
            </a:r>
            <a:r>
              <a:rPr lang="en-US" altLang="ja-JP" sz="3600" dirty="0">
                <a:solidFill>
                  <a:schemeClr val="tx1"/>
                </a:solidFill>
              </a:rPr>
              <a:t>(</a:t>
            </a:r>
            <a:r>
              <a:rPr lang="ja-JP" altLang="en-US" sz="3600" dirty="0">
                <a:solidFill>
                  <a:schemeClr val="tx1"/>
                </a:solidFill>
              </a:rPr>
              <a:t>超上流工程</a:t>
            </a:r>
            <a:r>
              <a:rPr lang="en-US" altLang="ja-JP" sz="3600" dirty="0">
                <a:solidFill>
                  <a:schemeClr val="tx1"/>
                </a:solidFill>
              </a:rPr>
              <a:t>)</a:t>
            </a:r>
          </a:p>
          <a:p>
            <a:pPr algn="l"/>
            <a:r>
              <a:rPr lang="en-US" altLang="ja-JP" sz="3600" dirty="0">
                <a:solidFill>
                  <a:schemeClr val="tx1"/>
                </a:solidFill>
              </a:rPr>
              <a:t>[ </a:t>
            </a:r>
            <a:r>
              <a:rPr lang="ja-JP" altLang="en-US" sz="3600" dirty="0">
                <a:solidFill>
                  <a:schemeClr val="tx1"/>
                </a:solidFill>
              </a:rPr>
              <a:t>業務フロー </a:t>
            </a:r>
            <a:r>
              <a:rPr lang="en-US" altLang="ja-JP" sz="3600" dirty="0">
                <a:solidFill>
                  <a:schemeClr val="tx1"/>
                </a:solidFill>
              </a:rPr>
              <a:t>]</a:t>
            </a:r>
            <a:r>
              <a:rPr lang="ja-JP" altLang="en-US" sz="3600" dirty="0">
                <a:solidFill>
                  <a:schemeClr val="tx1"/>
                </a:solidFill>
              </a:rPr>
              <a:t>　</a:t>
            </a:r>
            <a:br>
              <a:rPr lang="ja-JP" altLang="en-US" sz="3600" dirty="0">
                <a:solidFill>
                  <a:schemeClr val="tx1"/>
                </a:solidFill>
              </a:rPr>
            </a:br>
            <a:r>
              <a:rPr lang="ja-JP" altLang="en-US" sz="3600" dirty="0">
                <a:solidFill>
                  <a:schemeClr val="tx1"/>
                </a:solidFill>
              </a:rPr>
              <a:t>業務とその流れを表現するもの。素人にもわかるように</a:t>
            </a:r>
            <a:br>
              <a:rPr lang="ja-JP" altLang="en-US" sz="3600" dirty="0">
                <a:solidFill>
                  <a:schemeClr val="tx1"/>
                </a:solidFill>
              </a:rPr>
            </a:br>
            <a:r>
              <a:rPr lang="ja-JP" altLang="en-US" sz="3600" dirty="0">
                <a:solidFill>
                  <a:schemeClr val="tx1"/>
                </a:solidFill>
              </a:rPr>
              <a:t>　→ アクティビティ図　業務機能関連図</a:t>
            </a:r>
            <a:br>
              <a:rPr lang="ja-JP" altLang="en-US" sz="3600" dirty="0">
                <a:solidFill>
                  <a:schemeClr val="tx1"/>
                </a:solidFill>
              </a:rPr>
            </a:br>
            <a:r>
              <a:rPr lang="en-US" altLang="ja-JP" sz="3600" dirty="0">
                <a:solidFill>
                  <a:schemeClr val="tx1"/>
                </a:solidFill>
              </a:rPr>
              <a:t>[ </a:t>
            </a:r>
            <a:r>
              <a:rPr lang="ja-JP" altLang="en-US" sz="3600" dirty="0">
                <a:solidFill>
                  <a:schemeClr val="tx1"/>
                </a:solidFill>
              </a:rPr>
              <a:t>業務モデル </a:t>
            </a:r>
            <a:r>
              <a:rPr lang="en-US" altLang="ja-JP" sz="3600" dirty="0">
                <a:solidFill>
                  <a:schemeClr val="tx1"/>
                </a:solidFill>
              </a:rPr>
              <a:t>]</a:t>
            </a:r>
            <a:br>
              <a:rPr lang="en-US" altLang="ja-JP" sz="3600" dirty="0">
                <a:solidFill>
                  <a:schemeClr val="tx1"/>
                </a:solidFill>
              </a:rPr>
            </a:br>
            <a:r>
              <a:rPr lang="ja-JP" altLang="en-US" sz="3600" dirty="0">
                <a:solidFill>
                  <a:schemeClr val="tx1"/>
                </a:solidFill>
              </a:rPr>
              <a:t>業務を静的に表現する。</a:t>
            </a:r>
            <a:br>
              <a:rPr lang="ja-JP" altLang="en-US" sz="3600" dirty="0">
                <a:solidFill>
                  <a:schemeClr val="tx1"/>
                </a:solidFill>
              </a:rPr>
            </a:br>
            <a:r>
              <a:rPr lang="ja-JP" altLang="en-US" sz="3600" dirty="0" smtClean="0">
                <a:solidFill>
                  <a:schemeClr val="tx1"/>
                </a:solidFill>
              </a:rPr>
              <a:t>　→</a:t>
            </a:r>
            <a:r>
              <a:rPr lang="ja-JP" altLang="en-US" sz="3600" dirty="0">
                <a:solidFill>
                  <a:schemeClr val="tx1"/>
                </a:solidFill>
              </a:rPr>
              <a:t>　</a:t>
            </a:r>
            <a:r>
              <a:rPr lang="en-US" altLang="ja-JP" sz="3600" dirty="0">
                <a:solidFill>
                  <a:schemeClr val="tx1"/>
                </a:solidFill>
              </a:rPr>
              <a:t>ERD</a:t>
            </a:r>
            <a:r>
              <a:rPr lang="ja-JP" altLang="en-US" sz="3600" dirty="0">
                <a:solidFill>
                  <a:schemeClr val="tx1"/>
                </a:solidFill>
              </a:rPr>
              <a:t>　クラス図</a:t>
            </a:r>
          </a:p>
          <a:p>
            <a:pPr algn="l"/>
            <a:endParaRPr kumimoji="1" lang="ja-JP" altLang="en-US" dirty="0">
              <a:solidFill>
                <a:schemeClr val="tx1"/>
              </a:solidFill>
            </a:endParaRPr>
          </a:p>
        </p:txBody>
      </p:sp>
    </p:spTree>
    <p:extLst>
      <p:ext uri="{BB962C8B-B14F-4D97-AF65-F5344CB8AC3E}">
        <p14:creationId xmlns:p14="http://schemas.microsoft.com/office/powerpoint/2010/main" val="2780561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836712"/>
            <a:ext cx="4049222" cy="4629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a:xfrm>
            <a:off x="179512" y="272043"/>
            <a:ext cx="2582758" cy="369332"/>
          </a:xfrm>
          <a:prstGeom prst="rect">
            <a:avLst/>
          </a:prstGeom>
        </p:spPr>
        <p:txBody>
          <a:bodyPr wrap="none">
            <a:spAutoFit/>
          </a:bodyPr>
          <a:lstStyle/>
          <a:p>
            <a:r>
              <a:rPr lang="ja-JP" altLang="en-US" dirty="0" smtClean="0"/>
              <a:t>アクティビティ図サンプル</a:t>
            </a:r>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2466" y="2458287"/>
            <a:ext cx="4301283" cy="418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a:xfrm>
            <a:off x="4514538" y="2088954"/>
            <a:ext cx="1792478" cy="369332"/>
          </a:xfrm>
          <a:prstGeom prst="rect">
            <a:avLst/>
          </a:prstGeom>
        </p:spPr>
        <p:txBody>
          <a:bodyPr wrap="none">
            <a:spAutoFit/>
          </a:bodyPr>
          <a:lstStyle/>
          <a:p>
            <a:r>
              <a:rPr lang="ja-JP" altLang="en-US" dirty="0" smtClean="0"/>
              <a:t>ＥＲＤ図サンプル</a:t>
            </a:r>
            <a:endParaRPr lang="ja-JP" altLang="en-US" dirty="0"/>
          </a:p>
        </p:txBody>
      </p:sp>
    </p:spTree>
    <p:extLst>
      <p:ext uri="{BB962C8B-B14F-4D97-AF65-F5344CB8AC3E}">
        <p14:creationId xmlns:p14="http://schemas.microsoft.com/office/powerpoint/2010/main" val="357163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51520" y="188640"/>
            <a:ext cx="8892480" cy="6552728"/>
          </a:xfrm>
        </p:spPr>
        <p:txBody>
          <a:bodyPr>
            <a:normAutofit fontScale="25000" lnSpcReduction="20000"/>
          </a:bodyPr>
          <a:lstStyle/>
          <a:p>
            <a:pPr lvl="0" algn="l"/>
            <a:r>
              <a:rPr lang="ja-JP" altLang="en-US" sz="16000" dirty="0">
                <a:solidFill>
                  <a:srgbClr val="1F497D">
                    <a:lumMod val="75000"/>
                  </a:srgbClr>
                </a:solidFill>
              </a:rPr>
              <a:t>要件</a:t>
            </a:r>
            <a:r>
              <a:rPr lang="ja-JP" altLang="en-US" sz="16000" dirty="0" smtClean="0">
                <a:solidFill>
                  <a:srgbClr val="1F497D">
                    <a:lumMod val="75000"/>
                  </a:srgbClr>
                </a:solidFill>
              </a:rPr>
              <a:t>定義</a:t>
            </a:r>
            <a:endParaRPr lang="en-US" altLang="ja-JP" sz="17600" dirty="0" smtClean="0">
              <a:solidFill>
                <a:schemeClr val="tx1"/>
              </a:solidFill>
            </a:endParaRPr>
          </a:p>
          <a:p>
            <a:pPr algn="l"/>
            <a:endParaRPr lang="en-US" altLang="ja-JP" sz="14400" dirty="0" smtClean="0">
              <a:solidFill>
                <a:schemeClr val="tx1"/>
              </a:solidFill>
            </a:endParaRPr>
          </a:p>
          <a:p>
            <a:pPr algn="l"/>
            <a:r>
              <a:rPr lang="en-US" altLang="ja-JP" sz="14400" dirty="0" smtClean="0">
                <a:solidFill>
                  <a:schemeClr val="tx1"/>
                </a:solidFill>
              </a:rPr>
              <a:t>1</a:t>
            </a:r>
            <a:r>
              <a:rPr lang="en-US" altLang="ja-JP" sz="14400" dirty="0">
                <a:solidFill>
                  <a:schemeClr val="tx1"/>
                </a:solidFill>
              </a:rPr>
              <a:t>.</a:t>
            </a:r>
            <a:r>
              <a:rPr lang="ja-JP" altLang="en-US" sz="14400" dirty="0">
                <a:solidFill>
                  <a:schemeClr val="tx1"/>
                </a:solidFill>
              </a:rPr>
              <a:t>機能</a:t>
            </a:r>
            <a:r>
              <a:rPr lang="ja-JP" altLang="en-US" sz="14400" dirty="0" smtClean="0">
                <a:solidFill>
                  <a:schemeClr val="tx1"/>
                </a:solidFill>
              </a:rPr>
              <a:t>要件（必ず搭載すべき機能）</a:t>
            </a:r>
            <a:r>
              <a:rPr lang="ja-JP" altLang="en-US" sz="14400" dirty="0">
                <a:solidFill>
                  <a:schemeClr val="tx1"/>
                </a:solidFill>
              </a:rPr>
              <a:t/>
            </a:r>
            <a:br>
              <a:rPr lang="ja-JP" altLang="en-US" sz="14400" dirty="0">
                <a:solidFill>
                  <a:schemeClr val="tx1"/>
                </a:solidFill>
              </a:rPr>
            </a:br>
            <a:r>
              <a:rPr lang="ja-JP" altLang="en-US" sz="14400" dirty="0">
                <a:solidFill>
                  <a:schemeClr val="tx1"/>
                </a:solidFill>
              </a:rPr>
              <a:t>　ユースケース一覧　機能</a:t>
            </a:r>
            <a:r>
              <a:rPr lang="ja-JP" altLang="en-US" sz="14400" dirty="0" smtClean="0">
                <a:solidFill>
                  <a:schemeClr val="tx1"/>
                </a:solidFill>
              </a:rPr>
              <a:t>一覧</a:t>
            </a:r>
            <a:endParaRPr lang="en-US" altLang="ja-JP" sz="14400" dirty="0" smtClean="0">
              <a:solidFill>
                <a:schemeClr val="tx1"/>
              </a:solidFill>
            </a:endParaRPr>
          </a:p>
          <a:p>
            <a:pPr algn="l"/>
            <a:r>
              <a:rPr lang="en-US" altLang="ja-JP" sz="14400" dirty="0" smtClean="0">
                <a:solidFill>
                  <a:schemeClr val="tx1"/>
                </a:solidFill>
              </a:rPr>
              <a:t>2</a:t>
            </a:r>
            <a:r>
              <a:rPr lang="en-US" altLang="ja-JP" sz="14400" dirty="0">
                <a:solidFill>
                  <a:schemeClr val="tx1"/>
                </a:solidFill>
              </a:rPr>
              <a:t>.</a:t>
            </a:r>
            <a:r>
              <a:rPr lang="ja-JP" altLang="en-US" sz="14400" dirty="0">
                <a:solidFill>
                  <a:schemeClr val="tx1"/>
                </a:solidFill>
              </a:rPr>
              <a:t>非機能</a:t>
            </a:r>
            <a:r>
              <a:rPr lang="ja-JP" altLang="en-US" sz="14400" dirty="0" smtClean="0">
                <a:solidFill>
                  <a:schemeClr val="tx1"/>
                </a:solidFill>
              </a:rPr>
              <a:t>要件（品質向上）</a:t>
            </a:r>
            <a:endParaRPr lang="en-US" altLang="ja-JP" sz="14400" dirty="0" smtClean="0">
              <a:solidFill>
                <a:schemeClr val="tx1"/>
              </a:solidFill>
            </a:endParaRPr>
          </a:p>
          <a:p>
            <a:pPr algn="l"/>
            <a:r>
              <a:rPr lang="ja-JP" altLang="en-US" sz="14400" dirty="0">
                <a:solidFill>
                  <a:schemeClr val="tx1"/>
                </a:solidFill>
              </a:rPr>
              <a:t>　</a:t>
            </a:r>
            <a:r>
              <a:rPr lang="en-US" altLang="ja-JP" sz="14400" dirty="0" smtClean="0">
                <a:solidFill>
                  <a:schemeClr val="tx1"/>
                </a:solidFill>
              </a:rPr>
              <a:t>&gt;</a:t>
            </a:r>
            <a:r>
              <a:rPr lang="ja-JP" altLang="en-US" sz="14400" dirty="0" smtClean="0">
                <a:solidFill>
                  <a:schemeClr val="tx1"/>
                </a:solidFill>
              </a:rPr>
              <a:t>可用性　継続的に利用可能</a:t>
            </a:r>
            <a:r>
              <a:rPr lang="ja-JP" altLang="en-US" sz="14400" dirty="0">
                <a:solidFill>
                  <a:schemeClr val="tx1"/>
                </a:solidFill>
              </a:rPr>
              <a:t/>
            </a:r>
            <a:br>
              <a:rPr lang="ja-JP" altLang="en-US" sz="14400" dirty="0">
                <a:solidFill>
                  <a:schemeClr val="tx1"/>
                </a:solidFill>
              </a:rPr>
            </a:br>
            <a:r>
              <a:rPr lang="ja-JP" altLang="en-US" sz="14400" dirty="0">
                <a:solidFill>
                  <a:schemeClr val="tx1"/>
                </a:solidFill>
              </a:rPr>
              <a:t>　</a:t>
            </a:r>
            <a:r>
              <a:rPr lang="en-US" altLang="ja-JP" sz="14400" dirty="0">
                <a:solidFill>
                  <a:schemeClr val="tx1"/>
                </a:solidFill>
              </a:rPr>
              <a:t>&gt;</a:t>
            </a:r>
            <a:r>
              <a:rPr lang="ja-JP" altLang="en-US" sz="14400" dirty="0" smtClean="0">
                <a:solidFill>
                  <a:schemeClr val="tx1"/>
                </a:solidFill>
              </a:rPr>
              <a:t>使用性　ユーザーインターフェースの</a:t>
            </a:r>
            <a:r>
              <a:rPr lang="ja-JP" altLang="en-US" sz="14400" dirty="0">
                <a:solidFill>
                  <a:schemeClr val="tx1"/>
                </a:solidFill>
              </a:rPr>
              <a:t>指針</a:t>
            </a:r>
            <a:r>
              <a:rPr lang="ja-JP" altLang="en-US" sz="14400" dirty="0" smtClean="0">
                <a:solidFill>
                  <a:schemeClr val="tx1"/>
                </a:solidFill>
              </a:rPr>
              <a:t>、</a:t>
            </a:r>
            <a:endParaRPr lang="en-US" altLang="ja-JP" sz="14400" dirty="0" smtClean="0">
              <a:solidFill>
                <a:schemeClr val="tx1"/>
              </a:solidFill>
            </a:endParaRPr>
          </a:p>
          <a:p>
            <a:pPr algn="l"/>
            <a:r>
              <a:rPr lang="en-US" altLang="ja-JP" sz="14400" dirty="0" smtClean="0">
                <a:solidFill>
                  <a:schemeClr val="tx1"/>
                </a:solidFill>
              </a:rPr>
              <a:t>	</a:t>
            </a:r>
            <a:r>
              <a:rPr lang="ja-JP" altLang="en-US" sz="14400" dirty="0" smtClean="0">
                <a:solidFill>
                  <a:schemeClr val="tx1"/>
                </a:solidFill>
              </a:rPr>
              <a:t>ユーザ</a:t>
            </a:r>
            <a:r>
              <a:rPr lang="ja-JP" altLang="en-US" sz="14400" dirty="0">
                <a:solidFill>
                  <a:schemeClr val="tx1"/>
                </a:solidFill>
              </a:rPr>
              <a:t>教育、マニュアル</a:t>
            </a:r>
            <a:br>
              <a:rPr lang="ja-JP" altLang="en-US" sz="14400" dirty="0">
                <a:solidFill>
                  <a:schemeClr val="tx1"/>
                </a:solidFill>
              </a:rPr>
            </a:br>
            <a:r>
              <a:rPr lang="ja-JP" altLang="en-US" sz="14400" dirty="0">
                <a:solidFill>
                  <a:schemeClr val="tx1"/>
                </a:solidFill>
              </a:rPr>
              <a:t>　</a:t>
            </a:r>
            <a:r>
              <a:rPr lang="en-US" altLang="ja-JP" sz="14400" dirty="0">
                <a:solidFill>
                  <a:schemeClr val="tx1"/>
                </a:solidFill>
              </a:rPr>
              <a:t>&gt;</a:t>
            </a:r>
            <a:r>
              <a:rPr lang="ja-JP" altLang="en-US" sz="14400" dirty="0">
                <a:solidFill>
                  <a:schemeClr val="tx1"/>
                </a:solidFill>
              </a:rPr>
              <a:t>信頼性　管理、監視、保守、復旧</a:t>
            </a:r>
            <a:br>
              <a:rPr lang="ja-JP" altLang="en-US" sz="14400" dirty="0">
                <a:solidFill>
                  <a:schemeClr val="tx1"/>
                </a:solidFill>
              </a:rPr>
            </a:br>
            <a:r>
              <a:rPr lang="ja-JP" altLang="en-US" sz="14400" dirty="0">
                <a:solidFill>
                  <a:schemeClr val="tx1"/>
                </a:solidFill>
              </a:rPr>
              <a:t>　</a:t>
            </a:r>
            <a:r>
              <a:rPr lang="en-US" altLang="ja-JP" sz="14400" dirty="0">
                <a:solidFill>
                  <a:schemeClr val="tx1"/>
                </a:solidFill>
              </a:rPr>
              <a:t>&gt;</a:t>
            </a:r>
            <a:r>
              <a:rPr lang="ja-JP" altLang="en-US" sz="14400" dirty="0" smtClean="0">
                <a:solidFill>
                  <a:schemeClr val="tx1"/>
                </a:solidFill>
              </a:rPr>
              <a:t>性能・拡張性</a:t>
            </a:r>
            <a:r>
              <a:rPr lang="ja-JP" altLang="en-US" sz="14400" dirty="0">
                <a:solidFill>
                  <a:schemeClr val="tx1"/>
                </a:solidFill>
              </a:rPr>
              <a:t>　実行性能、スケーラビリティ</a:t>
            </a:r>
            <a:br>
              <a:rPr lang="ja-JP" altLang="en-US" sz="14400" dirty="0">
                <a:solidFill>
                  <a:schemeClr val="tx1"/>
                </a:solidFill>
              </a:rPr>
            </a:br>
            <a:r>
              <a:rPr lang="ja-JP" altLang="en-US" sz="14400" dirty="0">
                <a:solidFill>
                  <a:schemeClr val="tx1"/>
                </a:solidFill>
              </a:rPr>
              <a:t>　</a:t>
            </a:r>
            <a:r>
              <a:rPr lang="en-US" altLang="ja-JP" sz="14400" dirty="0">
                <a:solidFill>
                  <a:schemeClr val="tx1"/>
                </a:solidFill>
              </a:rPr>
              <a:t>&gt;</a:t>
            </a:r>
            <a:r>
              <a:rPr lang="ja-JP" altLang="en-US" sz="14400" dirty="0">
                <a:solidFill>
                  <a:schemeClr val="tx1"/>
                </a:solidFill>
              </a:rPr>
              <a:t>保守性　</a:t>
            </a:r>
            <a:r>
              <a:rPr lang="ja-JP" altLang="en-US" sz="14400" dirty="0" smtClean="0">
                <a:solidFill>
                  <a:schemeClr val="tx1"/>
                </a:solidFill>
              </a:rPr>
              <a:t>運用と保守、</a:t>
            </a:r>
            <a:r>
              <a:rPr lang="ja-JP" altLang="en-US" sz="14400" dirty="0">
                <a:solidFill>
                  <a:schemeClr val="tx1"/>
                </a:solidFill>
              </a:rPr>
              <a:t>セキュリティ</a:t>
            </a:r>
            <a:br>
              <a:rPr lang="ja-JP" altLang="en-US" sz="14400" dirty="0">
                <a:solidFill>
                  <a:schemeClr val="tx1"/>
                </a:solidFill>
              </a:rPr>
            </a:br>
            <a:r>
              <a:rPr lang="ja-JP" altLang="en-US" sz="14400" dirty="0">
                <a:solidFill>
                  <a:schemeClr val="tx1"/>
                </a:solidFill>
              </a:rPr>
              <a:t>　</a:t>
            </a:r>
            <a:r>
              <a:rPr lang="en-US" altLang="ja-JP" sz="14400" dirty="0">
                <a:solidFill>
                  <a:schemeClr val="tx1"/>
                </a:solidFill>
              </a:rPr>
              <a:t>&gt;</a:t>
            </a:r>
            <a:r>
              <a:rPr lang="ja-JP" altLang="en-US" sz="14400" dirty="0">
                <a:solidFill>
                  <a:schemeClr val="tx1"/>
                </a:solidFill>
              </a:rPr>
              <a:t>その他　ハードウェア構成</a:t>
            </a:r>
            <a:r>
              <a:rPr lang="ja-JP" altLang="en-US" sz="14400" dirty="0" smtClean="0">
                <a:solidFill>
                  <a:schemeClr val="tx1"/>
                </a:solidFill>
              </a:rPr>
              <a:t>、</a:t>
            </a:r>
            <a:endParaRPr lang="en-US" altLang="ja-JP" sz="14400" dirty="0" smtClean="0">
              <a:solidFill>
                <a:schemeClr val="tx1"/>
              </a:solidFill>
            </a:endParaRPr>
          </a:p>
          <a:p>
            <a:pPr algn="l"/>
            <a:r>
              <a:rPr lang="en-US" altLang="ja-JP" sz="14400" dirty="0">
                <a:solidFill>
                  <a:schemeClr val="tx1"/>
                </a:solidFill>
              </a:rPr>
              <a:t>	</a:t>
            </a:r>
            <a:r>
              <a:rPr lang="ja-JP" altLang="en-US" sz="14400" dirty="0" smtClean="0">
                <a:solidFill>
                  <a:schemeClr val="tx1"/>
                </a:solidFill>
              </a:rPr>
              <a:t>ネットワーク</a:t>
            </a:r>
            <a:r>
              <a:rPr lang="ja-JP" altLang="en-US" sz="14400" dirty="0">
                <a:solidFill>
                  <a:schemeClr val="tx1"/>
                </a:solidFill>
              </a:rPr>
              <a:t>構成、ソフトウェア</a:t>
            </a:r>
            <a:r>
              <a:rPr lang="ja-JP" altLang="en-US" sz="14400" dirty="0" smtClean="0">
                <a:solidFill>
                  <a:schemeClr val="tx1"/>
                </a:solidFill>
              </a:rPr>
              <a:t>構成</a:t>
            </a:r>
            <a:endParaRPr lang="en-US" altLang="ja-JP" sz="14400" dirty="0">
              <a:solidFill>
                <a:schemeClr val="tx1"/>
              </a:solidFill>
            </a:endParaRPr>
          </a:p>
          <a:p>
            <a:pPr algn="l"/>
            <a:endParaRPr lang="ja-JP" altLang="en-US" sz="9600" dirty="0"/>
          </a:p>
          <a:p>
            <a:endParaRPr lang="ja-JP" altLang="en-US" sz="9600" dirty="0"/>
          </a:p>
        </p:txBody>
      </p:sp>
    </p:spTree>
    <p:extLst>
      <p:ext uri="{BB962C8B-B14F-4D97-AF65-F5344CB8AC3E}">
        <p14:creationId xmlns:p14="http://schemas.microsoft.com/office/powerpoint/2010/main" val="2780561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51520" y="476672"/>
            <a:ext cx="8424936" cy="5162128"/>
          </a:xfrm>
        </p:spPr>
        <p:txBody>
          <a:bodyPr>
            <a:noAutofit/>
          </a:bodyPr>
          <a:lstStyle/>
          <a:p>
            <a:pPr algn="l"/>
            <a:r>
              <a:rPr lang="ja-JP" altLang="en-US" sz="4000" dirty="0">
                <a:solidFill>
                  <a:schemeClr val="tx2">
                    <a:lumMod val="75000"/>
                  </a:schemeClr>
                </a:solidFill>
              </a:rPr>
              <a:t>外部</a:t>
            </a:r>
            <a:r>
              <a:rPr lang="ja-JP" altLang="en-US" sz="4000" dirty="0" smtClean="0">
                <a:solidFill>
                  <a:schemeClr val="tx2">
                    <a:lumMod val="75000"/>
                  </a:schemeClr>
                </a:solidFill>
              </a:rPr>
              <a:t>設計</a:t>
            </a:r>
            <a:endParaRPr lang="en-US" altLang="ja-JP" sz="4000" dirty="0" smtClean="0">
              <a:solidFill>
                <a:schemeClr val="tx2">
                  <a:lumMod val="75000"/>
                </a:schemeClr>
              </a:solidFill>
            </a:endParaRPr>
          </a:p>
          <a:p>
            <a:pPr algn="l"/>
            <a:endParaRPr lang="en-US" altLang="ja-JP" sz="3600" dirty="0" smtClean="0">
              <a:solidFill>
                <a:schemeClr val="tx1"/>
              </a:solidFill>
            </a:endParaRPr>
          </a:p>
          <a:p>
            <a:pPr algn="l"/>
            <a:r>
              <a:rPr lang="ja-JP" altLang="en-US" sz="3600" dirty="0" smtClean="0">
                <a:solidFill>
                  <a:schemeClr val="tx1"/>
                </a:solidFill>
              </a:rPr>
              <a:t>外部</a:t>
            </a:r>
            <a:r>
              <a:rPr lang="ja-JP" altLang="en-US" sz="3600" dirty="0">
                <a:solidFill>
                  <a:schemeClr val="tx1"/>
                </a:solidFill>
              </a:rPr>
              <a:t>設計（基本設計）では、要件定義をもとに開発しようとするシステムが外部にどのような機能を提供し、またどのようなインターフェイスを持つかを設計する。</a:t>
            </a:r>
          </a:p>
          <a:p>
            <a:pPr algn="l"/>
            <a:r>
              <a:rPr lang="ja-JP" altLang="en-US" sz="3600" dirty="0">
                <a:solidFill>
                  <a:schemeClr val="tx1"/>
                </a:solidFill>
              </a:rPr>
              <a:t>ビジネスロジック設計等に用いられる資料となる</a:t>
            </a:r>
            <a:r>
              <a:rPr lang="ja-JP" altLang="en-US" sz="3600" dirty="0" smtClean="0">
                <a:solidFill>
                  <a:schemeClr val="tx1"/>
                </a:solidFill>
              </a:rPr>
              <a:t>。</a:t>
            </a:r>
            <a:endParaRPr lang="ja-JP" altLang="en-US" sz="3600" dirty="0">
              <a:solidFill>
                <a:schemeClr val="tx1"/>
              </a:solidFill>
            </a:endParaRPr>
          </a:p>
        </p:txBody>
      </p:sp>
    </p:spTree>
    <p:extLst>
      <p:ext uri="{BB962C8B-B14F-4D97-AF65-F5344CB8AC3E}">
        <p14:creationId xmlns:p14="http://schemas.microsoft.com/office/powerpoint/2010/main" val="1484345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23528" y="476672"/>
            <a:ext cx="8424936" cy="5832648"/>
          </a:xfrm>
        </p:spPr>
        <p:txBody>
          <a:bodyPr>
            <a:noAutofit/>
          </a:bodyPr>
          <a:lstStyle/>
          <a:p>
            <a:pPr algn="l"/>
            <a:r>
              <a:rPr lang="ja-JP" altLang="en-US" sz="4000" dirty="0">
                <a:solidFill>
                  <a:schemeClr val="tx2">
                    <a:lumMod val="75000"/>
                  </a:schemeClr>
                </a:solidFill>
              </a:rPr>
              <a:t>外部</a:t>
            </a:r>
            <a:r>
              <a:rPr lang="ja-JP" altLang="en-US" sz="4000" dirty="0" smtClean="0">
                <a:solidFill>
                  <a:schemeClr val="tx2">
                    <a:lumMod val="75000"/>
                  </a:schemeClr>
                </a:solidFill>
              </a:rPr>
              <a:t>設計</a:t>
            </a:r>
            <a:endParaRPr lang="en-US" altLang="ja-JP" sz="3600" dirty="0" smtClean="0">
              <a:solidFill>
                <a:schemeClr val="tx1"/>
              </a:solidFill>
            </a:endParaRPr>
          </a:p>
          <a:p>
            <a:pPr algn="l"/>
            <a:r>
              <a:rPr lang="ja-JP" altLang="en-US" sz="3600" b="1" dirty="0" smtClean="0">
                <a:solidFill>
                  <a:srgbClr val="FF0000"/>
                </a:solidFill>
              </a:rPr>
              <a:t>基本</a:t>
            </a:r>
            <a:r>
              <a:rPr lang="ja-JP" altLang="en-US" sz="3600" b="1" dirty="0">
                <a:solidFill>
                  <a:srgbClr val="FF0000"/>
                </a:solidFill>
              </a:rPr>
              <a:t>設計の労力は要件定義の精度と反比例する</a:t>
            </a:r>
            <a:r>
              <a:rPr lang="ja-JP" altLang="en-US" sz="3600" b="1" dirty="0" smtClean="0">
                <a:solidFill>
                  <a:srgbClr val="FF0000"/>
                </a:solidFill>
              </a:rPr>
              <a:t>。</a:t>
            </a:r>
            <a:endParaRPr lang="en-US" altLang="ja-JP" sz="3600" b="1" dirty="0" smtClean="0">
              <a:solidFill>
                <a:srgbClr val="FF0000"/>
              </a:solidFill>
            </a:endParaRPr>
          </a:p>
          <a:p>
            <a:pPr algn="l"/>
            <a:r>
              <a:rPr lang="ja-JP" altLang="en-US" sz="3600" dirty="0" smtClean="0">
                <a:solidFill>
                  <a:schemeClr val="tx1"/>
                </a:solidFill>
              </a:rPr>
              <a:t>要</a:t>
            </a:r>
            <a:r>
              <a:rPr lang="ja-JP" altLang="en-US" sz="3600" dirty="0">
                <a:solidFill>
                  <a:schemeClr val="tx1"/>
                </a:solidFill>
              </a:rPr>
              <a:t>するに要件定義フェーズの成果物たる機能要件、非機能要件、制約条件を、実際にプログラム可能な形にまで落としこむのが外部設計と考えて良い</a:t>
            </a:r>
            <a:r>
              <a:rPr lang="ja-JP" altLang="en-US" sz="3600" dirty="0" smtClean="0">
                <a:solidFill>
                  <a:schemeClr val="tx1"/>
                </a:solidFill>
              </a:rPr>
              <a:t>。</a:t>
            </a:r>
            <a:endParaRPr lang="en-US" altLang="ja-JP" sz="3600" dirty="0" smtClean="0">
              <a:solidFill>
                <a:schemeClr val="tx1"/>
              </a:solidFill>
            </a:endParaRPr>
          </a:p>
          <a:p>
            <a:pPr algn="l"/>
            <a:endParaRPr lang="en-US" altLang="ja-JP" sz="3600" dirty="0" smtClean="0">
              <a:solidFill>
                <a:schemeClr val="tx1"/>
              </a:solidFill>
            </a:endParaRPr>
          </a:p>
          <a:p>
            <a:pPr algn="l"/>
            <a:r>
              <a:rPr lang="ja-JP" altLang="en-US" sz="3600" dirty="0" smtClean="0">
                <a:solidFill>
                  <a:schemeClr val="tx1"/>
                </a:solidFill>
              </a:rPr>
              <a:t>要件</a:t>
            </a:r>
            <a:r>
              <a:rPr lang="ja-JP" altLang="en-US" sz="3600" dirty="0">
                <a:solidFill>
                  <a:schemeClr val="tx1"/>
                </a:solidFill>
              </a:rPr>
              <a:t>定義で曖昧なまま進んだ項目や欠落した項目はここで再検討される必要がある</a:t>
            </a:r>
            <a:r>
              <a:rPr lang="ja-JP" altLang="en-US" sz="3600" dirty="0" smtClean="0">
                <a:solidFill>
                  <a:schemeClr val="tx1"/>
                </a:solidFill>
              </a:rPr>
              <a:t>。</a:t>
            </a:r>
            <a:endParaRPr lang="ja-JP" altLang="en-US" sz="3600" dirty="0">
              <a:solidFill>
                <a:schemeClr val="tx1"/>
              </a:solidFill>
            </a:endParaRPr>
          </a:p>
        </p:txBody>
      </p:sp>
    </p:spTree>
    <p:extLst>
      <p:ext uri="{BB962C8B-B14F-4D97-AF65-F5344CB8AC3E}">
        <p14:creationId xmlns:p14="http://schemas.microsoft.com/office/powerpoint/2010/main" val="7636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637</Words>
  <Application>Microsoft Office PowerPoint</Application>
  <PresentationFormat>画面に合わせる (4:3)</PresentationFormat>
  <Paragraphs>87</Paragraphs>
  <Slides>18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ＭＳ Ｐゴシック</vt:lpstr>
      <vt:lpstr>メイリオ</vt:lpstr>
      <vt:lpstr>游ゴシック</vt:lpstr>
      <vt:lpstr>Arial</vt:lpstr>
      <vt:lpstr>Calibri</vt:lpstr>
      <vt:lpstr>Office ​​テーマ</vt:lpstr>
      <vt:lpstr>プログラム設計 </vt:lpstr>
      <vt:lpstr>今後のプログラム設計科目の流れ</vt:lpstr>
      <vt:lpstr>PowerPoint プレゼンテーション</vt:lpstr>
      <vt:lpstr>プログラム設計における 上流工程の大まかな流れ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岩田 正綱</dc:creator>
  <cp:lastModifiedBy>梶田 純孝</cp:lastModifiedBy>
  <cp:revision>18</cp:revision>
  <dcterms:created xsi:type="dcterms:W3CDTF">2017-04-27T00:00:48Z</dcterms:created>
  <dcterms:modified xsi:type="dcterms:W3CDTF">2019-04-23T23:57:25Z</dcterms:modified>
</cp:coreProperties>
</file>