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9" r:id="rId4"/>
    <p:sldId id="270" r:id="rId5"/>
    <p:sldId id="269" r:id="rId6"/>
    <p:sldId id="273" r:id="rId7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8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8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A55-B038-41BF-BB6B-A5D957382443}" type="datetimeFigureOut">
              <a:rPr kumimoji="1" lang="ja-JP" altLang="en-US" smtClean="0"/>
              <a:t>2018/5/25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8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zh-TW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</a:t>
            </a:r>
            <a:r>
              <a:rPr lang="zh-TW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情報技術者 平成</a:t>
            </a:r>
            <a:r>
              <a:rPr lang="en-US" altLang="zh-TW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r>
              <a:rPr lang="zh-TW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年度春季 問題</a:t>
            </a:r>
            <a:r>
              <a:rPr lang="en-US" altLang="zh-TW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</a:t>
            </a:r>
            <a:r>
              <a:rPr lang="en-US" altLang="ja-JP" sz="3200" dirty="0" smtClean="0"/>
              <a:t>】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ja-JP" altLang="en-US" sz="2400" dirty="0"/>
              <a:t>コード設計の作業のうち，最初に行うべき作業はどれか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ja-JP" altLang="en-US" sz="2400" dirty="0"/>
          </a:p>
          <a:p>
            <a:r>
              <a:rPr lang="ja-JP" altLang="en-US" sz="2400" dirty="0" smtClean="0"/>
              <a:t>（ア）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作業とコード表作成</a:t>
            </a:r>
          </a:p>
          <a:p>
            <a:r>
              <a:rPr lang="ja-JP" altLang="en-US" sz="2400" dirty="0" smtClean="0"/>
              <a:t>（イ）　コード化</a:t>
            </a:r>
            <a:r>
              <a:rPr lang="ja-JP" altLang="en-US" sz="2400" dirty="0"/>
              <a:t>対象の選定</a:t>
            </a:r>
          </a:p>
          <a:p>
            <a:r>
              <a:rPr lang="ja-JP" altLang="en-US" sz="2400" dirty="0" smtClean="0"/>
              <a:t>（ウ）　コード</a:t>
            </a:r>
            <a:r>
              <a:rPr lang="ja-JP" altLang="en-US" sz="2400" dirty="0"/>
              <a:t>の管理基準の設計</a:t>
            </a:r>
          </a:p>
          <a:p>
            <a:r>
              <a:rPr lang="ja-JP" altLang="en-US" sz="2400" dirty="0" smtClean="0"/>
              <a:t>（エ）　使用</a:t>
            </a:r>
            <a:r>
              <a:rPr lang="ja-JP" altLang="en-US" sz="2400" dirty="0"/>
              <a:t>期間とデータ量の予測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93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9073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解説　</a:t>
            </a:r>
            <a:r>
              <a:rPr lang="ja-JP" altLang="en-US" sz="3600" dirty="0" smtClean="0">
                <a:solidFill>
                  <a:srgbClr val="FF0000"/>
                </a:solidFill>
              </a:rPr>
              <a:t>正解：</a:t>
            </a:r>
            <a:r>
              <a:rPr lang="ja-JP" altLang="en-US" sz="3600" dirty="0">
                <a:solidFill>
                  <a:srgbClr val="FF0000"/>
                </a:solidFill>
              </a:rPr>
              <a:t>イ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コード</a:t>
            </a:r>
            <a:r>
              <a:rPr lang="ja-JP" altLang="en-US" sz="2400" dirty="0"/>
              <a:t>設計の作業手順は</a:t>
            </a:r>
          </a:p>
          <a:p>
            <a:r>
              <a:rPr lang="en-US" altLang="ja-JP" sz="2400" dirty="0"/>
              <a:t>1.(</a:t>
            </a:r>
            <a:r>
              <a:rPr lang="ja-JP" altLang="en-US" sz="2400" dirty="0"/>
              <a:t>イ</a:t>
            </a:r>
            <a:r>
              <a:rPr lang="en-US" altLang="ja-JP" sz="2400" dirty="0"/>
              <a:t>)</a:t>
            </a:r>
            <a:r>
              <a:rPr lang="ja-JP" altLang="en-US" sz="2400" dirty="0"/>
              <a:t>コード化対象の</a:t>
            </a:r>
            <a:r>
              <a:rPr lang="ja-JP" altLang="en-US" sz="2400" dirty="0" smtClean="0"/>
              <a:t>選定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を行う対象を選定する。</a:t>
            </a:r>
          </a:p>
          <a:p>
            <a:r>
              <a:rPr lang="en-US" altLang="ja-JP" sz="2400" dirty="0"/>
              <a:t>2.(</a:t>
            </a:r>
            <a:r>
              <a:rPr lang="ja-JP" altLang="en-US" sz="2400" dirty="0"/>
              <a:t>エ</a:t>
            </a:r>
            <a:r>
              <a:rPr lang="en-US" altLang="ja-JP" sz="2400" dirty="0"/>
              <a:t>)</a:t>
            </a:r>
            <a:r>
              <a:rPr lang="ja-JP" altLang="en-US" sz="2400" dirty="0"/>
              <a:t>使用期間とデータ量の</a:t>
            </a:r>
            <a:r>
              <a:rPr lang="ja-JP" altLang="en-US" sz="2400" dirty="0" smtClean="0"/>
              <a:t>予測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</a:t>
            </a:r>
            <a:r>
              <a:rPr lang="ja-JP" altLang="en-US" sz="2400" dirty="0"/>
              <a:t>の使用期間とデータ量を予測し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</a:t>
            </a:r>
            <a:r>
              <a:rPr lang="ja-JP" altLang="en-US" sz="2400" dirty="0"/>
              <a:t>の桁数を設計する。</a:t>
            </a:r>
          </a:p>
          <a:p>
            <a:r>
              <a:rPr lang="en-US" altLang="ja-JP" sz="2400" dirty="0"/>
              <a:t>3.(</a:t>
            </a:r>
            <a:r>
              <a:rPr lang="ja-JP" altLang="en-US" sz="2400" dirty="0"/>
              <a:t>ウ</a:t>
            </a:r>
            <a:r>
              <a:rPr lang="en-US" altLang="ja-JP" sz="2400" dirty="0"/>
              <a:t>)</a:t>
            </a:r>
            <a:r>
              <a:rPr lang="ja-JP" altLang="en-US" sz="2400" dirty="0"/>
              <a:t>コード管理基準の選定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コード</a:t>
            </a:r>
            <a:r>
              <a:rPr lang="ja-JP" altLang="en-US" sz="2400" dirty="0"/>
              <a:t>の管理方法を設計する。</a:t>
            </a:r>
          </a:p>
          <a:p>
            <a:r>
              <a:rPr lang="en-US" altLang="ja-JP" sz="2400" dirty="0"/>
              <a:t>4.(</a:t>
            </a:r>
            <a:r>
              <a:rPr lang="ja-JP" altLang="en-US" sz="2400" dirty="0"/>
              <a:t>ア</a:t>
            </a:r>
            <a:r>
              <a:rPr lang="en-US" altLang="ja-JP" sz="2400" dirty="0"/>
              <a:t>)</a:t>
            </a:r>
            <a:r>
              <a:rPr lang="ja-JP" altLang="en-US" sz="2400" dirty="0"/>
              <a:t>コード化作業とコード表作成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方針に従い、コード化対象にコードを付け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コード表</a:t>
            </a:r>
            <a:r>
              <a:rPr lang="ja-JP" altLang="en-US" sz="2400" dirty="0"/>
              <a:t>としてまとめる</a:t>
            </a:r>
            <a:r>
              <a:rPr lang="ja-JP" altLang="en-US" sz="2400" dirty="0" smtClean="0"/>
              <a:t>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3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ja-JP" altLang="en-US" sz="3200" dirty="0" smtClean="0"/>
              <a:t>基本情報</a:t>
            </a:r>
            <a:r>
              <a:rPr lang="ja-JP" altLang="en-US" sz="3200" dirty="0"/>
              <a:t>技術者 平成</a:t>
            </a:r>
            <a:r>
              <a:rPr lang="en-US" altLang="ja-JP" sz="3200" dirty="0"/>
              <a:t>16</a:t>
            </a:r>
            <a:r>
              <a:rPr lang="ja-JP" altLang="en-US" sz="3200" dirty="0"/>
              <a:t>年春期 午前問</a:t>
            </a:r>
            <a:r>
              <a:rPr lang="en-US" altLang="ja-JP" sz="3200" dirty="0" smtClean="0"/>
              <a:t>51】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ja-JP" altLang="en-US" sz="2400" dirty="0"/>
              <a:t>業務システムのコード設計に関する記述のうち，最も適切なものはどれか。</a:t>
            </a:r>
          </a:p>
          <a:p>
            <a:endParaRPr lang="ja-JP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の実際の付番は，コードの処理方法に詳しいシステム設計担当者が行うべきである。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の属性とけた数は，コンピュータの内部処理効率に重点を置いて設計すべきである。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の入力ミスが業務に重大な影響を及ぼすと判断されるときは，検査文字</a:t>
            </a:r>
            <a:r>
              <a:rPr lang="en-US" altLang="ja-JP" sz="2400" dirty="0"/>
              <a:t>(</a:t>
            </a:r>
            <a:r>
              <a:rPr lang="ja-JP" altLang="en-US" sz="2400" dirty="0"/>
              <a:t>チェックディジットなど</a:t>
            </a:r>
            <a:r>
              <a:rPr lang="en-US" altLang="ja-JP" sz="2400" dirty="0"/>
              <a:t>)</a:t>
            </a:r>
            <a:r>
              <a:rPr lang="ja-JP" altLang="en-US" sz="2400" dirty="0"/>
              <a:t>を採用すべきである。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の保守方法</a:t>
            </a:r>
            <a:r>
              <a:rPr lang="en-US" altLang="ja-JP" sz="2400" dirty="0"/>
              <a:t>(</a:t>
            </a:r>
            <a:r>
              <a:rPr lang="ja-JP" altLang="en-US" sz="2400" dirty="0"/>
              <a:t>追加，廃止，変更など</a:t>
            </a:r>
            <a:r>
              <a:rPr lang="en-US" altLang="ja-JP" sz="2400" dirty="0"/>
              <a:t>)</a:t>
            </a:r>
            <a:r>
              <a:rPr lang="ja-JP" altLang="en-US" sz="2400" dirty="0"/>
              <a:t>については，運用テストの段階で決めるべきである。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972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解説</a:t>
            </a:r>
            <a:r>
              <a:rPr lang="ja-JP" altLang="en-US" sz="3600" dirty="0"/>
              <a:t>　</a:t>
            </a:r>
            <a:r>
              <a:rPr lang="ja-JP" altLang="en-US" sz="3600" dirty="0">
                <a:solidFill>
                  <a:srgbClr val="FF0000"/>
                </a:solidFill>
              </a:rPr>
              <a:t>正解</a:t>
            </a:r>
            <a:r>
              <a:rPr lang="ja-JP" altLang="en-US" sz="3600" dirty="0" smtClean="0">
                <a:solidFill>
                  <a:srgbClr val="FF0000"/>
                </a:solidFill>
              </a:rPr>
              <a:t>：③</a:t>
            </a:r>
            <a:endParaRPr lang="ja-JP" altLang="en-US" sz="36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の実際の付番は，コードの処理方法に詳しいシステム設計担当者が行うべきである</a:t>
            </a:r>
            <a:r>
              <a:rPr lang="ja-JP" altLang="en-US" sz="2400" dirty="0" smtClean="0"/>
              <a:t>。コード</a:t>
            </a:r>
            <a:r>
              <a:rPr lang="ja-JP" altLang="en-US" sz="2400" dirty="0"/>
              <a:t>の実際の付番は運用担当者が行います。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の属性とけた数は，コンピュータの内部処理効率に重点を置いて設計すべきである</a:t>
            </a:r>
            <a:r>
              <a:rPr lang="ja-JP" altLang="en-US" sz="2400" dirty="0" smtClean="0"/>
              <a:t>。けた</a:t>
            </a:r>
            <a:r>
              <a:rPr lang="ja-JP" altLang="en-US" sz="2400" dirty="0"/>
              <a:t>数は今後の増加見込みなどの基づいて決定し、属性はコードから管理対象が連想できるようなものにしたほうがよいです。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の入力ミスが業務に重大な影響を及ぼすと判断されるときは，検査文字</a:t>
            </a:r>
            <a:r>
              <a:rPr lang="en-US" altLang="ja-JP" sz="2400" dirty="0"/>
              <a:t>(</a:t>
            </a:r>
            <a:r>
              <a:rPr lang="ja-JP" altLang="en-US" sz="2400" dirty="0"/>
              <a:t>チェックディジットなど</a:t>
            </a:r>
            <a:r>
              <a:rPr lang="en-US" altLang="ja-JP" sz="2400" dirty="0"/>
              <a:t>)</a:t>
            </a:r>
            <a:r>
              <a:rPr lang="ja-JP" altLang="en-US" sz="2400" dirty="0"/>
              <a:t>を採用すべきである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 smtClean="0"/>
              <a:t>　　 </a:t>
            </a:r>
            <a:r>
              <a:rPr lang="ja-JP" altLang="en-US" sz="2400" dirty="0" smtClean="0">
                <a:solidFill>
                  <a:srgbClr val="FF0000"/>
                </a:solidFill>
              </a:rPr>
              <a:t>正しい。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の保守方法</a:t>
            </a:r>
            <a:r>
              <a:rPr lang="en-US" altLang="ja-JP" sz="2400" dirty="0"/>
              <a:t>(</a:t>
            </a:r>
            <a:r>
              <a:rPr lang="ja-JP" altLang="en-US" sz="2400" dirty="0"/>
              <a:t>追加，廃止，変更など</a:t>
            </a:r>
            <a:r>
              <a:rPr lang="en-US" altLang="ja-JP" sz="2400" dirty="0"/>
              <a:t>)</a:t>
            </a:r>
            <a:r>
              <a:rPr lang="ja-JP" altLang="en-US" sz="2400" dirty="0"/>
              <a:t>については，運用テストの段階で決めるべきである</a:t>
            </a:r>
            <a:r>
              <a:rPr lang="ja-JP" altLang="en-US" sz="2400" dirty="0" smtClean="0"/>
              <a:t>。コード</a:t>
            </a:r>
            <a:r>
              <a:rPr lang="ja-JP" altLang="en-US" sz="2400" dirty="0"/>
              <a:t>の保守方法は設計段階で決めるべきです。</a:t>
            </a:r>
          </a:p>
        </p:txBody>
      </p:sp>
    </p:spTree>
    <p:extLst>
      <p:ext uri="{BB962C8B-B14F-4D97-AF65-F5344CB8AC3E}">
        <p14:creationId xmlns:p14="http://schemas.microsoft.com/office/powerpoint/2010/main" val="15551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8792"/>
            <a:ext cx="8272544" cy="513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83671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ja-JP" altLang="en-US" sz="3200" dirty="0" smtClean="0"/>
              <a:t>初級シスアド</a:t>
            </a:r>
            <a:r>
              <a:rPr lang="en-US" altLang="ja-JP" sz="3200" dirty="0" smtClean="0"/>
              <a:t>】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4011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90730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解説　</a:t>
            </a:r>
            <a:r>
              <a:rPr lang="ja-JP" altLang="en-US" sz="3600" dirty="0" smtClean="0">
                <a:solidFill>
                  <a:srgbClr val="FF0000"/>
                </a:solidFill>
              </a:rPr>
              <a:t>正解：現在の設計は適切ではない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>
                <a:latin typeface="+mn-ea"/>
              </a:rPr>
              <a:t>現在のコード設計は</a:t>
            </a:r>
            <a:r>
              <a:rPr lang="ja-JP" altLang="en-US" sz="2400" u="sng" dirty="0" smtClean="0">
                <a:latin typeface="+mn-ea"/>
              </a:rPr>
              <a:t>○○</a:t>
            </a:r>
            <a:r>
              <a:rPr lang="ja-JP" altLang="en-US" sz="2400" dirty="0" err="1" smtClean="0">
                <a:latin typeface="+mn-ea"/>
              </a:rPr>
              <a:t>ー</a:t>
            </a:r>
            <a:r>
              <a:rPr lang="ja-JP" altLang="en-US" sz="2400" u="sng" dirty="0" smtClean="0">
                <a:latin typeface="+mn-ea"/>
              </a:rPr>
              <a:t>○</a:t>
            </a:r>
            <a:r>
              <a:rPr lang="ja-JP" altLang="en-US" sz="2400" dirty="0" err="1" smtClean="0">
                <a:latin typeface="+mn-ea"/>
              </a:rPr>
              <a:t>ー</a:t>
            </a:r>
            <a:r>
              <a:rPr lang="ja-JP" altLang="en-US" sz="2400" u="sng" dirty="0" smtClean="0">
                <a:latin typeface="+mn-ea"/>
              </a:rPr>
              <a:t>○○</a:t>
            </a:r>
            <a:r>
              <a:rPr lang="ja-JP" altLang="en-US" sz="2400" dirty="0" smtClean="0">
                <a:latin typeface="+mn-ea"/>
              </a:rPr>
              <a:t>の５ケタとなっているが、</a:t>
            </a:r>
            <a:endParaRPr lang="en-US" altLang="ja-JP" sz="2400" u="sng" dirty="0" smtClean="0">
              <a:latin typeface="+mn-ea"/>
            </a:endParaRPr>
          </a:p>
          <a:p>
            <a:r>
              <a:rPr lang="en-US" altLang="ja-JP" sz="2400" dirty="0" smtClean="0">
                <a:latin typeface="+mn-ea"/>
              </a:rPr>
              <a:t>			</a:t>
            </a:r>
            <a:r>
              <a:rPr lang="ja-JP" altLang="en-US" sz="2400" dirty="0" smtClean="0">
                <a:latin typeface="+mn-ea"/>
              </a:rPr>
              <a:t>部　　課　個人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ja-JP" altLang="en-US" sz="2400" dirty="0" smtClean="0">
                <a:latin typeface="+mn-ea"/>
              </a:rPr>
              <a:t>課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お客</a:t>
            </a:r>
            <a:r>
              <a:rPr lang="ja-JP" altLang="en-US" sz="2400" dirty="0" smtClean="0">
                <a:latin typeface="+mn-ea"/>
              </a:rPr>
              <a:t>様情報に安全係数を掛けて、設計すべきである。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安全係数</a:t>
            </a:r>
            <a:r>
              <a:rPr lang="ja-JP" altLang="en-US" sz="2400" dirty="0" smtClean="0">
                <a:latin typeface="+mn-ea"/>
              </a:rPr>
              <a:t>はお客様の情報の信頼性が高ければ「２」とし、低ければ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「３～５」程度を見込む方が良い。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部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１４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１４</a:t>
            </a:r>
            <a:r>
              <a:rPr lang="ja-JP" altLang="en-US" sz="2400" dirty="0" smtClean="0">
                <a:solidFill>
                  <a:srgbClr val="00B0F0"/>
                </a:solidFill>
                <a:latin typeface="+mn-ea"/>
              </a:rPr>
              <a:t>ｘ２</a:t>
            </a:r>
            <a:r>
              <a:rPr lang="ja-JP" altLang="en-US" sz="2400" dirty="0" smtClean="0">
                <a:latin typeface="+mn-ea"/>
              </a:rPr>
              <a:t>＝２８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  <a:sym typeface="Wingdings" panose="05000000000000000000" pitchFamily="2" charset="2"/>
              </a:rPr>
              <a:t>２ケタで充分</a:t>
            </a:r>
            <a:endParaRPr lang="en-US" altLang="ja-JP" sz="2400" dirty="0" smtClean="0">
              <a:latin typeface="+mn-ea"/>
            </a:endParaRPr>
          </a:p>
          <a:p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課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　８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８</a:t>
            </a:r>
            <a:r>
              <a:rPr lang="ja-JP" altLang="en-US" sz="2400" dirty="0" smtClean="0">
                <a:solidFill>
                  <a:srgbClr val="00B0F0"/>
                </a:solidFill>
                <a:latin typeface="+mn-ea"/>
              </a:rPr>
              <a:t>ｘ２</a:t>
            </a:r>
            <a:r>
              <a:rPr lang="ja-JP" altLang="en-US" sz="2400" dirty="0" smtClean="0">
                <a:latin typeface="+mn-ea"/>
              </a:rPr>
              <a:t>＝１６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>
                <a:latin typeface="+mn-ea"/>
                <a:sym typeface="Wingdings" panose="05000000000000000000" pitchFamily="2" charset="2"/>
              </a:rPr>
              <a:t>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２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ケタにすべき</a:t>
            </a:r>
            <a:endParaRPr lang="en-US" altLang="ja-JP" sz="240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ja-JP" altLang="en-US" sz="2400" dirty="0" smtClean="0">
                <a:latin typeface="+mn-ea"/>
              </a:rPr>
              <a:t>　　　人数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ja-JP" altLang="en-US" sz="2400" dirty="0" smtClean="0">
                <a:latin typeface="+mn-ea"/>
              </a:rPr>
              <a:t>課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８０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８０</a:t>
            </a:r>
            <a:r>
              <a:rPr lang="ja-JP" altLang="en-US" sz="2400" dirty="0" smtClean="0">
                <a:solidFill>
                  <a:srgbClr val="00B0F0"/>
                </a:solidFill>
                <a:latin typeface="+mn-ea"/>
              </a:rPr>
              <a:t>ｘ２</a:t>
            </a:r>
            <a:r>
              <a:rPr lang="ja-JP" altLang="en-US" sz="2400" dirty="0" smtClean="0">
                <a:latin typeface="+mn-ea"/>
              </a:rPr>
              <a:t>＝１６０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３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ケタ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にす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べき</a:t>
            </a:r>
            <a:endParaRPr lang="en-US" altLang="ja-JP" sz="240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ja-JP" sz="24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+mn-ea"/>
              </a:rPr>
              <a:t>提案すべきコード設計代替案は</a:t>
            </a:r>
            <a:r>
              <a:rPr lang="ja-JP" altLang="en-US" sz="2400" b="1" u="sng" dirty="0">
                <a:solidFill>
                  <a:srgbClr val="FF0000"/>
                </a:solidFill>
                <a:latin typeface="+mn-ea"/>
              </a:rPr>
              <a:t>○○</a:t>
            </a:r>
            <a:r>
              <a:rPr lang="ja-JP" altLang="en-US" sz="2400" b="1" dirty="0" err="1">
                <a:solidFill>
                  <a:srgbClr val="FF0000"/>
                </a:solidFill>
                <a:latin typeface="+mn-ea"/>
              </a:rPr>
              <a:t>ー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+mn-ea"/>
              </a:rPr>
              <a:t>○○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+mn-ea"/>
              </a:rPr>
              <a:t>ー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+mn-ea"/>
              </a:rPr>
              <a:t>○○○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</a:rPr>
              <a:t>の７ケタ</a:t>
            </a:r>
            <a:endParaRPr lang="en-US" altLang="ja-JP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		</a:t>
            </a:r>
            <a:r>
              <a:rPr lang="en-US" altLang="ja-JP" sz="2400" dirty="0" smtClean="0">
                <a:latin typeface="+mn-ea"/>
              </a:rPr>
              <a:t>	</a:t>
            </a:r>
            <a:r>
              <a:rPr lang="en-US" altLang="ja-JP" sz="2400" dirty="0">
                <a:latin typeface="+mn-ea"/>
              </a:rPr>
              <a:t>	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　　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部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　　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　課</a:t>
            </a:r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　個人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/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課</a:t>
            </a:r>
            <a:endParaRPr lang="en-US" altLang="ja-JP" sz="2400" dirty="0">
              <a:solidFill>
                <a:srgbClr val="FF0000"/>
              </a:solidFill>
              <a:latin typeface="+mn-ea"/>
            </a:endParaRPr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48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199</Words>
  <Application>Microsoft Office PowerPoint</Application>
  <PresentationFormat>画面に合わせる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 正綱</dc:creator>
  <cp:lastModifiedBy>岩田 正綱</cp:lastModifiedBy>
  <cp:revision>16</cp:revision>
  <cp:lastPrinted>2017-06-01T04:49:21Z</cp:lastPrinted>
  <dcterms:created xsi:type="dcterms:W3CDTF">2017-05-30T01:27:06Z</dcterms:created>
  <dcterms:modified xsi:type="dcterms:W3CDTF">2018-05-25T01:23:47Z</dcterms:modified>
</cp:coreProperties>
</file>