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3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99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2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45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23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48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9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01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63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7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3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2B05-9906-4BA7-AD6C-93FE08CE9651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42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1080120"/>
          </a:xfrm>
        </p:spPr>
        <p:txBody>
          <a:bodyPr/>
          <a:lstStyle/>
          <a:p>
            <a:r>
              <a:rPr kumimoji="1" lang="ja-JP" altLang="en-US" u="sng" dirty="0" smtClean="0">
                <a:solidFill>
                  <a:srgbClr val="0070C0"/>
                </a:solidFill>
              </a:rPr>
              <a:t>コード設計のヒント（図解）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4" name="フローチャート : 書類 3"/>
          <p:cNvSpPr/>
          <p:nvPr/>
        </p:nvSpPr>
        <p:spPr>
          <a:xfrm>
            <a:off x="539552" y="1556792"/>
            <a:ext cx="1728192" cy="1656184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chemeClr val="tx1"/>
                </a:solidFill>
              </a:rPr>
              <a:t>DFD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5" name="フローチャート : 書類 4"/>
          <p:cNvSpPr/>
          <p:nvPr/>
        </p:nvSpPr>
        <p:spPr>
          <a:xfrm>
            <a:off x="539552" y="3363334"/>
            <a:ext cx="1728192" cy="1793858"/>
          </a:xfrm>
          <a:prstGeom prst="flowChartDocument">
            <a:avLst/>
          </a:prstGeom>
          <a:solidFill>
            <a:schemeClr val="accent1">
              <a:lumMod val="40000"/>
              <a:lumOff val="6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帳簿・帳票・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リスト等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</p:cNvCxnSpPr>
          <p:nvPr/>
        </p:nvCxnSpPr>
        <p:spPr>
          <a:xfrm>
            <a:off x="2267744" y="2384884"/>
            <a:ext cx="1080120" cy="7560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5" idx="3"/>
          </p:cNvCxnSpPr>
          <p:nvPr/>
        </p:nvCxnSpPr>
        <p:spPr>
          <a:xfrm flipV="1">
            <a:off x="2267744" y="3363334"/>
            <a:ext cx="1080120" cy="8969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512610" y="2762926"/>
            <a:ext cx="1872208" cy="117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コード設計書</a:t>
            </a:r>
            <a:endParaRPr kumimoji="1" lang="ja-JP" altLang="en-US" sz="2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27784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情報名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26485" y="39330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項目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22525" y="4365104"/>
            <a:ext cx="21395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有意コード・無意コードにするかなどコードの内容を設計</a:t>
            </a:r>
            <a:endParaRPr kumimoji="1" lang="ja-JP" altLang="en-US" sz="2800" dirty="0"/>
          </a:p>
        </p:txBody>
      </p:sp>
      <p:sp>
        <p:nvSpPr>
          <p:cNvPr id="15" name="右矢印 14"/>
          <p:cNvSpPr/>
          <p:nvPr/>
        </p:nvSpPr>
        <p:spPr>
          <a:xfrm rot="16200000">
            <a:off x="4263510" y="4031803"/>
            <a:ext cx="370405" cy="3272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156176" y="2762926"/>
            <a:ext cx="1872208" cy="117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コード表</a:t>
            </a:r>
            <a:endParaRPr kumimoji="1" lang="en-US" altLang="ja-JP" sz="2400" b="1" dirty="0" smtClean="0"/>
          </a:p>
          <a:p>
            <a:pPr algn="ctr"/>
            <a:r>
              <a:rPr lang="ja-JP" altLang="en-US" sz="2400" b="1" dirty="0"/>
              <a:t>（</a:t>
            </a:r>
            <a:r>
              <a:rPr kumimoji="1" lang="ja-JP" altLang="en-US" sz="2400" b="1" dirty="0" smtClean="0"/>
              <a:t>一覧表）</a:t>
            </a:r>
            <a:endParaRPr kumimoji="1" lang="ja-JP" altLang="en-US" sz="2400" b="1" dirty="0"/>
          </a:p>
        </p:txBody>
      </p:sp>
      <p:sp>
        <p:nvSpPr>
          <p:cNvPr id="17" name="右矢印 16"/>
          <p:cNvSpPr/>
          <p:nvPr/>
        </p:nvSpPr>
        <p:spPr>
          <a:xfrm>
            <a:off x="5580112" y="3184388"/>
            <a:ext cx="370405" cy="3272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378956" y="1322765"/>
            <a:ext cx="3569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タイプ（テキスト・数字）、長さを設計</a:t>
            </a:r>
            <a:endParaRPr kumimoji="1" lang="ja-JP" altLang="en-US" sz="2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40602" y="4437112"/>
            <a:ext cx="21395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不足項目（フィールド）を検討・追記</a:t>
            </a:r>
          </a:p>
        </p:txBody>
      </p:sp>
      <p:sp>
        <p:nvSpPr>
          <p:cNvPr id="21" name="右矢印 20"/>
          <p:cNvSpPr/>
          <p:nvPr/>
        </p:nvSpPr>
        <p:spPr>
          <a:xfrm rot="5400000">
            <a:off x="4262369" y="2313817"/>
            <a:ext cx="370405" cy="3272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6200000">
            <a:off x="6907077" y="4031803"/>
            <a:ext cx="370405" cy="3272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82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1080120"/>
          </a:xfrm>
        </p:spPr>
        <p:txBody>
          <a:bodyPr/>
          <a:lstStyle/>
          <a:p>
            <a:r>
              <a:rPr kumimoji="1" lang="ja-JP" altLang="en-US" u="sng" dirty="0" smtClean="0">
                <a:solidFill>
                  <a:srgbClr val="0070C0"/>
                </a:solidFill>
              </a:rPr>
              <a:t>コード設計のヒント（説明）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7504" y="1196752"/>
            <a:ext cx="8964488" cy="5400600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</a:rPr>
              <a:t>１．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DFD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のフローから情報名を集める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800" dirty="0" smtClean="0">
                <a:solidFill>
                  <a:schemeClr val="tx1"/>
                </a:solidFill>
              </a:rPr>
              <a:t>２．お客様が現在使用されている帳簿や帳票・リストから項目（フィールド）を集める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kumimoji="1" lang="ja-JP" alt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コード設計書</a:t>
            </a:r>
            <a:r>
              <a:rPr kumimoji="1" lang="ja-JP" alt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に転記する</a:t>
            </a:r>
            <a:endParaRPr kumimoji="1" lang="en-US" altLang="ja-JP" sz="2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l"/>
            <a:r>
              <a:rPr lang="ja-JP" altLang="en-US" sz="2800" dirty="0">
                <a:solidFill>
                  <a:srgbClr val="00B050"/>
                </a:solidFill>
                <a:sym typeface="Wingdings" panose="05000000000000000000" pitchFamily="2" charset="2"/>
              </a:rPr>
              <a:t>この</a:t>
            </a:r>
            <a:r>
              <a:rPr lang="ja-JP" altLang="en-US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際、タイプ（テキスト・数字）、長さを設計する</a:t>
            </a:r>
            <a:endParaRPr kumimoji="1" lang="en-US" altLang="ja-JP" sz="2800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algn="l"/>
            <a:r>
              <a:rPr lang="ja-JP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３</a:t>
            </a:r>
            <a:r>
              <a:rPr lang="ja-JP" alt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．転記したコード設計書ではコンピュータ化した際に不足していると思われる項目（フィールド）を検討し、追記する</a:t>
            </a:r>
            <a:endParaRPr lang="en-US" altLang="ja-JP" sz="2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４</a:t>
            </a:r>
            <a:r>
              <a:rPr kumimoji="1" lang="ja-JP" alt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．コードになりえる項目検討</a:t>
            </a:r>
            <a:endParaRPr kumimoji="1" lang="en-US" altLang="ja-JP" sz="2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l"/>
            <a:r>
              <a:rPr lang="ja-JP" alt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kumimoji="1" lang="ja-JP" alt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コード表</a:t>
            </a:r>
            <a:r>
              <a:rPr lang="en-US" altLang="ja-JP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kumimoji="1" lang="ja-JP" alt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一覧表</a:t>
            </a:r>
            <a:r>
              <a:rPr kumimoji="1" lang="en-US" altLang="ja-JP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kumimoji="1" lang="ja-JP" alt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に転記する</a:t>
            </a:r>
            <a:endParaRPr kumimoji="1" lang="en-US" altLang="ja-JP" sz="2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l"/>
            <a:r>
              <a:rPr lang="ja-JP" altLang="en-US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この際、コードを有意コードにするか無意コードにするかなどコードの内容を設計する</a:t>
            </a:r>
            <a:endParaRPr lang="en-US" altLang="ja-JP" sz="28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4624"/>
            <a:ext cx="8274170" cy="180006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88840"/>
            <a:ext cx="3752850" cy="4867275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>
            <a:off x="680193" y="404664"/>
            <a:ext cx="72008" cy="2232248"/>
          </a:xfrm>
          <a:prstGeom prst="straightConnector1">
            <a:avLst/>
          </a:prstGeom>
          <a:ln w="127000">
            <a:solidFill>
              <a:schemeClr val="accent1">
                <a:shade val="95000"/>
                <a:satMod val="10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884408" y="332794"/>
            <a:ext cx="515865" cy="2736166"/>
          </a:xfrm>
          <a:prstGeom prst="straightConnector1">
            <a:avLst/>
          </a:prstGeom>
          <a:ln w="127000">
            <a:solidFill>
              <a:schemeClr val="accent1">
                <a:shade val="95000"/>
                <a:satMod val="10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968225" y="332794"/>
            <a:ext cx="1008331" cy="3168214"/>
          </a:xfrm>
          <a:prstGeom prst="straightConnector1">
            <a:avLst/>
          </a:prstGeom>
          <a:ln w="127000">
            <a:solidFill>
              <a:schemeClr val="accent1">
                <a:shade val="95000"/>
                <a:satMod val="10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1142340" y="332657"/>
            <a:ext cx="1478805" cy="3420378"/>
          </a:xfrm>
          <a:prstGeom prst="straightConnector1">
            <a:avLst/>
          </a:prstGeom>
          <a:ln w="127000">
            <a:solidFill>
              <a:schemeClr val="accent1">
                <a:shade val="95000"/>
                <a:satMod val="10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1142340" y="332657"/>
            <a:ext cx="1984615" cy="3816423"/>
          </a:xfrm>
          <a:prstGeom prst="straightConnector1">
            <a:avLst/>
          </a:prstGeom>
          <a:ln w="127000">
            <a:solidFill>
              <a:schemeClr val="accent1">
                <a:shade val="95000"/>
                <a:satMod val="10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1142340" y="332656"/>
            <a:ext cx="2645228" cy="4089821"/>
          </a:xfrm>
          <a:prstGeom prst="straightConnector1">
            <a:avLst/>
          </a:prstGeom>
          <a:ln w="127000">
            <a:solidFill>
              <a:schemeClr val="accent1">
                <a:shade val="95000"/>
                <a:satMod val="10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1142340" y="383295"/>
            <a:ext cx="3301536" cy="4413857"/>
          </a:xfrm>
          <a:prstGeom prst="straightConnector1">
            <a:avLst/>
          </a:prstGeom>
          <a:ln w="127000">
            <a:solidFill>
              <a:schemeClr val="accent1">
                <a:shade val="95000"/>
                <a:satMod val="10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1142340" y="283600"/>
            <a:ext cx="4040938" cy="4873592"/>
          </a:xfrm>
          <a:prstGeom prst="straightConnector1">
            <a:avLst/>
          </a:prstGeom>
          <a:ln w="127000">
            <a:solidFill>
              <a:schemeClr val="accent1">
                <a:shade val="95000"/>
                <a:satMod val="10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1180874" y="338219"/>
            <a:ext cx="4503085" cy="5034997"/>
          </a:xfrm>
          <a:prstGeom prst="straightConnector1">
            <a:avLst/>
          </a:prstGeom>
          <a:ln w="127000">
            <a:solidFill>
              <a:schemeClr val="accent1">
                <a:shade val="95000"/>
                <a:satMod val="10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1142340" y="327216"/>
            <a:ext cx="5092899" cy="5334168"/>
          </a:xfrm>
          <a:prstGeom prst="straightConnector1">
            <a:avLst/>
          </a:prstGeom>
          <a:ln w="127000">
            <a:solidFill>
              <a:schemeClr val="accent1">
                <a:shade val="95000"/>
                <a:satMod val="10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1142340" y="338219"/>
            <a:ext cx="5792715" cy="5683069"/>
          </a:xfrm>
          <a:prstGeom prst="straightConnector1">
            <a:avLst/>
          </a:prstGeom>
          <a:ln w="127000">
            <a:solidFill>
              <a:schemeClr val="accent1">
                <a:shade val="95000"/>
                <a:satMod val="10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1141551" y="283600"/>
            <a:ext cx="6608959" cy="6097728"/>
          </a:xfrm>
          <a:prstGeom prst="straightConnector1">
            <a:avLst/>
          </a:prstGeom>
          <a:ln w="127000">
            <a:solidFill>
              <a:schemeClr val="accent1">
                <a:shade val="95000"/>
                <a:satMod val="10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07222" y="3170981"/>
            <a:ext cx="4932040" cy="3528391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tx1"/>
                </a:solidFill>
              </a:rPr>
              <a:t>コード</a:t>
            </a:r>
            <a:r>
              <a:rPr lang="ja-JP" altLang="en-US" sz="2400" dirty="0" smtClean="0">
                <a:solidFill>
                  <a:schemeClr val="tx1"/>
                </a:solidFill>
              </a:rPr>
              <a:t>名称：帳簿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_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会員一覧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.pdf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からコード設計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_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ブランクの会員情報へ一覧表の各項目を転記する。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ja-JP" altLang="en-US" sz="2400" dirty="0" smtClean="0">
                <a:solidFill>
                  <a:schemeClr val="tx1"/>
                </a:solidFill>
              </a:rPr>
              <a:t>タイプ：「漢字」「数字」「テキスト」「カタカナ」などの文字の種別を記入する。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400" dirty="0" smtClean="0">
                <a:solidFill>
                  <a:schemeClr val="tx1"/>
                </a:solidFill>
              </a:rPr>
              <a:t>サイズ：文字数を記入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ja-JP" altLang="en-US" sz="2400" dirty="0" smtClean="0">
                <a:solidFill>
                  <a:schemeClr val="tx1"/>
                </a:solidFill>
              </a:rPr>
              <a:t>レコード件数・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コード内容：</a:t>
            </a:r>
            <a:r>
              <a:rPr lang="ja-JP" altLang="en-US" sz="2400" dirty="0">
                <a:solidFill>
                  <a:schemeClr val="tx1"/>
                </a:solidFill>
              </a:rPr>
              <a:t>説明が必要な</a:t>
            </a:r>
            <a:r>
              <a:rPr lang="ja-JP" altLang="en-US" sz="2400" dirty="0" smtClean="0">
                <a:solidFill>
                  <a:schemeClr val="tx1"/>
                </a:solidFill>
              </a:rPr>
              <a:t>コードのみ</a:t>
            </a:r>
            <a:r>
              <a:rPr lang="ja-JP" altLang="en-US" sz="2400" dirty="0">
                <a:solidFill>
                  <a:schemeClr val="tx1"/>
                </a:solidFill>
              </a:rPr>
              <a:t>、記入する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35" name="タイトル 1"/>
          <p:cNvSpPr>
            <a:spLocks noGrp="1"/>
          </p:cNvSpPr>
          <p:nvPr>
            <p:ph type="ctrTitle"/>
          </p:nvPr>
        </p:nvSpPr>
        <p:spPr>
          <a:xfrm>
            <a:off x="4575373" y="2060823"/>
            <a:ext cx="3995737" cy="1080120"/>
          </a:xfrm>
        </p:spPr>
        <p:txBody>
          <a:bodyPr>
            <a:normAutofit fontScale="90000"/>
          </a:bodyPr>
          <a:lstStyle/>
          <a:p>
            <a:r>
              <a:rPr lang="ja-JP" altLang="en-US" u="sng" dirty="0" smtClean="0">
                <a:solidFill>
                  <a:srgbClr val="0070C0"/>
                </a:solidFill>
              </a:rPr>
              <a:t>設計書作成手順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366" y="1988840"/>
            <a:ext cx="4067175" cy="47720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88840"/>
            <a:ext cx="3752850" cy="4867275"/>
          </a:xfrm>
          <a:prstGeom prst="rect">
            <a:avLst/>
          </a:prstGeom>
        </p:spPr>
      </p:pic>
      <p:cxnSp>
        <p:nvCxnSpPr>
          <p:cNvPr id="28" name="直線矢印コネクタ 27"/>
          <p:cNvCxnSpPr/>
          <p:nvPr/>
        </p:nvCxnSpPr>
        <p:spPr>
          <a:xfrm flipV="1">
            <a:off x="3851920" y="2636912"/>
            <a:ext cx="1008112" cy="72008"/>
          </a:xfrm>
          <a:prstGeom prst="straightConnector1">
            <a:avLst/>
          </a:prstGeom>
          <a:ln w="127000">
            <a:solidFill>
              <a:schemeClr val="accent1">
                <a:shade val="95000"/>
                <a:satMod val="10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3851920" y="2996952"/>
            <a:ext cx="1008112" cy="792088"/>
          </a:xfrm>
          <a:prstGeom prst="straightConnector1">
            <a:avLst/>
          </a:prstGeom>
          <a:ln w="127000">
            <a:solidFill>
              <a:schemeClr val="accent1">
                <a:shade val="95000"/>
                <a:satMod val="10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3851920" y="3284984"/>
            <a:ext cx="1008112" cy="1800200"/>
          </a:xfrm>
          <a:prstGeom prst="straightConnector1">
            <a:avLst/>
          </a:prstGeom>
          <a:ln w="127000">
            <a:solidFill>
              <a:schemeClr val="accent1">
                <a:shade val="95000"/>
                <a:satMod val="10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41243" y="408465"/>
            <a:ext cx="6241980" cy="1914203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ja-JP" altLang="en-US" sz="2400" dirty="0" smtClean="0">
                <a:solidFill>
                  <a:schemeClr val="tx1"/>
                </a:solidFill>
              </a:rPr>
              <a:t>コード設計書の中でコード内容に説明を加えたコード（キーになるコード・有意コードなど）をコード</a:t>
            </a:r>
            <a:r>
              <a:rPr lang="ja-JP" altLang="en-US" sz="2400" dirty="0">
                <a:solidFill>
                  <a:schemeClr val="tx1"/>
                </a:solidFill>
              </a:rPr>
              <a:t>表</a:t>
            </a:r>
            <a:r>
              <a:rPr lang="en-US" altLang="ja-JP" sz="2400" dirty="0" smtClean="0">
                <a:solidFill>
                  <a:schemeClr val="tx1"/>
                </a:solidFill>
              </a:rPr>
              <a:t>_</a:t>
            </a:r>
            <a:r>
              <a:rPr lang="ja-JP" altLang="en-US" sz="2400" dirty="0" smtClean="0">
                <a:solidFill>
                  <a:schemeClr val="tx1"/>
                </a:solidFill>
              </a:rPr>
              <a:t>ブランクへ</a:t>
            </a:r>
            <a:r>
              <a:rPr lang="en-US" altLang="ja-JP" sz="2400" dirty="0" smtClean="0">
                <a:solidFill>
                  <a:schemeClr val="tx1"/>
                </a:solidFill>
              </a:rPr>
              <a:t>COPY&amp;PASTE</a:t>
            </a:r>
            <a:r>
              <a:rPr lang="ja-JP" altLang="en-US" sz="2400" dirty="0" smtClean="0">
                <a:solidFill>
                  <a:schemeClr val="tx1"/>
                </a:solidFill>
              </a:rPr>
              <a:t>によりコード表の各行へ転記する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35" name="タイトル 1"/>
          <p:cNvSpPr>
            <a:spLocks noGrp="1"/>
          </p:cNvSpPr>
          <p:nvPr>
            <p:ph type="ctrTitle"/>
          </p:nvPr>
        </p:nvSpPr>
        <p:spPr>
          <a:xfrm>
            <a:off x="130076" y="408465"/>
            <a:ext cx="2511167" cy="1080120"/>
          </a:xfrm>
        </p:spPr>
        <p:txBody>
          <a:bodyPr>
            <a:normAutofit fontScale="90000"/>
          </a:bodyPr>
          <a:lstStyle/>
          <a:p>
            <a:r>
              <a:rPr lang="ja-JP" altLang="en-US" u="sng" dirty="0" smtClean="0">
                <a:solidFill>
                  <a:srgbClr val="0070C0"/>
                </a:solidFill>
              </a:rPr>
              <a:t>コード表</a:t>
            </a:r>
            <a:r>
              <a:rPr lang="en-US" altLang="ja-JP" u="sng" dirty="0" smtClean="0">
                <a:solidFill>
                  <a:srgbClr val="0070C0"/>
                </a:solidFill>
              </a:rPr>
              <a:t/>
            </a:r>
            <a:br>
              <a:rPr lang="en-US" altLang="ja-JP" u="sng" dirty="0" smtClean="0">
                <a:solidFill>
                  <a:srgbClr val="0070C0"/>
                </a:solidFill>
              </a:rPr>
            </a:br>
            <a:r>
              <a:rPr lang="ja-JP" altLang="en-US" u="sng" dirty="0" smtClean="0">
                <a:solidFill>
                  <a:srgbClr val="0070C0"/>
                </a:solidFill>
              </a:rPr>
              <a:t>作成手順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286</Words>
  <Application>Microsoft Office PowerPoint</Application>
  <PresentationFormat>画面に合わせる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Wingdings</vt:lpstr>
      <vt:lpstr>Office ​​テーマ</vt:lpstr>
      <vt:lpstr>コード設計のヒント（図解）</vt:lpstr>
      <vt:lpstr>コード設計のヒント（説明）</vt:lpstr>
      <vt:lpstr>設計書作成手順</vt:lpstr>
      <vt:lpstr>コード表 作成手順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コード設計書作成のヒント</dc:title>
  <dc:creator>岩田 正綱</dc:creator>
  <cp:lastModifiedBy>梶田 純孝</cp:lastModifiedBy>
  <cp:revision>9</cp:revision>
  <dcterms:created xsi:type="dcterms:W3CDTF">2017-06-05T23:43:34Z</dcterms:created>
  <dcterms:modified xsi:type="dcterms:W3CDTF">2019-06-03T07:56:21Z</dcterms:modified>
</cp:coreProperties>
</file>