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2" r:id="rId2"/>
    <p:sldId id="279" r:id="rId3"/>
    <p:sldId id="263" r:id="rId4"/>
    <p:sldId id="264" r:id="rId5"/>
    <p:sldId id="268" r:id="rId6"/>
    <p:sldId id="269" r:id="rId7"/>
    <p:sldId id="270" r:id="rId8"/>
    <p:sldId id="272" r:id="rId9"/>
    <p:sldId id="273" r:id="rId10"/>
    <p:sldId id="274" r:id="rId11"/>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3931107C-7701-4950-AA0A-C59B19578017}" type="datetimeFigureOut">
              <a:rPr kumimoji="1" lang="ja-JP" altLang="en-US" smtClean="0"/>
              <a:t>2019/6/10</a:t>
            </a:fld>
            <a:endParaRPr kumimoji="1" lang="ja-JP" altLang="en-US"/>
          </a:p>
        </p:txBody>
      </p:sp>
      <p:sp>
        <p:nvSpPr>
          <p:cNvPr id="4" name="スライド イメージ プレースホルダー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AF90D21F-8D2A-4C6B-8CD8-DA8F72B0DC44}" type="slidenum">
              <a:rPr kumimoji="1" lang="ja-JP" altLang="en-US" smtClean="0"/>
              <a:t>‹#›</a:t>
            </a:fld>
            <a:endParaRPr kumimoji="1" lang="ja-JP" altLang="en-US"/>
          </a:p>
        </p:txBody>
      </p:sp>
    </p:spTree>
    <p:extLst>
      <p:ext uri="{BB962C8B-B14F-4D97-AF65-F5344CB8AC3E}">
        <p14:creationId xmlns:p14="http://schemas.microsoft.com/office/powerpoint/2010/main" val="9829835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3D32B05-9906-4BA7-AD6C-93FE08CE9651}" type="datetimeFigureOut">
              <a:rPr kumimoji="1" lang="ja-JP" altLang="en-US" smtClean="0"/>
              <a:t>2019/6/10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135199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3D32B05-9906-4BA7-AD6C-93FE08CE9651}" type="datetimeFigureOut">
              <a:rPr kumimoji="1" lang="ja-JP" altLang="en-US" smtClean="0"/>
              <a:t>2019/6/10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242121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3D32B05-9906-4BA7-AD6C-93FE08CE9651}" type="datetimeFigureOut">
              <a:rPr kumimoji="1" lang="ja-JP" altLang="en-US" smtClean="0"/>
              <a:t>2019/6/10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398945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3D32B05-9906-4BA7-AD6C-93FE08CE9651}" type="datetimeFigureOut">
              <a:rPr kumimoji="1" lang="ja-JP" altLang="en-US" smtClean="0"/>
              <a:t>2019/6/10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315523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3D32B05-9906-4BA7-AD6C-93FE08CE9651}" type="datetimeFigureOut">
              <a:rPr kumimoji="1" lang="ja-JP" altLang="en-US" smtClean="0"/>
              <a:t>2019/6/10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278848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3D32B05-9906-4BA7-AD6C-93FE08CE9651}" type="datetimeFigureOut">
              <a:rPr kumimoji="1" lang="ja-JP" altLang="en-US" smtClean="0"/>
              <a:t>2019/6/10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333395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3D32B05-9906-4BA7-AD6C-93FE08CE9651}" type="datetimeFigureOut">
              <a:rPr kumimoji="1" lang="ja-JP" altLang="en-US" smtClean="0"/>
              <a:t>2019/6/10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117101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3D32B05-9906-4BA7-AD6C-93FE08CE9651}" type="datetimeFigureOut">
              <a:rPr kumimoji="1" lang="ja-JP" altLang="en-US" smtClean="0"/>
              <a:t>2019/6/10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145463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3D32B05-9906-4BA7-AD6C-93FE08CE9651}" type="datetimeFigureOut">
              <a:rPr kumimoji="1" lang="ja-JP" altLang="en-US" smtClean="0"/>
              <a:t>2019/6/10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1791188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3D32B05-9906-4BA7-AD6C-93FE08CE9651}" type="datetimeFigureOut">
              <a:rPr kumimoji="1" lang="ja-JP" altLang="en-US" smtClean="0"/>
              <a:t>2019/6/10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16257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3D32B05-9906-4BA7-AD6C-93FE08CE9651}" type="datetimeFigureOut">
              <a:rPr kumimoji="1" lang="ja-JP" altLang="en-US" smtClean="0"/>
              <a:t>2019/6/10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269953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32B05-9906-4BA7-AD6C-93FE08CE9651}" type="datetimeFigureOut">
              <a:rPr kumimoji="1" lang="ja-JP" altLang="en-US" smtClean="0"/>
              <a:t>2019/6/10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FC982-A3E3-4154-BD11-5D929F2E1ECE}" type="slidenum">
              <a:rPr kumimoji="1" lang="ja-JP" altLang="en-US" smtClean="0"/>
              <a:t>‹#›</a:t>
            </a:fld>
            <a:endParaRPr kumimoji="1" lang="ja-JP" altLang="en-US"/>
          </a:p>
        </p:txBody>
      </p:sp>
    </p:spTree>
    <p:extLst>
      <p:ext uri="{BB962C8B-B14F-4D97-AF65-F5344CB8AC3E}">
        <p14:creationId xmlns:p14="http://schemas.microsoft.com/office/powerpoint/2010/main" val="402342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116632"/>
            <a:ext cx="7772400" cy="792088"/>
          </a:xfrm>
        </p:spPr>
        <p:txBody>
          <a:bodyPr>
            <a:normAutofit/>
          </a:bodyPr>
          <a:lstStyle/>
          <a:p>
            <a:r>
              <a:rPr lang="ja-JP" altLang="en-US" sz="3600" b="1" u="sng" dirty="0" smtClean="0">
                <a:latin typeface="ＭＳ Ｐゴシック" panose="020B0600070205080204" pitchFamily="50" charset="-128"/>
                <a:ea typeface="ＭＳ Ｐゴシック" panose="020B0600070205080204" pitchFamily="50" charset="-128"/>
              </a:rPr>
              <a:t>知識確認クイズ</a:t>
            </a:r>
            <a:endParaRPr lang="en-US" altLang="zh-TW" sz="3600" b="1" u="sng" dirty="0">
              <a:latin typeface="ＭＳ Ｐゴシック" panose="020B0600070205080204" pitchFamily="50" charset="-128"/>
              <a:ea typeface="ＭＳ Ｐゴシック" panose="020B0600070205080204" pitchFamily="50" charset="-128"/>
            </a:endParaRPr>
          </a:p>
        </p:txBody>
      </p:sp>
      <p:sp>
        <p:nvSpPr>
          <p:cNvPr id="3" name="サブタイトル 2"/>
          <p:cNvSpPr>
            <a:spLocks noGrp="1"/>
          </p:cNvSpPr>
          <p:nvPr>
            <p:ph type="subTitle" idx="1"/>
          </p:nvPr>
        </p:nvSpPr>
        <p:spPr>
          <a:xfrm>
            <a:off x="35496" y="1700808"/>
            <a:ext cx="9108504" cy="5040560"/>
          </a:xfrm>
        </p:spPr>
        <p:txBody>
          <a:bodyPr>
            <a:noAutofit/>
          </a:bodyPr>
          <a:lstStyle/>
          <a:p>
            <a:r>
              <a:rPr lang="zh-TW" altLang="en-US" sz="4000" b="1" dirty="0">
                <a:solidFill>
                  <a:srgbClr val="00B050"/>
                </a:solidFill>
                <a:latin typeface="ＭＳ Ｐゴシック" panose="020B0600070205080204" pitchFamily="50" charset="-128"/>
                <a:ea typeface="ＭＳ Ｐゴシック" panose="020B0600070205080204" pitchFamily="50" charset="-128"/>
              </a:rPr>
              <a:t>基本情報</a:t>
            </a:r>
            <a:r>
              <a:rPr lang="zh-TW" altLang="en-US" sz="4000" b="1" dirty="0" smtClean="0">
                <a:solidFill>
                  <a:srgbClr val="00B050"/>
                </a:solidFill>
                <a:latin typeface="ＭＳ Ｐゴシック" panose="020B0600070205080204" pitchFamily="50" charset="-128"/>
                <a:ea typeface="ＭＳ Ｐゴシック" panose="020B0600070205080204" pitchFamily="50" charset="-128"/>
              </a:rPr>
              <a:t>技術者</a:t>
            </a:r>
            <a:r>
              <a:rPr lang="ja-JP" altLang="en-US" sz="4000" b="1" dirty="0" smtClean="0">
                <a:solidFill>
                  <a:srgbClr val="00B050"/>
                </a:solidFill>
                <a:latin typeface="ＭＳ Ｐゴシック" panose="020B0600070205080204" pitchFamily="50" charset="-128"/>
                <a:ea typeface="ＭＳ Ｐゴシック" panose="020B0600070205080204" pitchFamily="50" charset="-128"/>
              </a:rPr>
              <a:t>試験　午前問</a:t>
            </a:r>
            <a:endParaRPr lang="en-US" altLang="ja-JP" sz="4000" b="1" dirty="0" smtClean="0">
              <a:solidFill>
                <a:srgbClr val="00B050"/>
              </a:solidFill>
              <a:latin typeface="ＭＳ Ｐゴシック" panose="020B0600070205080204" pitchFamily="50" charset="-128"/>
              <a:ea typeface="ＭＳ Ｐゴシック" panose="020B0600070205080204" pitchFamily="50" charset="-128"/>
            </a:endParaRPr>
          </a:p>
          <a:p>
            <a:endParaRPr lang="en-US" altLang="ja-JP" sz="4000" b="1" dirty="0">
              <a:solidFill>
                <a:srgbClr val="00B050"/>
              </a:solidFill>
              <a:latin typeface="ＭＳ Ｐゴシック" panose="020B0600070205080204" pitchFamily="50" charset="-128"/>
              <a:ea typeface="ＭＳ Ｐゴシック" panose="020B0600070205080204" pitchFamily="50" charset="-128"/>
            </a:endParaRPr>
          </a:p>
          <a:p>
            <a:r>
              <a:rPr lang="en-US" altLang="ja-JP" sz="4000" b="1" dirty="0">
                <a:solidFill>
                  <a:srgbClr val="00B050"/>
                </a:solidFill>
              </a:rPr>
              <a:t>IT</a:t>
            </a:r>
            <a:r>
              <a:rPr lang="ja-JP" altLang="en-US" sz="4000" b="1" dirty="0">
                <a:solidFill>
                  <a:srgbClr val="00B050"/>
                </a:solidFill>
              </a:rPr>
              <a:t>パスポート 　練習</a:t>
            </a:r>
            <a:r>
              <a:rPr lang="ja-JP" altLang="en-US" sz="4000" b="1" dirty="0" smtClean="0">
                <a:solidFill>
                  <a:srgbClr val="00B050"/>
                </a:solidFill>
              </a:rPr>
              <a:t>問題　 </a:t>
            </a:r>
            <a:r>
              <a:rPr lang="en-US" altLang="ja-JP" sz="4000" b="1" dirty="0" smtClean="0">
                <a:solidFill>
                  <a:srgbClr val="00B050"/>
                </a:solidFill>
              </a:rPr>
              <a:t>x   </a:t>
            </a:r>
            <a:r>
              <a:rPr lang="ja-JP" altLang="en-US" sz="4000" b="1" dirty="0">
                <a:solidFill>
                  <a:srgbClr val="00B050"/>
                </a:solidFill>
              </a:rPr>
              <a:t>２</a:t>
            </a:r>
            <a:r>
              <a:rPr lang="ja-JP" altLang="en-US" sz="4000" b="1" dirty="0" smtClean="0">
                <a:solidFill>
                  <a:srgbClr val="00B050"/>
                </a:solidFill>
              </a:rPr>
              <a:t>問</a:t>
            </a:r>
            <a:endParaRPr lang="en-US" altLang="ja-JP" sz="4000" b="1" dirty="0" smtClean="0">
              <a:solidFill>
                <a:srgbClr val="00B050"/>
              </a:solidFill>
            </a:endParaRPr>
          </a:p>
          <a:p>
            <a:endParaRPr lang="en-US" altLang="ja-JP" b="1" dirty="0">
              <a:solidFill>
                <a:schemeClr val="tx1"/>
              </a:solidFill>
            </a:endParaRPr>
          </a:p>
          <a:p>
            <a:r>
              <a:rPr lang="ja-JP" altLang="en-US" b="1" dirty="0" smtClean="0">
                <a:solidFill>
                  <a:schemeClr val="tx1"/>
                </a:solidFill>
              </a:rPr>
              <a:t>画面設計についての知識を確認しよう！！！</a:t>
            </a:r>
            <a:endParaRPr lang="en-US" altLang="ja-JP" b="1" dirty="0" smtClean="0">
              <a:solidFill>
                <a:schemeClr val="tx1"/>
              </a:solidFill>
            </a:endParaRPr>
          </a:p>
          <a:p>
            <a:pPr algn="l"/>
            <a:endParaRPr lang="en-US" altLang="ja-JP" sz="2800" b="1" u="sng" dirty="0">
              <a:latin typeface="ＭＳ Ｐゴシック" panose="020B0600070205080204" pitchFamily="50" charset="-128"/>
              <a:ea typeface="ＭＳ Ｐゴシック" panose="020B0600070205080204" pitchFamily="50" charset="-128"/>
            </a:endParaRPr>
          </a:p>
          <a:p>
            <a:pPr algn="l"/>
            <a:endParaRPr lang="en-US" altLang="ja-JP" sz="2800" b="1" u="sng" dirty="0" smtClean="0">
              <a:latin typeface="ＭＳ Ｐゴシック" panose="020B0600070205080204" pitchFamily="50" charset="-128"/>
              <a:ea typeface="ＭＳ Ｐゴシック" panose="020B0600070205080204" pitchFamily="50" charset="-128"/>
            </a:endParaRPr>
          </a:p>
          <a:p>
            <a:pPr algn="l"/>
            <a:endParaRPr lang="ja-JP" altLang="en-US" sz="2800" dirty="0">
              <a:solidFill>
                <a:schemeClr val="tx1"/>
              </a:solidFill>
            </a:endParaRPr>
          </a:p>
        </p:txBody>
      </p:sp>
    </p:spTree>
    <p:extLst>
      <p:ext uri="{BB962C8B-B14F-4D97-AF65-F5344CB8AC3E}">
        <p14:creationId xmlns:p14="http://schemas.microsoft.com/office/powerpoint/2010/main" val="1050221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9512" y="116633"/>
            <a:ext cx="8712968" cy="1080120"/>
          </a:xfrm>
        </p:spPr>
        <p:txBody>
          <a:bodyPr>
            <a:normAutofit fontScale="90000"/>
          </a:bodyPr>
          <a:lstStyle/>
          <a:p>
            <a:r>
              <a:rPr lang="en-US" altLang="ja-JP" b="1" u="sng" dirty="0"/>
              <a:t>IT</a:t>
            </a:r>
            <a:r>
              <a:rPr lang="ja-JP" altLang="en-US" b="1" u="sng" dirty="0"/>
              <a:t>パスポート 平成</a:t>
            </a:r>
            <a:r>
              <a:rPr lang="en-US" altLang="ja-JP" b="1" u="sng" dirty="0"/>
              <a:t>26</a:t>
            </a:r>
            <a:r>
              <a:rPr lang="ja-JP" altLang="en-US" b="1" u="sng" dirty="0"/>
              <a:t>年春期 問</a:t>
            </a:r>
            <a:r>
              <a:rPr lang="en-US" altLang="ja-JP" b="1" u="sng" dirty="0" smtClean="0"/>
              <a:t>32</a:t>
            </a:r>
            <a:r>
              <a:rPr lang="ja-JP" altLang="en-US" b="1" dirty="0" smtClean="0"/>
              <a:t>　解説</a:t>
            </a:r>
            <a:endParaRPr lang="en-US" altLang="ja-JP" b="1" dirty="0"/>
          </a:p>
        </p:txBody>
      </p:sp>
      <p:sp>
        <p:nvSpPr>
          <p:cNvPr id="3" name="サブタイトル 2"/>
          <p:cNvSpPr>
            <a:spLocks noGrp="1"/>
          </p:cNvSpPr>
          <p:nvPr>
            <p:ph type="subTitle" idx="1"/>
          </p:nvPr>
        </p:nvSpPr>
        <p:spPr>
          <a:xfrm>
            <a:off x="107504" y="1196752"/>
            <a:ext cx="8964488" cy="5400600"/>
          </a:xfrm>
        </p:spPr>
        <p:txBody>
          <a:bodyPr>
            <a:noAutofit/>
          </a:bodyPr>
          <a:lstStyle/>
          <a:p>
            <a:pPr algn="l"/>
            <a:r>
              <a:rPr lang="ja-JP" altLang="en-US" sz="2400" dirty="0">
                <a:solidFill>
                  <a:schemeClr val="tx1"/>
                </a:solidFill>
              </a:rPr>
              <a:t>選択肢がすべて</a:t>
            </a:r>
            <a:r>
              <a:rPr lang="en-US" altLang="ja-JP" sz="2400" dirty="0">
                <a:solidFill>
                  <a:schemeClr val="tx1"/>
                </a:solidFill>
              </a:rPr>
              <a:t>4</a:t>
            </a:r>
            <a:r>
              <a:rPr lang="ja-JP" altLang="en-US" sz="2400" dirty="0">
                <a:solidFill>
                  <a:schemeClr val="tx1"/>
                </a:solidFill>
              </a:rPr>
              <a:t>つ中</a:t>
            </a:r>
            <a:r>
              <a:rPr lang="en-US" altLang="ja-JP" sz="2400" dirty="0">
                <a:solidFill>
                  <a:schemeClr val="tx1"/>
                </a:solidFill>
              </a:rPr>
              <a:t>3</a:t>
            </a:r>
            <a:r>
              <a:rPr lang="ja-JP" altLang="en-US" sz="2400" dirty="0">
                <a:solidFill>
                  <a:schemeClr val="tx1"/>
                </a:solidFill>
              </a:rPr>
              <a:t>項目を選択したものになっているので、</a:t>
            </a:r>
            <a:endParaRPr lang="en-US" altLang="ja-JP" sz="2400" dirty="0">
              <a:solidFill>
                <a:schemeClr val="tx1"/>
              </a:solidFill>
            </a:endParaRPr>
          </a:p>
          <a:p>
            <a:pPr algn="l"/>
            <a:r>
              <a:rPr lang="en-US" altLang="ja-JP" sz="2400" dirty="0">
                <a:solidFill>
                  <a:schemeClr val="tx1"/>
                </a:solidFill>
              </a:rPr>
              <a:t>"a"</a:t>
            </a:r>
            <a:r>
              <a:rPr lang="ja-JP" altLang="en-US" sz="2400" dirty="0">
                <a:solidFill>
                  <a:schemeClr val="tx1"/>
                </a:solidFill>
              </a:rPr>
              <a:t>の記述が使いやすさと関係ないとわかれば、すべての事例に自信が持てなくても正解にたどりつけると思います</a:t>
            </a:r>
            <a:r>
              <a:rPr lang="ja-JP" altLang="en-US" sz="2400" dirty="0" smtClean="0">
                <a:solidFill>
                  <a:schemeClr val="tx1"/>
                </a:solidFill>
              </a:rPr>
              <a:t>。</a:t>
            </a:r>
            <a:endParaRPr lang="en-US" altLang="ja-JP" sz="2400" dirty="0" smtClean="0">
              <a:solidFill>
                <a:schemeClr val="tx1"/>
              </a:solidFill>
            </a:endParaRPr>
          </a:p>
          <a:p>
            <a:pPr algn="l"/>
            <a:endParaRPr lang="en-US" altLang="ja-JP" sz="2400" dirty="0">
              <a:solidFill>
                <a:schemeClr val="tx1"/>
              </a:solidFill>
            </a:endParaRPr>
          </a:p>
          <a:p>
            <a:pPr algn="l"/>
            <a:r>
              <a:rPr lang="ja-JP" altLang="en-US" sz="2800" b="1" u="sng" dirty="0" smtClean="0">
                <a:solidFill>
                  <a:srgbClr val="FF0000"/>
                </a:solidFill>
              </a:rPr>
              <a:t>ユーザビリティ</a:t>
            </a:r>
            <a:r>
              <a:rPr lang="ja-JP" altLang="en-US" sz="2800" b="1" u="sng" dirty="0">
                <a:solidFill>
                  <a:srgbClr val="FF0000"/>
                </a:solidFill>
              </a:rPr>
              <a:t>の面から考える使いやすい画面と</a:t>
            </a:r>
            <a:r>
              <a:rPr lang="ja-JP" altLang="en-US" sz="2800" b="1" u="sng" dirty="0" smtClean="0">
                <a:solidFill>
                  <a:srgbClr val="FF0000"/>
                </a:solidFill>
              </a:rPr>
              <a:t>は</a:t>
            </a:r>
            <a:r>
              <a:rPr lang="ja-JP" altLang="en-US" sz="2800" b="1" u="sng" dirty="0">
                <a:solidFill>
                  <a:srgbClr val="FF0000"/>
                </a:solidFill>
              </a:rPr>
              <a:t>・・・・</a:t>
            </a:r>
            <a:endParaRPr lang="en-US" altLang="ja-JP" sz="2800" b="1" u="sng" dirty="0" smtClean="0">
              <a:solidFill>
                <a:srgbClr val="FF0000"/>
              </a:solidFill>
            </a:endParaRPr>
          </a:p>
          <a:p>
            <a:pPr algn="l"/>
            <a:r>
              <a:rPr lang="ja-JP" altLang="en-US" sz="2400" b="1" dirty="0" smtClean="0">
                <a:solidFill>
                  <a:srgbClr val="0070C0"/>
                </a:solidFill>
              </a:rPr>
              <a:t>「</a:t>
            </a:r>
            <a:r>
              <a:rPr lang="ja-JP" altLang="en-US" sz="2400" b="1" dirty="0">
                <a:solidFill>
                  <a:srgbClr val="0070C0"/>
                </a:solidFill>
              </a:rPr>
              <a:t>学習しやすさ</a:t>
            </a:r>
            <a:r>
              <a:rPr lang="ja-JP" altLang="en-US" sz="2400" b="1" dirty="0" smtClean="0">
                <a:solidFill>
                  <a:srgbClr val="0070C0"/>
                </a:solidFill>
              </a:rPr>
              <a:t>」　</a:t>
            </a:r>
            <a:r>
              <a:rPr lang="ja-JP" altLang="en-US" sz="2400" dirty="0" smtClean="0">
                <a:solidFill>
                  <a:schemeClr val="tx1"/>
                </a:solidFill>
              </a:rPr>
              <a:t>学習</a:t>
            </a:r>
            <a:r>
              <a:rPr lang="ja-JP" altLang="en-US" sz="2400" dirty="0">
                <a:solidFill>
                  <a:schemeClr val="tx1"/>
                </a:solidFill>
              </a:rPr>
              <a:t>しやすさシステムは、ユーザがそれをすぐ使い始められるよう、簡単に学習できる</a:t>
            </a:r>
            <a:r>
              <a:rPr lang="ja-JP" altLang="en-US" sz="2400" dirty="0" smtClean="0">
                <a:solidFill>
                  <a:schemeClr val="tx1"/>
                </a:solidFill>
              </a:rPr>
              <a:t>効率性</a:t>
            </a:r>
            <a:endParaRPr lang="en-US" altLang="ja-JP" sz="2400" dirty="0" smtClean="0">
              <a:solidFill>
                <a:schemeClr val="tx1"/>
              </a:solidFill>
            </a:endParaRPr>
          </a:p>
          <a:p>
            <a:pPr algn="l"/>
            <a:r>
              <a:rPr lang="ja-JP" altLang="en-US" sz="2400" b="1" dirty="0">
                <a:solidFill>
                  <a:srgbClr val="0070C0"/>
                </a:solidFill>
              </a:rPr>
              <a:t>「効率性</a:t>
            </a:r>
            <a:r>
              <a:rPr lang="ja-JP" altLang="en-US" sz="2400" b="1" dirty="0" smtClean="0">
                <a:solidFill>
                  <a:srgbClr val="0070C0"/>
                </a:solidFill>
              </a:rPr>
              <a:t>」</a:t>
            </a:r>
            <a:r>
              <a:rPr lang="ja-JP" altLang="en-US" sz="2400" b="1" dirty="0">
                <a:solidFill>
                  <a:srgbClr val="0070C0"/>
                </a:solidFill>
              </a:rPr>
              <a:t>　</a:t>
            </a:r>
            <a:r>
              <a:rPr lang="ja-JP" altLang="en-US" sz="2400" dirty="0" smtClean="0">
                <a:solidFill>
                  <a:schemeClr val="tx1"/>
                </a:solidFill>
              </a:rPr>
              <a:t>一度</a:t>
            </a:r>
            <a:r>
              <a:rPr lang="ja-JP" altLang="en-US" sz="2400" dirty="0">
                <a:solidFill>
                  <a:schemeClr val="tx1"/>
                </a:solidFill>
              </a:rPr>
              <a:t>学習すれば、あとは高い生産性を上げられるよう、効率的に使用できる記憶</a:t>
            </a:r>
            <a:r>
              <a:rPr lang="ja-JP" altLang="en-US" sz="2400" dirty="0" smtClean="0">
                <a:solidFill>
                  <a:schemeClr val="tx1"/>
                </a:solidFill>
              </a:rPr>
              <a:t>しやすさ</a:t>
            </a:r>
            <a:endParaRPr lang="en-US" altLang="ja-JP" sz="2400" dirty="0" smtClean="0">
              <a:solidFill>
                <a:schemeClr val="tx1"/>
              </a:solidFill>
            </a:endParaRPr>
          </a:p>
          <a:p>
            <a:pPr algn="l"/>
            <a:r>
              <a:rPr lang="ja-JP" altLang="en-US" sz="2400" b="1" dirty="0">
                <a:solidFill>
                  <a:srgbClr val="0070C0"/>
                </a:solidFill>
              </a:rPr>
              <a:t>「記憶しやすさ</a:t>
            </a:r>
            <a:r>
              <a:rPr lang="ja-JP" altLang="en-US" sz="2400" b="1" dirty="0" smtClean="0">
                <a:solidFill>
                  <a:srgbClr val="0070C0"/>
                </a:solidFill>
              </a:rPr>
              <a:t>」</a:t>
            </a:r>
            <a:r>
              <a:rPr lang="ja-JP" altLang="en-US" sz="2400" b="1" dirty="0">
                <a:solidFill>
                  <a:srgbClr val="0070C0"/>
                </a:solidFill>
              </a:rPr>
              <a:t>　</a:t>
            </a:r>
            <a:r>
              <a:rPr lang="ja-JP" altLang="en-US" sz="2400" dirty="0" smtClean="0">
                <a:solidFill>
                  <a:schemeClr val="tx1"/>
                </a:solidFill>
              </a:rPr>
              <a:t>ユーザ</a:t>
            </a:r>
            <a:r>
              <a:rPr lang="ja-JP" altLang="en-US" sz="2400" dirty="0">
                <a:solidFill>
                  <a:schemeClr val="tx1"/>
                </a:solidFill>
              </a:rPr>
              <a:t>がしばらくつかわなくても、また使うときにすぐ使えるよう</a:t>
            </a:r>
            <a:r>
              <a:rPr lang="ja-JP" altLang="en-US" sz="2400" dirty="0" smtClean="0">
                <a:solidFill>
                  <a:schemeClr val="tx1"/>
                </a:solidFill>
              </a:rPr>
              <a:t>覚えやすい</a:t>
            </a:r>
            <a:endParaRPr lang="en-US" altLang="ja-JP" sz="2400" dirty="0" smtClean="0">
              <a:solidFill>
                <a:schemeClr val="tx1"/>
              </a:solidFill>
            </a:endParaRPr>
          </a:p>
          <a:p>
            <a:pPr algn="l"/>
            <a:r>
              <a:rPr lang="ja-JP" altLang="en-US" sz="2400" b="1" dirty="0">
                <a:solidFill>
                  <a:srgbClr val="0070C0"/>
                </a:solidFill>
              </a:rPr>
              <a:t>などを備え、利用者が迷わずに操作できる画面です</a:t>
            </a:r>
            <a:r>
              <a:rPr lang="ja-JP" altLang="en-US" sz="2400" dirty="0" smtClean="0">
                <a:solidFill>
                  <a:schemeClr val="tx1"/>
                </a:solidFill>
              </a:rPr>
              <a:t>。</a:t>
            </a:r>
            <a:endParaRPr lang="en-US" altLang="ja-JP" sz="2400" dirty="0" smtClean="0">
              <a:solidFill>
                <a:schemeClr val="tx1"/>
              </a:solidFill>
            </a:endParaRPr>
          </a:p>
        </p:txBody>
      </p:sp>
    </p:spTree>
    <p:extLst>
      <p:ext uri="{BB962C8B-B14F-4D97-AF65-F5344CB8AC3E}">
        <p14:creationId xmlns:p14="http://schemas.microsoft.com/office/powerpoint/2010/main" val="1879835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116632"/>
            <a:ext cx="7772400" cy="792088"/>
          </a:xfrm>
        </p:spPr>
        <p:txBody>
          <a:bodyPr>
            <a:normAutofit fontScale="90000"/>
          </a:bodyPr>
          <a:lstStyle/>
          <a:p>
            <a:r>
              <a:rPr lang="zh-TW" altLang="en-US" sz="3600" b="1" u="sng" dirty="0">
                <a:latin typeface="ＭＳ Ｐゴシック" panose="020B0600070205080204" pitchFamily="50" charset="-128"/>
                <a:ea typeface="ＭＳ Ｐゴシック" panose="020B0600070205080204" pitchFamily="50" charset="-128"/>
              </a:rPr>
              <a:t>基本情報技術者 平成</a:t>
            </a:r>
            <a:r>
              <a:rPr lang="en-US" altLang="zh-TW" sz="3600" b="1" u="sng" dirty="0">
                <a:latin typeface="ＭＳ Ｐゴシック" panose="020B0600070205080204" pitchFamily="50" charset="-128"/>
                <a:ea typeface="ＭＳ Ｐゴシック" panose="020B0600070205080204" pitchFamily="50" charset="-128"/>
              </a:rPr>
              <a:t>21</a:t>
            </a:r>
            <a:r>
              <a:rPr lang="zh-TW" altLang="en-US" sz="3600" b="1" u="sng" dirty="0">
                <a:latin typeface="ＭＳ Ｐゴシック" panose="020B0600070205080204" pitchFamily="50" charset="-128"/>
                <a:ea typeface="ＭＳ Ｐゴシック" panose="020B0600070205080204" pitchFamily="50" charset="-128"/>
              </a:rPr>
              <a:t>年秋期 午前問</a:t>
            </a:r>
            <a:r>
              <a:rPr lang="en-US" altLang="zh-TW" sz="3600" b="1" u="sng" dirty="0">
                <a:latin typeface="ＭＳ Ｐゴシック" panose="020B0600070205080204" pitchFamily="50" charset="-128"/>
                <a:ea typeface="ＭＳ Ｐゴシック" panose="020B0600070205080204" pitchFamily="50" charset="-128"/>
              </a:rPr>
              <a:t>27</a:t>
            </a:r>
          </a:p>
        </p:txBody>
      </p:sp>
      <p:sp>
        <p:nvSpPr>
          <p:cNvPr id="3" name="サブタイトル 2"/>
          <p:cNvSpPr>
            <a:spLocks noGrp="1"/>
          </p:cNvSpPr>
          <p:nvPr>
            <p:ph type="subTitle" idx="1"/>
          </p:nvPr>
        </p:nvSpPr>
        <p:spPr>
          <a:xfrm>
            <a:off x="35496" y="836712"/>
            <a:ext cx="9108504" cy="5904656"/>
          </a:xfrm>
        </p:spPr>
        <p:txBody>
          <a:bodyPr>
            <a:noAutofit/>
          </a:bodyPr>
          <a:lstStyle/>
          <a:p>
            <a:pPr algn="l"/>
            <a:r>
              <a:rPr lang="en-US" altLang="ja-JP" sz="2800" dirty="0">
                <a:solidFill>
                  <a:schemeClr val="tx1"/>
                </a:solidFill>
              </a:rPr>
              <a:t>GUI</a:t>
            </a:r>
            <a:r>
              <a:rPr lang="ja-JP" altLang="en-US" sz="2800" dirty="0">
                <a:solidFill>
                  <a:schemeClr val="tx1"/>
                </a:solidFill>
              </a:rPr>
              <a:t>画面の設計において，キーボードの操作に慣れている利用者と，慣れていない利用者のどちらにも，操作性の良いユーザインタフェースを実現するための留意点のうち，適切なものはどれか</a:t>
            </a:r>
            <a:r>
              <a:rPr lang="ja-JP" altLang="en-US" sz="2800" dirty="0" smtClean="0">
                <a:solidFill>
                  <a:schemeClr val="tx1"/>
                </a:solidFill>
              </a:rPr>
              <a:t>。</a:t>
            </a:r>
            <a:endParaRPr lang="en-US" altLang="ja-JP" sz="2800" dirty="0" smtClean="0">
              <a:solidFill>
                <a:schemeClr val="tx1"/>
              </a:solidFill>
            </a:endParaRPr>
          </a:p>
          <a:p>
            <a:pPr algn="l"/>
            <a:endParaRPr lang="en-US" altLang="ja-JP" sz="300" dirty="0" smtClean="0">
              <a:solidFill>
                <a:schemeClr val="tx1"/>
              </a:solidFill>
            </a:endParaRPr>
          </a:p>
          <a:p>
            <a:pPr marL="457200" indent="-457200" algn="l">
              <a:buFont typeface="+mj-lt"/>
              <a:buAutoNum type="alphaLcPeriod"/>
            </a:pPr>
            <a:r>
              <a:rPr lang="ja-JP" altLang="en-US" sz="2800" dirty="0">
                <a:solidFill>
                  <a:schemeClr val="tx1"/>
                </a:solidFill>
              </a:rPr>
              <a:t>キーボードから入力させる項目数を最少にして，できる限り項目の一覧からマウスで選択させるようにする</a:t>
            </a:r>
            <a:r>
              <a:rPr lang="ja-JP" altLang="en-US" sz="2800" dirty="0" smtClean="0">
                <a:solidFill>
                  <a:schemeClr val="tx1"/>
                </a:solidFill>
              </a:rPr>
              <a:t>。</a:t>
            </a:r>
            <a:endParaRPr lang="ja-JP" altLang="en-US" sz="800" dirty="0">
              <a:solidFill>
                <a:schemeClr val="tx1"/>
              </a:solidFill>
            </a:endParaRPr>
          </a:p>
          <a:p>
            <a:pPr marL="457200" indent="-457200" algn="l">
              <a:buFont typeface="+mj-lt"/>
              <a:buAutoNum type="alphaLcPeriod"/>
            </a:pPr>
            <a:r>
              <a:rPr lang="ja-JP" altLang="en-US" sz="2800" dirty="0">
                <a:solidFill>
                  <a:schemeClr val="tx1"/>
                </a:solidFill>
              </a:rPr>
              <a:t>使用頻度の高い操作は，マウスをダブルクリックして実行できるようにする</a:t>
            </a:r>
            <a:r>
              <a:rPr lang="ja-JP" altLang="en-US" sz="2800" dirty="0" smtClean="0">
                <a:solidFill>
                  <a:schemeClr val="tx1"/>
                </a:solidFill>
              </a:rPr>
              <a:t>。</a:t>
            </a:r>
            <a:endParaRPr lang="ja-JP" altLang="en-US" sz="800" dirty="0">
              <a:solidFill>
                <a:schemeClr val="tx1"/>
              </a:solidFill>
            </a:endParaRPr>
          </a:p>
          <a:p>
            <a:pPr marL="457200" indent="-457200" algn="l">
              <a:buFont typeface="+mj-lt"/>
              <a:buAutoNum type="alphaLcPeriod"/>
            </a:pPr>
            <a:r>
              <a:rPr lang="ja-JP" altLang="en-US" sz="2800" dirty="0">
                <a:solidFill>
                  <a:schemeClr val="tx1"/>
                </a:solidFill>
              </a:rPr>
              <a:t>できる限り多くの操作に対して，マウスとキーボードの両方のインタフェースを用意</a:t>
            </a:r>
            <a:r>
              <a:rPr lang="ja-JP" altLang="en-US" sz="2800" dirty="0" smtClean="0">
                <a:solidFill>
                  <a:schemeClr val="tx1"/>
                </a:solidFill>
              </a:rPr>
              <a:t>する</a:t>
            </a:r>
            <a:endParaRPr lang="ja-JP" altLang="en-US" sz="800" dirty="0">
              <a:solidFill>
                <a:schemeClr val="tx1"/>
              </a:solidFill>
            </a:endParaRPr>
          </a:p>
          <a:p>
            <a:pPr marL="457200" indent="-457200" algn="l">
              <a:buFont typeface="+mj-lt"/>
              <a:buAutoNum type="alphaLcPeriod"/>
            </a:pPr>
            <a:r>
              <a:rPr lang="ja-JP" altLang="en-US" sz="2800" dirty="0">
                <a:solidFill>
                  <a:schemeClr val="tx1"/>
                </a:solidFill>
              </a:rPr>
              <a:t>入力原票の形式にとらわれずに，必須項目など重要なものは</a:t>
            </a:r>
            <a:r>
              <a:rPr lang="en-US" altLang="ja-JP" sz="2800" dirty="0">
                <a:solidFill>
                  <a:schemeClr val="tx1"/>
                </a:solidFill>
              </a:rPr>
              <a:t>1</a:t>
            </a:r>
            <a:r>
              <a:rPr lang="ja-JP" altLang="en-US" sz="2800" dirty="0">
                <a:solidFill>
                  <a:schemeClr val="tx1"/>
                </a:solidFill>
              </a:rPr>
              <a:t>か所に集めて配置し，入力漏れがないようにする</a:t>
            </a:r>
            <a:r>
              <a:rPr lang="ja-JP" altLang="en-US" sz="2800" dirty="0" smtClean="0">
                <a:solidFill>
                  <a:schemeClr val="tx1"/>
                </a:solidFill>
              </a:rPr>
              <a:t>。</a:t>
            </a:r>
            <a:endParaRPr lang="ja-JP" altLang="en-US" sz="2800" dirty="0">
              <a:solidFill>
                <a:schemeClr val="tx1"/>
              </a:solidFill>
            </a:endParaRPr>
          </a:p>
        </p:txBody>
      </p:sp>
    </p:spTree>
    <p:extLst>
      <p:ext uri="{BB962C8B-B14F-4D97-AF65-F5344CB8AC3E}">
        <p14:creationId xmlns:p14="http://schemas.microsoft.com/office/powerpoint/2010/main" val="3663002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9512" y="116633"/>
            <a:ext cx="8856984" cy="1080120"/>
          </a:xfrm>
        </p:spPr>
        <p:txBody>
          <a:bodyPr>
            <a:normAutofit fontScale="90000"/>
          </a:bodyPr>
          <a:lstStyle/>
          <a:p>
            <a:r>
              <a:rPr lang="zh-TW" altLang="en-US" sz="4000" b="1" u="sng" dirty="0">
                <a:latin typeface="ＭＳ Ｐゴシック" panose="020B0600070205080204" pitchFamily="50" charset="-128"/>
                <a:ea typeface="ＭＳ Ｐゴシック" panose="020B0600070205080204" pitchFamily="50" charset="-128"/>
              </a:rPr>
              <a:t>基本情報技術者 平成</a:t>
            </a:r>
            <a:r>
              <a:rPr lang="en-US" altLang="zh-TW" sz="4000" b="1" u="sng" dirty="0">
                <a:latin typeface="ＭＳ Ｐゴシック" panose="020B0600070205080204" pitchFamily="50" charset="-128"/>
                <a:ea typeface="ＭＳ Ｐゴシック" panose="020B0600070205080204" pitchFamily="50" charset="-128"/>
              </a:rPr>
              <a:t>21</a:t>
            </a:r>
            <a:r>
              <a:rPr lang="zh-TW" altLang="en-US" sz="4000" b="1" u="sng" dirty="0">
                <a:latin typeface="ＭＳ Ｐゴシック" panose="020B0600070205080204" pitchFamily="50" charset="-128"/>
                <a:ea typeface="ＭＳ Ｐゴシック" panose="020B0600070205080204" pitchFamily="50" charset="-128"/>
              </a:rPr>
              <a:t>年秋期 午前問</a:t>
            </a:r>
            <a:r>
              <a:rPr lang="en-US" altLang="zh-TW" sz="4000" b="1" u="sng" dirty="0" smtClean="0">
                <a:latin typeface="ＭＳ Ｐゴシック" panose="020B0600070205080204" pitchFamily="50" charset="-128"/>
                <a:ea typeface="ＭＳ Ｐゴシック" panose="020B0600070205080204" pitchFamily="50" charset="-128"/>
              </a:rPr>
              <a:t>27</a:t>
            </a:r>
            <a:r>
              <a:rPr lang="en-US" altLang="zh-TW" sz="4000" b="1" dirty="0" smtClean="0">
                <a:latin typeface="ＭＳ Ｐゴシック" panose="020B0600070205080204" pitchFamily="50" charset="-128"/>
                <a:ea typeface="ＭＳ Ｐゴシック" panose="020B0600070205080204" pitchFamily="50" charset="-128"/>
              </a:rPr>
              <a:t/>
            </a:r>
            <a:br>
              <a:rPr lang="en-US" altLang="zh-TW" sz="4000" b="1" dirty="0" smtClean="0">
                <a:latin typeface="ＭＳ Ｐゴシック" panose="020B0600070205080204" pitchFamily="50" charset="-128"/>
                <a:ea typeface="ＭＳ Ｐゴシック" panose="020B0600070205080204" pitchFamily="50" charset="-128"/>
              </a:rPr>
            </a:br>
            <a:r>
              <a:rPr lang="ja-JP" altLang="en-US" sz="4000" b="1" dirty="0" smtClean="0"/>
              <a:t>解答</a:t>
            </a:r>
            <a:r>
              <a:rPr lang="en-US" altLang="ja-JP" sz="4800" b="1" dirty="0" smtClean="0">
                <a:solidFill>
                  <a:schemeClr val="tx2">
                    <a:lumMod val="60000"/>
                    <a:lumOff val="40000"/>
                  </a:schemeClr>
                </a:solidFill>
                <a:latin typeface="+mj-ea"/>
              </a:rPr>
              <a:t>C</a:t>
            </a:r>
            <a:endParaRPr lang="en-US" altLang="ja-JP" b="1" dirty="0">
              <a:solidFill>
                <a:schemeClr val="tx2">
                  <a:lumMod val="60000"/>
                  <a:lumOff val="40000"/>
                </a:schemeClr>
              </a:solidFill>
              <a:latin typeface="+mj-ea"/>
            </a:endParaRPr>
          </a:p>
        </p:txBody>
      </p:sp>
      <p:sp>
        <p:nvSpPr>
          <p:cNvPr id="3" name="サブタイトル 2"/>
          <p:cNvSpPr>
            <a:spLocks noGrp="1"/>
          </p:cNvSpPr>
          <p:nvPr>
            <p:ph type="subTitle" idx="1"/>
          </p:nvPr>
        </p:nvSpPr>
        <p:spPr>
          <a:xfrm>
            <a:off x="107504" y="1196752"/>
            <a:ext cx="8964488" cy="5400600"/>
          </a:xfrm>
        </p:spPr>
        <p:txBody>
          <a:bodyPr>
            <a:noAutofit/>
          </a:bodyPr>
          <a:lstStyle/>
          <a:p>
            <a:pPr marL="514350" indent="-514350" algn="l">
              <a:buFont typeface="+mj-lt"/>
              <a:buAutoNum type="alphaLcPeriod"/>
            </a:pPr>
            <a:r>
              <a:rPr lang="ja-JP" altLang="en-US" sz="2400" dirty="0">
                <a:solidFill>
                  <a:srgbClr val="FF0000"/>
                </a:solidFill>
              </a:rPr>
              <a:t>誤り。</a:t>
            </a:r>
            <a:r>
              <a:rPr lang="ja-JP" altLang="en-US" sz="2400" dirty="0" smtClean="0">
                <a:solidFill>
                  <a:schemeClr val="bg1">
                    <a:lumMod val="50000"/>
                  </a:schemeClr>
                </a:solidFill>
              </a:rPr>
              <a:t>キーボード</a:t>
            </a:r>
            <a:r>
              <a:rPr lang="ja-JP" altLang="en-US" sz="2400" dirty="0">
                <a:solidFill>
                  <a:schemeClr val="bg1">
                    <a:lumMod val="50000"/>
                  </a:schemeClr>
                </a:solidFill>
              </a:rPr>
              <a:t>から入力させる項目数を最少にして，できる限り項目の一覧からマウスで選択させるようにする。</a:t>
            </a:r>
            <a:r>
              <a:rPr lang="ja-JP" altLang="en-US" sz="2400" dirty="0">
                <a:solidFill>
                  <a:schemeClr val="tx1"/>
                </a:solidFill>
              </a:rPr>
              <a:t/>
            </a:r>
            <a:br>
              <a:rPr lang="ja-JP" altLang="en-US" sz="2400" dirty="0">
                <a:solidFill>
                  <a:schemeClr val="tx1"/>
                </a:solidFill>
              </a:rPr>
            </a:br>
            <a:r>
              <a:rPr lang="ja-JP" altLang="en-US" sz="2400" dirty="0">
                <a:solidFill>
                  <a:schemeClr val="tx1"/>
                </a:solidFill>
              </a:rPr>
              <a:t>キーボードに慣れていない利用者には良い方策ですが、キーボードに慣れた利用者にとっては煩雑に感じられるはずです。</a:t>
            </a:r>
          </a:p>
          <a:p>
            <a:pPr marL="514350" indent="-514350" algn="l">
              <a:buFont typeface="+mj-lt"/>
              <a:buAutoNum type="alphaLcPeriod"/>
            </a:pPr>
            <a:r>
              <a:rPr lang="ja-JP" altLang="en-US" sz="2400" dirty="0">
                <a:solidFill>
                  <a:srgbClr val="FF0000"/>
                </a:solidFill>
              </a:rPr>
              <a:t>誤り。</a:t>
            </a:r>
            <a:r>
              <a:rPr lang="ja-JP" altLang="en-US" sz="2400" dirty="0" smtClean="0">
                <a:solidFill>
                  <a:schemeClr val="bg1">
                    <a:lumMod val="50000"/>
                  </a:schemeClr>
                </a:solidFill>
              </a:rPr>
              <a:t>使用</a:t>
            </a:r>
            <a:r>
              <a:rPr lang="ja-JP" altLang="en-US" sz="2400" dirty="0">
                <a:solidFill>
                  <a:schemeClr val="bg1">
                    <a:lumMod val="50000"/>
                  </a:schemeClr>
                </a:solidFill>
              </a:rPr>
              <a:t>頻度の高い操作は，マウスをダブルクリックして実行できるようにする。</a:t>
            </a:r>
            <a:r>
              <a:rPr lang="ja-JP" altLang="en-US" sz="2400" dirty="0">
                <a:solidFill>
                  <a:schemeClr val="tx1"/>
                </a:solidFill>
              </a:rPr>
              <a:t/>
            </a:r>
            <a:br>
              <a:rPr lang="ja-JP" altLang="en-US" sz="2400" dirty="0">
                <a:solidFill>
                  <a:schemeClr val="tx1"/>
                </a:solidFill>
              </a:rPr>
            </a:br>
            <a:r>
              <a:rPr lang="ja-JP" altLang="en-US" sz="2400" dirty="0">
                <a:solidFill>
                  <a:schemeClr val="tx1"/>
                </a:solidFill>
              </a:rPr>
              <a:t>アイコンのダブルクリックなどの操作は直感的でわかりやすいですが、キーボード操作について考えられてません。</a:t>
            </a:r>
          </a:p>
          <a:p>
            <a:pPr marL="514350" indent="-514350" algn="l">
              <a:buFont typeface="+mj-lt"/>
              <a:buAutoNum type="alphaLcPeriod"/>
            </a:pPr>
            <a:r>
              <a:rPr lang="ja-JP" altLang="en-US" sz="2400" b="1" dirty="0" smtClean="0">
                <a:solidFill>
                  <a:schemeClr val="tx2">
                    <a:lumMod val="60000"/>
                    <a:lumOff val="40000"/>
                  </a:schemeClr>
                </a:solidFill>
              </a:rPr>
              <a:t>正しい。</a:t>
            </a:r>
            <a:r>
              <a:rPr lang="ja-JP" altLang="en-US" sz="2400" dirty="0" smtClean="0">
                <a:solidFill>
                  <a:schemeClr val="bg1">
                    <a:lumMod val="50000"/>
                  </a:schemeClr>
                </a:solidFill>
              </a:rPr>
              <a:t>できる</a:t>
            </a:r>
            <a:r>
              <a:rPr lang="ja-JP" altLang="en-US" sz="2400" dirty="0">
                <a:solidFill>
                  <a:schemeClr val="bg1">
                    <a:lumMod val="50000"/>
                  </a:schemeClr>
                </a:solidFill>
              </a:rPr>
              <a:t>限り多くの操作に対して，マウスとキーボードの両方のインタフェースを用意する</a:t>
            </a:r>
            <a:r>
              <a:rPr lang="ja-JP" altLang="en-US" sz="2400" dirty="0" smtClean="0">
                <a:solidFill>
                  <a:schemeClr val="bg1">
                    <a:lumMod val="50000"/>
                  </a:schemeClr>
                </a:solidFill>
              </a:rPr>
              <a:t>。</a:t>
            </a:r>
            <a:endParaRPr lang="en-US" altLang="ja-JP" sz="2400" dirty="0" smtClean="0">
              <a:solidFill>
                <a:schemeClr val="bg1">
                  <a:lumMod val="50000"/>
                </a:schemeClr>
              </a:solidFill>
            </a:endParaRPr>
          </a:p>
          <a:p>
            <a:pPr marL="514350" indent="-514350" algn="l">
              <a:buFont typeface="+mj-lt"/>
              <a:buAutoNum type="alphaLcPeriod"/>
            </a:pPr>
            <a:r>
              <a:rPr lang="ja-JP" altLang="en-US" sz="2400" dirty="0" smtClean="0">
                <a:solidFill>
                  <a:srgbClr val="FF0000"/>
                </a:solidFill>
              </a:rPr>
              <a:t>誤り。</a:t>
            </a:r>
            <a:r>
              <a:rPr lang="ja-JP" altLang="en-US" sz="2400" dirty="0">
                <a:solidFill>
                  <a:schemeClr val="bg1">
                    <a:lumMod val="50000"/>
                  </a:schemeClr>
                </a:solidFill>
              </a:rPr>
              <a:t>入力原票の形式にとらわれずに，必須項目など重要なものは</a:t>
            </a:r>
            <a:r>
              <a:rPr lang="en-US" altLang="ja-JP" sz="2400" dirty="0">
                <a:solidFill>
                  <a:schemeClr val="bg1">
                    <a:lumMod val="50000"/>
                  </a:schemeClr>
                </a:solidFill>
              </a:rPr>
              <a:t>1</a:t>
            </a:r>
            <a:r>
              <a:rPr lang="ja-JP" altLang="en-US" sz="2400" dirty="0">
                <a:solidFill>
                  <a:schemeClr val="bg1">
                    <a:lumMod val="50000"/>
                  </a:schemeClr>
                </a:solidFill>
              </a:rPr>
              <a:t>か所に集めて配置し，入力漏れがないようにする。</a:t>
            </a:r>
          </a:p>
          <a:p>
            <a:pPr algn="l"/>
            <a:r>
              <a:rPr lang="en-US" altLang="ja-JP" sz="2400" dirty="0">
                <a:solidFill>
                  <a:schemeClr val="tx1"/>
                </a:solidFill>
              </a:rPr>
              <a:t> </a:t>
            </a:r>
            <a:r>
              <a:rPr lang="en-US" altLang="ja-JP" sz="2400" dirty="0" smtClean="0">
                <a:solidFill>
                  <a:schemeClr val="tx1"/>
                </a:solidFill>
              </a:rPr>
              <a:t>       </a:t>
            </a:r>
            <a:r>
              <a:rPr lang="ja-JP" altLang="en-US" sz="2400" dirty="0" smtClean="0">
                <a:solidFill>
                  <a:schemeClr val="tx1"/>
                </a:solidFill>
              </a:rPr>
              <a:t>入力</a:t>
            </a:r>
            <a:r>
              <a:rPr lang="ja-JP" altLang="en-US" sz="2400" dirty="0">
                <a:solidFill>
                  <a:schemeClr val="tx1"/>
                </a:solidFill>
              </a:rPr>
              <a:t>操作ではなく、入力ミスを防ぐための</a:t>
            </a:r>
            <a:r>
              <a:rPr lang="en-US" altLang="ja-JP" sz="2400" dirty="0">
                <a:solidFill>
                  <a:schemeClr val="tx1"/>
                </a:solidFill>
              </a:rPr>
              <a:t>GUI</a:t>
            </a:r>
            <a:r>
              <a:rPr lang="ja-JP" altLang="en-US" sz="2400" dirty="0">
                <a:solidFill>
                  <a:schemeClr val="tx1"/>
                </a:solidFill>
              </a:rPr>
              <a:t>設計です。</a:t>
            </a:r>
            <a:r>
              <a:rPr lang="ja-JP" altLang="en-US" sz="2800" dirty="0"/>
              <a:t/>
            </a:r>
            <a:br>
              <a:rPr lang="ja-JP" altLang="en-US" sz="2800" dirty="0"/>
            </a:br>
            <a:endParaRPr kumimoji="1" lang="ja-JP" altLang="en-US" sz="2800" dirty="0">
              <a:solidFill>
                <a:schemeClr val="tx1"/>
              </a:solidFill>
            </a:endParaRPr>
          </a:p>
        </p:txBody>
      </p:sp>
    </p:spTree>
    <p:extLst>
      <p:ext uri="{BB962C8B-B14F-4D97-AF65-F5344CB8AC3E}">
        <p14:creationId xmlns:p14="http://schemas.microsoft.com/office/powerpoint/2010/main" val="3852817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9512" y="116633"/>
            <a:ext cx="8712968" cy="1080120"/>
          </a:xfrm>
        </p:spPr>
        <p:txBody>
          <a:bodyPr>
            <a:noAutofit/>
          </a:bodyPr>
          <a:lstStyle/>
          <a:p>
            <a:r>
              <a:rPr lang="zh-TW" altLang="en-US" sz="3600" b="1" u="sng" dirty="0">
                <a:latin typeface="ＭＳ Ｐゴシック" panose="020B0600070205080204" pitchFamily="50" charset="-128"/>
                <a:ea typeface="ＭＳ Ｐゴシック" panose="020B0600070205080204" pitchFamily="50" charset="-128"/>
              </a:rPr>
              <a:t>基本情報技術者 平成</a:t>
            </a:r>
            <a:r>
              <a:rPr lang="en-US" altLang="zh-TW" sz="3600" b="1" u="sng" dirty="0">
                <a:latin typeface="ＭＳ Ｐゴシック" panose="020B0600070205080204" pitchFamily="50" charset="-128"/>
                <a:ea typeface="ＭＳ Ｐゴシック" panose="020B0600070205080204" pitchFamily="50" charset="-128"/>
              </a:rPr>
              <a:t>21</a:t>
            </a:r>
            <a:r>
              <a:rPr lang="zh-TW" altLang="en-US" sz="3600" b="1" u="sng" dirty="0">
                <a:latin typeface="ＭＳ Ｐゴシック" panose="020B0600070205080204" pitchFamily="50" charset="-128"/>
                <a:ea typeface="ＭＳ Ｐゴシック" panose="020B0600070205080204" pitchFamily="50" charset="-128"/>
              </a:rPr>
              <a:t>年秋期 午前問</a:t>
            </a:r>
            <a:r>
              <a:rPr lang="en-US" altLang="zh-TW" sz="3600" b="1" u="sng" dirty="0">
                <a:latin typeface="ＭＳ Ｐゴシック" panose="020B0600070205080204" pitchFamily="50" charset="-128"/>
                <a:ea typeface="ＭＳ Ｐゴシック" panose="020B0600070205080204" pitchFamily="50" charset="-128"/>
              </a:rPr>
              <a:t>27</a:t>
            </a:r>
            <a:r>
              <a:rPr lang="ja-JP" altLang="en-US" sz="3600" b="1" dirty="0" smtClean="0"/>
              <a:t>　解説</a:t>
            </a:r>
            <a:endParaRPr lang="en-US" altLang="ja-JP" sz="3600" b="1" dirty="0"/>
          </a:p>
        </p:txBody>
      </p:sp>
      <p:sp>
        <p:nvSpPr>
          <p:cNvPr id="3" name="サブタイトル 2"/>
          <p:cNvSpPr>
            <a:spLocks noGrp="1"/>
          </p:cNvSpPr>
          <p:nvPr>
            <p:ph type="subTitle" idx="1"/>
          </p:nvPr>
        </p:nvSpPr>
        <p:spPr>
          <a:xfrm>
            <a:off x="107504" y="1556792"/>
            <a:ext cx="8964488" cy="5040560"/>
          </a:xfrm>
        </p:spPr>
        <p:txBody>
          <a:bodyPr>
            <a:noAutofit/>
          </a:bodyPr>
          <a:lstStyle/>
          <a:p>
            <a:pPr algn="l"/>
            <a:r>
              <a:rPr lang="en-US" altLang="ja-JP" sz="2800" dirty="0">
                <a:solidFill>
                  <a:schemeClr val="tx1"/>
                </a:solidFill>
              </a:rPr>
              <a:t>GUI</a:t>
            </a:r>
            <a:r>
              <a:rPr lang="ja-JP" altLang="en-US" sz="2800" dirty="0">
                <a:solidFill>
                  <a:schemeClr val="tx1"/>
                </a:solidFill>
              </a:rPr>
              <a:t>画面の設計では、様々な習熟度の人が利用することを念頭においてマウス操作、キーボード操作のどちらでも操作できるようにしておく必要があります</a:t>
            </a:r>
            <a:r>
              <a:rPr lang="ja-JP" altLang="en-US" sz="2800" dirty="0" smtClean="0">
                <a:solidFill>
                  <a:schemeClr val="tx1"/>
                </a:solidFill>
              </a:rPr>
              <a:t>。</a:t>
            </a:r>
            <a:endParaRPr lang="en-US" altLang="ja-JP" sz="2800" dirty="0" smtClean="0">
              <a:solidFill>
                <a:schemeClr val="tx1"/>
              </a:solidFill>
            </a:endParaRPr>
          </a:p>
          <a:p>
            <a:pPr algn="l"/>
            <a:r>
              <a:rPr lang="ja-JP" altLang="en-US" sz="2800" dirty="0" smtClean="0">
                <a:solidFill>
                  <a:schemeClr val="tx1"/>
                </a:solidFill>
              </a:rPr>
              <a:t>キーボード</a:t>
            </a:r>
            <a:r>
              <a:rPr lang="ja-JP" altLang="en-US" sz="2800" dirty="0">
                <a:solidFill>
                  <a:schemeClr val="tx1"/>
                </a:solidFill>
              </a:rPr>
              <a:t>入力に慣れた人であれば、位置をポイントしてクリックするマウス操作よりも高速な操作が可能です。特にノートパソコンのようにポインティングデバイスがトラックボールだけしかない場合、この傾向は顕著になります。</a:t>
            </a:r>
            <a:endParaRPr kumimoji="1" lang="ja-JP" altLang="en-US" sz="2800" dirty="0">
              <a:solidFill>
                <a:schemeClr val="tx1"/>
              </a:solidFill>
            </a:endParaRPr>
          </a:p>
        </p:txBody>
      </p:sp>
    </p:spTree>
    <p:extLst>
      <p:ext uri="{BB962C8B-B14F-4D97-AF65-F5344CB8AC3E}">
        <p14:creationId xmlns:p14="http://schemas.microsoft.com/office/powerpoint/2010/main" val="1762430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116633"/>
            <a:ext cx="7772400" cy="1080120"/>
          </a:xfrm>
        </p:spPr>
        <p:txBody>
          <a:bodyPr>
            <a:normAutofit/>
          </a:bodyPr>
          <a:lstStyle/>
          <a:p>
            <a:r>
              <a:rPr lang="en-US" altLang="ja-JP" sz="3600" b="1" u="sng" dirty="0"/>
              <a:t>IT</a:t>
            </a:r>
            <a:r>
              <a:rPr lang="ja-JP" altLang="en-US" sz="3600" b="1" u="sng" dirty="0"/>
              <a:t>パスポート 　</a:t>
            </a:r>
            <a:r>
              <a:rPr lang="ja-JP" altLang="en-US" sz="3600" b="1" u="sng" dirty="0" smtClean="0"/>
              <a:t>練習問題</a:t>
            </a:r>
            <a:endParaRPr lang="en-US" altLang="ja-JP" sz="3600" b="1" u="sng" dirty="0"/>
          </a:p>
        </p:txBody>
      </p:sp>
      <p:sp>
        <p:nvSpPr>
          <p:cNvPr id="3" name="サブタイトル 2"/>
          <p:cNvSpPr>
            <a:spLocks noGrp="1"/>
          </p:cNvSpPr>
          <p:nvPr>
            <p:ph type="subTitle" idx="1"/>
          </p:nvPr>
        </p:nvSpPr>
        <p:spPr>
          <a:xfrm>
            <a:off x="107504" y="1196752"/>
            <a:ext cx="8964488" cy="5400600"/>
          </a:xfrm>
        </p:spPr>
        <p:txBody>
          <a:bodyPr>
            <a:noAutofit/>
          </a:bodyPr>
          <a:lstStyle/>
          <a:p>
            <a:pPr algn="l"/>
            <a:r>
              <a:rPr lang="ja-JP" altLang="en-US" dirty="0">
                <a:solidFill>
                  <a:schemeClr val="tx1"/>
                </a:solidFill>
              </a:rPr>
              <a:t>画面設計において，データを直接入力する方式よりも，候補一覧から選択する方式を採用した方が適切な場合はどれか</a:t>
            </a:r>
            <a:r>
              <a:rPr lang="ja-JP" altLang="en-US" dirty="0" smtClean="0">
                <a:solidFill>
                  <a:schemeClr val="tx1"/>
                </a:solidFill>
              </a:rPr>
              <a:t>。</a:t>
            </a:r>
            <a:endParaRPr lang="en-US" altLang="ja-JP" dirty="0" smtClean="0">
              <a:solidFill>
                <a:schemeClr val="tx1"/>
              </a:solidFill>
            </a:endParaRPr>
          </a:p>
          <a:p>
            <a:pPr algn="l"/>
            <a:endParaRPr lang="en-US" altLang="ja-JP" sz="1100" dirty="0" smtClean="0">
              <a:solidFill>
                <a:schemeClr val="tx1"/>
              </a:solidFill>
            </a:endParaRPr>
          </a:p>
          <a:p>
            <a:pPr marL="514350" indent="-514350" algn="l">
              <a:buFont typeface="+mj-lt"/>
              <a:buAutoNum type="alphaLcPeriod"/>
            </a:pPr>
            <a:r>
              <a:rPr lang="ja-JP" altLang="en-US" dirty="0">
                <a:solidFill>
                  <a:schemeClr val="tx1"/>
                </a:solidFill>
              </a:rPr>
              <a:t>項目単位のチェックや修正が必要な</a:t>
            </a:r>
            <a:r>
              <a:rPr lang="ja-JP" altLang="en-US" dirty="0" smtClean="0">
                <a:solidFill>
                  <a:schemeClr val="tx1"/>
                </a:solidFill>
              </a:rPr>
              <a:t>場合</a:t>
            </a:r>
            <a:endParaRPr lang="ja-JP" altLang="en-US" dirty="0">
              <a:solidFill>
                <a:schemeClr val="tx1"/>
              </a:solidFill>
            </a:endParaRPr>
          </a:p>
          <a:p>
            <a:pPr marL="514350" indent="-514350" algn="l">
              <a:buFont typeface="+mj-lt"/>
              <a:buAutoNum type="alphaLcPeriod"/>
            </a:pPr>
            <a:r>
              <a:rPr lang="ja-JP" altLang="en-US" dirty="0">
                <a:solidFill>
                  <a:schemeClr val="tx1"/>
                </a:solidFill>
              </a:rPr>
              <a:t>入力データの種類が少なく，データの内容が固定している</a:t>
            </a:r>
            <a:r>
              <a:rPr lang="ja-JP" altLang="en-US" dirty="0" smtClean="0">
                <a:solidFill>
                  <a:schemeClr val="tx1"/>
                </a:solidFill>
              </a:rPr>
              <a:t>場合</a:t>
            </a:r>
            <a:endParaRPr lang="ja-JP" altLang="en-US" dirty="0">
              <a:solidFill>
                <a:schemeClr val="tx1"/>
              </a:solidFill>
            </a:endParaRPr>
          </a:p>
          <a:p>
            <a:pPr marL="514350" indent="-514350" algn="l">
              <a:buFont typeface="+mj-lt"/>
              <a:buAutoNum type="alphaLcPeriod"/>
            </a:pPr>
            <a:r>
              <a:rPr lang="ja-JP" altLang="en-US" dirty="0">
                <a:solidFill>
                  <a:schemeClr val="tx1"/>
                </a:solidFill>
              </a:rPr>
              <a:t>入力データのとり得る値が多数ある</a:t>
            </a:r>
            <a:r>
              <a:rPr lang="ja-JP" altLang="en-US" dirty="0" smtClean="0">
                <a:solidFill>
                  <a:schemeClr val="tx1"/>
                </a:solidFill>
              </a:rPr>
              <a:t>場合</a:t>
            </a:r>
            <a:endParaRPr lang="ja-JP" altLang="en-US" dirty="0">
              <a:solidFill>
                <a:schemeClr val="tx1"/>
              </a:solidFill>
            </a:endParaRPr>
          </a:p>
          <a:p>
            <a:pPr marL="514350" indent="-514350" algn="l">
              <a:buFont typeface="+mj-lt"/>
              <a:buAutoNum type="alphaLcPeriod"/>
            </a:pPr>
            <a:r>
              <a:rPr lang="ja-JP" altLang="en-US" dirty="0">
                <a:solidFill>
                  <a:schemeClr val="tx1"/>
                </a:solidFill>
              </a:rPr>
              <a:t>文章のような多量のデータを入力する</a:t>
            </a:r>
            <a:r>
              <a:rPr lang="ja-JP" altLang="en-US" dirty="0" smtClean="0">
                <a:solidFill>
                  <a:schemeClr val="tx1"/>
                </a:solidFill>
              </a:rPr>
              <a:t>場合</a:t>
            </a:r>
            <a:endParaRPr kumimoji="1" lang="ja-JP" altLang="en-US" b="1" dirty="0">
              <a:solidFill>
                <a:srgbClr val="FF0000"/>
              </a:solidFill>
            </a:endParaRPr>
          </a:p>
        </p:txBody>
      </p:sp>
    </p:spTree>
    <p:extLst>
      <p:ext uri="{BB962C8B-B14F-4D97-AF65-F5344CB8AC3E}">
        <p14:creationId xmlns:p14="http://schemas.microsoft.com/office/powerpoint/2010/main" val="2018667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9512" y="116633"/>
            <a:ext cx="8856984" cy="720079"/>
          </a:xfrm>
        </p:spPr>
        <p:txBody>
          <a:bodyPr>
            <a:normAutofit fontScale="90000"/>
          </a:bodyPr>
          <a:lstStyle/>
          <a:p>
            <a:r>
              <a:rPr lang="en-US" altLang="ja-JP" sz="4000" b="1" u="sng" dirty="0"/>
              <a:t>IT</a:t>
            </a:r>
            <a:r>
              <a:rPr lang="ja-JP" altLang="en-US" sz="4000" b="1" u="sng" dirty="0"/>
              <a:t>パスポート 　練習</a:t>
            </a:r>
            <a:r>
              <a:rPr lang="ja-JP" altLang="en-US" sz="4000" b="1" u="sng" dirty="0" smtClean="0"/>
              <a:t>問題</a:t>
            </a:r>
            <a:r>
              <a:rPr lang="ja-JP" altLang="en-US" sz="4000" b="1" dirty="0" smtClean="0"/>
              <a:t>　解答</a:t>
            </a:r>
            <a:r>
              <a:rPr lang="ja-JP" altLang="en-US" sz="4800" dirty="0">
                <a:solidFill>
                  <a:srgbClr val="00B0F0"/>
                </a:solidFill>
              </a:rPr>
              <a:t>ｂ</a:t>
            </a:r>
            <a:endParaRPr lang="en-US" altLang="ja-JP" b="1" dirty="0">
              <a:solidFill>
                <a:srgbClr val="00B0F0"/>
              </a:solidFill>
            </a:endParaRPr>
          </a:p>
        </p:txBody>
      </p:sp>
      <p:sp>
        <p:nvSpPr>
          <p:cNvPr id="3" name="サブタイトル 2"/>
          <p:cNvSpPr>
            <a:spLocks noGrp="1"/>
          </p:cNvSpPr>
          <p:nvPr>
            <p:ph type="subTitle" idx="1"/>
          </p:nvPr>
        </p:nvSpPr>
        <p:spPr>
          <a:xfrm>
            <a:off x="107504" y="980728"/>
            <a:ext cx="8964488" cy="5661248"/>
          </a:xfrm>
        </p:spPr>
        <p:txBody>
          <a:bodyPr>
            <a:noAutofit/>
          </a:bodyPr>
          <a:lstStyle/>
          <a:p>
            <a:pPr marL="457200" indent="-457200" algn="l">
              <a:buFont typeface="+mj-lt"/>
              <a:buAutoNum type="alphaLcPeriod"/>
            </a:pPr>
            <a:r>
              <a:rPr lang="ja-JP" altLang="en-US" sz="2400" dirty="0">
                <a:solidFill>
                  <a:srgbClr val="FF0000"/>
                </a:solidFill>
              </a:rPr>
              <a:t>誤り。</a:t>
            </a:r>
            <a:r>
              <a:rPr lang="ja-JP" altLang="en-US" sz="2400" dirty="0" smtClean="0">
                <a:solidFill>
                  <a:schemeClr val="bg1">
                    <a:lumMod val="50000"/>
                  </a:schemeClr>
                </a:solidFill>
              </a:rPr>
              <a:t>項目</a:t>
            </a:r>
            <a:r>
              <a:rPr lang="ja-JP" altLang="en-US" sz="2400" dirty="0">
                <a:solidFill>
                  <a:schemeClr val="bg1">
                    <a:lumMod val="50000"/>
                  </a:schemeClr>
                </a:solidFill>
              </a:rPr>
              <a:t>単位のチェックや修正が必要な場合</a:t>
            </a:r>
            <a:br>
              <a:rPr lang="ja-JP" altLang="en-US" sz="2400" dirty="0">
                <a:solidFill>
                  <a:schemeClr val="bg1">
                    <a:lumMod val="50000"/>
                  </a:schemeClr>
                </a:solidFill>
              </a:rPr>
            </a:br>
            <a:r>
              <a:rPr lang="ja-JP" altLang="en-US" sz="2400" dirty="0">
                <a:solidFill>
                  <a:schemeClr val="tx1"/>
                </a:solidFill>
              </a:rPr>
              <a:t>入力される値が固定でない場合は適しません</a:t>
            </a:r>
            <a:r>
              <a:rPr lang="ja-JP" altLang="en-US" sz="2400" dirty="0" smtClean="0">
                <a:solidFill>
                  <a:schemeClr val="tx1"/>
                </a:solidFill>
              </a:rPr>
              <a:t>。</a:t>
            </a:r>
            <a:endParaRPr lang="ja-JP" altLang="en-US" sz="2400" dirty="0">
              <a:solidFill>
                <a:schemeClr val="tx1"/>
              </a:solidFill>
            </a:endParaRPr>
          </a:p>
          <a:p>
            <a:pPr marL="457200" indent="-457200" algn="l">
              <a:buFont typeface="+mj-lt"/>
              <a:buAutoNum type="alphaLcPeriod"/>
            </a:pPr>
            <a:r>
              <a:rPr lang="ja-JP" altLang="en-US" sz="2400" b="1" dirty="0">
                <a:solidFill>
                  <a:schemeClr val="tx2">
                    <a:lumMod val="60000"/>
                    <a:lumOff val="40000"/>
                  </a:schemeClr>
                </a:solidFill>
              </a:rPr>
              <a:t>正しい。</a:t>
            </a:r>
            <a:r>
              <a:rPr lang="ja-JP" altLang="en-US" sz="2400" dirty="0" smtClean="0">
                <a:solidFill>
                  <a:schemeClr val="bg1">
                    <a:lumMod val="50000"/>
                  </a:schemeClr>
                </a:solidFill>
              </a:rPr>
              <a:t>入力</a:t>
            </a:r>
            <a:r>
              <a:rPr lang="ja-JP" altLang="en-US" sz="2400" dirty="0">
                <a:solidFill>
                  <a:schemeClr val="bg1">
                    <a:lumMod val="50000"/>
                  </a:schemeClr>
                </a:solidFill>
              </a:rPr>
              <a:t>データの種類が少なく，データの内容が固定している</a:t>
            </a:r>
            <a:r>
              <a:rPr lang="ja-JP" altLang="en-US" sz="2400" dirty="0" smtClean="0">
                <a:solidFill>
                  <a:schemeClr val="bg1">
                    <a:lumMod val="50000"/>
                  </a:schemeClr>
                </a:solidFill>
              </a:rPr>
              <a:t>場合</a:t>
            </a:r>
            <a:endParaRPr lang="ja-JP" altLang="en-US" sz="2400" dirty="0">
              <a:solidFill>
                <a:schemeClr val="tx1"/>
              </a:solidFill>
            </a:endParaRPr>
          </a:p>
          <a:p>
            <a:pPr marL="457200" indent="-457200" algn="l">
              <a:buFont typeface="+mj-lt"/>
              <a:buAutoNum type="alphaLcPeriod"/>
            </a:pPr>
            <a:r>
              <a:rPr lang="ja-JP" altLang="en-US" sz="2400" dirty="0">
                <a:solidFill>
                  <a:srgbClr val="FF0000"/>
                </a:solidFill>
              </a:rPr>
              <a:t>誤り。</a:t>
            </a:r>
            <a:r>
              <a:rPr lang="ja-JP" altLang="en-US" sz="2400" dirty="0" smtClean="0">
                <a:solidFill>
                  <a:schemeClr val="bg1">
                    <a:lumMod val="50000"/>
                  </a:schemeClr>
                </a:solidFill>
              </a:rPr>
              <a:t>入力</a:t>
            </a:r>
            <a:r>
              <a:rPr lang="ja-JP" altLang="en-US" sz="2400" dirty="0">
                <a:solidFill>
                  <a:schemeClr val="bg1">
                    <a:lumMod val="50000"/>
                  </a:schemeClr>
                </a:solidFill>
              </a:rPr>
              <a:t>データのとり得る値が多数ある場合</a:t>
            </a:r>
            <a:br>
              <a:rPr lang="ja-JP" altLang="en-US" sz="2400" dirty="0">
                <a:solidFill>
                  <a:schemeClr val="bg1">
                    <a:lumMod val="50000"/>
                  </a:schemeClr>
                </a:solidFill>
              </a:rPr>
            </a:br>
            <a:r>
              <a:rPr lang="ja-JP" altLang="en-US" sz="2400" dirty="0">
                <a:solidFill>
                  <a:schemeClr val="tx1"/>
                </a:solidFill>
              </a:rPr>
              <a:t>候補のリストが大量になってしまい、項目を見つけて選択するのに直接入力方式よりも時間がかかってしまう可能性があります。</a:t>
            </a:r>
          </a:p>
          <a:p>
            <a:pPr marL="457200" indent="-457200" algn="l">
              <a:buFont typeface="+mj-lt"/>
              <a:buAutoNum type="alphaLcPeriod"/>
            </a:pPr>
            <a:r>
              <a:rPr lang="ja-JP" altLang="en-US" sz="2400" dirty="0">
                <a:solidFill>
                  <a:srgbClr val="FF0000"/>
                </a:solidFill>
              </a:rPr>
              <a:t>誤り。</a:t>
            </a:r>
            <a:r>
              <a:rPr lang="ja-JP" altLang="en-US" sz="2400" dirty="0" smtClean="0">
                <a:solidFill>
                  <a:schemeClr val="bg1">
                    <a:lumMod val="50000"/>
                  </a:schemeClr>
                </a:solidFill>
              </a:rPr>
              <a:t>文章</a:t>
            </a:r>
            <a:r>
              <a:rPr lang="ja-JP" altLang="en-US" sz="2400" dirty="0">
                <a:solidFill>
                  <a:schemeClr val="bg1">
                    <a:lumMod val="50000"/>
                  </a:schemeClr>
                </a:solidFill>
              </a:rPr>
              <a:t>のような多量のデータを入力する場合</a:t>
            </a:r>
            <a:br>
              <a:rPr lang="ja-JP" altLang="en-US" sz="2400" dirty="0">
                <a:solidFill>
                  <a:schemeClr val="bg1">
                    <a:lumMod val="50000"/>
                  </a:schemeClr>
                </a:solidFill>
              </a:rPr>
            </a:br>
            <a:r>
              <a:rPr lang="ja-JP" altLang="en-US" sz="2400" dirty="0">
                <a:solidFill>
                  <a:schemeClr val="tx1"/>
                </a:solidFill>
              </a:rPr>
              <a:t>大量のデータを選択する方式にすると、候補の数によっては項目が画面内に収まりきらず使い勝手の悪い</a:t>
            </a:r>
            <a:r>
              <a:rPr lang="en-US" altLang="ja-JP" sz="2400" dirty="0">
                <a:solidFill>
                  <a:schemeClr val="tx1"/>
                </a:solidFill>
              </a:rPr>
              <a:t>UI</a:t>
            </a:r>
            <a:r>
              <a:rPr lang="ja-JP" altLang="en-US" sz="2400" dirty="0">
                <a:solidFill>
                  <a:schemeClr val="tx1"/>
                </a:solidFill>
              </a:rPr>
              <a:t>になってしまう可能性があります</a:t>
            </a:r>
            <a:r>
              <a:rPr lang="ja-JP" altLang="en-US" sz="2400" dirty="0" smtClean="0">
                <a:solidFill>
                  <a:schemeClr val="tx1"/>
                </a:solidFill>
              </a:rPr>
              <a:t>。</a:t>
            </a:r>
            <a:endParaRPr lang="ja-JP" altLang="en-US" sz="2400" dirty="0">
              <a:solidFill>
                <a:schemeClr val="tx1"/>
              </a:solidFill>
            </a:endParaRPr>
          </a:p>
        </p:txBody>
      </p:sp>
    </p:spTree>
    <p:extLst>
      <p:ext uri="{BB962C8B-B14F-4D97-AF65-F5344CB8AC3E}">
        <p14:creationId xmlns:p14="http://schemas.microsoft.com/office/powerpoint/2010/main" val="2672351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9512" y="116633"/>
            <a:ext cx="8712968" cy="1080120"/>
          </a:xfrm>
        </p:spPr>
        <p:txBody>
          <a:bodyPr>
            <a:normAutofit/>
          </a:bodyPr>
          <a:lstStyle/>
          <a:p>
            <a:r>
              <a:rPr lang="en-US" altLang="ja-JP" sz="3600" b="1" u="sng" dirty="0"/>
              <a:t>IT</a:t>
            </a:r>
            <a:r>
              <a:rPr lang="ja-JP" altLang="en-US" sz="3600" b="1" u="sng" dirty="0"/>
              <a:t>パスポート 　練習問題</a:t>
            </a:r>
            <a:r>
              <a:rPr lang="ja-JP" altLang="en-US" sz="3600" b="1" dirty="0" smtClean="0"/>
              <a:t>　解説</a:t>
            </a:r>
            <a:endParaRPr lang="en-US" altLang="ja-JP" sz="3600" b="1" dirty="0"/>
          </a:p>
        </p:txBody>
      </p:sp>
      <p:sp>
        <p:nvSpPr>
          <p:cNvPr id="3" name="サブタイトル 2"/>
          <p:cNvSpPr>
            <a:spLocks noGrp="1"/>
          </p:cNvSpPr>
          <p:nvPr>
            <p:ph type="subTitle" idx="1"/>
          </p:nvPr>
        </p:nvSpPr>
        <p:spPr>
          <a:xfrm>
            <a:off x="107504" y="1196752"/>
            <a:ext cx="8964488" cy="5400600"/>
          </a:xfrm>
        </p:spPr>
        <p:txBody>
          <a:bodyPr>
            <a:noAutofit/>
          </a:bodyPr>
          <a:lstStyle/>
          <a:p>
            <a:pPr algn="l"/>
            <a:r>
              <a:rPr lang="ja-JP" altLang="en-US" sz="2800" dirty="0" smtClean="0">
                <a:solidFill>
                  <a:schemeClr val="tx1"/>
                </a:solidFill>
              </a:rPr>
              <a:t>直接入力するのではなく候補一覧から選択する</a:t>
            </a:r>
            <a:r>
              <a:rPr lang="en-US" altLang="ja-JP" sz="2800" dirty="0" smtClean="0">
                <a:solidFill>
                  <a:schemeClr val="tx1"/>
                </a:solidFill>
              </a:rPr>
              <a:t>UI</a:t>
            </a:r>
            <a:r>
              <a:rPr lang="ja-JP" altLang="en-US" sz="2800" dirty="0" smtClean="0">
                <a:solidFill>
                  <a:schemeClr val="tx1"/>
                </a:solidFill>
              </a:rPr>
              <a:t>部品としては、チェックボックスやラジオボタン・リストボックスがあります。</a:t>
            </a:r>
          </a:p>
          <a:p>
            <a:pPr algn="l"/>
            <a:r>
              <a:rPr lang="ja-JP" altLang="en-US" sz="2800" dirty="0" smtClean="0">
                <a:solidFill>
                  <a:schemeClr val="tx1"/>
                </a:solidFill>
              </a:rPr>
              <a:t>どれも選択項目が固定していて、選択項目を見つけるのに時間がかからない場合に利用されます。</a:t>
            </a:r>
            <a:endParaRPr kumimoji="1" lang="ja-JP" altLang="en-US" sz="2800" dirty="0">
              <a:solidFill>
                <a:schemeClr val="tx1"/>
              </a:solidFill>
            </a:endParaRPr>
          </a:p>
        </p:txBody>
      </p:sp>
    </p:spTree>
    <p:extLst>
      <p:ext uri="{BB962C8B-B14F-4D97-AF65-F5344CB8AC3E}">
        <p14:creationId xmlns:p14="http://schemas.microsoft.com/office/powerpoint/2010/main" val="2190628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116633"/>
            <a:ext cx="7772400" cy="1080120"/>
          </a:xfrm>
        </p:spPr>
        <p:txBody>
          <a:bodyPr>
            <a:normAutofit/>
          </a:bodyPr>
          <a:lstStyle/>
          <a:p>
            <a:r>
              <a:rPr lang="en-US" altLang="ja-JP" sz="3600" b="1" u="sng" dirty="0"/>
              <a:t>IT</a:t>
            </a:r>
            <a:r>
              <a:rPr lang="ja-JP" altLang="en-US" sz="3600" b="1" u="sng" dirty="0"/>
              <a:t>パスポート 平成</a:t>
            </a:r>
            <a:r>
              <a:rPr lang="en-US" altLang="ja-JP" sz="3600" b="1" u="sng" dirty="0"/>
              <a:t>26</a:t>
            </a:r>
            <a:r>
              <a:rPr lang="ja-JP" altLang="en-US" sz="3600" b="1" u="sng" dirty="0"/>
              <a:t>年春期 問</a:t>
            </a:r>
            <a:r>
              <a:rPr lang="en-US" altLang="ja-JP" sz="3600" b="1" u="sng" dirty="0"/>
              <a:t>32</a:t>
            </a:r>
          </a:p>
        </p:txBody>
      </p:sp>
      <p:sp>
        <p:nvSpPr>
          <p:cNvPr id="3" name="サブタイトル 2"/>
          <p:cNvSpPr>
            <a:spLocks noGrp="1"/>
          </p:cNvSpPr>
          <p:nvPr>
            <p:ph type="subTitle" idx="1"/>
          </p:nvPr>
        </p:nvSpPr>
        <p:spPr>
          <a:xfrm>
            <a:off x="107504" y="1196752"/>
            <a:ext cx="8964488" cy="5400600"/>
          </a:xfrm>
        </p:spPr>
        <p:txBody>
          <a:bodyPr>
            <a:noAutofit/>
          </a:bodyPr>
          <a:lstStyle/>
          <a:p>
            <a:pPr algn="l"/>
            <a:r>
              <a:rPr lang="ja-JP" altLang="en-US" dirty="0" smtClean="0">
                <a:solidFill>
                  <a:schemeClr val="tx1"/>
                </a:solidFill>
              </a:rPr>
              <a:t>次</a:t>
            </a:r>
            <a:r>
              <a:rPr lang="ja-JP" altLang="en-US" dirty="0">
                <a:solidFill>
                  <a:schemeClr val="tx1"/>
                </a:solidFill>
              </a:rPr>
              <a:t>の記述</a:t>
            </a:r>
            <a:r>
              <a:rPr lang="en-US" altLang="ja-JP" dirty="0">
                <a:solidFill>
                  <a:schemeClr val="tx1"/>
                </a:solidFill>
              </a:rPr>
              <a:t>a</a:t>
            </a:r>
            <a:r>
              <a:rPr lang="ja-JP" altLang="en-US" dirty="0">
                <a:solidFill>
                  <a:schemeClr val="tx1"/>
                </a:solidFill>
              </a:rPr>
              <a:t>～</a:t>
            </a:r>
            <a:r>
              <a:rPr lang="en-US" altLang="ja-JP" dirty="0">
                <a:solidFill>
                  <a:schemeClr val="tx1"/>
                </a:solidFill>
              </a:rPr>
              <a:t>d</a:t>
            </a:r>
            <a:r>
              <a:rPr lang="ja-JP" altLang="en-US" dirty="0">
                <a:solidFill>
                  <a:schemeClr val="tx1"/>
                </a:solidFill>
              </a:rPr>
              <a:t>のうち，システム利用者にとって使いやすい画面を設計するために考慮するものだけを全て挙げたものはどれか</a:t>
            </a:r>
            <a:r>
              <a:rPr lang="ja-JP" altLang="en-US" dirty="0" smtClean="0">
                <a:solidFill>
                  <a:schemeClr val="tx1"/>
                </a:solidFill>
              </a:rPr>
              <a:t>。ア～エから選べ。</a:t>
            </a:r>
            <a:endParaRPr lang="en-US" altLang="ja-JP" dirty="0" smtClean="0">
              <a:solidFill>
                <a:schemeClr val="tx1"/>
              </a:solidFill>
            </a:endParaRPr>
          </a:p>
          <a:p>
            <a:pPr algn="l"/>
            <a:endParaRPr lang="en-US" altLang="ja-JP" sz="1100" dirty="0" smtClean="0">
              <a:solidFill>
                <a:schemeClr val="tx1"/>
              </a:solidFill>
            </a:endParaRPr>
          </a:p>
          <a:p>
            <a:pPr marL="514350" indent="-514350" algn="l">
              <a:buFont typeface="+mj-lt"/>
              <a:buAutoNum type="alphaLcPeriod"/>
            </a:pPr>
            <a:r>
              <a:rPr lang="ja-JP" altLang="en-US" dirty="0" smtClean="0">
                <a:solidFill>
                  <a:schemeClr val="tx1"/>
                </a:solidFill>
              </a:rPr>
              <a:t>障害</a:t>
            </a:r>
            <a:r>
              <a:rPr lang="ja-JP" altLang="en-US" dirty="0">
                <a:solidFill>
                  <a:schemeClr val="tx1"/>
                </a:solidFill>
              </a:rPr>
              <a:t>が発生したときの修復時間</a:t>
            </a:r>
          </a:p>
          <a:p>
            <a:pPr marL="514350" indent="-514350" algn="l">
              <a:buFont typeface="+mj-lt"/>
              <a:buAutoNum type="alphaLcPeriod"/>
            </a:pPr>
            <a:r>
              <a:rPr lang="ja-JP" altLang="en-US" dirty="0">
                <a:solidFill>
                  <a:schemeClr val="tx1"/>
                </a:solidFill>
              </a:rPr>
              <a:t>操作方法の覚えやすさ</a:t>
            </a:r>
          </a:p>
          <a:p>
            <a:pPr marL="514350" indent="-514350" algn="l">
              <a:buFont typeface="+mj-lt"/>
              <a:buAutoNum type="alphaLcPeriod"/>
            </a:pPr>
            <a:r>
              <a:rPr lang="ja-JP" altLang="en-US" dirty="0">
                <a:solidFill>
                  <a:schemeClr val="tx1"/>
                </a:solidFill>
              </a:rPr>
              <a:t>プッシュボタンの配置</a:t>
            </a:r>
          </a:p>
          <a:p>
            <a:pPr marL="514350" indent="-514350" algn="l">
              <a:buFont typeface="+mj-lt"/>
              <a:buAutoNum type="alphaLcPeriod"/>
            </a:pPr>
            <a:r>
              <a:rPr lang="ja-JP" altLang="en-US" dirty="0">
                <a:solidFill>
                  <a:schemeClr val="tx1"/>
                </a:solidFill>
              </a:rPr>
              <a:t>文字のサイズや色</a:t>
            </a:r>
          </a:p>
          <a:p>
            <a:pPr algn="l"/>
            <a:endParaRPr kumimoji="1" lang="en-US" altLang="ja-JP" sz="1600" dirty="0" smtClean="0">
              <a:solidFill>
                <a:schemeClr val="tx1"/>
              </a:solidFill>
            </a:endParaRPr>
          </a:p>
          <a:p>
            <a:pPr algn="l"/>
            <a:r>
              <a:rPr lang="ja-JP" altLang="en-US" b="1" dirty="0" smtClean="0">
                <a:solidFill>
                  <a:srgbClr val="FF0000"/>
                </a:solidFill>
              </a:rPr>
              <a:t>ア　</a:t>
            </a:r>
            <a:r>
              <a:rPr lang="en-US" altLang="ja-JP" b="1" dirty="0" smtClean="0">
                <a:solidFill>
                  <a:srgbClr val="FF0000"/>
                </a:solidFill>
              </a:rPr>
              <a:t>a</a:t>
            </a:r>
            <a:r>
              <a:rPr lang="ja-JP" altLang="en-US" b="1" dirty="0" err="1">
                <a:solidFill>
                  <a:srgbClr val="FF0000"/>
                </a:solidFill>
              </a:rPr>
              <a:t>，</a:t>
            </a:r>
            <a:r>
              <a:rPr lang="en-US" altLang="ja-JP" b="1" dirty="0">
                <a:solidFill>
                  <a:srgbClr val="FF0000"/>
                </a:solidFill>
              </a:rPr>
              <a:t>b</a:t>
            </a:r>
            <a:r>
              <a:rPr lang="ja-JP" altLang="en-US" b="1" dirty="0" err="1">
                <a:solidFill>
                  <a:srgbClr val="FF0000"/>
                </a:solidFill>
              </a:rPr>
              <a:t>，</a:t>
            </a:r>
            <a:r>
              <a:rPr lang="en-US" altLang="ja-JP" b="1" dirty="0">
                <a:solidFill>
                  <a:srgbClr val="FF0000"/>
                </a:solidFill>
              </a:rPr>
              <a:t>c</a:t>
            </a:r>
            <a:r>
              <a:rPr lang="ja-JP" altLang="en-US" b="1" dirty="0">
                <a:solidFill>
                  <a:srgbClr val="FF0000"/>
                </a:solidFill>
              </a:rPr>
              <a:t>　　</a:t>
            </a:r>
            <a:r>
              <a:rPr lang="ja-JP" altLang="en-US" b="1" dirty="0" smtClean="0">
                <a:solidFill>
                  <a:srgbClr val="FF0000"/>
                </a:solidFill>
              </a:rPr>
              <a:t>イ　</a:t>
            </a:r>
            <a:r>
              <a:rPr lang="en-US" altLang="ja-JP" b="1" dirty="0" smtClean="0">
                <a:solidFill>
                  <a:srgbClr val="FF0000"/>
                </a:solidFill>
              </a:rPr>
              <a:t>a</a:t>
            </a:r>
            <a:r>
              <a:rPr lang="ja-JP" altLang="en-US" b="1" dirty="0" err="1">
                <a:solidFill>
                  <a:srgbClr val="FF0000"/>
                </a:solidFill>
              </a:rPr>
              <a:t>，</a:t>
            </a:r>
            <a:r>
              <a:rPr lang="en-US" altLang="ja-JP" b="1" dirty="0">
                <a:solidFill>
                  <a:srgbClr val="FF0000"/>
                </a:solidFill>
              </a:rPr>
              <a:t>b</a:t>
            </a:r>
            <a:r>
              <a:rPr lang="ja-JP" altLang="en-US" b="1" dirty="0" err="1">
                <a:solidFill>
                  <a:srgbClr val="FF0000"/>
                </a:solidFill>
              </a:rPr>
              <a:t>，</a:t>
            </a:r>
            <a:r>
              <a:rPr lang="en-US" altLang="ja-JP" b="1" dirty="0">
                <a:solidFill>
                  <a:srgbClr val="FF0000"/>
                </a:solidFill>
              </a:rPr>
              <a:t>d</a:t>
            </a:r>
            <a:r>
              <a:rPr lang="ja-JP" altLang="en-US" b="1" dirty="0">
                <a:solidFill>
                  <a:srgbClr val="FF0000"/>
                </a:solidFill>
              </a:rPr>
              <a:t>　　</a:t>
            </a:r>
            <a:r>
              <a:rPr lang="ja-JP" altLang="en-US" b="1" dirty="0" smtClean="0">
                <a:solidFill>
                  <a:srgbClr val="FF0000"/>
                </a:solidFill>
              </a:rPr>
              <a:t>ウ　</a:t>
            </a:r>
            <a:r>
              <a:rPr lang="en-US" altLang="ja-JP" b="1" dirty="0" smtClean="0">
                <a:solidFill>
                  <a:srgbClr val="FF0000"/>
                </a:solidFill>
              </a:rPr>
              <a:t>a</a:t>
            </a:r>
            <a:r>
              <a:rPr lang="ja-JP" altLang="en-US" b="1" dirty="0" err="1">
                <a:solidFill>
                  <a:srgbClr val="FF0000"/>
                </a:solidFill>
              </a:rPr>
              <a:t>，</a:t>
            </a:r>
            <a:r>
              <a:rPr lang="en-US" altLang="ja-JP" b="1" dirty="0">
                <a:solidFill>
                  <a:srgbClr val="FF0000"/>
                </a:solidFill>
              </a:rPr>
              <a:t>c</a:t>
            </a:r>
            <a:r>
              <a:rPr lang="ja-JP" altLang="en-US" b="1" dirty="0" err="1">
                <a:solidFill>
                  <a:srgbClr val="FF0000"/>
                </a:solidFill>
              </a:rPr>
              <a:t>，</a:t>
            </a:r>
            <a:r>
              <a:rPr lang="en-US" altLang="ja-JP" b="1" dirty="0">
                <a:solidFill>
                  <a:srgbClr val="FF0000"/>
                </a:solidFill>
              </a:rPr>
              <a:t>d</a:t>
            </a:r>
            <a:r>
              <a:rPr lang="ja-JP" altLang="en-US" b="1" dirty="0">
                <a:solidFill>
                  <a:srgbClr val="FF0000"/>
                </a:solidFill>
              </a:rPr>
              <a:t>　　</a:t>
            </a:r>
            <a:r>
              <a:rPr lang="ja-JP" altLang="en-US" b="1" dirty="0" smtClean="0">
                <a:solidFill>
                  <a:srgbClr val="FF0000"/>
                </a:solidFill>
              </a:rPr>
              <a:t>エ　</a:t>
            </a:r>
            <a:r>
              <a:rPr lang="en-US" altLang="ja-JP" b="1" dirty="0" smtClean="0">
                <a:solidFill>
                  <a:srgbClr val="FF0000"/>
                </a:solidFill>
              </a:rPr>
              <a:t>b</a:t>
            </a:r>
            <a:r>
              <a:rPr lang="ja-JP" altLang="en-US" b="1" dirty="0" err="1">
                <a:solidFill>
                  <a:srgbClr val="FF0000"/>
                </a:solidFill>
              </a:rPr>
              <a:t>，</a:t>
            </a:r>
            <a:r>
              <a:rPr lang="en-US" altLang="ja-JP" b="1" dirty="0">
                <a:solidFill>
                  <a:srgbClr val="FF0000"/>
                </a:solidFill>
              </a:rPr>
              <a:t>c</a:t>
            </a:r>
            <a:r>
              <a:rPr lang="ja-JP" altLang="en-US" b="1" dirty="0" err="1">
                <a:solidFill>
                  <a:srgbClr val="FF0000"/>
                </a:solidFill>
              </a:rPr>
              <a:t>，</a:t>
            </a:r>
            <a:r>
              <a:rPr lang="en-US" altLang="ja-JP" b="1" dirty="0">
                <a:solidFill>
                  <a:srgbClr val="FF0000"/>
                </a:solidFill>
              </a:rPr>
              <a:t>d</a:t>
            </a:r>
            <a:endParaRPr kumimoji="1" lang="ja-JP" altLang="en-US" b="1" dirty="0">
              <a:solidFill>
                <a:srgbClr val="FF0000"/>
              </a:solidFill>
            </a:endParaRPr>
          </a:p>
        </p:txBody>
      </p:sp>
    </p:spTree>
    <p:extLst>
      <p:ext uri="{BB962C8B-B14F-4D97-AF65-F5344CB8AC3E}">
        <p14:creationId xmlns:p14="http://schemas.microsoft.com/office/powerpoint/2010/main" val="2028391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9512" y="116633"/>
            <a:ext cx="8856984" cy="720079"/>
          </a:xfrm>
        </p:spPr>
        <p:txBody>
          <a:bodyPr>
            <a:normAutofit fontScale="90000"/>
          </a:bodyPr>
          <a:lstStyle/>
          <a:p>
            <a:r>
              <a:rPr lang="en-US" altLang="ja-JP" sz="4000" b="1" u="sng" dirty="0"/>
              <a:t>IT</a:t>
            </a:r>
            <a:r>
              <a:rPr lang="ja-JP" altLang="en-US" sz="4000" b="1" u="sng" dirty="0"/>
              <a:t>パスポート 平成</a:t>
            </a:r>
            <a:r>
              <a:rPr lang="en-US" altLang="ja-JP" sz="4000" b="1" u="sng" dirty="0"/>
              <a:t>26</a:t>
            </a:r>
            <a:r>
              <a:rPr lang="ja-JP" altLang="en-US" sz="4000" b="1" u="sng" dirty="0"/>
              <a:t>年</a:t>
            </a:r>
            <a:r>
              <a:rPr lang="ja-JP" altLang="en-US" sz="4000" b="1" u="sng" dirty="0" smtClean="0"/>
              <a:t>春期問</a:t>
            </a:r>
            <a:r>
              <a:rPr lang="en-US" altLang="ja-JP" sz="4000" b="1" u="sng" dirty="0" smtClean="0"/>
              <a:t>32 </a:t>
            </a:r>
            <a:r>
              <a:rPr lang="en-US" altLang="ja-JP" sz="4000" b="1" dirty="0" smtClean="0"/>
              <a:t> </a:t>
            </a:r>
            <a:r>
              <a:rPr lang="ja-JP" altLang="en-US" sz="4000" b="1" dirty="0" smtClean="0"/>
              <a:t>解答</a:t>
            </a:r>
            <a:r>
              <a:rPr lang="ja-JP" altLang="en-US" sz="4800" dirty="0">
                <a:solidFill>
                  <a:srgbClr val="00B0F0"/>
                </a:solidFill>
              </a:rPr>
              <a:t>エ</a:t>
            </a:r>
            <a:endParaRPr lang="en-US" altLang="ja-JP" b="1" dirty="0">
              <a:solidFill>
                <a:srgbClr val="00B0F0"/>
              </a:solidFill>
            </a:endParaRPr>
          </a:p>
        </p:txBody>
      </p:sp>
      <p:sp>
        <p:nvSpPr>
          <p:cNvPr id="3" name="サブタイトル 2"/>
          <p:cNvSpPr>
            <a:spLocks noGrp="1"/>
          </p:cNvSpPr>
          <p:nvPr>
            <p:ph type="subTitle" idx="1"/>
          </p:nvPr>
        </p:nvSpPr>
        <p:spPr>
          <a:xfrm>
            <a:off x="107504" y="980728"/>
            <a:ext cx="8964488" cy="5661248"/>
          </a:xfrm>
        </p:spPr>
        <p:txBody>
          <a:bodyPr>
            <a:noAutofit/>
          </a:bodyPr>
          <a:lstStyle/>
          <a:p>
            <a:pPr marL="514350" indent="-514350" algn="l">
              <a:buFont typeface="+mj-lt"/>
              <a:buAutoNum type="alphaLcPeriod"/>
            </a:pPr>
            <a:r>
              <a:rPr lang="ja-JP" altLang="en-US" sz="2400" dirty="0">
                <a:solidFill>
                  <a:srgbClr val="FF0000"/>
                </a:solidFill>
              </a:rPr>
              <a:t>誤り</a:t>
            </a:r>
            <a:r>
              <a:rPr lang="ja-JP" altLang="en-US" sz="2400" dirty="0" smtClean="0">
                <a:solidFill>
                  <a:srgbClr val="FF0000"/>
                </a:solidFill>
              </a:rPr>
              <a:t>。</a:t>
            </a:r>
            <a:r>
              <a:rPr lang="ja-JP" altLang="en-US" sz="2400" dirty="0">
                <a:solidFill>
                  <a:schemeClr val="bg1">
                    <a:lumMod val="50000"/>
                  </a:schemeClr>
                </a:solidFill>
              </a:rPr>
              <a:t>障害が発生したときの修復</a:t>
            </a:r>
            <a:r>
              <a:rPr lang="ja-JP" altLang="en-US" sz="2400" dirty="0" smtClean="0">
                <a:solidFill>
                  <a:schemeClr val="bg1">
                    <a:lumMod val="50000"/>
                  </a:schemeClr>
                </a:solidFill>
              </a:rPr>
              <a:t>時間</a:t>
            </a:r>
            <a:endParaRPr lang="en-US" altLang="ja-JP" sz="2400" dirty="0" smtClean="0">
              <a:solidFill>
                <a:schemeClr val="bg1">
                  <a:lumMod val="50000"/>
                </a:schemeClr>
              </a:solidFill>
            </a:endParaRPr>
          </a:p>
          <a:p>
            <a:pPr algn="l"/>
            <a:r>
              <a:rPr lang="ja-JP" altLang="en-US" sz="2400" dirty="0" smtClean="0">
                <a:solidFill>
                  <a:schemeClr val="tx1"/>
                </a:solidFill>
              </a:rPr>
              <a:t>障害からの修復時間は長くても短くてもユーザの操作習得には関係ありません。</a:t>
            </a:r>
          </a:p>
          <a:p>
            <a:pPr marL="514350" indent="-514350" algn="l">
              <a:buFont typeface="+mj-lt"/>
              <a:buAutoNum type="alphaLcPeriod" startAt="2"/>
            </a:pPr>
            <a:r>
              <a:rPr lang="ja-JP" altLang="en-US" sz="2400" b="1" dirty="0" smtClean="0">
                <a:solidFill>
                  <a:srgbClr val="00B0F0"/>
                </a:solidFill>
              </a:rPr>
              <a:t>正しい。</a:t>
            </a:r>
            <a:r>
              <a:rPr lang="ja-JP" altLang="en-US" sz="2400" dirty="0">
                <a:solidFill>
                  <a:schemeClr val="bg1">
                    <a:lumMod val="50000"/>
                  </a:schemeClr>
                </a:solidFill>
              </a:rPr>
              <a:t>操作方法の</a:t>
            </a:r>
            <a:r>
              <a:rPr lang="ja-JP" altLang="en-US" sz="2400" dirty="0" smtClean="0">
                <a:solidFill>
                  <a:schemeClr val="bg1">
                    <a:lumMod val="50000"/>
                  </a:schemeClr>
                </a:solidFill>
              </a:rPr>
              <a:t>覚えやすさ</a:t>
            </a:r>
            <a:endParaRPr lang="en-US" altLang="ja-JP" sz="2400" dirty="0" smtClean="0">
              <a:solidFill>
                <a:schemeClr val="bg1">
                  <a:lumMod val="50000"/>
                </a:schemeClr>
              </a:solidFill>
            </a:endParaRPr>
          </a:p>
          <a:p>
            <a:pPr algn="l"/>
            <a:r>
              <a:rPr lang="ja-JP" altLang="en-US" sz="2400" dirty="0" smtClean="0">
                <a:solidFill>
                  <a:schemeClr val="tx1"/>
                </a:solidFill>
              </a:rPr>
              <a:t>覚えやすい</a:t>
            </a:r>
            <a:r>
              <a:rPr lang="ja-JP" altLang="en-US" sz="2400" dirty="0">
                <a:solidFill>
                  <a:schemeClr val="tx1"/>
                </a:solidFill>
              </a:rPr>
              <a:t>操作方法を設計することで、利用者は使用方法を容易に習得することができます。</a:t>
            </a:r>
          </a:p>
          <a:p>
            <a:pPr marL="514350" indent="-514350" algn="l">
              <a:buFont typeface="+mj-lt"/>
              <a:buAutoNum type="alphaLcPeriod" startAt="3"/>
            </a:pPr>
            <a:r>
              <a:rPr lang="ja-JP" altLang="en-US" sz="2400" b="1" dirty="0">
                <a:solidFill>
                  <a:srgbClr val="00B0F0"/>
                </a:solidFill>
              </a:rPr>
              <a:t>正しい</a:t>
            </a:r>
            <a:r>
              <a:rPr lang="ja-JP" altLang="en-US" sz="2400" b="1" dirty="0" smtClean="0">
                <a:solidFill>
                  <a:srgbClr val="00B0F0"/>
                </a:solidFill>
              </a:rPr>
              <a:t>。</a:t>
            </a:r>
            <a:r>
              <a:rPr lang="ja-JP" altLang="en-US" sz="2400" dirty="0">
                <a:solidFill>
                  <a:schemeClr val="bg1">
                    <a:lumMod val="50000"/>
                  </a:schemeClr>
                </a:solidFill>
              </a:rPr>
              <a:t>プッシュボタンの</a:t>
            </a:r>
            <a:r>
              <a:rPr lang="ja-JP" altLang="en-US" sz="2400" dirty="0" smtClean="0">
                <a:solidFill>
                  <a:schemeClr val="bg1">
                    <a:lumMod val="50000"/>
                  </a:schemeClr>
                </a:solidFill>
              </a:rPr>
              <a:t>配置</a:t>
            </a:r>
            <a:endParaRPr lang="en-US" altLang="ja-JP" sz="2400" dirty="0" smtClean="0">
              <a:solidFill>
                <a:schemeClr val="bg1">
                  <a:lumMod val="50000"/>
                </a:schemeClr>
              </a:solidFill>
            </a:endParaRPr>
          </a:p>
          <a:p>
            <a:pPr algn="l"/>
            <a:r>
              <a:rPr lang="ja-JP" altLang="en-US" sz="2400" dirty="0" smtClean="0">
                <a:solidFill>
                  <a:schemeClr val="tx1"/>
                </a:solidFill>
              </a:rPr>
              <a:t>プッシュボタン</a:t>
            </a:r>
            <a:r>
              <a:rPr lang="ja-JP" altLang="en-US" sz="2400" dirty="0">
                <a:solidFill>
                  <a:schemeClr val="tx1"/>
                </a:solidFill>
              </a:rPr>
              <a:t>は、使われる頻度が高い</a:t>
            </a:r>
            <a:r>
              <a:rPr lang="en-US" altLang="ja-JP" sz="2400" dirty="0">
                <a:solidFill>
                  <a:schemeClr val="tx1"/>
                </a:solidFill>
              </a:rPr>
              <a:t>GUI</a:t>
            </a:r>
            <a:r>
              <a:rPr lang="ja-JP" altLang="en-US" sz="2400" dirty="0">
                <a:solidFill>
                  <a:schemeClr val="tx1"/>
                </a:solidFill>
              </a:rPr>
              <a:t>部品なので利用者はすぐに操作を理解することができます。</a:t>
            </a:r>
          </a:p>
          <a:p>
            <a:pPr marL="514350" indent="-514350" algn="l">
              <a:buFont typeface="+mj-lt"/>
              <a:buAutoNum type="alphaLcPeriod" startAt="4"/>
            </a:pPr>
            <a:r>
              <a:rPr lang="ja-JP" altLang="en-US" sz="2400" b="1" dirty="0">
                <a:solidFill>
                  <a:srgbClr val="00B0F0"/>
                </a:solidFill>
              </a:rPr>
              <a:t>正しい</a:t>
            </a:r>
            <a:r>
              <a:rPr lang="ja-JP" altLang="en-US" sz="2400" b="1" dirty="0" smtClean="0">
                <a:solidFill>
                  <a:srgbClr val="00B0F0"/>
                </a:solidFill>
              </a:rPr>
              <a:t>。</a:t>
            </a:r>
            <a:r>
              <a:rPr lang="ja-JP" altLang="en-US" sz="2400" dirty="0">
                <a:solidFill>
                  <a:schemeClr val="bg1">
                    <a:lumMod val="50000"/>
                  </a:schemeClr>
                </a:solidFill>
              </a:rPr>
              <a:t>文字のサイズや</a:t>
            </a:r>
            <a:r>
              <a:rPr lang="ja-JP" altLang="en-US" sz="2400" dirty="0" smtClean="0">
                <a:solidFill>
                  <a:schemeClr val="bg1">
                    <a:lumMod val="50000"/>
                  </a:schemeClr>
                </a:solidFill>
              </a:rPr>
              <a:t>色</a:t>
            </a:r>
            <a:endParaRPr lang="en-US" altLang="ja-JP" sz="2400" dirty="0" smtClean="0">
              <a:solidFill>
                <a:schemeClr val="bg1">
                  <a:lumMod val="50000"/>
                </a:schemeClr>
              </a:solidFill>
            </a:endParaRPr>
          </a:p>
          <a:p>
            <a:pPr algn="l"/>
            <a:r>
              <a:rPr lang="ja-JP" altLang="en-US" sz="2400" dirty="0" smtClean="0">
                <a:solidFill>
                  <a:schemeClr val="tx1"/>
                </a:solidFill>
              </a:rPr>
              <a:t>適切</a:t>
            </a:r>
            <a:r>
              <a:rPr lang="ja-JP" altLang="en-US" sz="2400" dirty="0">
                <a:solidFill>
                  <a:schemeClr val="tx1"/>
                </a:solidFill>
              </a:rPr>
              <a:t>な文字装飾を行うことで、重要な項目を目立たせたりできるため、利用者を正しい操作に導く効果が期待できます</a:t>
            </a:r>
            <a:r>
              <a:rPr lang="ja-JP" altLang="en-US" sz="2400" dirty="0" smtClean="0">
                <a:solidFill>
                  <a:schemeClr val="tx1"/>
                </a:solidFill>
              </a:rPr>
              <a:t>。</a:t>
            </a:r>
            <a:endParaRPr lang="ja-JP" altLang="en-US" sz="2400" dirty="0">
              <a:solidFill>
                <a:schemeClr val="tx1"/>
              </a:solidFill>
            </a:endParaRPr>
          </a:p>
          <a:p>
            <a:pPr algn="l"/>
            <a:r>
              <a:rPr lang="ja-JP" altLang="en-US" sz="2400" dirty="0">
                <a:solidFill>
                  <a:schemeClr val="tx1"/>
                </a:solidFill>
              </a:rPr>
              <a:t>したがって正しい組合せは</a:t>
            </a:r>
            <a:r>
              <a:rPr lang="ja-JP" altLang="en-US" sz="2400" dirty="0">
                <a:solidFill>
                  <a:srgbClr val="00B0F0"/>
                </a:solidFill>
              </a:rPr>
              <a:t>「</a:t>
            </a:r>
            <a:r>
              <a:rPr lang="en-US" altLang="ja-JP" sz="3600" b="1" dirty="0">
                <a:solidFill>
                  <a:srgbClr val="00B0F0"/>
                </a:solidFill>
              </a:rPr>
              <a:t>b</a:t>
            </a:r>
            <a:r>
              <a:rPr lang="ja-JP" altLang="en-US" sz="3600" b="1" dirty="0" err="1">
                <a:solidFill>
                  <a:srgbClr val="00B0F0"/>
                </a:solidFill>
              </a:rPr>
              <a:t>，</a:t>
            </a:r>
            <a:r>
              <a:rPr lang="en-US" altLang="ja-JP" sz="3600" b="1" dirty="0">
                <a:solidFill>
                  <a:srgbClr val="00B0F0"/>
                </a:solidFill>
              </a:rPr>
              <a:t>c</a:t>
            </a:r>
            <a:r>
              <a:rPr lang="ja-JP" altLang="en-US" sz="3600" b="1" dirty="0" err="1">
                <a:solidFill>
                  <a:srgbClr val="00B0F0"/>
                </a:solidFill>
              </a:rPr>
              <a:t>，</a:t>
            </a:r>
            <a:r>
              <a:rPr lang="en-US" altLang="ja-JP" sz="3600" b="1" dirty="0">
                <a:solidFill>
                  <a:srgbClr val="00B0F0"/>
                </a:solidFill>
              </a:rPr>
              <a:t>d</a:t>
            </a:r>
            <a:r>
              <a:rPr lang="ja-JP" altLang="en-US" sz="2400" dirty="0" smtClean="0">
                <a:solidFill>
                  <a:srgbClr val="00B0F0"/>
                </a:solidFill>
              </a:rPr>
              <a:t>」の</a:t>
            </a:r>
            <a:r>
              <a:rPr lang="ja-JP" altLang="en-US" sz="3600" b="1" dirty="0">
                <a:solidFill>
                  <a:srgbClr val="00B0F0"/>
                </a:solidFill>
              </a:rPr>
              <a:t>エ</a:t>
            </a:r>
            <a:r>
              <a:rPr lang="ja-JP" altLang="en-US" sz="2400" dirty="0" smtClean="0">
                <a:solidFill>
                  <a:schemeClr val="tx1"/>
                </a:solidFill>
              </a:rPr>
              <a:t>です。</a:t>
            </a:r>
            <a:endParaRPr kumimoji="1" lang="ja-JP" altLang="en-US" sz="2400" dirty="0">
              <a:solidFill>
                <a:schemeClr val="tx1"/>
              </a:solidFill>
            </a:endParaRPr>
          </a:p>
        </p:txBody>
      </p:sp>
    </p:spTree>
    <p:extLst>
      <p:ext uri="{BB962C8B-B14F-4D97-AF65-F5344CB8AC3E}">
        <p14:creationId xmlns:p14="http://schemas.microsoft.com/office/powerpoint/2010/main" val="4112463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701</Words>
  <Application>Microsoft Office PowerPoint</Application>
  <PresentationFormat>画面に合わせる (4:3)</PresentationFormat>
  <Paragraphs>66</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游ゴシック</vt:lpstr>
      <vt:lpstr>Arial</vt:lpstr>
      <vt:lpstr>Calibri</vt:lpstr>
      <vt:lpstr>Office ​​テーマ</vt:lpstr>
      <vt:lpstr>知識確認クイズ</vt:lpstr>
      <vt:lpstr>基本情報技術者 平成21年秋期 午前問27</vt:lpstr>
      <vt:lpstr>基本情報技術者 平成21年秋期 午前問27 解答C</vt:lpstr>
      <vt:lpstr>基本情報技術者 平成21年秋期 午前問27　解説</vt:lpstr>
      <vt:lpstr>ITパスポート 　練習問題</vt:lpstr>
      <vt:lpstr>ITパスポート 　練習問題　解答ｂ</vt:lpstr>
      <vt:lpstr>ITパスポート 　練習問題　解説</vt:lpstr>
      <vt:lpstr>ITパスポート 平成26年春期 問32</vt:lpstr>
      <vt:lpstr>ITパスポート 平成26年春期問32  解答エ</vt:lpstr>
      <vt:lpstr>ITパスポート 平成26年春期 問32　解説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コード設計書作成のヒント</dc:title>
  <dc:creator>岩田 正綱</dc:creator>
  <cp:lastModifiedBy>梶田 純孝</cp:lastModifiedBy>
  <cp:revision>40</cp:revision>
  <cp:lastPrinted>2017-06-10T04:41:59Z</cp:lastPrinted>
  <dcterms:created xsi:type="dcterms:W3CDTF">2017-06-05T23:43:34Z</dcterms:created>
  <dcterms:modified xsi:type="dcterms:W3CDTF">2019-06-10T12:37:16Z</dcterms:modified>
</cp:coreProperties>
</file>