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9" r:id="rId6"/>
    <p:sldId id="268" r:id="rId7"/>
    <p:sldId id="270" r:id="rId8"/>
    <p:sldId id="257" r:id="rId9"/>
    <p:sldId id="258" r:id="rId10"/>
    <p:sldId id="259" r:id="rId11"/>
    <p:sldId id="260" r:id="rId12"/>
    <p:sldId id="261" r:id="rId13"/>
    <p:sldId id="267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-390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22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19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8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38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56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17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83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59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34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7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24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428624"/>
            <a:ext cx="9144000" cy="995363"/>
          </a:xfrm>
        </p:spPr>
        <p:txBody>
          <a:bodyPr/>
          <a:lstStyle/>
          <a:p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販売在庫管理システム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174274" y="5355770"/>
            <a:ext cx="9017727" cy="1502229"/>
          </a:xfrm>
        </p:spPr>
        <p:txBody>
          <a:bodyPr>
            <a:noAutofit/>
          </a:bodyPr>
          <a:lstStyle/>
          <a:p>
            <a:r>
              <a:rPr kumimoji="1" lang="ja-JP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チーム名</a:t>
            </a:r>
            <a:r>
              <a:rPr lang="en-US" altLang="ja-JP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: </a:t>
            </a:r>
            <a:r>
              <a:rPr kumimoji="1" lang="en-US" altLang="ja-JP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KT-21</a:t>
            </a:r>
          </a:p>
          <a:p>
            <a:endParaRPr lang="en-US" altLang="ja-JP" sz="2600" dirty="0" smtClean="0"/>
          </a:p>
          <a:p>
            <a:r>
              <a:rPr lang="en-US" altLang="ja-JP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Member: </a:t>
            </a:r>
            <a:r>
              <a:rPr lang="ja-JP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奥野時成</a:t>
            </a:r>
            <a:r>
              <a:rPr lang="en-US" altLang="ja-JP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中山葉水</a:t>
            </a:r>
            <a:r>
              <a:rPr lang="en-US" altLang="ja-JP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中尾圭佑</a:t>
            </a:r>
            <a:r>
              <a:rPr lang="en-US" altLang="ja-JP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川戸康暉</a:t>
            </a:r>
            <a:r>
              <a:rPr lang="en-US" altLang="ja-JP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河田佑樹</a:t>
            </a:r>
            <a:endParaRPr kumimoji="1" lang="en-US" altLang="ja-JP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35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9259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全体</a:t>
            </a:r>
            <a:r>
              <a:rPr kumimoji="1" lang="en-US" altLang="ja-JP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DFD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2050" name="Picture 2" descr="C:\Users\yamanin-Note\Desktop\キャプチャ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77" y="1325563"/>
            <a:ext cx="10621404" cy="503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9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8687" y="0"/>
            <a:ext cx="10515600" cy="1325563"/>
          </a:xfrm>
        </p:spPr>
        <p:txBody>
          <a:bodyPr/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開発環境と実行環境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latin typeface="Bahnschrift SemiBold" panose="020B0502040204020203" pitchFamily="34" charset="0"/>
              </a:rPr>
              <a:t>・開発環境</a:t>
            </a:r>
            <a:endParaRPr lang="en-US" altLang="ja-JP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Windows 10 Education 64bit</a:t>
            </a:r>
          </a:p>
          <a:p>
            <a:pPr marL="0" indent="0">
              <a:buNone/>
            </a:pPr>
            <a:r>
              <a:rPr lang="ja-JP" altLang="en-US" dirty="0" smtClean="0">
                <a:latin typeface="Bahnschrift SemiBold" panose="020B0502040204020203" pitchFamily="34" charset="0"/>
              </a:rPr>
              <a:t>・実行環境</a:t>
            </a:r>
            <a:endParaRPr lang="en-US" altLang="ja-JP" dirty="0" smtClean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Microsoft Visual C# 2017</a:t>
            </a:r>
          </a:p>
          <a:p>
            <a:pPr marL="0" indent="0">
              <a:buNone/>
            </a:pPr>
            <a:r>
              <a:rPr lang="en-US" altLang="ja-JP" dirty="0" smtClean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Microsoft Office Access 2016</a:t>
            </a:r>
          </a:p>
        </p:txBody>
      </p:sp>
    </p:spTree>
    <p:extLst>
      <p:ext uri="{BB962C8B-B14F-4D97-AF65-F5344CB8AC3E}">
        <p14:creationId xmlns:p14="http://schemas.microsoft.com/office/powerpoint/2010/main" val="2692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9875" y="0"/>
            <a:ext cx="10515600" cy="1325563"/>
          </a:xfrm>
        </p:spPr>
        <p:txBody>
          <a:bodyPr/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スケジュール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18903" y="163715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・これまでに作成した資料</a:t>
            </a:r>
            <a:endParaRPr kumimoji="1" lang="ja-JP" altLang="en-US" sz="24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50423" y="2120648"/>
            <a:ext cx="51972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・要求分析書</a:t>
            </a:r>
            <a:r>
              <a:rPr lang="en-US" altLang="ja-JP" sz="2000" b="1" dirty="0"/>
              <a:t>	</a:t>
            </a:r>
            <a:r>
              <a:rPr lang="en-US" altLang="ja-JP" sz="2000" b="1" dirty="0" smtClean="0"/>
              <a:t>	9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24</a:t>
            </a:r>
            <a:r>
              <a:rPr lang="ja-JP" altLang="en-US" sz="2000" b="1" dirty="0" smtClean="0"/>
              <a:t>日</a:t>
            </a:r>
            <a:r>
              <a:rPr lang="en-US" altLang="ja-JP" sz="2000" b="1" dirty="0" smtClean="0"/>
              <a:t>~10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11</a:t>
            </a:r>
            <a:r>
              <a:rPr lang="ja-JP" altLang="en-US" sz="2000" b="1" dirty="0" smtClean="0"/>
              <a:t>日</a:t>
            </a:r>
            <a:endParaRPr kumimoji="1" lang="en-US" altLang="ja-JP" sz="2000" b="1" dirty="0" smtClean="0"/>
          </a:p>
          <a:p>
            <a:r>
              <a:rPr lang="ja-JP" altLang="en-US" sz="2000" b="1" dirty="0" smtClean="0"/>
              <a:t>・全体</a:t>
            </a:r>
            <a:r>
              <a:rPr lang="en-US" altLang="ja-JP" sz="2000" b="1" dirty="0" smtClean="0"/>
              <a:t>DFD		10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日</a:t>
            </a:r>
            <a:r>
              <a:rPr lang="en-US" altLang="ja-JP" sz="2000" b="1" dirty="0" smtClean="0"/>
              <a:t>~10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11</a:t>
            </a:r>
            <a:r>
              <a:rPr lang="ja-JP" altLang="en-US" sz="2000" b="1" dirty="0" smtClean="0"/>
              <a:t>日</a:t>
            </a:r>
            <a:endParaRPr lang="en-US" altLang="ja-JP" sz="2000" b="1" dirty="0" smtClean="0"/>
          </a:p>
          <a:p>
            <a:r>
              <a:rPr kumimoji="1" lang="ja-JP" altLang="en-US" sz="2000" b="1" dirty="0" smtClean="0"/>
              <a:t>・システム構造図</a:t>
            </a:r>
            <a:r>
              <a:rPr kumimoji="1" lang="en-US" altLang="ja-JP" sz="2000" b="1" dirty="0" smtClean="0"/>
              <a:t>	10</a:t>
            </a:r>
            <a:r>
              <a:rPr kumimoji="1" lang="ja-JP" altLang="en-US" sz="2000" b="1" dirty="0" smtClean="0"/>
              <a:t>月</a:t>
            </a:r>
            <a:r>
              <a:rPr lang="en-US" altLang="ja-JP" sz="2000" b="1" dirty="0"/>
              <a:t>8</a:t>
            </a:r>
            <a:r>
              <a:rPr lang="ja-JP" altLang="en-US" sz="2000" b="1" dirty="0" smtClean="0"/>
              <a:t>日</a:t>
            </a:r>
            <a:r>
              <a:rPr lang="en-US" altLang="ja-JP" sz="2000" b="1" dirty="0" smtClean="0"/>
              <a:t>~10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11</a:t>
            </a:r>
            <a:r>
              <a:rPr lang="ja-JP" altLang="en-US" sz="2000" b="1" dirty="0" smtClean="0"/>
              <a:t>日</a:t>
            </a:r>
            <a:endParaRPr kumimoji="1" lang="en-US" altLang="ja-JP" sz="2000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8903" y="33048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・これから作成する資料</a:t>
            </a:r>
            <a:endParaRPr kumimoji="1" lang="ja-JP" altLang="en-US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50423" y="3805699"/>
            <a:ext cx="52629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・各種サブシステム仕様書</a:t>
            </a:r>
            <a:r>
              <a:rPr kumimoji="1" lang="en-US" altLang="ja-JP" b="1" dirty="0" smtClean="0"/>
              <a:t>		</a:t>
            </a:r>
            <a:r>
              <a:rPr kumimoji="1" lang="ja-JP" altLang="en-US" b="1" dirty="0" smtClean="0"/>
              <a:t>月日</a:t>
            </a:r>
            <a:endParaRPr kumimoji="1" lang="en-US" altLang="ja-JP" b="1" dirty="0" smtClean="0"/>
          </a:p>
          <a:p>
            <a:r>
              <a:rPr lang="ja-JP" altLang="en-US" b="1" dirty="0" smtClean="0"/>
              <a:t>・各種データベース仕様書</a:t>
            </a:r>
            <a:r>
              <a:rPr lang="en-US" altLang="ja-JP" b="1" dirty="0" smtClean="0"/>
              <a:t>		</a:t>
            </a:r>
            <a:r>
              <a:rPr lang="ja-JP" altLang="en-US" b="1" dirty="0" smtClean="0"/>
              <a:t>月日</a:t>
            </a:r>
            <a:endParaRPr lang="en-US" altLang="ja-JP" b="1" dirty="0" smtClean="0"/>
          </a:p>
          <a:p>
            <a:r>
              <a:rPr kumimoji="1" lang="ja-JP" altLang="en-US" b="1" dirty="0" smtClean="0"/>
              <a:t>・各種画面仕様書</a:t>
            </a:r>
            <a:r>
              <a:rPr kumimoji="1" lang="en-US" altLang="ja-JP" b="1" dirty="0" smtClean="0"/>
              <a:t>			</a:t>
            </a:r>
            <a:r>
              <a:rPr lang="ja-JP" altLang="en-US" b="1" dirty="0"/>
              <a:t>月日</a:t>
            </a:r>
            <a:endParaRPr kumimoji="1" lang="en-US" altLang="ja-JP" b="1" dirty="0" smtClean="0"/>
          </a:p>
          <a:p>
            <a:r>
              <a:rPr lang="ja-JP" altLang="en-US" b="1" dirty="0" smtClean="0"/>
              <a:t>・各種プログラム仕様書</a:t>
            </a:r>
            <a:r>
              <a:rPr lang="en-US" altLang="ja-JP" b="1" dirty="0" smtClean="0"/>
              <a:t>			</a:t>
            </a:r>
            <a:r>
              <a:rPr lang="ja-JP" altLang="en-US" b="1" dirty="0" smtClean="0"/>
              <a:t>月日</a:t>
            </a:r>
            <a:endParaRPr lang="en-US" altLang="ja-JP" b="1" dirty="0" smtClean="0"/>
          </a:p>
          <a:p>
            <a:r>
              <a:rPr kumimoji="1" lang="ja-JP" altLang="en-US" b="1" dirty="0" smtClean="0"/>
              <a:t>・各種モジュール仕様書</a:t>
            </a:r>
            <a:r>
              <a:rPr kumimoji="1" lang="en-US" altLang="ja-JP" b="1" dirty="0" smtClean="0"/>
              <a:t>			</a:t>
            </a:r>
            <a:r>
              <a:rPr lang="ja-JP" altLang="en-US" b="1" dirty="0" smtClean="0"/>
              <a:t>月日</a:t>
            </a:r>
            <a:endParaRPr kumimoji="1" lang="en-US" altLang="ja-JP" b="1" dirty="0" smtClean="0"/>
          </a:p>
          <a:p>
            <a:r>
              <a:rPr lang="ja-JP" altLang="en-US" b="1" dirty="0" smtClean="0"/>
              <a:t>・テスト仕様書・テスト実施結果書</a:t>
            </a:r>
            <a:r>
              <a:rPr lang="en-US" altLang="ja-JP" b="1" dirty="0" smtClean="0"/>
              <a:t>	</a:t>
            </a:r>
            <a:r>
              <a:rPr lang="ja-JP" altLang="en-US" b="1" dirty="0"/>
              <a:t>月日</a:t>
            </a:r>
            <a:endParaRPr lang="en-US" altLang="ja-JP" b="1" dirty="0" smtClean="0"/>
          </a:p>
          <a:p>
            <a:r>
              <a:rPr kumimoji="1" lang="ja-JP" altLang="en-US" b="1" dirty="0" smtClean="0"/>
              <a:t>・ガントチャート</a:t>
            </a:r>
            <a:r>
              <a:rPr kumimoji="1" lang="en-US" altLang="ja-JP" b="1" dirty="0" smtClean="0"/>
              <a:t>			</a:t>
            </a:r>
            <a:r>
              <a:rPr lang="ja-JP" altLang="en-US" b="1" dirty="0"/>
              <a:t>月日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064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yamanin-Note\Desktop\終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702" y="1486851"/>
            <a:ext cx="441007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01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8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999" y="782338"/>
            <a:ext cx="1346192" cy="13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円形吹き出し 4"/>
          <p:cNvSpPr/>
          <p:nvPr/>
        </p:nvSpPr>
        <p:spPr>
          <a:xfrm>
            <a:off x="104503" y="2939142"/>
            <a:ext cx="11952514" cy="3827417"/>
          </a:xfrm>
          <a:prstGeom prst="wedgeEllipseCallout">
            <a:avLst>
              <a:gd name="adj1" fmla="val -1958"/>
              <a:gd name="adj2" fmla="val -7034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521" y="3870701"/>
            <a:ext cx="1934538" cy="193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yamanin-Note\Desktop\yamanin3\job_jimu_wom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277" y="3732402"/>
            <a:ext cx="1444608" cy="221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円形吹き出し 5"/>
          <p:cNvSpPr/>
          <p:nvPr/>
        </p:nvSpPr>
        <p:spPr>
          <a:xfrm>
            <a:off x="3540032" y="3208782"/>
            <a:ext cx="2299063" cy="1353597"/>
          </a:xfrm>
          <a:prstGeom prst="wedgeEllipseCallout">
            <a:avLst>
              <a:gd name="adj1" fmla="val -58178"/>
              <a:gd name="adj2" fmla="val 4126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「ペン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10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本ね！」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円形吹き出し 27"/>
          <p:cNvSpPr/>
          <p:nvPr/>
        </p:nvSpPr>
        <p:spPr>
          <a:xfrm>
            <a:off x="5775354" y="4037979"/>
            <a:ext cx="2569923" cy="1353597"/>
          </a:xfrm>
          <a:prstGeom prst="wedgeEllipseCallout">
            <a:avLst>
              <a:gd name="adj1" fmla="val 61708"/>
              <a:gd name="adj2" fmla="val -2531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分かりました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「ペン</a:t>
            </a:r>
            <a:r>
              <a:rPr lang="en-US" altLang="ja-JP" sz="2000" dirty="0" smtClean="0">
                <a:solidFill>
                  <a:schemeClr val="tx1"/>
                </a:solidFill>
              </a:rPr>
              <a:t>50</a:t>
            </a:r>
            <a:r>
              <a:rPr lang="ja-JP" altLang="en-US" sz="2000" dirty="0" smtClean="0">
                <a:solidFill>
                  <a:schemeClr val="tx1"/>
                </a:solidFill>
              </a:rPr>
              <a:t>本ですね！」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278792" y="59435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営業担当</a:t>
            </a:r>
            <a:endParaRPr kumimoji="1" lang="ja-JP" altLang="en-US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13583" y="59706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事務担当</a:t>
            </a:r>
            <a:endParaRPr kumimoji="1" lang="en-US" altLang="ja-JP" b="1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135908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/>
              <a:t>問題点その</a:t>
            </a:r>
            <a:r>
              <a:rPr lang="ja-JP" altLang="en-US" sz="4400" b="1" dirty="0" smtClean="0"/>
              <a:t>１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68180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8" grpId="0" animBg="1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135908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/>
              <a:t>問題点その</a:t>
            </a:r>
            <a:r>
              <a:rPr lang="ja-JP" altLang="en-US" sz="4400" b="1" dirty="0"/>
              <a:t>２</a:t>
            </a:r>
            <a:endParaRPr kumimoji="1" lang="ja-JP" altLang="en-US" sz="4400" b="1" dirty="0"/>
          </a:p>
        </p:txBody>
      </p:sp>
      <p:pic>
        <p:nvPicPr>
          <p:cNvPr id="16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365" y="2715359"/>
            <a:ext cx="1941813" cy="194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9316105" y="48768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3304898" y="3639777"/>
            <a:ext cx="4820196" cy="387848"/>
          </a:xfrm>
          <a:prstGeom prst="rightArrow">
            <a:avLst>
              <a:gd name="adj1" fmla="val 50000"/>
              <a:gd name="adj2" fmla="val 19047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85017" y="305875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出庫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769190" y="5569388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solidFill>
                  <a:srgbClr val="FF0000"/>
                </a:solidFill>
              </a:rPr>
              <a:t>在庫数を減らす処理</a:t>
            </a:r>
            <a:endParaRPr lang="en-US" altLang="ja-JP" sz="3600" b="1" dirty="0">
              <a:solidFill>
                <a:srgbClr val="FF0000"/>
              </a:solidFill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5939015" y="4027625"/>
            <a:ext cx="0" cy="141958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28" y="2662042"/>
            <a:ext cx="2048448" cy="20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69" y="3650301"/>
            <a:ext cx="956565" cy="95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1589013" y="4876892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66370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 animBg="1"/>
      <p:bldP spid="3" grpId="0"/>
      <p:bldP spid="4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974368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/>
              <a:t>問題点その</a:t>
            </a:r>
            <a:r>
              <a:rPr lang="ja-JP" altLang="en-US" sz="4400" b="1" dirty="0"/>
              <a:t>３</a:t>
            </a:r>
            <a:endParaRPr kumimoji="1" lang="ja-JP" altLang="en-US" sz="4400" b="1" dirty="0"/>
          </a:p>
        </p:txBody>
      </p:sp>
      <p:pic>
        <p:nvPicPr>
          <p:cNvPr id="13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377" y="1959801"/>
            <a:ext cx="1379799" cy="137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1481137" y="3344768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pic>
        <p:nvPicPr>
          <p:cNvPr id="18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50" y="1959801"/>
            <a:ext cx="1379799" cy="137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3448510" y="3344768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pic>
        <p:nvPicPr>
          <p:cNvPr id="21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198" y="1959801"/>
            <a:ext cx="1379799" cy="137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5496958" y="3339600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pic>
        <p:nvPicPr>
          <p:cNvPr id="25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646" y="1959801"/>
            <a:ext cx="1379799" cy="137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7545406" y="3307334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pic>
        <p:nvPicPr>
          <p:cNvPr id="27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94" y="1927535"/>
            <a:ext cx="1379799" cy="137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9593854" y="3307334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pic>
        <p:nvPicPr>
          <p:cNvPr id="29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941" y="4590067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/>
          <p:cNvSpPr txBox="1"/>
          <p:nvPr/>
        </p:nvSpPr>
        <p:spPr>
          <a:xfrm>
            <a:off x="1612190" y="58332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34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233" y="4618444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3576483" y="58332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36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681" y="4590068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/>
          <p:cNvSpPr txBox="1"/>
          <p:nvPr/>
        </p:nvSpPr>
        <p:spPr>
          <a:xfrm>
            <a:off x="5624931" y="58048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38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128" y="4618444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7673377" y="58332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40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94" y="4618442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721827" y="58026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sp>
        <p:nvSpPr>
          <p:cNvPr id="8" name="爆発 2 7"/>
          <p:cNvSpPr/>
          <p:nvPr/>
        </p:nvSpPr>
        <p:spPr>
          <a:xfrm rot="20685715">
            <a:off x="1939396" y="648457"/>
            <a:ext cx="8779621" cy="5392621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rgbClr val="FFFF00"/>
                </a:solidFill>
              </a:rPr>
              <a:t>手間がかかっている！！</a:t>
            </a:r>
            <a:endParaRPr kumimoji="1" lang="ja-JP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5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4" grpId="0"/>
      <p:bldP spid="26" grpId="0"/>
      <p:bldP spid="28" grpId="0"/>
      <p:bldP spid="30" grpId="0"/>
      <p:bldP spid="35" grpId="0"/>
      <p:bldP spid="37" grpId="0"/>
      <p:bldP spid="39" grpId="0"/>
      <p:bldP spid="41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1359089"/>
            <a:ext cx="5150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/>
              <a:t>改善案</a:t>
            </a:r>
            <a:r>
              <a:rPr kumimoji="1" lang="ja-JP" altLang="en-US" sz="4400" b="1" dirty="0" smtClean="0"/>
              <a:t>その１</a:t>
            </a:r>
            <a:r>
              <a:rPr kumimoji="1" lang="en-US" altLang="ja-JP" sz="4400" b="1" dirty="0" smtClean="0"/>
              <a:t>(</a:t>
            </a:r>
            <a:r>
              <a:rPr kumimoji="1" lang="ja-JP" altLang="en-US" sz="4400" b="1" dirty="0" smtClean="0"/>
              <a:t>倉庫</a:t>
            </a:r>
            <a:r>
              <a:rPr kumimoji="1" lang="en-US" altLang="ja-JP" sz="4400" b="1" dirty="0" smtClean="0"/>
              <a:t>)</a:t>
            </a:r>
            <a:endParaRPr kumimoji="1" lang="ja-JP" altLang="en-US" sz="4400" b="1" dirty="0"/>
          </a:p>
        </p:txBody>
      </p:sp>
      <p:pic>
        <p:nvPicPr>
          <p:cNvPr id="16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570" y="2082728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1742819" y="33259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20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862" y="2111105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3707112" y="33259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24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310" y="2082729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5755560" y="32975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26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57" y="2111105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04006" y="33259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28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723" y="2111103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9852456" y="32953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30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795" y="2219653"/>
            <a:ext cx="2520644" cy="252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5344119" y="45556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物流倉庫</a:t>
            </a:r>
            <a:endParaRPr kumimoji="1" lang="ja-JP" altLang="en-US" b="1" dirty="0"/>
          </a:p>
        </p:txBody>
      </p:sp>
      <p:pic>
        <p:nvPicPr>
          <p:cNvPr id="32" name="Picture 9" descr="C:\Users\yamanin3\Desktop\images\computer_tablet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932" y="2493746"/>
            <a:ext cx="1530369" cy="203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45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2" grpId="0"/>
      <p:bldP spid="22" grpId="1"/>
      <p:bldP spid="25" grpId="0"/>
      <p:bldP spid="25" grpId="1"/>
      <p:bldP spid="27" grpId="0"/>
      <p:bldP spid="27" grpId="1"/>
      <p:bldP spid="29" grpId="0"/>
      <p:bldP spid="29" grpId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1359089"/>
            <a:ext cx="96648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/>
              <a:t>改善案</a:t>
            </a:r>
            <a:r>
              <a:rPr kumimoji="1" lang="ja-JP" altLang="en-US" sz="4400" b="1" dirty="0" smtClean="0"/>
              <a:t>その</a:t>
            </a:r>
            <a:r>
              <a:rPr lang="ja-JP" altLang="en-US" sz="4400" b="1" dirty="0" smtClean="0"/>
              <a:t>２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在庫処理のタイミング</a:t>
            </a:r>
            <a:r>
              <a:rPr lang="en-US" altLang="ja-JP" sz="4400" b="1" dirty="0" smtClean="0"/>
              <a:t>)</a:t>
            </a:r>
            <a:endParaRPr kumimoji="1" lang="ja-JP" altLang="en-US" sz="4400" b="1" dirty="0"/>
          </a:p>
        </p:txBody>
      </p:sp>
      <p:sp>
        <p:nvSpPr>
          <p:cNvPr id="23" name="右矢印 22"/>
          <p:cNvSpPr/>
          <p:nvPr/>
        </p:nvSpPr>
        <p:spPr>
          <a:xfrm>
            <a:off x="3304898" y="3639777"/>
            <a:ext cx="4820196" cy="387848"/>
          </a:xfrm>
          <a:prstGeom prst="rightArrow">
            <a:avLst>
              <a:gd name="adj1" fmla="val 50000"/>
              <a:gd name="adj2" fmla="val 19047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60998" y="300709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注文</a:t>
            </a:r>
            <a:endParaRPr kumimoji="1" lang="ja-JP" altLang="en-US" sz="3600" dirty="0"/>
          </a:p>
        </p:txBody>
      </p:sp>
      <p:pic>
        <p:nvPicPr>
          <p:cNvPr id="13" name="Picture 2" descr="C:\Users\yamanin3\Desktop\images\agura_kutsurogu2_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735" y="3044235"/>
            <a:ext cx="1578930" cy="157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1853035" y="48768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顧客</a:t>
            </a:r>
            <a:endParaRPr kumimoji="1" lang="ja-JP" altLang="en-US" b="1" dirty="0"/>
          </a:p>
        </p:txBody>
      </p:sp>
      <p:pic>
        <p:nvPicPr>
          <p:cNvPr id="15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260" y="2809476"/>
            <a:ext cx="2048448" cy="20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01" y="3833700"/>
            <a:ext cx="956565" cy="95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9166489" y="4876892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45171" y="559090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solidFill>
                  <a:srgbClr val="FF0000"/>
                </a:solidFill>
              </a:rPr>
              <a:t>在庫数を減らす処理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5671223" y="4080472"/>
            <a:ext cx="0" cy="141958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8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  <p:bldP spid="14" grpId="0"/>
      <p:bldP spid="19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24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521" y="3747507"/>
            <a:ext cx="1934538" cy="193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2278792" y="59435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営業担当</a:t>
            </a:r>
            <a:endParaRPr kumimoji="1" lang="ja-JP" altLang="en-US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13583" y="59706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物流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担当</a:t>
            </a:r>
            <a:endParaRPr kumimoji="1"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1359089"/>
            <a:ext cx="73052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 smtClean="0"/>
              <a:t>改善</a:t>
            </a:r>
            <a:r>
              <a:rPr lang="ja-JP" altLang="en-US" sz="4400" b="1" dirty="0"/>
              <a:t>案</a:t>
            </a:r>
            <a:r>
              <a:rPr kumimoji="1" lang="ja-JP" altLang="en-US" sz="4400" b="1" dirty="0" smtClean="0"/>
              <a:t>その</a:t>
            </a:r>
            <a:r>
              <a:rPr lang="ja-JP" altLang="en-US" sz="4400" b="1" dirty="0" smtClean="0"/>
              <a:t>３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注文</a:t>
            </a:r>
            <a:r>
              <a:rPr lang="ja-JP" altLang="en-US" sz="4400" b="1" dirty="0" smtClean="0"/>
              <a:t>内容</a:t>
            </a:r>
            <a:r>
              <a:rPr lang="ja-JP" altLang="en-US" sz="4400" b="1" dirty="0" smtClean="0"/>
              <a:t>伝達</a:t>
            </a:r>
            <a:r>
              <a:rPr lang="en-US" altLang="ja-JP" sz="4400" b="1" dirty="0" smtClean="0"/>
              <a:t>)</a:t>
            </a:r>
            <a:endParaRPr kumimoji="1" lang="ja-JP" altLang="en-US" sz="4400" b="1" dirty="0"/>
          </a:p>
        </p:txBody>
      </p:sp>
      <p:pic>
        <p:nvPicPr>
          <p:cNvPr id="12" name="Picture 9" descr="C:\Users\yamanin3\Desktop\images\computer_tablet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396" y="3697921"/>
            <a:ext cx="1530369" cy="203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4564851" y="3565731"/>
            <a:ext cx="2711159" cy="9551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chemeClr val="tx1"/>
                </a:solidFill>
              </a:rPr>
              <a:t>電子情報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右矢印 13"/>
          <p:cNvSpPr/>
          <p:nvPr/>
        </p:nvSpPr>
        <p:spPr>
          <a:xfrm>
            <a:off x="3961304" y="4520852"/>
            <a:ext cx="4163790" cy="387848"/>
          </a:xfrm>
          <a:prstGeom prst="rightArrow">
            <a:avLst>
              <a:gd name="adj1" fmla="val 50000"/>
              <a:gd name="adj2" fmla="val 19047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2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83908" y="0"/>
            <a:ext cx="4458730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6" name="Picture 2" descr="C:\Users\yamanin3\Desktop\images\agura_kutsurogu2_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8" y="394025"/>
            <a:ext cx="1071476" cy="107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67" y="5197583"/>
            <a:ext cx="1549700" cy="15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4" y="5972433"/>
            <a:ext cx="723664" cy="72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769" y="191803"/>
            <a:ext cx="1475921" cy="147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0208045" y="246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物流倉庫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0651" y="-59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顧客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208045" y="651143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メーカー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70672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営業所</a:t>
            </a:r>
            <a:endParaRPr kumimoji="1" lang="ja-JP" altLang="en-US" dirty="0"/>
          </a:p>
        </p:txBody>
      </p:sp>
      <p:sp>
        <p:nvSpPr>
          <p:cNvPr id="27" name="右矢印 26"/>
          <p:cNvSpPr/>
          <p:nvPr/>
        </p:nvSpPr>
        <p:spPr>
          <a:xfrm rot="5400000">
            <a:off x="-1005832" y="3246526"/>
            <a:ext cx="3558744" cy="196073"/>
          </a:xfrm>
          <a:prstGeom prst="rightArrow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rot="16200000">
            <a:off x="-703538" y="3250623"/>
            <a:ext cx="3558744" cy="187877"/>
          </a:xfrm>
          <a:prstGeom prst="rightArrow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19860758">
            <a:off x="1385812" y="3579447"/>
            <a:ext cx="9078851" cy="206006"/>
          </a:xfrm>
          <a:prstGeom prst="rightArrow">
            <a:avLst>
              <a:gd name="adj1" fmla="val 50000"/>
              <a:gd name="adj2" fmla="val 264576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9061531">
            <a:off x="1180390" y="3241557"/>
            <a:ext cx="9078851" cy="206006"/>
          </a:xfrm>
          <a:prstGeom prst="rightArrow">
            <a:avLst>
              <a:gd name="adj1" fmla="val 50000"/>
              <a:gd name="adj2" fmla="val 264576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/>
          <p:cNvSpPr/>
          <p:nvPr/>
        </p:nvSpPr>
        <p:spPr>
          <a:xfrm rot="16200000">
            <a:off x="8636559" y="3320174"/>
            <a:ext cx="3558744" cy="196073"/>
          </a:xfrm>
          <a:prstGeom prst="rightArrow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39"/>
          <p:cNvSpPr/>
          <p:nvPr/>
        </p:nvSpPr>
        <p:spPr>
          <a:xfrm rot="5400000">
            <a:off x="9080707" y="3349060"/>
            <a:ext cx="3558744" cy="196073"/>
          </a:xfrm>
          <a:prstGeom prst="rightArrow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3" name="Picture 9" descr="C:\Users\yamanin3\Desktop\images\computer_tablet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687" y="644176"/>
            <a:ext cx="593458" cy="78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yamanin3\Desktop\images\building_koujou_entotsu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395" y="5316093"/>
            <a:ext cx="1378668" cy="131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 rot="19862444">
            <a:off x="5283844" y="367595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発注依頼</a:t>
            </a:r>
            <a:endParaRPr kumimoji="1" lang="ja-JP" altLang="en-US" sz="3200" dirty="0"/>
          </a:p>
        </p:txBody>
      </p:sp>
      <p:sp>
        <p:nvSpPr>
          <p:cNvPr id="45" name="テキスト ボックス 44"/>
          <p:cNvSpPr txBox="1"/>
          <p:nvPr/>
        </p:nvSpPr>
        <p:spPr>
          <a:xfrm rot="19862444">
            <a:off x="5099725" y="269213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納品</a:t>
            </a:r>
            <a:endParaRPr kumimoji="1" lang="ja-JP" altLang="en-US" sz="32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312491" y="305217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入庫</a:t>
            </a:r>
            <a:endParaRPr kumimoji="1" lang="ja-JP" altLang="en-US" sz="32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955988" y="305217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発注</a:t>
            </a:r>
            <a:endParaRPr kumimoji="1" lang="ja-JP" altLang="en-US" sz="32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69773" y="2688505"/>
            <a:ext cx="576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出荷</a:t>
            </a:r>
            <a:endParaRPr kumimoji="1" lang="ja-JP" altLang="en-US" sz="32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8593" y="2688505"/>
            <a:ext cx="576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注文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1604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28" grpId="0"/>
      <p:bldP spid="45" grpId="0"/>
      <p:bldP spid="47" grpId="0"/>
      <p:bldP spid="48" grpId="0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9259" y="0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</a:t>
            </a:r>
            <a:r>
              <a:rPr lang="ja-JP" altLang="en-US" b="1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構造図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6" name="Picture 2" descr="C:\Users\yamanin-Note\Desktop\キャプチャ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6" y="1593678"/>
            <a:ext cx="11883390" cy="380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6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188</Words>
  <Application>Microsoft Office PowerPoint</Application>
  <PresentationFormat>ユーザー設定</PresentationFormat>
  <Paragraphs>81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テーマ</vt:lpstr>
      <vt:lpstr>販売在庫管理システム</vt:lpstr>
      <vt:lpstr>システムの目的</vt:lpstr>
      <vt:lpstr>システムの目的</vt:lpstr>
      <vt:lpstr>システムの目的</vt:lpstr>
      <vt:lpstr>システムの目的</vt:lpstr>
      <vt:lpstr>システムの目的</vt:lpstr>
      <vt:lpstr>システムの目的</vt:lpstr>
      <vt:lpstr>システムの目的</vt:lpstr>
      <vt:lpstr>システム構造図</vt:lpstr>
      <vt:lpstr>全体DFD</vt:lpstr>
      <vt:lpstr>開発環境と実行環境</vt:lpstr>
      <vt:lpstr>スケジュール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販売在庫管理システム</dc:title>
  <dc:creator>奥野　時成</dc:creator>
  <cp:lastModifiedBy>yamanin3</cp:lastModifiedBy>
  <cp:revision>50</cp:revision>
  <dcterms:created xsi:type="dcterms:W3CDTF">2019-10-04T05:40:14Z</dcterms:created>
  <dcterms:modified xsi:type="dcterms:W3CDTF">2019-10-16T14:45:04Z</dcterms:modified>
</cp:coreProperties>
</file>