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4" r:id="rId4"/>
    <p:sldId id="265" r:id="rId5"/>
    <p:sldId id="266" r:id="rId6"/>
    <p:sldId id="269" r:id="rId7"/>
    <p:sldId id="268" r:id="rId8"/>
    <p:sldId id="270" r:id="rId9"/>
    <p:sldId id="257" r:id="rId10"/>
    <p:sldId id="258" r:id="rId11"/>
    <p:sldId id="259" r:id="rId12"/>
    <p:sldId id="260" r:id="rId13"/>
    <p:sldId id="261"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73" d="100"/>
          <a:sy n="73" d="100"/>
        </p:scale>
        <p:origin x="-62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1722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619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3218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89738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09656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0117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78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75283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400659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7634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93479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7765A-BBDC-4B93-B191-B0458F0CABEC}" type="datetimeFigureOut">
              <a:rPr kumimoji="1" lang="ja-JP" altLang="en-US" smtClean="0"/>
              <a:t>2019/10/17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2124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28624"/>
            <a:ext cx="9144000" cy="995363"/>
          </a:xfrm>
        </p:spPr>
        <p:txBody>
          <a:bodyPr/>
          <a:lstStyle/>
          <a:p>
            <a:r>
              <a:rPr kumimoji="1" lang="ja-JP" altLang="en-US"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販売在庫管理システム</a:t>
            </a:r>
            <a:endParaRPr kumimoji="1" lang="ja-JP" altLang="en-US"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endParaRPr>
          </a:p>
        </p:txBody>
      </p:sp>
      <p:sp>
        <p:nvSpPr>
          <p:cNvPr id="3" name="サブタイトル 2"/>
          <p:cNvSpPr>
            <a:spLocks noGrp="1"/>
          </p:cNvSpPr>
          <p:nvPr>
            <p:ph type="subTitle" idx="1"/>
          </p:nvPr>
        </p:nvSpPr>
        <p:spPr>
          <a:xfrm>
            <a:off x="3174274" y="5355770"/>
            <a:ext cx="9017727" cy="1502229"/>
          </a:xfrm>
        </p:spPr>
        <p:txBody>
          <a:bodyPr>
            <a:noAutofit/>
          </a:bodyPr>
          <a:lstStyle/>
          <a:p>
            <a:r>
              <a:rPr kumimoji="1"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チーム名</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kumimoji="1"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KT-21</a:t>
            </a:r>
          </a:p>
          <a:p>
            <a:endParaRPr lang="en-US" altLang="ja-JP" sz="2600" dirty="0" smtClean="0"/>
          </a:p>
          <a:p>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Member: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奥野時成</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中山葉水</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中尾圭佑</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川戸康暉</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河田佑樹</a:t>
            </a:r>
            <a:endParaRPr kumimoji="1"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170355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lang="ja-JP" altLang="en-US" b="1" dirty="0" smtClean="0">
                <a:latin typeface="HGSｺﾞｼｯｸM" panose="020B0600000000000000" pitchFamily="50" charset="-128"/>
                <a:ea typeface="HGSｺﾞｼｯｸM" panose="020B0600000000000000" pitchFamily="50" charset="-128"/>
              </a:rPr>
              <a:t>システム</a:t>
            </a:r>
            <a:r>
              <a:rPr lang="ja-JP" altLang="en-US" b="1" dirty="0">
                <a:latin typeface="HGSｺﾞｼｯｸM" panose="020B0600000000000000" pitchFamily="50" charset="-128"/>
                <a:ea typeface="HGSｺﾞｼｯｸM" panose="020B0600000000000000" pitchFamily="50" charset="-128"/>
              </a:rPr>
              <a:t>構造図</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Note\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6" y="1593678"/>
            <a:ext cx="11883390" cy="380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5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kumimoji="1" lang="ja-JP" altLang="en-US" b="1" dirty="0" smtClean="0">
                <a:latin typeface="HGSｺﾞｼｯｸM" panose="020B0600000000000000" pitchFamily="50" charset="-128"/>
                <a:ea typeface="HGSｺﾞｼｯｸM" panose="020B0600000000000000" pitchFamily="50" charset="-128"/>
              </a:rPr>
              <a:t>全体</a:t>
            </a:r>
            <a:r>
              <a:rPr kumimoji="1" lang="en-US" altLang="ja-JP" b="1" dirty="0" smtClean="0">
                <a:latin typeface="HGSｺﾞｼｯｸM" panose="020B0600000000000000" pitchFamily="50" charset="-128"/>
                <a:ea typeface="HGSｺﾞｼｯｸM" panose="020B0600000000000000" pitchFamily="50" charset="-128"/>
              </a:rPr>
              <a:t>DFD</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050" name="Picture 2" descr="C:\Users\yamanin-Note\Desktop\キャプチャ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7" y="1325563"/>
            <a:ext cx="10621404" cy="503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1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8687" y="0"/>
            <a:ext cx="10515600" cy="1325563"/>
          </a:xfrm>
        </p:spPr>
        <p:txBody>
          <a:bodyPr/>
          <a:lstStyle/>
          <a:p>
            <a:r>
              <a:rPr kumimoji="1" lang="ja-JP" altLang="en-US" b="1" dirty="0" smtClean="0">
                <a:latin typeface="HGSｺﾞｼｯｸM" panose="020B0600000000000000" pitchFamily="50" charset="-128"/>
                <a:ea typeface="HGSｺﾞｼｯｸM" panose="020B0600000000000000" pitchFamily="50" charset="-128"/>
              </a:rPr>
              <a:t>開発環境と実行環境</a:t>
            </a:r>
            <a:endParaRPr kumimoji="1" lang="ja-JP" altLang="en-US" b="1" dirty="0">
              <a:latin typeface="HGSｺﾞｼｯｸM" panose="020B0600000000000000" pitchFamily="50" charset="-128"/>
              <a:ea typeface="HGSｺﾞｼｯｸM" panose="020B0600000000000000"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smtClean="0">
                <a:latin typeface="Bahnschrift SemiBold" panose="020B0502040204020203" pitchFamily="34" charset="0"/>
              </a:rPr>
              <a:t>・開発環境</a:t>
            </a:r>
            <a:endParaRPr lang="en-US" altLang="ja-JP" dirty="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Windows 10 Education 64bit</a:t>
            </a: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Microsoft Visual C# 2017</a:t>
            </a:r>
          </a:p>
          <a:p>
            <a:pPr marL="0" indent="0">
              <a:buNone/>
            </a:pPr>
            <a:r>
              <a:rPr lang="en-US" altLang="ja-JP" dirty="0" smtClean="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Microsoft Office Access </a:t>
            </a:r>
            <a:r>
              <a:rPr lang="en-US" altLang="ja-JP" dirty="0" smtClean="0">
                <a:latin typeface="Bahnschrift SemiBold" panose="020B0502040204020203" pitchFamily="34" charset="0"/>
              </a:rPr>
              <a:t>2016</a:t>
            </a:r>
          </a:p>
          <a:p>
            <a:pPr marL="0" indent="0">
              <a:buNone/>
            </a:pPr>
            <a:r>
              <a:rPr lang="ja-JP" altLang="en-US" dirty="0">
                <a:latin typeface="Bahnschrift SemiBold" panose="020B0502040204020203" pitchFamily="34" charset="0"/>
              </a:rPr>
              <a:t>・実行環境</a:t>
            </a:r>
            <a:endParaRPr lang="en-US" altLang="ja-JP" dirty="0">
              <a:latin typeface="Bahnschrift SemiBold" panose="020B0502040204020203" pitchFamily="34" charset="0"/>
            </a:endParaRPr>
          </a:p>
          <a:p>
            <a:pPr marL="0" indent="0">
              <a:buNone/>
            </a:pPr>
            <a:r>
              <a:rPr lang="en-US" altLang="ja-JP" dirty="0" smtClean="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Windows</a:t>
            </a:r>
            <a:r>
              <a:rPr lang="ja-JP" altLang="en-US" dirty="0">
                <a:latin typeface="Bahnschrift SemiBold" panose="020B0502040204020203" pitchFamily="34" charset="0"/>
              </a:rPr>
              <a:t> </a:t>
            </a:r>
            <a:r>
              <a:rPr lang="en-US" altLang="ja-JP" dirty="0" smtClean="0">
                <a:latin typeface="Bahnschrift SemiBold" panose="020B0502040204020203" pitchFamily="34" charset="0"/>
              </a:rPr>
              <a:t>7</a:t>
            </a:r>
            <a:r>
              <a:rPr lang="ja-JP" altLang="en-US" dirty="0" smtClean="0">
                <a:latin typeface="Bahnschrift SemiBold" panose="020B0502040204020203" pitchFamily="34" charset="0"/>
              </a:rPr>
              <a:t>以上</a:t>
            </a:r>
            <a:endParaRPr lang="en-US" altLang="ja-JP" dirty="0" smtClean="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Framework 4.6.1</a:t>
            </a:r>
            <a:r>
              <a:rPr lang="ja-JP" altLang="en-US" dirty="0" smtClean="0">
                <a:latin typeface="Bahnschrift SemiBold" panose="020B0502040204020203" pitchFamily="34" charset="0"/>
              </a:rPr>
              <a:t>以上</a:t>
            </a:r>
            <a:endParaRPr lang="en-US" altLang="ja-JP" dirty="0">
              <a:latin typeface="Bahnschrift SemiBold" panose="020B0502040204020203" pitchFamily="34" charset="0"/>
            </a:endParaRPr>
          </a:p>
        </p:txBody>
      </p:sp>
    </p:spTree>
    <p:extLst>
      <p:ext uri="{BB962C8B-B14F-4D97-AF65-F5344CB8AC3E}">
        <p14:creationId xmlns:p14="http://schemas.microsoft.com/office/powerpoint/2010/main" val="269283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9875" y="0"/>
            <a:ext cx="10515600" cy="1325563"/>
          </a:xfrm>
        </p:spPr>
        <p:txBody>
          <a:bodyPr/>
          <a:lstStyle/>
          <a:p>
            <a:r>
              <a:rPr kumimoji="1" lang="ja-JP" altLang="en-US" b="1" dirty="0" smtClean="0">
                <a:latin typeface="HGSｺﾞｼｯｸM" panose="020B0600000000000000" pitchFamily="50" charset="-128"/>
                <a:ea typeface="HGSｺﾞｼｯｸM" panose="020B0600000000000000" pitchFamily="50" charset="-128"/>
              </a:rPr>
              <a:t>スケジュール</a:t>
            </a:r>
            <a:endParaRPr kumimoji="1" lang="ja-JP" altLang="en-US" b="1" dirty="0">
              <a:latin typeface="HGSｺﾞｼｯｸM" panose="020B0600000000000000" pitchFamily="50" charset="-128"/>
              <a:ea typeface="HGSｺﾞｼｯｸM" panose="020B0600000000000000" pitchFamily="50" charset="-128"/>
            </a:endParaRPr>
          </a:p>
        </p:txBody>
      </p:sp>
      <p:sp>
        <p:nvSpPr>
          <p:cNvPr id="4" name="テキスト ボックス 3"/>
          <p:cNvSpPr txBox="1"/>
          <p:nvPr/>
        </p:nvSpPr>
        <p:spPr>
          <a:xfrm>
            <a:off x="1018903" y="1637156"/>
            <a:ext cx="3877985" cy="461665"/>
          </a:xfrm>
          <a:prstGeom prst="rect">
            <a:avLst/>
          </a:prstGeom>
          <a:noFill/>
        </p:spPr>
        <p:txBody>
          <a:bodyPr wrap="none" rtlCol="0">
            <a:spAutoFit/>
          </a:bodyPr>
          <a:lstStyle/>
          <a:p>
            <a:r>
              <a:rPr kumimoji="1" lang="ja-JP" altLang="en-US" sz="2400" b="1" dirty="0" smtClean="0"/>
              <a:t>・これまでに作成した資料</a:t>
            </a:r>
            <a:endParaRPr kumimoji="1" lang="ja-JP" altLang="en-US" sz="2400" b="1" dirty="0"/>
          </a:p>
        </p:txBody>
      </p:sp>
      <p:sp>
        <p:nvSpPr>
          <p:cNvPr id="5" name="テキスト ボックス 4"/>
          <p:cNvSpPr txBox="1"/>
          <p:nvPr/>
        </p:nvSpPr>
        <p:spPr>
          <a:xfrm>
            <a:off x="1750423" y="2120648"/>
            <a:ext cx="5344733" cy="1631216"/>
          </a:xfrm>
          <a:prstGeom prst="rect">
            <a:avLst/>
          </a:prstGeom>
          <a:noFill/>
        </p:spPr>
        <p:txBody>
          <a:bodyPr wrap="none" rtlCol="0">
            <a:spAutoFit/>
          </a:bodyPr>
          <a:lstStyle/>
          <a:p>
            <a:r>
              <a:rPr kumimoji="1" lang="ja-JP" altLang="en-US" sz="2000" b="1" dirty="0" smtClean="0"/>
              <a:t>・要求分析書</a:t>
            </a:r>
            <a:r>
              <a:rPr lang="en-US" altLang="ja-JP" sz="2000" b="1" dirty="0"/>
              <a:t>	</a:t>
            </a:r>
            <a:r>
              <a:rPr lang="en-US" altLang="ja-JP" sz="2000" b="1" dirty="0" smtClean="0"/>
              <a:t>	9</a:t>
            </a:r>
            <a:r>
              <a:rPr lang="ja-JP" altLang="en-US" sz="2000" b="1" dirty="0" smtClean="0"/>
              <a:t>月</a:t>
            </a:r>
            <a:r>
              <a:rPr lang="en-US" altLang="ja-JP" sz="2000" b="1" dirty="0" smtClean="0"/>
              <a:t>24</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kumimoji="1" lang="en-US" altLang="ja-JP" sz="2000" b="1" dirty="0" smtClean="0"/>
          </a:p>
          <a:p>
            <a:r>
              <a:rPr lang="ja-JP" altLang="en-US" sz="2000" b="1" dirty="0" smtClean="0"/>
              <a:t>・全体</a:t>
            </a:r>
            <a:r>
              <a:rPr lang="en-US" altLang="ja-JP" sz="2000" b="1" dirty="0" smtClean="0"/>
              <a:t>DFD		10</a:t>
            </a:r>
            <a:r>
              <a:rPr lang="ja-JP" altLang="en-US" sz="2000" b="1" dirty="0" smtClean="0"/>
              <a:t>月</a:t>
            </a:r>
            <a:r>
              <a:rPr lang="en-US" altLang="ja-JP" sz="2000" b="1" dirty="0" smtClean="0"/>
              <a:t>1</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lang="en-US" altLang="ja-JP" sz="2000" b="1" dirty="0" smtClean="0"/>
          </a:p>
          <a:p>
            <a:r>
              <a:rPr kumimoji="1" lang="ja-JP" altLang="en-US" sz="2000" b="1" dirty="0" smtClean="0"/>
              <a:t>・システム構造図</a:t>
            </a:r>
            <a:r>
              <a:rPr kumimoji="1" lang="en-US" altLang="ja-JP" sz="2000" b="1" dirty="0" smtClean="0"/>
              <a:t>	10</a:t>
            </a:r>
            <a:r>
              <a:rPr kumimoji="1" lang="ja-JP" altLang="en-US" sz="2000" b="1" dirty="0" smtClean="0"/>
              <a:t>月</a:t>
            </a:r>
            <a:r>
              <a:rPr lang="en-US" altLang="ja-JP" sz="2000" b="1" dirty="0"/>
              <a:t>8</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lang="en-US" altLang="ja-JP" sz="2000" b="1" dirty="0" smtClean="0"/>
          </a:p>
          <a:p>
            <a:r>
              <a:rPr lang="ja-JP" altLang="en-US" sz="2000" b="1" dirty="0"/>
              <a:t>・ガントチャート</a:t>
            </a:r>
            <a:r>
              <a:rPr lang="en-US" altLang="ja-JP" sz="2000" b="1" dirty="0"/>
              <a:t>	</a:t>
            </a:r>
            <a:r>
              <a:rPr lang="en-US" altLang="ja-JP" sz="2000" b="1" dirty="0" smtClean="0"/>
              <a:t>10</a:t>
            </a:r>
            <a:r>
              <a:rPr lang="ja-JP" altLang="en-US" sz="2000" b="1" dirty="0" smtClean="0"/>
              <a:t>月</a:t>
            </a:r>
            <a:r>
              <a:rPr lang="en-US" altLang="ja-JP" sz="2000" b="1" dirty="0" smtClean="0"/>
              <a:t>10</a:t>
            </a:r>
            <a:r>
              <a:rPr lang="ja-JP" altLang="en-US" sz="2000" b="1" dirty="0" smtClean="0"/>
              <a:t>日</a:t>
            </a:r>
            <a:r>
              <a:rPr lang="en-US" altLang="ja-JP" sz="2000" b="1" dirty="0"/>
              <a:t>~10</a:t>
            </a:r>
            <a:r>
              <a:rPr lang="ja-JP" altLang="en-US" sz="2000" b="1" dirty="0" smtClean="0"/>
              <a:t>月</a:t>
            </a:r>
            <a:r>
              <a:rPr lang="en-US" altLang="ja-JP" sz="2000" b="1" dirty="0" smtClean="0"/>
              <a:t>17</a:t>
            </a:r>
            <a:r>
              <a:rPr lang="ja-JP" altLang="en-US" sz="2000" b="1" dirty="0" smtClean="0"/>
              <a:t>日</a:t>
            </a:r>
            <a:endParaRPr lang="ja-JP" altLang="en-US" sz="2000" b="1" dirty="0"/>
          </a:p>
          <a:p>
            <a:endParaRPr kumimoji="1" lang="en-US" altLang="ja-JP" sz="2000" b="1" dirty="0" smtClean="0"/>
          </a:p>
        </p:txBody>
      </p:sp>
      <p:sp>
        <p:nvSpPr>
          <p:cNvPr id="6" name="テキスト ボックス 5"/>
          <p:cNvSpPr txBox="1"/>
          <p:nvPr/>
        </p:nvSpPr>
        <p:spPr>
          <a:xfrm>
            <a:off x="1030282" y="3622652"/>
            <a:ext cx="3570208" cy="461665"/>
          </a:xfrm>
          <a:prstGeom prst="rect">
            <a:avLst/>
          </a:prstGeom>
          <a:noFill/>
        </p:spPr>
        <p:txBody>
          <a:bodyPr wrap="none" rtlCol="0">
            <a:spAutoFit/>
          </a:bodyPr>
          <a:lstStyle/>
          <a:p>
            <a:r>
              <a:rPr kumimoji="1" lang="ja-JP" altLang="en-US" sz="2400" b="1" dirty="0" smtClean="0"/>
              <a:t>・これから作成する資料</a:t>
            </a:r>
            <a:endParaRPr kumimoji="1" lang="ja-JP" altLang="en-US" sz="2400" b="1" dirty="0"/>
          </a:p>
        </p:txBody>
      </p:sp>
      <p:sp>
        <p:nvSpPr>
          <p:cNvPr id="7" name="テキスト ボックス 6"/>
          <p:cNvSpPr txBox="1"/>
          <p:nvPr/>
        </p:nvSpPr>
        <p:spPr>
          <a:xfrm>
            <a:off x="1761802" y="4123506"/>
            <a:ext cx="7184980" cy="2308324"/>
          </a:xfrm>
          <a:prstGeom prst="rect">
            <a:avLst/>
          </a:prstGeom>
          <a:noFill/>
        </p:spPr>
        <p:txBody>
          <a:bodyPr wrap="none" rtlCol="0">
            <a:spAutoFit/>
          </a:bodyPr>
          <a:lstStyle/>
          <a:p>
            <a:r>
              <a:rPr kumimoji="1" lang="ja-JP" altLang="en-US" b="1" dirty="0" smtClean="0"/>
              <a:t>・各種サブシステム仕様書</a:t>
            </a:r>
            <a:r>
              <a:rPr kumimoji="1" lang="en-US" altLang="ja-JP" b="1" dirty="0" smtClean="0"/>
              <a:t>		10</a:t>
            </a:r>
            <a:r>
              <a:rPr kumimoji="1" lang="ja-JP" altLang="en-US" b="1" dirty="0" smtClean="0"/>
              <a:t>月</a:t>
            </a:r>
            <a:r>
              <a:rPr lang="en-US" altLang="ja-JP" b="1" dirty="0" smtClean="0"/>
              <a:t>17</a:t>
            </a:r>
            <a:r>
              <a:rPr kumimoji="1" lang="ja-JP" altLang="en-US" b="1" dirty="0" smtClean="0"/>
              <a:t>日</a:t>
            </a:r>
            <a:r>
              <a:rPr kumimoji="1" lang="en-US" altLang="ja-JP" b="1" dirty="0" smtClean="0"/>
              <a:t>~10</a:t>
            </a:r>
            <a:r>
              <a:rPr kumimoji="1" lang="ja-JP" altLang="en-US" b="1" dirty="0" smtClean="0"/>
              <a:t>月</a:t>
            </a:r>
            <a:r>
              <a:rPr kumimoji="1" lang="en-US" altLang="ja-JP" b="1" dirty="0" smtClean="0"/>
              <a:t>25</a:t>
            </a:r>
            <a:r>
              <a:rPr kumimoji="1" lang="ja-JP" altLang="en-US" b="1" dirty="0" smtClean="0"/>
              <a:t>日</a:t>
            </a:r>
            <a:endParaRPr kumimoji="1" lang="en-US" altLang="ja-JP" b="1" dirty="0" smtClean="0"/>
          </a:p>
          <a:p>
            <a:r>
              <a:rPr lang="ja-JP" altLang="en-US" b="1" dirty="0" smtClean="0"/>
              <a:t>・各種データベース仕様書</a:t>
            </a:r>
            <a:r>
              <a:rPr lang="en-US" altLang="ja-JP" b="1" dirty="0" smtClean="0"/>
              <a:t>		10</a:t>
            </a:r>
            <a:r>
              <a:rPr lang="ja-JP" altLang="en-US" b="1" dirty="0" smtClean="0"/>
              <a:t>月</a:t>
            </a:r>
            <a:r>
              <a:rPr lang="en-US" altLang="ja-JP" b="1" dirty="0" smtClean="0"/>
              <a:t>25</a:t>
            </a:r>
            <a:r>
              <a:rPr lang="ja-JP" altLang="en-US" b="1" dirty="0" smtClean="0"/>
              <a:t>日</a:t>
            </a:r>
            <a:r>
              <a:rPr lang="en-US" altLang="ja-JP" b="1" dirty="0" smtClean="0"/>
              <a:t>~11</a:t>
            </a:r>
            <a:r>
              <a:rPr lang="ja-JP" altLang="en-US" b="1" dirty="0" smtClean="0"/>
              <a:t>月</a:t>
            </a:r>
            <a:r>
              <a:rPr lang="en-US" altLang="ja-JP" b="1" dirty="0" smtClean="0"/>
              <a:t>1</a:t>
            </a:r>
            <a:r>
              <a:rPr lang="ja-JP" altLang="en-US" b="1" dirty="0" smtClean="0"/>
              <a:t>日</a:t>
            </a:r>
            <a:endParaRPr lang="en-US" altLang="ja-JP" b="1" dirty="0" smtClean="0"/>
          </a:p>
          <a:p>
            <a:r>
              <a:rPr kumimoji="1" lang="ja-JP" altLang="en-US" b="1" dirty="0" smtClean="0"/>
              <a:t>・各種画面仕様書</a:t>
            </a:r>
            <a:r>
              <a:rPr kumimoji="1" lang="en-US" altLang="ja-JP" b="1" dirty="0" smtClean="0"/>
              <a:t>			10</a:t>
            </a:r>
            <a:r>
              <a:rPr lang="ja-JP" altLang="en-US" b="1" dirty="0" smtClean="0"/>
              <a:t>月</a:t>
            </a:r>
            <a:r>
              <a:rPr lang="en-US" altLang="ja-JP" b="1" dirty="0" smtClean="0"/>
              <a:t>25</a:t>
            </a:r>
            <a:r>
              <a:rPr lang="ja-JP" altLang="en-US" b="1" dirty="0" smtClean="0"/>
              <a:t>日</a:t>
            </a:r>
            <a:r>
              <a:rPr lang="en-US" altLang="ja-JP" b="1" dirty="0" smtClean="0"/>
              <a:t>~11</a:t>
            </a:r>
            <a:r>
              <a:rPr lang="ja-JP" altLang="en-US" b="1" dirty="0" smtClean="0"/>
              <a:t>月</a:t>
            </a:r>
            <a:r>
              <a:rPr lang="en-US" altLang="ja-JP" b="1" dirty="0" smtClean="0"/>
              <a:t>1</a:t>
            </a:r>
            <a:r>
              <a:rPr lang="ja-JP" altLang="en-US" b="1" dirty="0" smtClean="0"/>
              <a:t>日</a:t>
            </a:r>
            <a:endParaRPr kumimoji="1" lang="en-US" altLang="ja-JP" b="1" dirty="0" smtClean="0"/>
          </a:p>
          <a:p>
            <a:r>
              <a:rPr lang="ja-JP" altLang="en-US" b="1" dirty="0" smtClean="0"/>
              <a:t>・各種プログラム仕様書</a:t>
            </a:r>
            <a:r>
              <a:rPr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lang="en-US" altLang="ja-JP" b="1" dirty="0" smtClean="0"/>
          </a:p>
          <a:p>
            <a:r>
              <a:rPr kumimoji="1" lang="ja-JP" altLang="en-US" b="1" dirty="0" smtClean="0"/>
              <a:t>・各種モジュール仕様書</a:t>
            </a:r>
            <a:r>
              <a:rPr kumimoji="1"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kumimoji="1" lang="en-US" altLang="ja-JP" b="1" dirty="0" smtClean="0"/>
          </a:p>
          <a:p>
            <a:r>
              <a:rPr lang="ja-JP" altLang="en-US" b="1" dirty="0" smtClean="0"/>
              <a:t>・テスト仕様書・テスト実施結果書</a:t>
            </a:r>
            <a:r>
              <a:rPr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lang="en-US" altLang="ja-JP" b="1" dirty="0" smtClean="0"/>
          </a:p>
          <a:p>
            <a:r>
              <a:rPr lang="ja-JP" altLang="en-US" b="1" dirty="0" smtClean="0"/>
              <a:t>・システム開発</a:t>
            </a:r>
            <a:r>
              <a:rPr lang="en-US" altLang="ja-JP" b="1" dirty="0" smtClean="0"/>
              <a:t>				11</a:t>
            </a:r>
            <a:r>
              <a:rPr lang="ja-JP" altLang="en-US" b="1" dirty="0" smtClean="0"/>
              <a:t>月</a:t>
            </a:r>
            <a:r>
              <a:rPr lang="en-US" altLang="ja-JP" b="1" dirty="0" smtClean="0"/>
              <a:t>12</a:t>
            </a:r>
            <a:r>
              <a:rPr lang="ja-JP" altLang="en-US" b="1" dirty="0" smtClean="0"/>
              <a:t>日</a:t>
            </a:r>
            <a:r>
              <a:rPr lang="en-US" altLang="ja-JP" b="1" dirty="0" smtClean="0"/>
              <a:t>~12</a:t>
            </a:r>
            <a:r>
              <a:rPr lang="ja-JP" altLang="en-US" b="1" dirty="0" smtClean="0"/>
              <a:t>月</a:t>
            </a:r>
            <a:r>
              <a:rPr lang="en-US" altLang="ja-JP" b="1" dirty="0" smtClean="0"/>
              <a:t>10</a:t>
            </a:r>
            <a:r>
              <a:rPr lang="ja-JP" altLang="en-US" b="1" dirty="0" smtClean="0"/>
              <a:t>日</a:t>
            </a:r>
            <a:endParaRPr lang="en-US" altLang="ja-JP" b="1" dirty="0" smtClean="0"/>
          </a:p>
          <a:p>
            <a:r>
              <a:rPr lang="ja-JP" altLang="en-US" b="1" dirty="0" smtClean="0"/>
              <a:t>・システムテスト</a:t>
            </a:r>
            <a:r>
              <a:rPr lang="en-US" altLang="ja-JP" b="1" dirty="0" smtClean="0"/>
              <a:t>			12</a:t>
            </a:r>
            <a:r>
              <a:rPr lang="ja-JP" altLang="en-US" b="1" dirty="0" smtClean="0"/>
              <a:t>月</a:t>
            </a:r>
            <a:r>
              <a:rPr lang="en-US" altLang="ja-JP" b="1" dirty="0" smtClean="0"/>
              <a:t>10</a:t>
            </a:r>
            <a:r>
              <a:rPr lang="ja-JP" altLang="en-US" b="1" dirty="0" smtClean="0"/>
              <a:t>日</a:t>
            </a:r>
            <a:r>
              <a:rPr lang="en-US" altLang="ja-JP" b="1" dirty="0" smtClean="0"/>
              <a:t>~12</a:t>
            </a:r>
            <a:r>
              <a:rPr lang="ja-JP" altLang="en-US" b="1" dirty="0" smtClean="0"/>
              <a:t>月</a:t>
            </a:r>
            <a:r>
              <a:rPr lang="en-US" altLang="ja-JP" b="1" dirty="0" smtClean="0"/>
              <a:t>25</a:t>
            </a:r>
            <a:r>
              <a:rPr lang="ja-JP" altLang="en-US" b="1" dirty="0" smtClean="0"/>
              <a:t>日</a:t>
            </a:r>
            <a:endParaRPr lang="en-US" altLang="ja-JP" b="1" dirty="0" smtClean="0"/>
          </a:p>
        </p:txBody>
      </p:sp>
    </p:spTree>
    <p:extLst>
      <p:ext uri="{BB962C8B-B14F-4D97-AF65-F5344CB8AC3E}">
        <p14:creationId xmlns:p14="http://schemas.microsoft.com/office/powerpoint/2010/main" val="106448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1027" name="Picture 3" descr="C:\Users\yamanin-Note\Desktop\終.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702" y="1486851"/>
            <a:ext cx="4410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1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06632" y="0"/>
            <a:ext cx="5510349" cy="1325563"/>
          </a:xfrm>
        </p:spPr>
        <p:txBody>
          <a:bodyPr>
            <a:noAutofit/>
          </a:bodyPr>
          <a:lstStyle/>
          <a:p>
            <a:r>
              <a:rPr lang="ja-JP" altLang="en-US" sz="6000" b="1" dirty="0"/>
              <a:t>システム</a:t>
            </a:r>
            <a:r>
              <a:rPr lang="ja-JP" altLang="en-US" sz="6000" b="1" dirty="0" smtClean="0"/>
              <a:t>の目的</a:t>
            </a:r>
            <a:endParaRPr kumimoji="1" lang="ja-JP" altLang="en-US" sz="6000" b="1" dirty="0"/>
          </a:p>
        </p:txBody>
      </p:sp>
      <p:sp>
        <p:nvSpPr>
          <p:cNvPr id="5" name="テキスト ボックス 4"/>
          <p:cNvSpPr txBox="1"/>
          <p:nvPr/>
        </p:nvSpPr>
        <p:spPr>
          <a:xfrm>
            <a:off x="1129169" y="2206012"/>
            <a:ext cx="10235517" cy="3046988"/>
          </a:xfrm>
          <a:prstGeom prst="rect">
            <a:avLst/>
          </a:prstGeom>
          <a:noFill/>
        </p:spPr>
        <p:txBody>
          <a:bodyPr wrap="square" rtlCol="0">
            <a:spAutoFit/>
          </a:bodyPr>
          <a:lstStyle/>
          <a:p>
            <a:r>
              <a:rPr lang="ja-JP" altLang="ja-JP" sz="3200" b="1" dirty="0" smtClean="0"/>
              <a:t>現状</a:t>
            </a:r>
            <a:r>
              <a:rPr lang="ja-JP" altLang="ja-JP" sz="3200" b="1" dirty="0"/>
              <a:t>、営業所ごとに在庫を管理しており、営業担当者が在庫状況に応じて事務担当に口頭で発注依頼をしている。そのため、発注ミスやリアルタイムに在庫を把握できないなどの課題を抱えている。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p>
        </p:txBody>
      </p:sp>
    </p:spTree>
    <p:extLst>
      <p:ext uri="{BB962C8B-B14F-4D97-AF65-F5344CB8AC3E}">
        <p14:creationId xmlns:p14="http://schemas.microsoft.com/office/powerpoint/2010/main" val="305912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999" y="782338"/>
            <a:ext cx="1346192" cy="1346192"/>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04503" y="2939142"/>
            <a:ext cx="11952514" cy="3827417"/>
          </a:xfrm>
          <a:prstGeom prst="wedgeEllipseCallout">
            <a:avLst>
              <a:gd name="adj1" fmla="val -1958"/>
              <a:gd name="adj2" fmla="val -703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3" descr="C:\Users\yamanin3\Desktop\images\sales_eigyou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5521" y="3870701"/>
            <a:ext cx="1934538" cy="19345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yamanin-Note\Desktop\yamanin3\job_jimu_wom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277" y="3732402"/>
            <a:ext cx="1444608" cy="2211136"/>
          </a:xfrm>
          <a:prstGeom prst="rect">
            <a:avLst/>
          </a:prstGeom>
          <a:noFill/>
          <a:extLst>
            <a:ext uri="{909E8E84-426E-40DD-AFC4-6F175D3DCCD1}">
              <a14:hiddenFill xmlns:a14="http://schemas.microsoft.com/office/drawing/2010/main">
                <a:solidFill>
                  <a:srgbClr val="FFFFFF"/>
                </a:solidFill>
              </a14:hiddenFill>
            </a:ext>
          </a:extLst>
        </p:spPr>
      </p:pic>
      <p:sp>
        <p:nvSpPr>
          <p:cNvPr id="6" name="円形吹き出し 5"/>
          <p:cNvSpPr/>
          <p:nvPr/>
        </p:nvSpPr>
        <p:spPr>
          <a:xfrm>
            <a:off x="3540032" y="3208782"/>
            <a:ext cx="2299063" cy="1353597"/>
          </a:xfrm>
          <a:prstGeom prst="wedgeEllipseCallout">
            <a:avLst>
              <a:gd name="adj1" fmla="val -58178"/>
              <a:gd name="adj2" fmla="val 41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「ペン</a:t>
            </a:r>
            <a:r>
              <a:rPr kumimoji="1" lang="en-US" altLang="ja-JP" sz="2000" dirty="0" smtClean="0">
                <a:solidFill>
                  <a:schemeClr val="tx1"/>
                </a:solidFill>
              </a:rPr>
              <a:t>10</a:t>
            </a:r>
            <a:r>
              <a:rPr kumimoji="1" lang="ja-JP" altLang="en-US" sz="2000" dirty="0" smtClean="0">
                <a:solidFill>
                  <a:schemeClr val="tx1"/>
                </a:solidFill>
              </a:rPr>
              <a:t>本ね！」</a:t>
            </a:r>
            <a:endParaRPr kumimoji="1" lang="ja-JP" altLang="en-US" sz="2000" dirty="0">
              <a:solidFill>
                <a:schemeClr val="tx1"/>
              </a:solidFill>
            </a:endParaRPr>
          </a:p>
        </p:txBody>
      </p:sp>
      <p:sp>
        <p:nvSpPr>
          <p:cNvPr id="28" name="円形吹き出し 27"/>
          <p:cNvSpPr/>
          <p:nvPr/>
        </p:nvSpPr>
        <p:spPr>
          <a:xfrm>
            <a:off x="5775354" y="4037979"/>
            <a:ext cx="2569923" cy="1353597"/>
          </a:xfrm>
          <a:prstGeom prst="wedgeEllipseCallout">
            <a:avLst>
              <a:gd name="adj1" fmla="val 61708"/>
              <a:gd name="adj2" fmla="val -2531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分かりました</a:t>
            </a:r>
            <a:endParaRPr lang="en-US" altLang="ja-JP" sz="2000" dirty="0" smtClean="0">
              <a:solidFill>
                <a:schemeClr val="tx1"/>
              </a:solidFill>
            </a:endParaRPr>
          </a:p>
          <a:p>
            <a:pPr algn="ctr"/>
            <a:r>
              <a:rPr lang="ja-JP" altLang="en-US" sz="2000" dirty="0" smtClean="0">
                <a:solidFill>
                  <a:schemeClr val="tx1"/>
                </a:solidFill>
              </a:rPr>
              <a:t>「ペン</a:t>
            </a:r>
            <a:r>
              <a:rPr lang="en-US" altLang="ja-JP" sz="2000" dirty="0" smtClean="0">
                <a:solidFill>
                  <a:schemeClr val="tx1"/>
                </a:solidFill>
              </a:rPr>
              <a:t>50</a:t>
            </a:r>
            <a:r>
              <a:rPr lang="ja-JP" altLang="en-US" sz="2000" dirty="0" smtClean="0">
                <a:solidFill>
                  <a:schemeClr val="tx1"/>
                </a:solidFill>
              </a:rPr>
              <a:t>本ですね！」</a:t>
            </a:r>
            <a:endParaRPr lang="en-US" altLang="ja-JP" sz="2000" dirty="0" smtClean="0">
              <a:solidFill>
                <a:schemeClr val="tx1"/>
              </a:solidFill>
            </a:endParaRPr>
          </a:p>
        </p:txBody>
      </p:sp>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smtClean="0"/>
              <a:t>営業担当</a:t>
            </a:r>
            <a:endParaRPr kumimoji="1" lang="ja-JP" altLang="en-US" b="1" dirty="0"/>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kumimoji="1" lang="ja-JP" altLang="en-US" b="1" dirty="0" smtClean="0"/>
              <a:t>事務担当</a:t>
            </a:r>
            <a:endParaRPr kumimoji="1" lang="en-US" altLang="ja-JP" b="1" dirty="0" smtClean="0"/>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smtClean="0"/>
              <a:t>１</a:t>
            </a:r>
            <a:endParaRPr kumimoji="1" lang="ja-JP" altLang="en-US" sz="4400" b="1" dirty="0"/>
          </a:p>
        </p:txBody>
      </p:sp>
    </p:spTree>
    <p:extLst>
      <p:ext uri="{BB962C8B-B14F-4D97-AF65-F5344CB8AC3E}">
        <p14:creationId xmlns:p14="http://schemas.microsoft.com/office/powerpoint/2010/main" val="16818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8"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a:t>２</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365" y="2715359"/>
            <a:ext cx="1941813" cy="1941813"/>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9316105" y="4876892"/>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sp>
        <p:nvSpPr>
          <p:cNvPr id="23" name="右矢印 22"/>
          <p:cNvSpPr/>
          <p:nvPr/>
        </p:nvSpPr>
        <p:spPr>
          <a:xfrm rot="10800000">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385017" y="3058759"/>
            <a:ext cx="1107996" cy="646331"/>
          </a:xfrm>
          <a:prstGeom prst="rect">
            <a:avLst/>
          </a:prstGeom>
          <a:noFill/>
        </p:spPr>
        <p:txBody>
          <a:bodyPr wrap="none" rtlCol="0">
            <a:spAutoFit/>
          </a:bodyPr>
          <a:lstStyle/>
          <a:p>
            <a:r>
              <a:rPr kumimoji="1" lang="ja-JP" altLang="en-US" sz="3600" dirty="0" smtClean="0"/>
              <a:t>出庫</a:t>
            </a:r>
            <a:endParaRPr kumimoji="1" lang="ja-JP" altLang="en-US" sz="3600" dirty="0"/>
          </a:p>
        </p:txBody>
      </p:sp>
      <p:sp>
        <p:nvSpPr>
          <p:cNvPr id="4" name="テキスト ボックス 3"/>
          <p:cNvSpPr txBox="1"/>
          <p:nvPr/>
        </p:nvSpPr>
        <p:spPr>
          <a:xfrm>
            <a:off x="3769190" y="5569388"/>
            <a:ext cx="4339650" cy="646331"/>
          </a:xfrm>
          <a:prstGeom prst="rect">
            <a:avLst/>
          </a:prstGeom>
          <a:noFill/>
        </p:spPr>
        <p:txBody>
          <a:bodyPr wrap="none" rtlCol="0">
            <a:spAutoFit/>
          </a:bodyPr>
          <a:lstStyle/>
          <a:p>
            <a:r>
              <a:rPr kumimoji="1" lang="ja-JP" altLang="en-US" sz="3600" b="1" dirty="0" smtClean="0">
                <a:solidFill>
                  <a:srgbClr val="FF0000"/>
                </a:solidFill>
              </a:rPr>
              <a:t>在庫数を減らす処理</a:t>
            </a:r>
            <a:endParaRPr lang="en-US" altLang="ja-JP" sz="3600" b="1" dirty="0">
              <a:solidFill>
                <a:srgbClr val="FF0000"/>
              </a:solidFill>
            </a:endParaRPr>
          </a:p>
        </p:txBody>
      </p:sp>
      <p:cxnSp>
        <p:nvCxnSpPr>
          <p:cNvPr id="11" name="直線矢印コネクタ 10"/>
          <p:cNvCxnSpPr/>
          <p:nvPr/>
        </p:nvCxnSpPr>
        <p:spPr>
          <a:xfrm flipV="1">
            <a:off x="5939015" y="4027625"/>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28" y="2662042"/>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869" y="3650301"/>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589013" y="4876892"/>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spTree>
    <p:extLst>
      <p:ext uri="{BB962C8B-B14F-4D97-AF65-F5344CB8AC3E}">
        <p14:creationId xmlns:p14="http://schemas.microsoft.com/office/powerpoint/2010/main" val="6637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3" grpId="0"/>
      <p:bldP spid="4"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974368"/>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a:t>３</a:t>
            </a:r>
            <a:endParaRPr kumimoji="1" lang="ja-JP" altLang="en-US" sz="4400" b="1" dirty="0"/>
          </a:p>
        </p:txBody>
      </p:sp>
      <p:pic>
        <p:nvPicPr>
          <p:cNvPr id="13"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377"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1481137" y="3344768"/>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1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50"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3448510" y="3344768"/>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198"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496958" y="3339600"/>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5"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646"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7545406" y="3307334"/>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7"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094" y="1927535"/>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a:off x="9593854" y="3307334"/>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9"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941" y="4590067"/>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1612190"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4"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233"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3576483"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6"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681" y="459006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624931" y="5804899"/>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8"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128"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673377"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40"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094" y="4618442"/>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41" name="テキスト ボックス 40"/>
          <p:cNvSpPr txBox="1"/>
          <p:nvPr/>
        </p:nvSpPr>
        <p:spPr>
          <a:xfrm>
            <a:off x="9721827" y="5802648"/>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sp>
        <p:nvSpPr>
          <p:cNvPr id="8" name="爆発 2 7"/>
          <p:cNvSpPr/>
          <p:nvPr/>
        </p:nvSpPr>
        <p:spPr>
          <a:xfrm rot="20685715">
            <a:off x="1939396" y="648457"/>
            <a:ext cx="8779621" cy="5392621"/>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FF00"/>
                </a:solidFill>
              </a:rPr>
              <a:t>手間がかかっている！！</a:t>
            </a:r>
            <a:endParaRPr kumimoji="1" lang="ja-JP" altLang="en-US" sz="4400" dirty="0">
              <a:solidFill>
                <a:srgbClr val="FFFF00"/>
              </a:solidFill>
            </a:endParaRPr>
          </a:p>
        </p:txBody>
      </p:sp>
    </p:spTree>
    <p:extLst>
      <p:ext uri="{BB962C8B-B14F-4D97-AF65-F5344CB8AC3E}">
        <p14:creationId xmlns:p14="http://schemas.microsoft.com/office/powerpoint/2010/main" val="36843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400" fill="hold"/>
                                        <p:tgtEl>
                                          <p:spTgt spid="8"/>
                                        </p:tgtEl>
                                        <p:attrNameLst>
                                          <p:attrName>ppt_w</p:attrName>
                                        </p:attrNameLst>
                                      </p:cBhvr>
                                      <p:tavLst>
                                        <p:tav tm="0">
                                          <p:val>
                                            <p:fltVal val="0"/>
                                          </p:val>
                                        </p:tav>
                                        <p:tav tm="100000">
                                          <p:val>
                                            <p:strVal val="#ppt_w"/>
                                          </p:val>
                                        </p:tav>
                                      </p:tavLst>
                                    </p:anim>
                                    <p:anim calcmode="lin" valueType="num">
                                      <p:cBhvr>
                                        <p:cTn id="70" dur="400" fill="hold"/>
                                        <p:tgtEl>
                                          <p:spTgt spid="8"/>
                                        </p:tgtEl>
                                        <p:attrNameLst>
                                          <p:attrName>ppt_h</p:attrName>
                                        </p:attrNameLst>
                                      </p:cBhvr>
                                      <p:tavLst>
                                        <p:tav tm="0">
                                          <p:val>
                                            <p:fltVal val="0"/>
                                          </p:val>
                                        </p:tav>
                                        <p:tav tm="100000">
                                          <p:val>
                                            <p:strVal val="#ppt_h"/>
                                          </p:val>
                                        </p:tav>
                                      </p:tavLst>
                                    </p:anim>
                                    <p:animEffect transition="in" filter="fade">
                                      <p:cBhvr>
                                        <p:cTn id="71"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4" grpId="0"/>
      <p:bldP spid="26" grpId="0"/>
      <p:bldP spid="28" grpId="0"/>
      <p:bldP spid="30" grpId="0"/>
      <p:bldP spid="35" grpId="0"/>
      <p:bldP spid="37" grpId="0"/>
      <p:bldP spid="39" grpId="0"/>
      <p:bldP spid="41"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5150769" cy="769441"/>
          </a:xfrm>
          <a:prstGeom prst="rect">
            <a:avLst/>
          </a:prstGeom>
          <a:noFill/>
        </p:spPr>
        <p:txBody>
          <a:bodyPr wrap="none" rtlCol="0">
            <a:spAutoFit/>
          </a:bodyPr>
          <a:lstStyle/>
          <a:p>
            <a:r>
              <a:rPr lang="ja-JP" altLang="en-US" sz="4400" b="1" dirty="0"/>
              <a:t>改善案</a:t>
            </a:r>
            <a:r>
              <a:rPr kumimoji="1" lang="ja-JP" altLang="en-US" sz="4400" b="1" dirty="0" smtClean="0"/>
              <a:t>その１</a:t>
            </a:r>
            <a:r>
              <a:rPr kumimoji="1" lang="en-US" altLang="ja-JP" sz="4400" b="1" dirty="0" smtClean="0"/>
              <a:t>(</a:t>
            </a:r>
            <a:r>
              <a:rPr kumimoji="1" lang="ja-JP" altLang="en-US" sz="4400" b="1" dirty="0" smtClean="0"/>
              <a:t>倉庫</a:t>
            </a:r>
            <a:r>
              <a:rPr kumimoji="1" lang="en-US" altLang="ja-JP" sz="4400" b="1" dirty="0" smtClean="0"/>
              <a:t>)</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570" y="208272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742819"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862"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707112"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4"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310" y="2082729"/>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5755560" y="3297560"/>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757"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p:cNvSpPr txBox="1"/>
          <p:nvPr/>
        </p:nvSpPr>
        <p:spPr>
          <a:xfrm>
            <a:off x="7804006"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8"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723" y="2111103"/>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9852456" y="3295309"/>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795" y="2219653"/>
            <a:ext cx="2520644" cy="25206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44119" y="4555631"/>
            <a:ext cx="1107996" cy="369332"/>
          </a:xfrm>
          <a:prstGeom prst="rect">
            <a:avLst/>
          </a:prstGeom>
          <a:noFill/>
        </p:spPr>
        <p:txBody>
          <a:bodyPr wrap="none" rtlCol="0">
            <a:spAutoFit/>
          </a:bodyPr>
          <a:lstStyle/>
          <a:p>
            <a:r>
              <a:rPr kumimoji="1" lang="ja-JP" altLang="en-US" b="1" dirty="0" smtClean="0"/>
              <a:t>物流倉庫</a:t>
            </a:r>
            <a:endParaRPr kumimoji="1" lang="ja-JP" altLang="en-US" b="1" dirty="0"/>
          </a:p>
        </p:txBody>
      </p:sp>
      <p:pic>
        <p:nvPicPr>
          <p:cNvPr id="3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2932" y="2493746"/>
            <a:ext cx="1530369" cy="20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5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35" presetClass="exit" presetSubtype="0" fill="hold" nodeType="clickEffect">
                                  <p:stCondLst>
                                    <p:cond delay="0"/>
                                  </p:stCondLst>
                                  <p:childTnLst>
                                    <p:animEffect transition="out" filter="fade">
                                      <p:cBhvr>
                                        <p:cTn id="38" dur="2000"/>
                                        <p:tgtEl>
                                          <p:spTgt spid="16"/>
                                        </p:tgtEl>
                                      </p:cBhvr>
                                    </p:animEffect>
                                    <p:anim calcmode="lin" valueType="num">
                                      <p:cBhvr>
                                        <p:cTn id="39" dur="2000"/>
                                        <p:tgtEl>
                                          <p:spTgt spid="16"/>
                                        </p:tgtEl>
                                        <p:attrNameLst>
                                          <p:attrName>style.rotation</p:attrName>
                                        </p:attrNameLst>
                                      </p:cBhvr>
                                      <p:tavLst>
                                        <p:tav tm="0">
                                          <p:val>
                                            <p:fltVal val="0"/>
                                          </p:val>
                                        </p:tav>
                                        <p:tav tm="100000">
                                          <p:val>
                                            <p:fltVal val="720"/>
                                          </p:val>
                                        </p:tav>
                                      </p:tavLst>
                                    </p:anim>
                                    <p:anim calcmode="lin" valueType="num">
                                      <p:cBhvr>
                                        <p:cTn id="40" dur="2000"/>
                                        <p:tgtEl>
                                          <p:spTgt spid="16"/>
                                        </p:tgtEl>
                                        <p:attrNameLst>
                                          <p:attrName>ppt_h</p:attrName>
                                        </p:attrNameLst>
                                      </p:cBhvr>
                                      <p:tavLst>
                                        <p:tav tm="0">
                                          <p:val>
                                            <p:strVal val="ppt_h"/>
                                          </p:val>
                                        </p:tav>
                                        <p:tav tm="100000">
                                          <p:val>
                                            <p:fltVal val="0"/>
                                          </p:val>
                                        </p:tav>
                                      </p:tavLst>
                                    </p:anim>
                                    <p:anim calcmode="lin" valueType="num">
                                      <p:cBhvr>
                                        <p:cTn id="41" dur="2000"/>
                                        <p:tgtEl>
                                          <p:spTgt spid="16"/>
                                        </p:tgtEl>
                                        <p:attrNameLst>
                                          <p:attrName>ppt_w</p:attrName>
                                        </p:attrNameLst>
                                      </p:cBhvr>
                                      <p:tavLst>
                                        <p:tav tm="0">
                                          <p:val>
                                            <p:strVal val="ppt_w"/>
                                          </p:val>
                                        </p:tav>
                                        <p:tav tm="100000">
                                          <p:val>
                                            <p:fltVal val="0"/>
                                          </p:val>
                                        </p:tav>
                                      </p:tavLst>
                                    </p:anim>
                                    <p:set>
                                      <p:cBhvr>
                                        <p:cTn id="42" dur="1" fill="hold">
                                          <p:stCondLst>
                                            <p:cond delay="1999"/>
                                          </p:stCondLst>
                                        </p:cTn>
                                        <p:tgtEl>
                                          <p:spTgt spid="16"/>
                                        </p:tgtEl>
                                        <p:attrNameLst>
                                          <p:attrName>style.visibility</p:attrName>
                                        </p:attrNameLst>
                                      </p:cBhvr>
                                      <p:to>
                                        <p:strVal val="hidden"/>
                                      </p:to>
                                    </p:set>
                                  </p:childTnLst>
                                </p:cTn>
                              </p:par>
                              <p:par>
                                <p:cTn id="43" presetID="35" presetClass="exit" presetSubtype="0" fill="hold" grpId="1" nodeType="withEffect">
                                  <p:stCondLst>
                                    <p:cond delay="0"/>
                                  </p:stCondLst>
                                  <p:childTnLst>
                                    <p:animEffect transition="out" filter="fade">
                                      <p:cBhvr>
                                        <p:cTn id="44" dur="2000"/>
                                        <p:tgtEl>
                                          <p:spTgt spid="17"/>
                                        </p:tgtEl>
                                      </p:cBhvr>
                                    </p:animEffect>
                                    <p:anim calcmode="lin" valueType="num">
                                      <p:cBhvr>
                                        <p:cTn id="45" dur="2000"/>
                                        <p:tgtEl>
                                          <p:spTgt spid="17"/>
                                        </p:tgtEl>
                                        <p:attrNameLst>
                                          <p:attrName>style.rotation</p:attrName>
                                        </p:attrNameLst>
                                      </p:cBhvr>
                                      <p:tavLst>
                                        <p:tav tm="0">
                                          <p:val>
                                            <p:fltVal val="0"/>
                                          </p:val>
                                        </p:tav>
                                        <p:tav tm="100000">
                                          <p:val>
                                            <p:fltVal val="720"/>
                                          </p:val>
                                        </p:tav>
                                      </p:tavLst>
                                    </p:anim>
                                    <p:anim calcmode="lin" valueType="num">
                                      <p:cBhvr>
                                        <p:cTn id="46" dur="2000"/>
                                        <p:tgtEl>
                                          <p:spTgt spid="17"/>
                                        </p:tgtEl>
                                        <p:attrNameLst>
                                          <p:attrName>ppt_h</p:attrName>
                                        </p:attrNameLst>
                                      </p:cBhvr>
                                      <p:tavLst>
                                        <p:tav tm="0">
                                          <p:val>
                                            <p:strVal val="ppt_h"/>
                                          </p:val>
                                        </p:tav>
                                        <p:tav tm="100000">
                                          <p:val>
                                            <p:fltVal val="0"/>
                                          </p:val>
                                        </p:tav>
                                      </p:tavLst>
                                    </p:anim>
                                    <p:anim calcmode="lin" valueType="num">
                                      <p:cBhvr>
                                        <p:cTn id="47" dur="2000"/>
                                        <p:tgtEl>
                                          <p:spTgt spid="17"/>
                                        </p:tgtEl>
                                        <p:attrNameLst>
                                          <p:attrName>ppt_w</p:attrName>
                                        </p:attrNameLst>
                                      </p:cBhvr>
                                      <p:tavLst>
                                        <p:tav tm="0">
                                          <p:val>
                                            <p:strVal val="ppt_w"/>
                                          </p:val>
                                        </p:tav>
                                        <p:tav tm="100000">
                                          <p:val>
                                            <p:fltVal val="0"/>
                                          </p:val>
                                        </p:tav>
                                      </p:tavLst>
                                    </p:anim>
                                    <p:set>
                                      <p:cBhvr>
                                        <p:cTn id="48" dur="1" fill="hold">
                                          <p:stCondLst>
                                            <p:cond delay="1999"/>
                                          </p:stCondLst>
                                        </p:cTn>
                                        <p:tgtEl>
                                          <p:spTgt spid="17"/>
                                        </p:tgtEl>
                                        <p:attrNameLst>
                                          <p:attrName>style.visibility</p:attrName>
                                        </p:attrNameLst>
                                      </p:cBhvr>
                                      <p:to>
                                        <p:strVal val="hidden"/>
                                      </p:to>
                                    </p:set>
                                  </p:childTnLst>
                                </p:cTn>
                              </p:par>
                              <p:par>
                                <p:cTn id="49" presetID="35" presetClass="exit" presetSubtype="0" fill="hold" nodeType="withEffect">
                                  <p:stCondLst>
                                    <p:cond delay="0"/>
                                  </p:stCondLst>
                                  <p:childTnLst>
                                    <p:animEffect transition="out" filter="fade">
                                      <p:cBhvr>
                                        <p:cTn id="50" dur="2000"/>
                                        <p:tgtEl>
                                          <p:spTgt spid="20"/>
                                        </p:tgtEl>
                                      </p:cBhvr>
                                    </p:animEffect>
                                    <p:anim calcmode="lin" valueType="num">
                                      <p:cBhvr>
                                        <p:cTn id="51" dur="2000"/>
                                        <p:tgtEl>
                                          <p:spTgt spid="20"/>
                                        </p:tgtEl>
                                        <p:attrNameLst>
                                          <p:attrName>style.rotation</p:attrName>
                                        </p:attrNameLst>
                                      </p:cBhvr>
                                      <p:tavLst>
                                        <p:tav tm="0">
                                          <p:val>
                                            <p:fltVal val="0"/>
                                          </p:val>
                                        </p:tav>
                                        <p:tav tm="100000">
                                          <p:val>
                                            <p:fltVal val="720"/>
                                          </p:val>
                                        </p:tav>
                                      </p:tavLst>
                                    </p:anim>
                                    <p:anim calcmode="lin" valueType="num">
                                      <p:cBhvr>
                                        <p:cTn id="52" dur="2000"/>
                                        <p:tgtEl>
                                          <p:spTgt spid="20"/>
                                        </p:tgtEl>
                                        <p:attrNameLst>
                                          <p:attrName>ppt_h</p:attrName>
                                        </p:attrNameLst>
                                      </p:cBhvr>
                                      <p:tavLst>
                                        <p:tav tm="0">
                                          <p:val>
                                            <p:strVal val="ppt_h"/>
                                          </p:val>
                                        </p:tav>
                                        <p:tav tm="100000">
                                          <p:val>
                                            <p:fltVal val="0"/>
                                          </p:val>
                                        </p:tav>
                                      </p:tavLst>
                                    </p:anim>
                                    <p:anim calcmode="lin" valueType="num">
                                      <p:cBhvr>
                                        <p:cTn id="53" dur="2000"/>
                                        <p:tgtEl>
                                          <p:spTgt spid="20"/>
                                        </p:tgtEl>
                                        <p:attrNameLst>
                                          <p:attrName>ppt_w</p:attrName>
                                        </p:attrNameLst>
                                      </p:cBhvr>
                                      <p:tavLst>
                                        <p:tav tm="0">
                                          <p:val>
                                            <p:strVal val="ppt_w"/>
                                          </p:val>
                                        </p:tav>
                                        <p:tav tm="100000">
                                          <p:val>
                                            <p:fltVal val="0"/>
                                          </p:val>
                                        </p:tav>
                                      </p:tavLst>
                                    </p:anim>
                                    <p:set>
                                      <p:cBhvr>
                                        <p:cTn id="54" dur="1" fill="hold">
                                          <p:stCondLst>
                                            <p:cond delay="1999"/>
                                          </p:stCondLst>
                                        </p:cTn>
                                        <p:tgtEl>
                                          <p:spTgt spid="20"/>
                                        </p:tgtEl>
                                        <p:attrNameLst>
                                          <p:attrName>style.visibility</p:attrName>
                                        </p:attrNameLst>
                                      </p:cBhvr>
                                      <p:to>
                                        <p:strVal val="hidden"/>
                                      </p:to>
                                    </p:set>
                                  </p:childTnLst>
                                </p:cTn>
                              </p:par>
                              <p:par>
                                <p:cTn id="55" presetID="35" presetClass="exit" presetSubtype="0" fill="hold" grpId="1" nodeType="withEffect">
                                  <p:stCondLst>
                                    <p:cond delay="0"/>
                                  </p:stCondLst>
                                  <p:childTnLst>
                                    <p:animEffect transition="out" filter="fade">
                                      <p:cBhvr>
                                        <p:cTn id="56" dur="2000"/>
                                        <p:tgtEl>
                                          <p:spTgt spid="22"/>
                                        </p:tgtEl>
                                      </p:cBhvr>
                                    </p:animEffect>
                                    <p:anim calcmode="lin" valueType="num">
                                      <p:cBhvr>
                                        <p:cTn id="57" dur="2000"/>
                                        <p:tgtEl>
                                          <p:spTgt spid="22"/>
                                        </p:tgtEl>
                                        <p:attrNameLst>
                                          <p:attrName>style.rotation</p:attrName>
                                        </p:attrNameLst>
                                      </p:cBhvr>
                                      <p:tavLst>
                                        <p:tav tm="0">
                                          <p:val>
                                            <p:fltVal val="0"/>
                                          </p:val>
                                        </p:tav>
                                        <p:tav tm="100000">
                                          <p:val>
                                            <p:fltVal val="720"/>
                                          </p:val>
                                        </p:tav>
                                      </p:tavLst>
                                    </p:anim>
                                    <p:anim calcmode="lin" valueType="num">
                                      <p:cBhvr>
                                        <p:cTn id="58" dur="2000"/>
                                        <p:tgtEl>
                                          <p:spTgt spid="22"/>
                                        </p:tgtEl>
                                        <p:attrNameLst>
                                          <p:attrName>ppt_h</p:attrName>
                                        </p:attrNameLst>
                                      </p:cBhvr>
                                      <p:tavLst>
                                        <p:tav tm="0">
                                          <p:val>
                                            <p:strVal val="ppt_h"/>
                                          </p:val>
                                        </p:tav>
                                        <p:tav tm="100000">
                                          <p:val>
                                            <p:fltVal val="0"/>
                                          </p:val>
                                        </p:tav>
                                      </p:tavLst>
                                    </p:anim>
                                    <p:anim calcmode="lin" valueType="num">
                                      <p:cBhvr>
                                        <p:cTn id="59" dur="2000"/>
                                        <p:tgtEl>
                                          <p:spTgt spid="22"/>
                                        </p:tgtEl>
                                        <p:attrNameLst>
                                          <p:attrName>ppt_w</p:attrName>
                                        </p:attrNameLst>
                                      </p:cBhvr>
                                      <p:tavLst>
                                        <p:tav tm="0">
                                          <p:val>
                                            <p:strVal val="ppt_w"/>
                                          </p:val>
                                        </p:tav>
                                        <p:tav tm="100000">
                                          <p:val>
                                            <p:fltVal val="0"/>
                                          </p:val>
                                        </p:tav>
                                      </p:tavLst>
                                    </p:anim>
                                    <p:set>
                                      <p:cBhvr>
                                        <p:cTn id="60" dur="1" fill="hold">
                                          <p:stCondLst>
                                            <p:cond delay="1999"/>
                                          </p:stCondLst>
                                        </p:cTn>
                                        <p:tgtEl>
                                          <p:spTgt spid="22"/>
                                        </p:tgtEl>
                                        <p:attrNameLst>
                                          <p:attrName>style.visibility</p:attrName>
                                        </p:attrNameLst>
                                      </p:cBhvr>
                                      <p:to>
                                        <p:strVal val="hidden"/>
                                      </p:to>
                                    </p:set>
                                  </p:childTnLst>
                                </p:cTn>
                              </p:par>
                              <p:par>
                                <p:cTn id="61" presetID="35" presetClass="exit" presetSubtype="0" fill="hold" nodeType="withEffect">
                                  <p:stCondLst>
                                    <p:cond delay="0"/>
                                  </p:stCondLst>
                                  <p:childTnLst>
                                    <p:animEffect transition="out" filter="fade">
                                      <p:cBhvr>
                                        <p:cTn id="62" dur="2000"/>
                                        <p:tgtEl>
                                          <p:spTgt spid="24"/>
                                        </p:tgtEl>
                                      </p:cBhvr>
                                    </p:animEffect>
                                    <p:anim calcmode="lin" valueType="num">
                                      <p:cBhvr>
                                        <p:cTn id="63" dur="2000"/>
                                        <p:tgtEl>
                                          <p:spTgt spid="24"/>
                                        </p:tgtEl>
                                        <p:attrNameLst>
                                          <p:attrName>style.rotation</p:attrName>
                                        </p:attrNameLst>
                                      </p:cBhvr>
                                      <p:tavLst>
                                        <p:tav tm="0">
                                          <p:val>
                                            <p:fltVal val="0"/>
                                          </p:val>
                                        </p:tav>
                                        <p:tav tm="100000">
                                          <p:val>
                                            <p:fltVal val="720"/>
                                          </p:val>
                                        </p:tav>
                                      </p:tavLst>
                                    </p:anim>
                                    <p:anim calcmode="lin" valueType="num">
                                      <p:cBhvr>
                                        <p:cTn id="64" dur="2000"/>
                                        <p:tgtEl>
                                          <p:spTgt spid="24"/>
                                        </p:tgtEl>
                                        <p:attrNameLst>
                                          <p:attrName>ppt_h</p:attrName>
                                        </p:attrNameLst>
                                      </p:cBhvr>
                                      <p:tavLst>
                                        <p:tav tm="0">
                                          <p:val>
                                            <p:strVal val="ppt_h"/>
                                          </p:val>
                                        </p:tav>
                                        <p:tav tm="100000">
                                          <p:val>
                                            <p:fltVal val="0"/>
                                          </p:val>
                                        </p:tav>
                                      </p:tavLst>
                                    </p:anim>
                                    <p:anim calcmode="lin" valueType="num">
                                      <p:cBhvr>
                                        <p:cTn id="65" dur="2000"/>
                                        <p:tgtEl>
                                          <p:spTgt spid="24"/>
                                        </p:tgtEl>
                                        <p:attrNameLst>
                                          <p:attrName>ppt_w</p:attrName>
                                        </p:attrNameLst>
                                      </p:cBhvr>
                                      <p:tavLst>
                                        <p:tav tm="0">
                                          <p:val>
                                            <p:strVal val="ppt_w"/>
                                          </p:val>
                                        </p:tav>
                                        <p:tav tm="100000">
                                          <p:val>
                                            <p:fltVal val="0"/>
                                          </p:val>
                                        </p:tav>
                                      </p:tavLst>
                                    </p:anim>
                                    <p:set>
                                      <p:cBhvr>
                                        <p:cTn id="66" dur="1" fill="hold">
                                          <p:stCondLst>
                                            <p:cond delay="1999"/>
                                          </p:stCondLst>
                                        </p:cTn>
                                        <p:tgtEl>
                                          <p:spTgt spid="24"/>
                                        </p:tgtEl>
                                        <p:attrNameLst>
                                          <p:attrName>style.visibility</p:attrName>
                                        </p:attrNameLst>
                                      </p:cBhvr>
                                      <p:to>
                                        <p:strVal val="hidden"/>
                                      </p:to>
                                    </p:set>
                                  </p:childTnLst>
                                </p:cTn>
                              </p:par>
                              <p:par>
                                <p:cTn id="67" presetID="35" presetClass="exit" presetSubtype="0" fill="hold" grpId="1" nodeType="withEffect">
                                  <p:stCondLst>
                                    <p:cond delay="0"/>
                                  </p:stCondLst>
                                  <p:childTnLst>
                                    <p:animEffect transition="out" filter="fade">
                                      <p:cBhvr>
                                        <p:cTn id="68" dur="2000"/>
                                        <p:tgtEl>
                                          <p:spTgt spid="25"/>
                                        </p:tgtEl>
                                      </p:cBhvr>
                                    </p:animEffect>
                                    <p:anim calcmode="lin" valueType="num">
                                      <p:cBhvr>
                                        <p:cTn id="69" dur="2000"/>
                                        <p:tgtEl>
                                          <p:spTgt spid="25"/>
                                        </p:tgtEl>
                                        <p:attrNameLst>
                                          <p:attrName>style.rotation</p:attrName>
                                        </p:attrNameLst>
                                      </p:cBhvr>
                                      <p:tavLst>
                                        <p:tav tm="0">
                                          <p:val>
                                            <p:fltVal val="0"/>
                                          </p:val>
                                        </p:tav>
                                        <p:tav tm="100000">
                                          <p:val>
                                            <p:fltVal val="720"/>
                                          </p:val>
                                        </p:tav>
                                      </p:tavLst>
                                    </p:anim>
                                    <p:anim calcmode="lin" valueType="num">
                                      <p:cBhvr>
                                        <p:cTn id="70" dur="2000"/>
                                        <p:tgtEl>
                                          <p:spTgt spid="25"/>
                                        </p:tgtEl>
                                        <p:attrNameLst>
                                          <p:attrName>ppt_h</p:attrName>
                                        </p:attrNameLst>
                                      </p:cBhvr>
                                      <p:tavLst>
                                        <p:tav tm="0">
                                          <p:val>
                                            <p:strVal val="ppt_h"/>
                                          </p:val>
                                        </p:tav>
                                        <p:tav tm="100000">
                                          <p:val>
                                            <p:fltVal val="0"/>
                                          </p:val>
                                        </p:tav>
                                      </p:tavLst>
                                    </p:anim>
                                    <p:anim calcmode="lin" valueType="num">
                                      <p:cBhvr>
                                        <p:cTn id="71" dur="2000"/>
                                        <p:tgtEl>
                                          <p:spTgt spid="25"/>
                                        </p:tgtEl>
                                        <p:attrNameLst>
                                          <p:attrName>ppt_w</p:attrName>
                                        </p:attrNameLst>
                                      </p:cBhvr>
                                      <p:tavLst>
                                        <p:tav tm="0">
                                          <p:val>
                                            <p:strVal val="ppt_w"/>
                                          </p:val>
                                        </p:tav>
                                        <p:tav tm="100000">
                                          <p:val>
                                            <p:fltVal val="0"/>
                                          </p:val>
                                        </p:tav>
                                      </p:tavLst>
                                    </p:anim>
                                    <p:set>
                                      <p:cBhvr>
                                        <p:cTn id="72" dur="1" fill="hold">
                                          <p:stCondLst>
                                            <p:cond delay="1999"/>
                                          </p:stCondLst>
                                        </p:cTn>
                                        <p:tgtEl>
                                          <p:spTgt spid="25"/>
                                        </p:tgtEl>
                                        <p:attrNameLst>
                                          <p:attrName>style.visibility</p:attrName>
                                        </p:attrNameLst>
                                      </p:cBhvr>
                                      <p:to>
                                        <p:strVal val="hidden"/>
                                      </p:to>
                                    </p:set>
                                  </p:childTnLst>
                                </p:cTn>
                              </p:par>
                              <p:par>
                                <p:cTn id="73" presetID="35" presetClass="exit" presetSubtype="0" fill="hold" nodeType="withEffect">
                                  <p:stCondLst>
                                    <p:cond delay="0"/>
                                  </p:stCondLst>
                                  <p:childTnLst>
                                    <p:animEffect transition="out" filter="fade">
                                      <p:cBhvr>
                                        <p:cTn id="74" dur="2000"/>
                                        <p:tgtEl>
                                          <p:spTgt spid="26"/>
                                        </p:tgtEl>
                                      </p:cBhvr>
                                    </p:animEffect>
                                    <p:anim calcmode="lin" valueType="num">
                                      <p:cBhvr>
                                        <p:cTn id="75" dur="2000"/>
                                        <p:tgtEl>
                                          <p:spTgt spid="26"/>
                                        </p:tgtEl>
                                        <p:attrNameLst>
                                          <p:attrName>style.rotation</p:attrName>
                                        </p:attrNameLst>
                                      </p:cBhvr>
                                      <p:tavLst>
                                        <p:tav tm="0">
                                          <p:val>
                                            <p:fltVal val="0"/>
                                          </p:val>
                                        </p:tav>
                                        <p:tav tm="100000">
                                          <p:val>
                                            <p:fltVal val="720"/>
                                          </p:val>
                                        </p:tav>
                                      </p:tavLst>
                                    </p:anim>
                                    <p:anim calcmode="lin" valueType="num">
                                      <p:cBhvr>
                                        <p:cTn id="76" dur="2000"/>
                                        <p:tgtEl>
                                          <p:spTgt spid="26"/>
                                        </p:tgtEl>
                                        <p:attrNameLst>
                                          <p:attrName>ppt_h</p:attrName>
                                        </p:attrNameLst>
                                      </p:cBhvr>
                                      <p:tavLst>
                                        <p:tav tm="0">
                                          <p:val>
                                            <p:strVal val="ppt_h"/>
                                          </p:val>
                                        </p:tav>
                                        <p:tav tm="100000">
                                          <p:val>
                                            <p:fltVal val="0"/>
                                          </p:val>
                                        </p:tav>
                                      </p:tavLst>
                                    </p:anim>
                                    <p:anim calcmode="lin" valueType="num">
                                      <p:cBhvr>
                                        <p:cTn id="77" dur="2000"/>
                                        <p:tgtEl>
                                          <p:spTgt spid="26"/>
                                        </p:tgtEl>
                                        <p:attrNameLst>
                                          <p:attrName>ppt_w</p:attrName>
                                        </p:attrNameLst>
                                      </p:cBhvr>
                                      <p:tavLst>
                                        <p:tav tm="0">
                                          <p:val>
                                            <p:strVal val="ppt_w"/>
                                          </p:val>
                                        </p:tav>
                                        <p:tav tm="100000">
                                          <p:val>
                                            <p:fltVal val="0"/>
                                          </p:val>
                                        </p:tav>
                                      </p:tavLst>
                                    </p:anim>
                                    <p:set>
                                      <p:cBhvr>
                                        <p:cTn id="78" dur="1" fill="hold">
                                          <p:stCondLst>
                                            <p:cond delay="1999"/>
                                          </p:stCondLst>
                                        </p:cTn>
                                        <p:tgtEl>
                                          <p:spTgt spid="26"/>
                                        </p:tgtEl>
                                        <p:attrNameLst>
                                          <p:attrName>style.visibility</p:attrName>
                                        </p:attrNameLst>
                                      </p:cBhvr>
                                      <p:to>
                                        <p:strVal val="hidden"/>
                                      </p:to>
                                    </p:set>
                                  </p:childTnLst>
                                </p:cTn>
                              </p:par>
                              <p:par>
                                <p:cTn id="79" presetID="35" presetClass="exit" presetSubtype="0" fill="hold" grpId="1" nodeType="withEffect">
                                  <p:stCondLst>
                                    <p:cond delay="0"/>
                                  </p:stCondLst>
                                  <p:childTnLst>
                                    <p:animEffect transition="out" filter="fade">
                                      <p:cBhvr>
                                        <p:cTn id="80" dur="2000"/>
                                        <p:tgtEl>
                                          <p:spTgt spid="27"/>
                                        </p:tgtEl>
                                      </p:cBhvr>
                                    </p:animEffect>
                                    <p:anim calcmode="lin" valueType="num">
                                      <p:cBhvr>
                                        <p:cTn id="81" dur="2000"/>
                                        <p:tgtEl>
                                          <p:spTgt spid="27"/>
                                        </p:tgtEl>
                                        <p:attrNameLst>
                                          <p:attrName>style.rotation</p:attrName>
                                        </p:attrNameLst>
                                      </p:cBhvr>
                                      <p:tavLst>
                                        <p:tav tm="0">
                                          <p:val>
                                            <p:fltVal val="0"/>
                                          </p:val>
                                        </p:tav>
                                        <p:tav tm="100000">
                                          <p:val>
                                            <p:fltVal val="720"/>
                                          </p:val>
                                        </p:tav>
                                      </p:tavLst>
                                    </p:anim>
                                    <p:anim calcmode="lin" valueType="num">
                                      <p:cBhvr>
                                        <p:cTn id="82" dur="2000"/>
                                        <p:tgtEl>
                                          <p:spTgt spid="27"/>
                                        </p:tgtEl>
                                        <p:attrNameLst>
                                          <p:attrName>ppt_h</p:attrName>
                                        </p:attrNameLst>
                                      </p:cBhvr>
                                      <p:tavLst>
                                        <p:tav tm="0">
                                          <p:val>
                                            <p:strVal val="ppt_h"/>
                                          </p:val>
                                        </p:tav>
                                        <p:tav tm="100000">
                                          <p:val>
                                            <p:fltVal val="0"/>
                                          </p:val>
                                        </p:tav>
                                      </p:tavLst>
                                    </p:anim>
                                    <p:anim calcmode="lin" valueType="num">
                                      <p:cBhvr>
                                        <p:cTn id="83" dur="2000"/>
                                        <p:tgtEl>
                                          <p:spTgt spid="27"/>
                                        </p:tgtEl>
                                        <p:attrNameLst>
                                          <p:attrName>ppt_w</p:attrName>
                                        </p:attrNameLst>
                                      </p:cBhvr>
                                      <p:tavLst>
                                        <p:tav tm="0">
                                          <p:val>
                                            <p:strVal val="ppt_w"/>
                                          </p:val>
                                        </p:tav>
                                        <p:tav tm="100000">
                                          <p:val>
                                            <p:fltVal val="0"/>
                                          </p:val>
                                        </p:tav>
                                      </p:tavLst>
                                    </p:anim>
                                    <p:set>
                                      <p:cBhvr>
                                        <p:cTn id="84" dur="1" fill="hold">
                                          <p:stCondLst>
                                            <p:cond delay="1999"/>
                                          </p:stCondLst>
                                        </p:cTn>
                                        <p:tgtEl>
                                          <p:spTgt spid="27"/>
                                        </p:tgtEl>
                                        <p:attrNameLst>
                                          <p:attrName>style.visibility</p:attrName>
                                        </p:attrNameLst>
                                      </p:cBhvr>
                                      <p:to>
                                        <p:strVal val="hidden"/>
                                      </p:to>
                                    </p:set>
                                  </p:childTnLst>
                                </p:cTn>
                              </p:par>
                              <p:par>
                                <p:cTn id="85" presetID="35" presetClass="exit" presetSubtype="0" fill="hold" nodeType="withEffect">
                                  <p:stCondLst>
                                    <p:cond delay="0"/>
                                  </p:stCondLst>
                                  <p:childTnLst>
                                    <p:animEffect transition="out" filter="fade">
                                      <p:cBhvr>
                                        <p:cTn id="86" dur="2000"/>
                                        <p:tgtEl>
                                          <p:spTgt spid="28"/>
                                        </p:tgtEl>
                                      </p:cBhvr>
                                    </p:animEffect>
                                    <p:anim calcmode="lin" valueType="num">
                                      <p:cBhvr>
                                        <p:cTn id="87" dur="2000"/>
                                        <p:tgtEl>
                                          <p:spTgt spid="28"/>
                                        </p:tgtEl>
                                        <p:attrNameLst>
                                          <p:attrName>style.rotation</p:attrName>
                                        </p:attrNameLst>
                                      </p:cBhvr>
                                      <p:tavLst>
                                        <p:tav tm="0">
                                          <p:val>
                                            <p:fltVal val="0"/>
                                          </p:val>
                                        </p:tav>
                                        <p:tav tm="100000">
                                          <p:val>
                                            <p:fltVal val="720"/>
                                          </p:val>
                                        </p:tav>
                                      </p:tavLst>
                                    </p:anim>
                                    <p:anim calcmode="lin" valueType="num">
                                      <p:cBhvr>
                                        <p:cTn id="88" dur="2000"/>
                                        <p:tgtEl>
                                          <p:spTgt spid="28"/>
                                        </p:tgtEl>
                                        <p:attrNameLst>
                                          <p:attrName>ppt_h</p:attrName>
                                        </p:attrNameLst>
                                      </p:cBhvr>
                                      <p:tavLst>
                                        <p:tav tm="0">
                                          <p:val>
                                            <p:strVal val="ppt_h"/>
                                          </p:val>
                                        </p:tav>
                                        <p:tav tm="100000">
                                          <p:val>
                                            <p:fltVal val="0"/>
                                          </p:val>
                                        </p:tav>
                                      </p:tavLst>
                                    </p:anim>
                                    <p:anim calcmode="lin" valueType="num">
                                      <p:cBhvr>
                                        <p:cTn id="89" dur="2000"/>
                                        <p:tgtEl>
                                          <p:spTgt spid="28"/>
                                        </p:tgtEl>
                                        <p:attrNameLst>
                                          <p:attrName>ppt_w</p:attrName>
                                        </p:attrNameLst>
                                      </p:cBhvr>
                                      <p:tavLst>
                                        <p:tav tm="0">
                                          <p:val>
                                            <p:strVal val="ppt_w"/>
                                          </p:val>
                                        </p:tav>
                                        <p:tav tm="100000">
                                          <p:val>
                                            <p:fltVal val="0"/>
                                          </p:val>
                                        </p:tav>
                                      </p:tavLst>
                                    </p:anim>
                                    <p:set>
                                      <p:cBhvr>
                                        <p:cTn id="90" dur="1" fill="hold">
                                          <p:stCondLst>
                                            <p:cond delay="1999"/>
                                          </p:stCondLst>
                                        </p:cTn>
                                        <p:tgtEl>
                                          <p:spTgt spid="28"/>
                                        </p:tgtEl>
                                        <p:attrNameLst>
                                          <p:attrName>style.visibility</p:attrName>
                                        </p:attrNameLst>
                                      </p:cBhvr>
                                      <p:to>
                                        <p:strVal val="hidden"/>
                                      </p:to>
                                    </p:set>
                                  </p:childTnLst>
                                </p:cTn>
                              </p:par>
                              <p:par>
                                <p:cTn id="91" presetID="35" presetClass="exit" presetSubtype="0" fill="hold" grpId="1" nodeType="withEffect">
                                  <p:stCondLst>
                                    <p:cond delay="0"/>
                                  </p:stCondLst>
                                  <p:childTnLst>
                                    <p:animEffect transition="out" filter="fade">
                                      <p:cBhvr>
                                        <p:cTn id="92" dur="2000"/>
                                        <p:tgtEl>
                                          <p:spTgt spid="29"/>
                                        </p:tgtEl>
                                      </p:cBhvr>
                                    </p:animEffect>
                                    <p:anim calcmode="lin" valueType="num">
                                      <p:cBhvr>
                                        <p:cTn id="93" dur="2000"/>
                                        <p:tgtEl>
                                          <p:spTgt spid="29"/>
                                        </p:tgtEl>
                                        <p:attrNameLst>
                                          <p:attrName>style.rotation</p:attrName>
                                        </p:attrNameLst>
                                      </p:cBhvr>
                                      <p:tavLst>
                                        <p:tav tm="0">
                                          <p:val>
                                            <p:fltVal val="0"/>
                                          </p:val>
                                        </p:tav>
                                        <p:tav tm="100000">
                                          <p:val>
                                            <p:fltVal val="720"/>
                                          </p:val>
                                        </p:tav>
                                      </p:tavLst>
                                    </p:anim>
                                    <p:anim calcmode="lin" valueType="num">
                                      <p:cBhvr>
                                        <p:cTn id="94" dur="2000"/>
                                        <p:tgtEl>
                                          <p:spTgt spid="29"/>
                                        </p:tgtEl>
                                        <p:attrNameLst>
                                          <p:attrName>ppt_h</p:attrName>
                                        </p:attrNameLst>
                                      </p:cBhvr>
                                      <p:tavLst>
                                        <p:tav tm="0">
                                          <p:val>
                                            <p:strVal val="ppt_h"/>
                                          </p:val>
                                        </p:tav>
                                        <p:tav tm="100000">
                                          <p:val>
                                            <p:fltVal val="0"/>
                                          </p:val>
                                        </p:tav>
                                      </p:tavLst>
                                    </p:anim>
                                    <p:anim calcmode="lin" valueType="num">
                                      <p:cBhvr>
                                        <p:cTn id="95" dur="2000"/>
                                        <p:tgtEl>
                                          <p:spTgt spid="29"/>
                                        </p:tgtEl>
                                        <p:attrNameLst>
                                          <p:attrName>ppt_w</p:attrName>
                                        </p:attrNameLst>
                                      </p:cBhvr>
                                      <p:tavLst>
                                        <p:tav tm="0">
                                          <p:val>
                                            <p:strVal val="ppt_w"/>
                                          </p:val>
                                        </p:tav>
                                        <p:tav tm="100000">
                                          <p:val>
                                            <p:fltVal val="0"/>
                                          </p:val>
                                        </p:tav>
                                      </p:tavLst>
                                    </p:anim>
                                    <p:set>
                                      <p:cBhvr>
                                        <p:cTn id="96" dur="1" fill="hold">
                                          <p:stCondLst>
                                            <p:cond delay="1999"/>
                                          </p:stCondLst>
                                        </p:cTn>
                                        <p:tgtEl>
                                          <p:spTgt spid="29"/>
                                        </p:tgtEl>
                                        <p:attrNameLst>
                                          <p:attrName>style.visibility</p:attrName>
                                        </p:attrNameLst>
                                      </p:cBhvr>
                                      <p:to>
                                        <p:strVal val="hidden"/>
                                      </p:to>
                                    </p:set>
                                  </p:childTnLst>
                                </p:cTn>
                              </p:par>
                            </p:childTnLst>
                          </p:cTn>
                        </p:par>
                        <p:par>
                          <p:cTn id="97" fill="hold">
                            <p:stCondLst>
                              <p:cond delay="2000"/>
                            </p:stCondLst>
                            <p:childTnLst>
                              <p:par>
                                <p:cTn id="98" presetID="37" presetClass="entr" presetSubtype="0"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900" decel="100000" fill="hold"/>
                                        <p:tgtEl>
                                          <p:spTgt spid="30"/>
                                        </p:tgtEl>
                                        <p:attrNameLst>
                                          <p:attrName>ppt_y</p:attrName>
                                        </p:attrNameLst>
                                      </p:cBhvr>
                                      <p:tavLst>
                                        <p:tav tm="0">
                                          <p:val>
                                            <p:strVal val="#ppt_y+1"/>
                                          </p:val>
                                        </p:tav>
                                        <p:tav tm="100000">
                                          <p:val>
                                            <p:strVal val="#ppt_y-.03"/>
                                          </p:val>
                                        </p:tav>
                                      </p:tavLst>
                                    </p:anim>
                                    <p:anim calcmode="lin" valueType="num">
                                      <p:cBhvr>
                                        <p:cTn id="103"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04" presetID="37"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1000"/>
                                        <p:tgtEl>
                                          <p:spTgt spid="31"/>
                                        </p:tgtEl>
                                      </p:cBhvr>
                                    </p:animEffect>
                                    <p:anim calcmode="lin" valueType="num">
                                      <p:cBhvr>
                                        <p:cTn id="107" dur="1000" fill="hold"/>
                                        <p:tgtEl>
                                          <p:spTgt spid="31"/>
                                        </p:tgtEl>
                                        <p:attrNameLst>
                                          <p:attrName>ppt_x</p:attrName>
                                        </p:attrNameLst>
                                      </p:cBhvr>
                                      <p:tavLst>
                                        <p:tav tm="0">
                                          <p:val>
                                            <p:strVal val="#ppt_x"/>
                                          </p:val>
                                        </p:tav>
                                        <p:tav tm="100000">
                                          <p:val>
                                            <p:strVal val="#ppt_x"/>
                                          </p:val>
                                        </p:tav>
                                      </p:tavLst>
                                    </p:anim>
                                    <p:anim calcmode="lin" valueType="num">
                                      <p:cBhvr>
                                        <p:cTn id="108" dur="900" decel="100000" fill="hold"/>
                                        <p:tgtEl>
                                          <p:spTgt spid="31"/>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3" presetClass="entr" presetSubtype="0" fill="hold"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100"/>
                                        <p:tgtEl>
                                          <p:spTgt spid="32"/>
                                        </p:tgtEl>
                                      </p:cBhvr>
                                    </p:animEffect>
                                    <p:anim calcmode="lin" valueType="num">
                                      <p:cBhvr>
                                        <p:cTn id="115" dur="400" fill="hold"/>
                                        <p:tgtEl>
                                          <p:spTgt spid="32"/>
                                        </p:tgtEl>
                                        <p:attrNameLst>
                                          <p:attrName>ppt_x</p:attrName>
                                        </p:attrNameLst>
                                      </p:cBhvr>
                                      <p:tavLst>
                                        <p:tav tm="0">
                                          <p:val>
                                            <p:strVal val="#ppt_x"/>
                                          </p:val>
                                        </p:tav>
                                        <p:tav tm="100000">
                                          <p:val>
                                            <p:strVal val="#ppt_x"/>
                                          </p:val>
                                        </p:tav>
                                      </p:tavLst>
                                    </p:anim>
                                    <p:anim calcmode="lin" valueType="num">
                                      <p:cBhvr>
                                        <p:cTn id="116" dur="400" fill="hold"/>
                                        <p:tgtEl>
                                          <p:spTgt spid="32"/>
                                        </p:tgtEl>
                                        <p:attrNameLst>
                                          <p:attrName>ppt_y</p:attrName>
                                        </p:attrNameLst>
                                      </p:cBhvr>
                                      <p:tavLst>
                                        <p:tav tm="0">
                                          <p:val>
                                            <p:strVal val="#ppt_y+0.31"/>
                                          </p:val>
                                        </p:tav>
                                        <p:tav tm="100000">
                                          <p:val>
                                            <p:strVal val="#ppt_y+0.31"/>
                                          </p:val>
                                        </p:tav>
                                      </p:tavLst>
                                    </p:anim>
                                    <p:anim calcmode="lin" valueType="num">
                                      <p:cBhvr>
                                        <p:cTn id="117" dur="600" decel="50000" fill="hold">
                                          <p:stCondLst>
                                            <p:cond delay="400"/>
                                          </p:stCondLst>
                                        </p:cTn>
                                        <p:tgtEl>
                                          <p:spTgt spid="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8" dur="600" decel="50000" fill="hold">
                                          <p:stCondLst>
                                            <p:cond delay="400"/>
                                          </p:stCondLst>
                                        </p:cTn>
                                        <p:tgtEl>
                                          <p:spTgt spid="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P spid="22" grpId="1"/>
      <p:bldP spid="25" grpId="0"/>
      <p:bldP spid="25" grpId="1"/>
      <p:bldP spid="27" grpId="0"/>
      <p:bldP spid="27" grpId="1"/>
      <p:bldP spid="29" grpId="0"/>
      <p:bldP spid="29" grpId="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9664825" cy="769441"/>
          </a:xfrm>
          <a:prstGeom prst="rect">
            <a:avLst/>
          </a:prstGeom>
          <a:noFill/>
        </p:spPr>
        <p:txBody>
          <a:bodyPr wrap="none" rtlCol="0">
            <a:spAutoFit/>
          </a:bodyPr>
          <a:lstStyle/>
          <a:p>
            <a:r>
              <a:rPr lang="ja-JP" altLang="en-US" sz="4400" b="1" dirty="0"/>
              <a:t>改善案</a:t>
            </a:r>
            <a:r>
              <a:rPr kumimoji="1" lang="ja-JP" altLang="en-US" sz="4400" b="1" dirty="0" smtClean="0"/>
              <a:t>その</a:t>
            </a:r>
            <a:r>
              <a:rPr lang="ja-JP" altLang="en-US" sz="4400" b="1" dirty="0" smtClean="0"/>
              <a:t>２</a:t>
            </a:r>
            <a:r>
              <a:rPr lang="en-US" altLang="ja-JP" sz="4400" b="1" dirty="0" smtClean="0"/>
              <a:t>(</a:t>
            </a:r>
            <a:r>
              <a:rPr lang="ja-JP" altLang="en-US" sz="4400" b="1" dirty="0" smtClean="0"/>
              <a:t>在庫処理のタイミング</a:t>
            </a:r>
            <a:r>
              <a:rPr lang="en-US" altLang="ja-JP" sz="4400" b="1" dirty="0" smtClean="0"/>
              <a:t>)</a:t>
            </a:r>
            <a:endParaRPr kumimoji="1" lang="ja-JP" altLang="en-US" sz="4400" b="1" dirty="0"/>
          </a:p>
        </p:txBody>
      </p:sp>
      <p:sp>
        <p:nvSpPr>
          <p:cNvPr id="23" name="右矢印 22"/>
          <p:cNvSpPr/>
          <p:nvPr/>
        </p:nvSpPr>
        <p:spPr>
          <a:xfrm>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160998" y="3007098"/>
            <a:ext cx="1107996" cy="646331"/>
          </a:xfrm>
          <a:prstGeom prst="rect">
            <a:avLst/>
          </a:prstGeom>
          <a:noFill/>
        </p:spPr>
        <p:txBody>
          <a:bodyPr wrap="none" rtlCol="0">
            <a:spAutoFit/>
          </a:bodyPr>
          <a:lstStyle/>
          <a:p>
            <a:r>
              <a:rPr lang="ja-JP" altLang="en-US" sz="3600" dirty="0"/>
              <a:t>注文</a:t>
            </a:r>
            <a:endParaRPr kumimoji="1" lang="ja-JP" altLang="en-US" sz="3600" dirty="0"/>
          </a:p>
        </p:txBody>
      </p:sp>
      <p:pic>
        <p:nvPicPr>
          <p:cNvPr id="13"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735" y="3044235"/>
            <a:ext cx="1578930" cy="157893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853035" y="4876892"/>
            <a:ext cx="646331" cy="369332"/>
          </a:xfrm>
          <a:prstGeom prst="rect">
            <a:avLst/>
          </a:prstGeom>
          <a:noFill/>
        </p:spPr>
        <p:txBody>
          <a:bodyPr wrap="none" rtlCol="0">
            <a:spAutoFit/>
          </a:bodyPr>
          <a:lstStyle/>
          <a:p>
            <a:r>
              <a:rPr kumimoji="1" lang="ja-JP" altLang="en-US" b="1" dirty="0" smtClean="0"/>
              <a:t>顧客</a:t>
            </a:r>
            <a:endParaRPr kumimoji="1" lang="ja-JP" altLang="en-US" b="1" dirty="0"/>
          </a:p>
        </p:txBody>
      </p:sp>
      <p:pic>
        <p:nvPicPr>
          <p:cNvPr id="15"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260" y="2809476"/>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201" y="3833700"/>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9166489" y="4876892"/>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sp>
        <p:nvSpPr>
          <p:cNvPr id="5" name="テキスト ボックス 4"/>
          <p:cNvSpPr txBox="1"/>
          <p:nvPr/>
        </p:nvSpPr>
        <p:spPr>
          <a:xfrm>
            <a:off x="3545171" y="5590902"/>
            <a:ext cx="4339650" cy="646331"/>
          </a:xfrm>
          <a:prstGeom prst="rect">
            <a:avLst/>
          </a:prstGeom>
          <a:noFill/>
        </p:spPr>
        <p:txBody>
          <a:bodyPr wrap="none" rtlCol="0">
            <a:spAutoFit/>
          </a:bodyPr>
          <a:lstStyle/>
          <a:p>
            <a:r>
              <a:rPr kumimoji="1" lang="ja-JP" altLang="en-US" sz="3600" b="1" dirty="0" smtClean="0">
                <a:solidFill>
                  <a:srgbClr val="FF0000"/>
                </a:solidFill>
              </a:rPr>
              <a:t>在庫数を減らす処理</a:t>
            </a:r>
            <a:endParaRPr kumimoji="1" lang="ja-JP" altLang="en-US" sz="3600" b="1" dirty="0">
              <a:solidFill>
                <a:srgbClr val="FF0000"/>
              </a:solidFill>
            </a:endParaRPr>
          </a:p>
        </p:txBody>
      </p:sp>
      <p:cxnSp>
        <p:nvCxnSpPr>
          <p:cNvPr id="21" name="直線矢印コネクタ 20"/>
          <p:cNvCxnSpPr/>
          <p:nvPr/>
        </p:nvCxnSpPr>
        <p:spPr>
          <a:xfrm flipV="1">
            <a:off x="5671223" y="4080472"/>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2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14" grpId="0"/>
      <p:bldP spid="1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4" name="Picture 3" descr="C:\Users\yamanin3\Desktop\images\sales_eigyou_ma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5521" y="3747507"/>
            <a:ext cx="1934538" cy="1934538"/>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smtClean="0"/>
              <a:t>営業担当</a:t>
            </a:r>
            <a:endParaRPr kumimoji="1" lang="ja-JP" altLang="en-US" b="1" dirty="0"/>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lang="ja-JP" altLang="en-US" b="1" dirty="0">
                <a:solidFill>
                  <a:srgbClr val="FF0000"/>
                </a:solidFill>
              </a:rPr>
              <a:t>物流</a:t>
            </a:r>
            <a:r>
              <a:rPr kumimoji="1" lang="ja-JP" altLang="en-US" b="1" dirty="0" smtClean="0">
                <a:solidFill>
                  <a:srgbClr val="FF0000"/>
                </a:solidFill>
              </a:rPr>
              <a:t>担当</a:t>
            </a:r>
            <a:endParaRPr kumimoji="1" lang="en-US" altLang="ja-JP" b="1" dirty="0" smtClean="0">
              <a:solidFill>
                <a:srgbClr val="FF0000"/>
              </a:solidFill>
            </a:endParaRPr>
          </a:p>
        </p:txBody>
      </p:sp>
      <p:sp>
        <p:nvSpPr>
          <p:cNvPr id="7" name="テキスト ボックス 6"/>
          <p:cNvSpPr txBox="1"/>
          <p:nvPr/>
        </p:nvSpPr>
        <p:spPr>
          <a:xfrm>
            <a:off x="391096" y="1359089"/>
            <a:ext cx="8536311" cy="769441"/>
          </a:xfrm>
          <a:prstGeom prst="rect">
            <a:avLst/>
          </a:prstGeom>
          <a:noFill/>
        </p:spPr>
        <p:txBody>
          <a:bodyPr wrap="none" rtlCol="0">
            <a:spAutoFit/>
          </a:bodyPr>
          <a:lstStyle/>
          <a:p>
            <a:r>
              <a:rPr lang="ja-JP" altLang="en-US" sz="4400" b="1" dirty="0" smtClean="0"/>
              <a:t>改善</a:t>
            </a:r>
            <a:r>
              <a:rPr kumimoji="1" lang="ja-JP" altLang="en-US" sz="4400" b="1" dirty="0" smtClean="0"/>
              <a:t>点その</a:t>
            </a:r>
            <a:r>
              <a:rPr lang="ja-JP" altLang="en-US" sz="4400" b="1" dirty="0" smtClean="0"/>
              <a:t>３</a:t>
            </a:r>
            <a:r>
              <a:rPr lang="en-US" altLang="ja-JP" sz="4400" b="1" dirty="0" smtClean="0"/>
              <a:t>(</a:t>
            </a:r>
            <a:r>
              <a:rPr lang="ja-JP" altLang="en-US" sz="4400" b="1" dirty="0" smtClean="0"/>
              <a:t>注文内容を口頭で</a:t>
            </a:r>
            <a:r>
              <a:rPr lang="en-US" altLang="ja-JP" sz="4400" b="1" dirty="0" smtClean="0"/>
              <a:t>)</a:t>
            </a:r>
            <a:endParaRPr kumimoji="1" lang="ja-JP" altLang="en-US" sz="4400" b="1" dirty="0"/>
          </a:p>
        </p:txBody>
      </p:sp>
      <p:pic>
        <p:nvPicPr>
          <p:cNvPr id="1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396" y="3697921"/>
            <a:ext cx="1530369" cy="203371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564851" y="3565731"/>
            <a:ext cx="2711159" cy="95512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tx1"/>
                </a:solidFill>
              </a:rPr>
              <a:t>電子情報</a:t>
            </a:r>
            <a:endParaRPr kumimoji="1" lang="ja-JP" altLang="en-US" sz="3200" b="1" dirty="0">
              <a:solidFill>
                <a:schemeClr val="tx1"/>
              </a:solidFill>
            </a:endParaRPr>
          </a:p>
        </p:txBody>
      </p:sp>
      <p:sp>
        <p:nvSpPr>
          <p:cNvPr id="14" name="右矢印 13"/>
          <p:cNvSpPr/>
          <p:nvPr/>
        </p:nvSpPr>
        <p:spPr>
          <a:xfrm>
            <a:off x="3961304" y="4520852"/>
            <a:ext cx="4163790"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Tree>
    <p:extLst>
      <p:ext uri="{BB962C8B-B14F-4D97-AF65-F5344CB8AC3E}">
        <p14:creationId xmlns:p14="http://schemas.microsoft.com/office/powerpoint/2010/main" val="32177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1250" fill="hold"/>
                                        <p:tgtEl>
                                          <p:spTgt spid="24"/>
                                        </p:tgtEl>
                                        <p:attrNameLst>
                                          <p:attrName>r</p:attrName>
                                        </p:attrNameLst>
                                      </p:cBhvr>
                                    </p:animRo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3908" y="0"/>
            <a:ext cx="4458730"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8" y="394025"/>
            <a:ext cx="1071476" cy="1071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7" y="5197583"/>
            <a:ext cx="1549700" cy="1549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64" y="5972433"/>
            <a:ext cx="723664" cy="7236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69" y="191803"/>
            <a:ext cx="1475921" cy="147592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208045" y="24693"/>
            <a:ext cx="1107996" cy="369332"/>
          </a:xfrm>
          <a:prstGeom prst="rect">
            <a:avLst/>
          </a:prstGeom>
          <a:noFill/>
        </p:spPr>
        <p:txBody>
          <a:bodyPr wrap="none" rtlCol="0">
            <a:spAutoFit/>
          </a:bodyPr>
          <a:lstStyle/>
          <a:p>
            <a:r>
              <a:rPr kumimoji="1" lang="ja-JP" altLang="en-US" dirty="0" smtClean="0"/>
              <a:t>物流倉庫</a:t>
            </a:r>
            <a:endParaRPr kumimoji="1" lang="ja-JP" altLang="en-US" dirty="0"/>
          </a:p>
        </p:txBody>
      </p:sp>
      <p:sp>
        <p:nvSpPr>
          <p:cNvPr id="11" name="テキスト ボックス 10"/>
          <p:cNvSpPr txBox="1"/>
          <p:nvPr/>
        </p:nvSpPr>
        <p:spPr>
          <a:xfrm>
            <a:off x="600651" y="-5905"/>
            <a:ext cx="646331" cy="369332"/>
          </a:xfrm>
          <a:prstGeom prst="rect">
            <a:avLst/>
          </a:prstGeom>
          <a:noFill/>
        </p:spPr>
        <p:txBody>
          <a:bodyPr wrap="none" rtlCol="0">
            <a:spAutoFit/>
          </a:bodyPr>
          <a:lstStyle/>
          <a:p>
            <a:r>
              <a:rPr kumimoji="1" lang="ja-JP" altLang="en-US" dirty="0" smtClean="0"/>
              <a:t>顧客</a:t>
            </a:r>
            <a:endParaRPr kumimoji="1" lang="ja-JP" altLang="en-US" dirty="0"/>
          </a:p>
        </p:txBody>
      </p:sp>
      <p:sp>
        <p:nvSpPr>
          <p:cNvPr id="12" name="テキスト ボックス 11"/>
          <p:cNvSpPr txBox="1"/>
          <p:nvPr/>
        </p:nvSpPr>
        <p:spPr>
          <a:xfrm>
            <a:off x="10208045" y="6511431"/>
            <a:ext cx="984565" cy="369332"/>
          </a:xfrm>
          <a:prstGeom prst="rect">
            <a:avLst/>
          </a:prstGeom>
          <a:noFill/>
        </p:spPr>
        <p:txBody>
          <a:bodyPr wrap="none" rtlCol="0">
            <a:spAutoFit/>
          </a:bodyPr>
          <a:lstStyle/>
          <a:p>
            <a:r>
              <a:rPr kumimoji="1" lang="ja-JP" altLang="en-US" dirty="0" smtClean="0"/>
              <a:t>メーカー</a:t>
            </a:r>
            <a:endParaRPr kumimoji="1" lang="ja-JP" altLang="en-US" dirty="0"/>
          </a:p>
        </p:txBody>
      </p:sp>
      <p:sp>
        <p:nvSpPr>
          <p:cNvPr id="13" name="テキスト ボックス 12"/>
          <p:cNvSpPr txBox="1"/>
          <p:nvPr/>
        </p:nvSpPr>
        <p:spPr>
          <a:xfrm>
            <a:off x="1570672" y="6488668"/>
            <a:ext cx="877163" cy="369332"/>
          </a:xfrm>
          <a:prstGeom prst="rect">
            <a:avLst/>
          </a:prstGeom>
          <a:noFill/>
        </p:spPr>
        <p:txBody>
          <a:bodyPr wrap="none" rtlCol="0">
            <a:spAutoFit/>
          </a:bodyPr>
          <a:lstStyle/>
          <a:p>
            <a:r>
              <a:rPr kumimoji="1" lang="ja-JP" altLang="en-US" dirty="0" smtClean="0"/>
              <a:t>営業所</a:t>
            </a:r>
            <a:endParaRPr kumimoji="1" lang="ja-JP" altLang="en-US" dirty="0"/>
          </a:p>
        </p:txBody>
      </p:sp>
      <p:sp>
        <p:nvSpPr>
          <p:cNvPr id="27" name="右矢印 26"/>
          <p:cNvSpPr/>
          <p:nvPr/>
        </p:nvSpPr>
        <p:spPr>
          <a:xfrm rot="5400000">
            <a:off x="-1005832" y="3246526"/>
            <a:ext cx="3558744" cy="196073"/>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rot="16200000">
            <a:off x="-703538" y="3250623"/>
            <a:ext cx="3558744" cy="187877"/>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rot="19860758">
            <a:off x="1385812" y="357944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rot="9061531">
            <a:off x="1180390" y="324155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rot="16200000">
            <a:off x="8636559" y="3320174"/>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rot="5400000">
            <a:off x="9080707" y="3349060"/>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3" name="Picture 9" descr="C:\Users\yamanin3\Desktop\images\computer_tablet_m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8687" y="644176"/>
            <a:ext cx="593458" cy="788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yamanin3\Desktop\images\building_koujou_entots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1395" y="5316093"/>
            <a:ext cx="1378668" cy="1312673"/>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rot="19862444">
            <a:off x="5283844" y="3675956"/>
            <a:ext cx="1826141" cy="584775"/>
          </a:xfrm>
          <a:prstGeom prst="rect">
            <a:avLst/>
          </a:prstGeom>
          <a:noFill/>
        </p:spPr>
        <p:txBody>
          <a:bodyPr wrap="none" rtlCol="0">
            <a:spAutoFit/>
          </a:bodyPr>
          <a:lstStyle/>
          <a:p>
            <a:r>
              <a:rPr lang="ja-JP" altLang="en-US" sz="3200" dirty="0" smtClean="0"/>
              <a:t>発注依頼</a:t>
            </a:r>
            <a:endParaRPr kumimoji="1" lang="ja-JP" altLang="en-US" sz="3200" dirty="0"/>
          </a:p>
        </p:txBody>
      </p:sp>
      <p:sp>
        <p:nvSpPr>
          <p:cNvPr id="45" name="テキスト ボックス 44"/>
          <p:cNvSpPr txBox="1"/>
          <p:nvPr/>
        </p:nvSpPr>
        <p:spPr>
          <a:xfrm rot="19862444">
            <a:off x="5099725" y="2692136"/>
            <a:ext cx="1005403" cy="584775"/>
          </a:xfrm>
          <a:prstGeom prst="rect">
            <a:avLst/>
          </a:prstGeom>
          <a:noFill/>
        </p:spPr>
        <p:txBody>
          <a:bodyPr wrap="none" rtlCol="0">
            <a:spAutoFit/>
          </a:bodyPr>
          <a:lstStyle/>
          <a:p>
            <a:r>
              <a:rPr lang="ja-JP" altLang="en-US" sz="3200" dirty="0" smtClean="0"/>
              <a:t>納品</a:t>
            </a:r>
            <a:endParaRPr kumimoji="1" lang="ja-JP" altLang="en-US" sz="3200" dirty="0"/>
          </a:p>
        </p:txBody>
      </p:sp>
      <p:sp>
        <p:nvSpPr>
          <p:cNvPr id="47" name="テキスト ボックス 46"/>
          <p:cNvSpPr txBox="1"/>
          <p:nvPr/>
        </p:nvSpPr>
        <p:spPr>
          <a:xfrm>
            <a:off x="9312491" y="3052174"/>
            <a:ext cx="1005403" cy="584775"/>
          </a:xfrm>
          <a:prstGeom prst="rect">
            <a:avLst/>
          </a:prstGeom>
          <a:noFill/>
        </p:spPr>
        <p:txBody>
          <a:bodyPr wrap="none" rtlCol="0">
            <a:spAutoFit/>
          </a:bodyPr>
          <a:lstStyle/>
          <a:p>
            <a:r>
              <a:rPr kumimoji="1" lang="ja-JP" altLang="en-US" sz="3200" dirty="0" smtClean="0"/>
              <a:t>入庫</a:t>
            </a:r>
            <a:endParaRPr kumimoji="1" lang="ja-JP" altLang="en-US" sz="3200" dirty="0"/>
          </a:p>
        </p:txBody>
      </p:sp>
      <p:sp>
        <p:nvSpPr>
          <p:cNvPr id="48" name="テキスト ボックス 47"/>
          <p:cNvSpPr txBox="1"/>
          <p:nvPr/>
        </p:nvSpPr>
        <p:spPr>
          <a:xfrm>
            <a:off x="10955988" y="3052174"/>
            <a:ext cx="1005403" cy="584775"/>
          </a:xfrm>
          <a:prstGeom prst="rect">
            <a:avLst/>
          </a:prstGeom>
          <a:noFill/>
        </p:spPr>
        <p:txBody>
          <a:bodyPr wrap="none" rtlCol="0">
            <a:spAutoFit/>
          </a:bodyPr>
          <a:lstStyle/>
          <a:p>
            <a:r>
              <a:rPr kumimoji="1" lang="ja-JP" altLang="en-US" sz="3200" dirty="0" smtClean="0"/>
              <a:t>発注</a:t>
            </a:r>
            <a:endParaRPr kumimoji="1" lang="ja-JP" altLang="en-US" sz="3200" dirty="0"/>
          </a:p>
        </p:txBody>
      </p:sp>
      <p:sp>
        <p:nvSpPr>
          <p:cNvPr id="49" name="テキスト ボックス 48"/>
          <p:cNvSpPr txBox="1"/>
          <p:nvPr/>
        </p:nvSpPr>
        <p:spPr>
          <a:xfrm>
            <a:off x="1169773" y="2688505"/>
            <a:ext cx="576910" cy="1077218"/>
          </a:xfrm>
          <a:prstGeom prst="rect">
            <a:avLst/>
          </a:prstGeom>
          <a:noFill/>
        </p:spPr>
        <p:txBody>
          <a:bodyPr wrap="square" rtlCol="0">
            <a:spAutoFit/>
          </a:bodyPr>
          <a:lstStyle/>
          <a:p>
            <a:r>
              <a:rPr lang="ja-JP" altLang="en-US" sz="3200" dirty="0"/>
              <a:t>出荷</a:t>
            </a:r>
            <a:endParaRPr kumimoji="1" lang="ja-JP" altLang="en-US" sz="3200" dirty="0"/>
          </a:p>
        </p:txBody>
      </p:sp>
      <p:sp>
        <p:nvSpPr>
          <p:cNvPr id="50" name="テキスト ボックス 49"/>
          <p:cNvSpPr txBox="1"/>
          <p:nvPr/>
        </p:nvSpPr>
        <p:spPr>
          <a:xfrm>
            <a:off x="98593" y="2688505"/>
            <a:ext cx="576910" cy="1077218"/>
          </a:xfrm>
          <a:prstGeom prst="rect">
            <a:avLst/>
          </a:prstGeom>
          <a:noFill/>
        </p:spPr>
        <p:txBody>
          <a:bodyPr wrap="square" rtlCol="0">
            <a:spAutoFit/>
          </a:bodyPr>
          <a:lstStyle/>
          <a:p>
            <a:r>
              <a:rPr lang="ja-JP" altLang="en-US" sz="3200" dirty="0"/>
              <a:t>注文</a:t>
            </a:r>
            <a:endParaRPr kumimoji="1" lang="ja-JP" altLang="en-US" sz="3200" dirty="0"/>
          </a:p>
        </p:txBody>
      </p:sp>
    </p:spTree>
    <p:extLst>
      <p:ext uri="{BB962C8B-B14F-4D97-AF65-F5344CB8AC3E}">
        <p14:creationId xmlns:p14="http://schemas.microsoft.com/office/powerpoint/2010/main" val="8160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up)">
                                      <p:cBhvr>
                                        <p:cTn id="23" dur="500"/>
                                        <p:tgtEl>
                                          <p:spTgt spid="4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up)">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38" grpId="0" animBg="1"/>
      <p:bldP spid="39" grpId="0" animBg="1"/>
      <p:bldP spid="40" grpId="0" animBg="1"/>
      <p:bldP spid="28" grpId="0"/>
      <p:bldP spid="45" grpId="0"/>
      <p:bldP spid="47" grpId="0"/>
      <p:bldP spid="48" grpId="0"/>
      <p:bldP spid="49" grpId="0"/>
      <p:bldP spid="50"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265</Words>
  <Application>Microsoft Office PowerPoint</Application>
  <PresentationFormat>ユーザー設定</PresentationFormat>
  <Paragraphs>88</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販売在庫管理システム</vt:lpstr>
      <vt:lpstr>システムの目的</vt:lpstr>
      <vt:lpstr>システムの目的</vt:lpstr>
      <vt:lpstr>システムの目的</vt:lpstr>
      <vt:lpstr>システムの目的</vt:lpstr>
      <vt:lpstr>システムの目的</vt:lpstr>
      <vt:lpstr>システムの目的</vt:lpstr>
      <vt:lpstr>システムの目的</vt:lpstr>
      <vt:lpstr>システムの目的</vt:lpstr>
      <vt:lpstr>システム構造図</vt:lpstr>
      <vt:lpstr>全体DFD</vt:lpstr>
      <vt:lpstr>開発環境と実行環境</vt:lpstr>
      <vt:lpstr>スケジュール</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奥野　時成</dc:creator>
  <cp:lastModifiedBy>yamanin-Note</cp:lastModifiedBy>
  <cp:revision>52</cp:revision>
  <dcterms:created xsi:type="dcterms:W3CDTF">2019-10-04T05:40:14Z</dcterms:created>
  <dcterms:modified xsi:type="dcterms:W3CDTF">2019-10-17T05:13:16Z</dcterms:modified>
</cp:coreProperties>
</file>