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handoutMasterIdLst>
    <p:handoutMasterId r:id="rId56"/>
  </p:handoutMasterIdLst>
  <p:sldIdLst>
    <p:sldId id="369" r:id="rId2"/>
    <p:sldId id="371" r:id="rId3"/>
    <p:sldId id="372" r:id="rId4"/>
    <p:sldId id="373" r:id="rId5"/>
    <p:sldId id="374" r:id="rId6"/>
    <p:sldId id="285" r:id="rId7"/>
    <p:sldId id="338" r:id="rId8"/>
    <p:sldId id="339" r:id="rId9"/>
    <p:sldId id="337" r:id="rId10"/>
    <p:sldId id="341" r:id="rId11"/>
    <p:sldId id="293" r:id="rId12"/>
    <p:sldId id="295" r:id="rId13"/>
    <p:sldId id="300" r:id="rId14"/>
    <p:sldId id="301" r:id="rId15"/>
    <p:sldId id="319" r:id="rId16"/>
    <p:sldId id="329" r:id="rId17"/>
    <p:sldId id="370" r:id="rId18"/>
    <p:sldId id="330" r:id="rId19"/>
    <p:sldId id="327" r:id="rId20"/>
    <p:sldId id="345" r:id="rId21"/>
    <p:sldId id="364" r:id="rId22"/>
    <p:sldId id="368" r:id="rId23"/>
    <p:sldId id="350" r:id="rId24"/>
    <p:sldId id="349" r:id="rId25"/>
    <p:sldId id="346" r:id="rId26"/>
    <p:sldId id="348" r:id="rId27"/>
    <p:sldId id="303" r:id="rId28"/>
    <p:sldId id="298" r:id="rId29"/>
    <p:sldId id="304" r:id="rId30"/>
    <p:sldId id="305" r:id="rId31"/>
    <p:sldId id="306" r:id="rId32"/>
    <p:sldId id="308" r:id="rId33"/>
    <p:sldId id="352" r:id="rId34"/>
    <p:sldId id="353" r:id="rId35"/>
    <p:sldId id="309" r:id="rId36"/>
    <p:sldId id="302" r:id="rId37"/>
    <p:sldId id="287" r:id="rId38"/>
    <p:sldId id="354" r:id="rId39"/>
    <p:sldId id="299" r:id="rId40"/>
    <p:sldId id="296" r:id="rId41"/>
    <p:sldId id="312" r:id="rId42"/>
    <p:sldId id="317" r:id="rId43"/>
    <p:sldId id="313" r:id="rId44"/>
    <p:sldId id="315" r:id="rId45"/>
    <p:sldId id="318" r:id="rId46"/>
    <p:sldId id="314" r:id="rId47"/>
    <p:sldId id="316" r:id="rId48"/>
    <p:sldId id="321" r:id="rId49"/>
    <p:sldId id="322" r:id="rId50"/>
    <p:sldId id="323" r:id="rId51"/>
    <p:sldId id="324" r:id="rId52"/>
    <p:sldId id="325" r:id="rId53"/>
    <p:sldId id="326" r:id="rId54"/>
  </p:sldIdLst>
  <p:sldSz cx="9144000" cy="6858000" type="screen4x3"/>
  <p:notesSz cx="6735763" cy="9869488"/>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C31"/>
    <a:srgbClr val="008E40"/>
    <a:srgbClr val="FD8787"/>
    <a:srgbClr val="F9F67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p:restoredLeft sz="15620"/>
    <p:restoredTop sz="94660"/>
  </p:normalViewPr>
  <p:slideViewPr>
    <p:cSldViewPr snapToGrid="0" snapToObjects="1">
      <p:cViewPr varScale="1">
        <p:scale>
          <a:sx n="77" d="100"/>
          <a:sy n="77" d="100"/>
        </p:scale>
        <p:origin x="51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DC676DF8-E30B-49F0-BAEE-ACD941289A6B}" type="datetimeFigureOut">
              <a:rPr kumimoji="1" lang="ja-JP" altLang="en-US" smtClean="0"/>
              <a:t>2019/4/8</a:t>
            </a:fld>
            <a:endParaRPr kumimoji="1" lang="ja-JP" altLang="en-US"/>
          </a:p>
        </p:txBody>
      </p:sp>
      <p:sp>
        <p:nvSpPr>
          <p:cNvPr id="4" name="フッター プレースホルダー 3"/>
          <p:cNvSpPr>
            <a:spLocks noGrp="1"/>
          </p:cNvSpPr>
          <p:nvPr>
            <p:ph type="ftr" sz="quarter" idx="2"/>
          </p:nvPr>
        </p:nvSpPr>
        <p:spPr>
          <a:xfrm>
            <a:off x="0" y="9374188"/>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4763" y="9374188"/>
            <a:ext cx="2919412" cy="493712"/>
          </a:xfrm>
          <a:prstGeom prst="rect">
            <a:avLst/>
          </a:prstGeom>
        </p:spPr>
        <p:txBody>
          <a:bodyPr vert="horz" lIns="91440" tIns="45720" rIns="91440" bIns="45720" rtlCol="0" anchor="b"/>
          <a:lstStyle>
            <a:lvl1pPr algn="r">
              <a:defRPr sz="1200"/>
            </a:lvl1pPr>
          </a:lstStyle>
          <a:p>
            <a:fld id="{3A441D89-5A88-483E-81AD-F9A9D9C25FC1}" type="slidenum">
              <a:rPr kumimoji="1" lang="ja-JP" altLang="en-US" smtClean="0"/>
              <a:t>‹#›</a:t>
            </a:fld>
            <a:endParaRPr kumimoji="1" lang="ja-JP" altLang="en-US"/>
          </a:p>
        </p:txBody>
      </p:sp>
    </p:spTree>
    <p:extLst>
      <p:ext uri="{BB962C8B-B14F-4D97-AF65-F5344CB8AC3E}">
        <p14:creationId xmlns:p14="http://schemas.microsoft.com/office/powerpoint/2010/main" val="28641612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313FAE5B-AAA9-4AD9-A2FE-C2B680110F2C}" type="datetimeFigureOut">
              <a:rPr kumimoji="1" lang="ja-JP" altLang="en-US" smtClean="0"/>
              <a:t>2019/4/8</a:t>
            </a:fld>
            <a:endParaRPr kumimoji="1" lang="ja-JP" altLang="en-US"/>
          </a:p>
        </p:txBody>
      </p:sp>
      <p:sp>
        <p:nvSpPr>
          <p:cNvPr id="4" name="スライド イメージ プレースホルダー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687888"/>
            <a:ext cx="5389563" cy="444182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4188"/>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4188"/>
            <a:ext cx="2919412" cy="493712"/>
          </a:xfrm>
          <a:prstGeom prst="rect">
            <a:avLst/>
          </a:prstGeom>
        </p:spPr>
        <p:txBody>
          <a:bodyPr vert="horz" lIns="91440" tIns="45720" rIns="91440" bIns="45720" rtlCol="0" anchor="b"/>
          <a:lstStyle>
            <a:lvl1pPr algn="r">
              <a:defRPr sz="1200"/>
            </a:lvl1pPr>
          </a:lstStyle>
          <a:p>
            <a:fld id="{DE19EA94-BCB6-4C56-B930-8F63AC361389}" type="slidenum">
              <a:rPr kumimoji="1" lang="ja-JP" altLang="en-US" smtClean="0"/>
              <a:t>‹#›</a:t>
            </a:fld>
            <a:endParaRPr kumimoji="1" lang="ja-JP" altLang="en-US"/>
          </a:p>
        </p:txBody>
      </p:sp>
    </p:spTree>
    <p:extLst>
      <p:ext uri="{BB962C8B-B14F-4D97-AF65-F5344CB8AC3E}">
        <p14:creationId xmlns:p14="http://schemas.microsoft.com/office/powerpoint/2010/main" val="14154504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3F4E04C-7D21-4096-87A2-5F836D729B91}" type="slidenum">
              <a:rPr kumimoji="1" lang="ja-JP" altLang="en-US" smtClean="0"/>
              <a:pPr/>
              <a:t>1</a:t>
            </a:fld>
            <a:endParaRPr kumimoji="1" lang="ja-JP" altLang="en-US"/>
          </a:p>
        </p:txBody>
      </p:sp>
    </p:spTree>
    <p:extLst>
      <p:ext uri="{BB962C8B-B14F-4D97-AF65-F5344CB8AC3E}">
        <p14:creationId xmlns:p14="http://schemas.microsoft.com/office/powerpoint/2010/main" val="2560541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5505936-47B7-4EF6-A2C8-E09B0E3206E7}" type="slidenum">
              <a:rPr kumimoji="1" lang="ja-JP" altLang="en-US" smtClean="0"/>
              <a:t>4</a:t>
            </a:fld>
            <a:endParaRPr kumimoji="1" lang="ja-JP" altLang="en-US"/>
          </a:p>
        </p:txBody>
      </p:sp>
    </p:spTree>
    <p:extLst>
      <p:ext uri="{BB962C8B-B14F-4D97-AF65-F5344CB8AC3E}">
        <p14:creationId xmlns:p14="http://schemas.microsoft.com/office/powerpoint/2010/main" val="269315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1" i="0" kern="1200" dirty="0" smtClean="0">
                <a:solidFill>
                  <a:schemeClr val="tx1"/>
                </a:solidFill>
                <a:effectLst/>
                <a:latin typeface="+mn-lt"/>
                <a:ea typeface="+mn-ea"/>
                <a:cs typeface="+mn-cs"/>
              </a:rPr>
              <a:t>拗音（ようおん）　</a:t>
            </a:r>
            <a:r>
              <a:rPr kumimoji="1" lang="ja-JP" altLang="en-US" sz="1200" b="0" i="0" kern="1200" dirty="0" smtClean="0">
                <a:solidFill>
                  <a:schemeClr val="tx1"/>
                </a:solidFill>
                <a:effectLst/>
                <a:latin typeface="+mn-lt"/>
                <a:ea typeface="+mn-ea"/>
                <a:cs typeface="+mn-cs"/>
              </a:rPr>
              <a:t>小さい「ゃ」「ゅ」「ょ」）のつく単語</a:t>
            </a:r>
            <a:endParaRPr kumimoji="1" lang="ja-JP" altLang="en-US" dirty="0"/>
          </a:p>
        </p:txBody>
      </p:sp>
      <p:sp>
        <p:nvSpPr>
          <p:cNvPr id="4" name="スライド番号プレースホルダー 3"/>
          <p:cNvSpPr>
            <a:spLocks noGrp="1"/>
          </p:cNvSpPr>
          <p:nvPr>
            <p:ph type="sldNum" sz="quarter" idx="10"/>
          </p:nvPr>
        </p:nvSpPr>
        <p:spPr/>
        <p:txBody>
          <a:bodyPr/>
          <a:lstStyle/>
          <a:p>
            <a:fld id="{DE19EA94-BCB6-4C56-B930-8F63AC361389}" type="slidenum">
              <a:rPr kumimoji="1" lang="ja-JP" altLang="en-US" smtClean="0"/>
              <a:t>52</a:t>
            </a:fld>
            <a:endParaRPr kumimoji="1" lang="ja-JP" altLang="en-US"/>
          </a:p>
        </p:txBody>
      </p:sp>
    </p:spTree>
    <p:extLst>
      <p:ext uri="{BB962C8B-B14F-4D97-AF65-F5344CB8AC3E}">
        <p14:creationId xmlns:p14="http://schemas.microsoft.com/office/powerpoint/2010/main" val="3263436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83C135F-9B38-D842-A4D6-E40E31AB8BBE}" type="datetimeFigureOut">
              <a:rPr kumimoji="1" lang="ja-JP" altLang="en-US" smtClean="0"/>
              <a:t>2019/4/8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A8017AF-C8B5-7B4F-9A60-052773918F60}" type="slidenum">
              <a:rPr kumimoji="1" lang="ja-JP" altLang="en-US" smtClean="0"/>
              <a:t>‹#›</a:t>
            </a:fld>
            <a:endParaRPr kumimoji="1" lang="ja-JP" altLang="en-US"/>
          </a:p>
        </p:txBody>
      </p:sp>
    </p:spTree>
    <p:extLst>
      <p:ext uri="{BB962C8B-B14F-4D97-AF65-F5344CB8AC3E}">
        <p14:creationId xmlns:p14="http://schemas.microsoft.com/office/powerpoint/2010/main" val="1740584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83C135F-9B38-D842-A4D6-E40E31AB8BBE}" type="datetimeFigureOut">
              <a:rPr kumimoji="1" lang="ja-JP" altLang="en-US" smtClean="0"/>
              <a:t>2019/4/8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A8017AF-C8B5-7B4F-9A60-052773918F60}" type="slidenum">
              <a:rPr kumimoji="1" lang="ja-JP" altLang="en-US" smtClean="0"/>
              <a:t>‹#›</a:t>
            </a:fld>
            <a:endParaRPr kumimoji="1" lang="ja-JP" altLang="en-US"/>
          </a:p>
        </p:txBody>
      </p:sp>
    </p:spTree>
    <p:extLst>
      <p:ext uri="{BB962C8B-B14F-4D97-AF65-F5344CB8AC3E}">
        <p14:creationId xmlns:p14="http://schemas.microsoft.com/office/powerpoint/2010/main" val="3372071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83C135F-9B38-D842-A4D6-E40E31AB8BBE}" type="datetimeFigureOut">
              <a:rPr kumimoji="1" lang="ja-JP" altLang="en-US" smtClean="0"/>
              <a:t>2019/4/8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A8017AF-C8B5-7B4F-9A60-052773918F60}" type="slidenum">
              <a:rPr kumimoji="1" lang="ja-JP" altLang="en-US" smtClean="0"/>
              <a:t>‹#›</a:t>
            </a:fld>
            <a:endParaRPr kumimoji="1" lang="ja-JP" altLang="en-US"/>
          </a:p>
        </p:txBody>
      </p:sp>
    </p:spTree>
    <p:extLst>
      <p:ext uri="{BB962C8B-B14F-4D97-AF65-F5344CB8AC3E}">
        <p14:creationId xmlns:p14="http://schemas.microsoft.com/office/powerpoint/2010/main" val="84894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83C135F-9B38-D842-A4D6-E40E31AB8BBE}" type="datetimeFigureOut">
              <a:rPr kumimoji="1" lang="ja-JP" altLang="en-US" smtClean="0"/>
              <a:t>2019/4/8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A8017AF-C8B5-7B4F-9A60-052773918F60}" type="slidenum">
              <a:rPr kumimoji="1" lang="ja-JP" altLang="en-US" smtClean="0"/>
              <a:t>‹#›</a:t>
            </a:fld>
            <a:endParaRPr kumimoji="1" lang="ja-JP" altLang="en-US"/>
          </a:p>
        </p:txBody>
      </p:sp>
    </p:spTree>
    <p:extLst>
      <p:ext uri="{BB962C8B-B14F-4D97-AF65-F5344CB8AC3E}">
        <p14:creationId xmlns:p14="http://schemas.microsoft.com/office/powerpoint/2010/main" val="2556694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83C135F-9B38-D842-A4D6-E40E31AB8BBE}" type="datetimeFigureOut">
              <a:rPr kumimoji="1" lang="ja-JP" altLang="en-US" smtClean="0"/>
              <a:t>2019/4/8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A8017AF-C8B5-7B4F-9A60-052773918F60}" type="slidenum">
              <a:rPr kumimoji="1" lang="ja-JP" altLang="en-US" smtClean="0"/>
              <a:t>‹#›</a:t>
            </a:fld>
            <a:endParaRPr kumimoji="1" lang="ja-JP" altLang="en-US"/>
          </a:p>
        </p:txBody>
      </p:sp>
    </p:spTree>
    <p:extLst>
      <p:ext uri="{BB962C8B-B14F-4D97-AF65-F5344CB8AC3E}">
        <p14:creationId xmlns:p14="http://schemas.microsoft.com/office/powerpoint/2010/main" val="3113626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83C135F-9B38-D842-A4D6-E40E31AB8BBE}" type="datetimeFigureOut">
              <a:rPr kumimoji="1" lang="ja-JP" altLang="en-US" smtClean="0"/>
              <a:t>2019/4/8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A8017AF-C8B5-7B4F-9A60-052773918F60}" type="slidenum">
              <a:rPr kumimoji="1" lang="ja-JP" altLang="en-US" smtClean="0"/>
              <a:t>‹#›</a:t>
            </a:fld>
            <a:endParaRPr kumimoji="1" lang="ja-JP" altLang="en-US"/>
          </a:p>
        </p:txBody>
      </p:sp>
    </p:spTree>
    <p:extLst>
      <p:ext uri="{BB962C8B-B14F-4D97-AF65-F5344CB8AC3E}">
        <p14:creationId xmlns:p14="http://schemas.microsoft.com/office/powerpoint/2010/main" val="3480777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83C135F-9B38-D842-A4D6-E40E31AB8BBE}" type="datetimeFigureOut">
              <a:rPr kumimoji="1" lang="ja-JP" altLang="en-US" smtClean="0"/>
              <a:t>2019/4/8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A8017AF-C8B5-7B4F-9A60-052773918F60}" type="slidenum">
              <a:rPr kumimoji="1" lang="ja-JP" altLang="en-US" smtClean="0"/>
              <a:t>‹#›</a:t>
            </a:fld>
            <a:endParaRPr kumimoji="1" lang="ja-JP" altLang="en-US"/>
          </a:p>
        </p:txBody>
      </p:sp>
    </p:spTree>
    <p:extLst>
      <p:ext uri="{BB962C8B-B14F-4D97-AF65-F5344CB8AC3E}">
        <p14:creationId xmlns:p14="http://schemas.microsoft.com/office/powerpoint/2010/main" val="1600202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83C135F-9B38-D842-A4D6-E40E31AB8BBE}" type="datetimeFigureOut">
              <a:rPr kumimoji="1" lang="ja-JP" altLang="en-US" smtClean="0"/>
              <a:t>2019/4/8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A8017AF-C8B5-7B4F-9A60-052773918F60}" type="slidenum">
              <a:rPr kumimoji="1" lang="ja-JP" altLang="en-US" smtClean="0"/>
              <a:t>‹#›</a:t>
            </a:fld>
            <a:endParaRPr kumimoji="1" lang="ja-JP" altLang="en-US"/>
          </a:p>
        </p:txBody>
      </p:sp>
    </p:spTree>
    <p:extLst>
      <p:ext uri="{BB962C8B-B14F-4D97-AF65-F5344CB8AC3E}">
        <p14:creationId xmlns:p14="http://schemas.microsoft.com/office/powerpoint/2010/main" val="1400594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83C135F-9B38-D842-A4D6-E40E31AB8BBE}" type="datetimeFigureOut">
              <a:rPr kumimoji="1" lang="ja-JP" altLang="en-US" smtClean="0"/>
              <a:t>2019/4/8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A8017AF-C8B5-7B4F-9A60-052773918F60}" type="slidenum">
              <a:rPr kumimoji="1" lang="ja-JP" altLang="en-US" smtClean="0"/>
              <a:t>‹#›</a:t>
            </a:fld>
            <a:endParaRPr kumimoji="1" lang="ja-JP" altLang="en-US"/>
          </a:p>
        </p:txBody>
      </p:sp>
    </p:spTree>
    <p:extLst>
      <p:ext uri="{BB962C8B-B14F-4D97-AF65-F5344CB8AC3E}">
        <p14:creationId xmlns:p14="http://schemas.microsoft.com/office/powerpoint/2010/main" val="3220869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83C135F-9B38-D842-A4D6-E40E31AB8BBE}" type="datetimeFigureOut">
              <a:rPr kumimoji="1" lang="ja-JP" altLang="en-US" smtClean="0"/>
              <a:t>2019/4/8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A8017AF-C8B5-7B4F-9A60-052773918F60}" type="slidenum">
              <a:rPr kumimoji="1" lang="ja-JP" altLang="en-US" smtClean="0"/>
              <a:t>‹#›</a:t>
            </a:fld>
            <a:endParaRPr kumimoji="1" lang="ja-JP" altLang="en-US"/>
          </a:p>
        </p:txBody>
      </p:sp>
    </p:spTree>
    <p:extLst>
      <p:ext uri="{BB962C8B-B14F-4D97-AF65-F5344CB8AC3E}">
        <p14:creationId xmlns:p14="http://schemas.microsoft.com/office/powerpoint/2010/main" val="2577273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83C135F-9B38-D842-A4D6-E40E31AB8BBE}" type="datetimeFigureOut">
              <a:rPr kumimoji="1" lang="ja-JP" altLang="en-US" smtClean="0"/>
              <a:t>2019/4/8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A8017AF-C8B5-7B4F-9A60-052773918F60}" type="slidenum">
              <a:rPr kumimoji="1" lang="ja-JP" altLang="en-US" smtClean="0"/>
              <a:t>‹#›</a:t>
            </a:fld>
            <a:endParaRPr kumimoji="1" lang="ja-JP" altLang="en-US"/>
          </a:p>
        </p:txBody>
      </p:sp>
    </p:spTree>
    <p:extLst>
      <p:ext uri="{BB962C8B-B14F-4D97-AF65-F5344CB8AC3E}">
        <p14:creationId xmlns:p14="http://schemas.microsoft.com/office/powerpoint/2010/main" val="1200034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3C135F-9B38-D842-A4D6-E40E31AB8BBE}" type="datetimeFigureOut">
              <a:rPr kumimoji="1" lang="ja-JP" altLang="en-US" smtClean="0"/>
              <a:t>2019/4/8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017AF-C8B5-7B4F-9A60-052773918F60}" type="slidenum">
              <a:rPr kumimoji="1" lang="ja-JP" altLang="en-US" smtClean="0"/>
              <a:t>‹#›</a:t>
            </a:fld>
            <a:endParaRPr kumimoji="1" lang="ja-JP" altLang="en-US"/>
          </a:p>
        </p:txBody>
      </p:sp>
    </p:spTree>
    <p:extLst>
      <p:ext uri="{BB962C8B-B14F-4D97-AF65-F5344CB8AC3E}">
        <p14:creationId xmlns:p14="http://schemas.microsoft.com/office/powerpoint/2010/main" val="312169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youtube.com/watch?v=CFZiil0DfM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surugabank.co.jp/surugabank/kojin/topics/150709.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55576" y="260648"/>
            <a:ext cx="7772400" cy="959139"/>
          </a:xfrm>
        </p:spPr>
        <p:txBody>
          <a:bodyPr>
            <a:normAutofit/>
          </a:bodyPr>
          <a:lstStyle/>
          <a:p>
            <a:r>
              <a:rPr lang="ja-JP" altLang="en-US" dirty="0" smtClean="0"/>
              <a:t>プログラム設計（第</a:t>
            </a:r>
            <a:r>
              <a:rPr lang="en-US" altLang="ja-JP" dirty="0" smtClean="0"/>
              <a:t>1</a:t>
            </a:r>
            <a:r>
              <a:rPr lang="ja-JP" altLang="en-US" dirty="0" smtClean="0"/>
              <a:t>回）</a:t>
            </a:r>
            <a:endParaRPr kumimoji="1" lang="ja-JP" altLang="en-US" dirty="0"/>
          </a:p>
        </p:txBody>
      </p:sp>
      <p:sp>
        <p:nvSpPr>
          <p:cNvPr id="3" name="サブタイトル 2"/>
          <p:cNvSpPr>
            <a:spLocks noGrp="1"/>
          </p:cNvSpPr>
          <p:nvPr>
            <p:ph type="subTitle" idx="1"/>
          </p:nvPr>
        </p:nvSpPr>
        <p:spPr>
          <a:xfrm>
            <a:off x="1403648" y="1484784"/>
            <a:ext cx="6400800" cy="4464496"/>
          </a:xfrm>
        </p:spPr>
        <p:txBody>
          <a:bodyPr>
            <a:normAutofit/>
          </a:bodyPr>
          <a:lstStyle/>
          <a:p>
            <a:pPr algn="l"/>
            <a:r>
              <a:rPr lang="ja-JP" altLang="en-US" sz="2400" b="1" dirty="0"/>
              <a:t>授業概要</a:t>
            </a:r>
          </a:p>
          <a:p>
            <a:pPr algn="l"/>
            <a:endParaRPr lang="en-US" altLang="ja-JP" sz="2400" b="1" dirty="0" smtClean="0"/>
          </a:p>
          <a:p>
            <a:pPr algn="l"/>
            <a:r>
              <a:rPr lang="ja-JP" altLang="en-US" sz="2400" b="1" dirty="0" smtClean="0"/>
              <a:t>・科目オリエンテーション</a:t>
            </a:r>
            <a:endParaRPr lang="en-US" altLang="ja-JP" sz="2400" b="1" dirty="0" smtClean="0"/>
          </a:p>
          <a:p>
            <a:pPr algn="l"/>
            <a:endParaRPr lang="en-US" altLang="ja-JP" sz="2400" b="1" dirty="0"/>
          </a:p>
          <a:p>
            <a:pPr algn="l"/>
            <a:r>
              <a:rPr lang="ja-JP" altLang="en-US" sz="2400" b="1" dirty="0" smtClean="0"/>
              <a:t>・ウォーターフォールモデルの流れ、特徴の理解</a:t>
            </a:r>
            <a:endParaRPr lang="en-US" altLang="ja-JP" sz="2400" b="1" dirty="0" smtClean="0"/>
          </a:p>
          <a:p>
            <a:pPr algn="l"/>
            <a:endParaRPr lang="en-US" altLang="ja-JP" sz="2400" b="1" dirty="0"/>
          </a:p>
          <a:p>
            <a:pPr algn="l"/>
            <a:r>
              <a:rPr lang="ja-JP" altLang="en-US" sz="2400" b="1" dirty="0" smtClean="0"/>
              <a:t>・今後作成する仕様書のベースとなる</a:t>
            </a:r>
            <a:endParaRPr lang="en-US" altLang="ja-JP" sz="2400" b="1" dirty="0" smtClean="0"/>
          </a:p>
          <a:p>
            <a:pPr algn="l"/>
            <a:r>
              <a:rPr lang="ja-JP" altLang="en-US" sz="2400" b="1" dirty="0" smtClean="0"/>
              <a:t>「入出庫管理システム開発要求定義書」</a:t>
            </a:r>
            <a:endParaRPr lang="en-US" altLang="ja-JP" sz="2400" b="1" dirty="0" smtClean="0"/>
          </a:p>
          <a:p>
            <a:pPr algn="l"/>
            <a:r>
              <a:rPr lang="ja-JP" altLang="en-US" sz="2400" b="1" dirty="0" smtClean="0"/>
              <a:t>の流れをイメージする</a:t>
            </a:r>
            <a:endParaRPr lang="ja-JP" altLang="en-US" sz="2400" b="1" dirty="0"/>
          </a:p>
        </p:txBody>
      </p:sp>
    </p:spTree>
    <p:extLst>
      <p:ext uri="{BB962C8B-B14F-4D97-AF65-F5344CB8AC3E}">
        <p14:creationId xmlns:p14="http://schemas.microsoft.com/office/powerpoint/2010/main" val="3719801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a:ea typeface="メイリオ"/>
                <a:cs typeface="メイリオ"/>
              </a:rPr>
              <a:t>プログラム開発にあたって</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559015" y="2713860"/>
            <a:ext cx="8229600" cy="2946157"/>
          </a:xfrm>
        </p:spPr>
        <p:txBody>
          <a:bodyPr>
            <a:normAutofit/>
          </a:bodyPr>
          <a:lstStyle/>
          <a:p>
            <a:pPr marL="0" indent="0" algn="ctr">
              <a:buNone/>
            </a:pPr>
            <a:r>
              <a:rPr lang="ja-JP" altLang="en-US" sz="4800" b="1" dirty="0" smtClean="0"/>
              <a:t>もちろん</a:t>
            </a:r>
            <a:endParaRPr lang="ja-JP" altLang="en-US" sz="4800" b="1" dirty="0"/>
          </a:p>
        </p:txBody>
      </p:sp>
      <p:sp>
        <p:nvSpPr>
          <p:cNvPr id="4" name="コンテンツ プレースホルダー 2"/>
          <p:cNvSpPr txBox="1">
            <a:spLocks/>
          </p:cNvSpPr>
          <p:nvPr/>
        </p:nvSpPr>
        <p:spPr>
          <a:xfrm>
            <a:off x="745921" y="4423092"/>
            <a:ext cx="8229600" cy="294615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lgn="ctr">
              <a:buFont typeface="Arial"/>
              <a:buNone/>
            </a:pPr>
            <a:r>
              <a:rPr lang="ja-JP" altLang="en-US" sz="4400" b="1" dirty="0" smtClean="0">
                <a:solidFill>
                  <a:srgbClr val="008000"/>
                </a:solidFill>
              </a:rPr>
              <a:t>会社の利益も大切！</a:t>
            </a:r>
            <a:endParaRPr lang="ja-JP" altLang="en-US" sz="4400" b="1" dirty="0">
              <a:solidFill>
                <a:srgbClr val="008000"/>
              </a:solidFill>
            </a:endParaRPr>
          </a:p>
        </p:txBody>
      </p:sp>
    </p:spTree>
    <p:extLst>
      <p:ext uri="{BB962C8B-B14F-4D97-AF65-F5344CB8AC3E}">
        <p14:creationId xmlns:p14="http://schemas.microsoft.com/office/powerpoint/2010/main" val="288026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プログラム開発の現場</a:t>
            </a:r>
            <a:endParaRPr kumimoji="1" lang="ja-JP" altLang="en-US" dirty="0">
              <a:latin typeface="メイリオ"/>
              <a:ea typeface="メイリオ"/>
              <a:cs typeface="メイリオ"/>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90" y="2652717"/>
            <a:ext cx="2673852" cy="245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4765" y="2959573"/>
            <a:ext cx="779444" cy="1026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グループ化 2"/>
          <p:cNvGrpSpPr/>
          <p:nvPr/>
        </p:nvGrpSpPr>
        <p:grpSpPr>
          <a:xfrm>
            <a:off x="6110860" y="3540601"/>
            <a:ext cx="2707578" cy="1239342"/>
            <a:chOff x="5264273" y="3167291"/>
            <a:chExt cx="2707578" cy="1239342"/>
          </a:xfrm>
        </p:grpSpPr>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4273" y="3167291"/>
              <a:ext cx="717885" cy="945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0751" y="3244583"/>
              <a:ext cx="118110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4640" y="5292514"/>
            <a:ext cx="12192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6647" y="1111342"/>
            <a:ext cx="2806731" cy="1989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テキスト ボックス 4"/>
          <p:cNvSpPr txBox="1"/>
          <p:nvPr/>
        </p:nvSpPr>
        <p:spPr>
          <a:xfrm>
            <a:off x="8202770" y="2969491"/>
            <a:ext cx="697627" cy="400110"/>
          </a:xfrm>
          <a:prstGeom prst="rect">
            <a:avLst/>
          </a:prstGeom>
          <a:noFill/>
        </p:spPr>
        <p:txBody>
          <a:bodyPr wrap="none" rtlCol="0">
            <a:spAutoFit/>
          </a:bodyPr>
          <a:lstStyle/>
          <a:p>
            <a:r>
              <a:rPr kumimoji="1" lang="ja-JP" altLang="en-US" sz="2000" dirty="0" smtClean="0">
                <a:latin typeface="メイリオ" pitchFamily="50" charset="-128"/>
                <a:ea typeface="メイリオ" pitchFamily="50" charset="-128"/>
                <a:cs typeface="メイリオ" pitchFamily="50" charset="-128"/>
              </a:rPr>
              <a:t>自社</a:t>
            </a:r>
            <a:endParaRPr kumimoji="1" lang="ja-JP" altLang="en-US" sz="2000" dirty="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7752790" y="4938571"/>
            <a:ext cx="1210588" cy="707886"/>
          </a:xfrm>
          <a:prstGeom prst="rect">
            <a:avLst/>
          </a:prstGeom>
          <a:noFill/>
        </p:spPr>
        <p:txBody>
          <a:bodyPr wrap="none" rtlCol="0">
            <a:spAutoFit/>
          </a:bodyPr>
          <a:lstStyle/>
          <a:p>
            <a:r>
              <a:rPr lang="ja-JP" altLang="en-US" sz="2000" dirty="0" smtClean="0">
                <a:latin typeface="メイリオ" pitchFamily="50" charset="-128"/>
                <a:ea typeface="メイリオ" pitchFamily="50" charset="-128"/>
                <a:cs typeface="メイリオ" pitchFamily="50" charset="-128"/>
              </a:rPr>
              <a:t>協力会社</a:t>
            </a:r>
            <a:endParaRPr lang="en-US" altLang="ja-JP" sz="2000" dirty="0" smtClean="0">
              <a:latin typeface="メイリオ" pitchFamily="50" charset="-128"/>
              <a:ea typeface="メイリオ" pitchFamily="50" charset="-128"/>
              <a:cs typeface="メイリオ" pitchFamily="50" charset="-128"/>
            </a:endParaRPr>
          </a:p>
          <a:p>
            <a:r>
              <a:rPr kumimoji="1" lang="ja-JP" altLang="en-US" sz="2000" dirty="0" smtClean="0">
                <a:latin typeface="メイリオ" pitchFamily="50" charset="-128"/>
                <a:ea typeface="メイリオ" pitchFamily="50" charset="-128"/>
                <a:cs typeface="メイリオ" pitchFamily="50" charset="-128"/>
              </a:rPr>
              <a:t>派遣会社</a:t>
            </a:r>
            <a:endParaRPr kumimoji="1" lang="ja-JP" altLang="en-US" sz="2000" dirty="0">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4606760" y="6368839"/>
            <a:ext cx="1723549" cy="400110"/>
          </a:xfrm>
          <a:prstGeom prst="rect">
            <a:avLst/>
          </a:prstGeom>
          <a:noFill/>
        </p:spPr>
        <p:txBody>
          <a:bodyPr wrap="none" rtlCol="0">
            <a:spAutoFit/>
          </a:bodyPr>
          <a:lstStyle/>
          <a:p>
            <a:r>
              <a:rPr kumimoji="1" lang="ja-JP" altLang="en-US" sz="2000" dirty="0" smtClean="0">
                <a:latin typeface="メイリオ" pitchFamily="50" charset="-128"/>
                <a:ea typeface="メイリオ" pitchFamily="50" charset="-128"/>
                <a:cs typeface="メイリオ" pitchFamily="50" charset="-128"/>
              </a:rPr>
              <a:t>フリーランス</a:t>
            </a:r>
            <a:endParaRPr kumimoji="1" lang="en-US" altLang="ja-JP" sz="2000" dirty="0" smtClean="0">
              <a:latin typeface="メイリオ" pitchFamily="50" charset="-128"/>
              <a:ea typeface="メイリオ" pitchFamily="50" charset="-128"/>
              <a:cs typeface="メイリオ" pitchFamily="50" charset="-128"/>
            </a:endParaRPr>
          </a:p>
        </p:txBody>
      </p:sp>
      <p:cxnSp>
        <p:nvCxnSpPr>
          <p:cNvPr id="10" name="直線コネクタ 9"/>
          <p:cNvCxnSpPr/>
          <p:nvPr/>
        </p:nvCxnSpPr>
        <p:spPr>
          <a:xfrm flipV="1">
            <a:off x="2806659" y="3698943"/>
            <a:ext cx="413022" cy="183331"/>
          </a:xfrm>
          <a:prstGeom prst="line">
            <a:avLst/>
          </a:prstGeom>
          <a:ln w="38100">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pic>
        <p:nvPicPr>
          <p:cNvPr id="103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8109" y="1649793"/>
            <a:ext cx="693375" cy="912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8109" y="3167291"/>
            <a:ext cx="693375" cy="912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5" name="直線コネクタ 24"/>
          <p:cNvCxnSpPr/>
          <p:nvPr/>
        </p:nvCxnSpPr>
        <p:spPr>
          <a:xfrm flipV="1">
            <a:off x="4054209" y="2389393"/>
            <a:ext cx="786611" cy="855190"/>
          </a:xfrm>
          <a:prstGeom prst="line">
            <a:avLst/>
          </a:prstGeom>
          <a:ln w="38100">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a:xfrm>
            <a:off x="3955055" y="4494882"/>
            <a:ext cx="694807" cy="1216278"/>
          </a:xfrm>
          <a:prstGeom prst="line">
            <a:avLst/>
          </a:prstGeom>
          <a:ln w="38100">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cxnSp>
        <p:nvCxnSpPr>
          <p:cNvPr id="29" name="直線コネクタ 28"/>
          <p:cNvCxnSpPr/>
          <p:nvPr/>
        </p:nvCxnSpPr>
        <p:spPr>
          <a:xfrm>
            <a:off x="4118791" y="3683928"/>
            <a:ext cx="640496" cy="15015"/>
          </a:xfrm>
          <a:prstGeom prst="line">
            <a:avLst/>
          </a:prstGeom>
          <a:ln w="38100">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cxnSp>
        <p:nvCxnSpPr>
          <p:cNvPr id="31" name="直線コネクタ 30"/>
          <p:cNvCxnSpPr/>
          <p:nvPr/>
        </p:nvCxnSpPr>
        <p:spPr>
          <a:xfrm flipV="1">
            <a:off x="5574535" y="1839817"/>
            <a:ext cx="487320" cy="100172"/>
          </a:xfrm>
          <a:prstGeom prst="line">
            <a:avLst/>
          </a:prstGeom>
          <a:ln w="38100">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cxnSp>
        <p:nvCxnSpPr>
          <p:cNvPr id="34" name="直線コネクタ 33"/>
          <p:cNvCxnSpPr/>
          <p:nvPr/>
        </p:nvCxnSpPr>
        <p:spPr>
          <a:xfrm>
            <a:off x="5648035" y="3698943"/>
            <a:ext cx="437143" cy="91665"/>
          </a:xfrm>
          <a:prstGeom prst="line">
            <a:avLst/>
          </a:prstGeom>
          <a:ln w="38100">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a:xfrm>
            <a:off x="7052755" y="3963403"/>
            <a:ext cx="507257" cy="127849"/>
          </a:xfrm>
          <a:prstGeom prst="line">
            <a:avLst/>
          </a:prstGeom>
          <a:ln w="38100">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sp>
        <p:nvSpPr>
          <p:cNvPr id="30" name="テキスト ボックス 29"/>
          <p:cNvSpPr txBox="1"/>
          <p:nvPr/>
        </p:nvSpPr>
        <p:spPr>
          <a:xfrm>
            <a:off x="2889168" y="2360329"/>
            <a:ext cx="1415772" cy="584775"/>
          </a:xfrm>
          <a:prstGeom prst="rect">
            <a:avLst/>
          </a:prstGeom>
          <a:noFill/>
        </p:spPr>
        <p:txBody>
          <a:bodyPr wrap="none" rtlCol="0">
            <a:spAutoFit/>
          </a:bodyPr>
          <a:lstStyle/>
          <a:p>
            <a:pPr algn="ctr"/>
            <a:r>
              <a:rPr kumimoji="1" lang="ja-JP" altLang="en-US" sz="1600" dirty="0" smtClean="0">
                <a:latin typeface="メイリオ" pitchFamily="50" charset="-128"/>
                <a:ea typeface="メイリオ" pitchFamily="50" charset="-128"/>
                <a:cs typeface="メイリオ" pitchFamily="50" charset="-128"/>
              </a:rPr>
              <a:t>プロジェクト</a:t>
            </a:r>
            <a:r>
              <a:rPr kumimoji="1" lang="en-US" altLang="ja-JP" sz="1600" dirty="0" smtClean="0">
                <a:latin typeface="メイリオ" pitchFamily="50" charset="-128"/>
                <a:ea typeface="メイリオ" pitchFamily="50" charset="-128"/>
                <a:cs typeface="メイリオ" pitchFamily="50" charset="-128"/>
              </a:rPr>
              <a:t/>
            </a:r>
            <a:br>
              <a:rPr kumimoji="1" lang="en-US" altLang="ja-JP" sz="1600" dirty="0" smtClean="0">
                <a:latin typeface="メイリオ" pitchFamily="50" charset="-128"/>
                <a:ea typeface="メイリオ" pitchFamily="50" charset="-128"/>
                <a:cs typeface="メイリオ" pitchFamily="50" charset="-128"/>
              </a:rPr>
            </a:br>
            <a:r>
              <a:rPr kumimoji="1" lang="ja-JP" altLang="en-US" sz="1600" dirty="0" smtClean="0">
                <a:latin typeface="メイリオ" pitchFamily="50" charset="-128"/>
                <a:ea typeface="メイリオ" pitchFamily="50" charset="-128"/>
                <a:cs typeface="メイリオ" pitchFamily="50" charset="-128"/>
              </a:rPr>
              <a:t>マネージャ</a:t>
            </a:r>
            <a:endParaRPr kumimoji="1" lang="ja-JP" altLang="en-US" sz="1600" dirty="0">
              <a:latin typeface="メイリオ" pitchFamily="50" charset="-128"/>
              <a:ea typeface="メイリオ" pitchFamily="50" charset="-128"/>
              <a:cs typeface="メイリオ" pitchFamily="50" charset="-128"/>
            </a:endParaRPr>
          </a:p>
        </p:txBody>
      </p:sp>
      <p:sp>
        <p:nvSpPr>
          <p:cNvPr id="45" name="テキスト ボックス 44"/>
          <p:cNvSpPr txBox="1"/>
          <p:nvPr/>
        </p:nvSpPr>
        <p:spPr>
          <a:xfrm>
            <a:off x="4617033" y="2584771"/>
            <a:ext cx="1415772" cy="584775"/>
          </a:xfrm>
          <a:prstGeom prst="rect">
            <a:avLst/>
          </a:prstGeom>
          <a:noFill/>
        </p:spPr>
        <p:txBody>
          <a:bodyPr wrap="none" rtlCol="0">
            <a:spAutoFit/>
          </a:bodyPr>
          <a:lstStyle/>
          <a:p>
            <a:pPr algn="ctr"/>
            <a:r>
              <a:rPr kumimoji="1" lang="ja-JP" altLang="en-US" sz="1600" dirty="0" smtClean="0">
                <a:latin typeface="メイリオ" pitchFamily="50" charset="-128"/>
                <a:ea typeface="メイリオ" pitchFamily="50" charset="-128"/>
                <a:cs typeface="メイリオ" pitchFamily="50" charset="-128"/>
              </a:rPr>
              <a:t>プロジェクト</a:t>
            </a:r>
            <a:r>
              <a:rPr kumimoji="1" lang="en-US" altLang="ja-JP" sz="1600" dirty="0" smtClean="0">
                <a:latin typeface="メイリオ" pitchFamily="50" charset="-128"/>
                <a:ea typeface="メイリオ" pitchFamily="50" charset="-128"/>
                <a:cs typeface="メイリオ" pitchFamily="50" charset="-128"/>
              </a:rPr>
              <a:t/>
            </a:r>
            <a:br>
              <a:rPr kumimoji="1" lang="en-US" altLang="ja-JP" sz="1600" dirty="0" smtClean="0">
                <a:latin typeface="メイリオ" pitchFamily="50" charset="-128"/>
                <a:ea typeface="メイリオ" pitchFamily="50" charset="-128"/>
                <a:cs typeface="メイリオ" pitchFamily="50" charset="-128"/>
              </a:rPr>
            </a:br>
            <a:r>
              <a:rPr kumimoji="1" lang="ja-JP" altLang="en-US" sz="1600" dirty="0" smtClean="0">
                <a:latin typeface="メイリオ" pitchFamily="50" charset="-128"/>
                <a:ea typeface="メイリオ" pitchFamily="50" charset="-128"/>
                <a:cs typeface="メイリオ" pitchFamily="50" charset="-128"/>
              </a:rPr>
              <a:t>リーダー</a:t>
            </a:r>
            <a:endParaRPr kumimoji="1" lang="en-US" altLang="ja-JP" sz="1600" dirty="0" smtClean="0">
              <a:latin typeface="メイリオ" pitchFamily="50" charset="-128"/>
              <a:ea typeface="メイリオ" pitchFamily="50" charset="-128"/>
              <a:cs typeface="メイリオ" pitchFamily="50" charset="-128"/>
            </a:endParaRPr>
          </a:p>
        </p:txBody>
      </p:sp>
      <p:sp>
        <p:nvSpPr>
          <p:cNvPr id="46" name="テキスト ボックス 45"/>
          <p:cNvSpPr txBox="1"/>
          <p:nvPr/>
        </p:nvSpPr>
        <p:spPr>
          <a:xfrm>
            <a:off x="4509177" y="4091252"/>
            <a:ext cx="1415772" cy="584775"/>
          </a:xfrm>
          <a:prstGeom prst="rect">
            <a:avLst/>
          </a:prstGeom>
          <a:noFill/>
        </p:spPr>
        <p:txBody>
          <a:bodyPr wrap="none" rtlCol="0">
            <a:spAutoFit/>
          </a:bodyPr>
          <a:lstStyle/>
          <a:p>
            <a:pPr algn="ctr"/>
            <a:r>
              <a:rPr kumimoji="1" lang="ja-JP" altLang="en-US" sz="1600" dirty="0" smtClean="0">
                <a:latin typeface="メイリオ" pitchFamily="50" charset="-128"/>
                <a:ea typeface="メイリオ" pitchFamily="50" charset="-128"/>
                <a:cs typeface="メイリオ" pitchFamily="50" charset="-128"/>
              </a:rPr>
              <a:t>プロジェクト</a:t>
            </a:r>
            <a:r>
              <a:rPr kumimoji="1" lang="en-US" altLang="ja-JP" sz="1600" dirty="0" smtClean="0">
                <a:latin typeface="メイリオ" pitchFamily="50" charset="-128"/>
                <a:ea typeface="メイリオ" pitchFamily="50" charset="-128"/>
                <a:cs typeface="メイリオ" pitchFamily="50" charset="-128"/>
              </a:rPr>
              <a:t/>
            </a:r>
            <a:br>
              <a:rPr kumimoji="1" lang="en-US" altLang="ja-JP" sz="1600" dirty="0" smtClean="0">
                <a:latin typeface="メイリオ" pitchFamily="50" charset="-128"/>
                <a:ea typeface="メイリオ" pitchFamily="50" charset="-128"/>
                <a:cs typeface="メイリオ" pitchFamily="50" charset="-128"/>
              </a:rPr>
            </a:br>
            <a:r>
              <a:rPr kumimoji="1" lang="ja-JP" altLang="en-US" sz="1600" dirty="0" smtClean="0">
                <a:latin typeface="メイリオ" pitchFamily="50" charset="-128"/>
                <a:ea typeface="メイリオ" pitchFamily="50" charset="-128"/>
                <a:cs typeface="メイリオ" pitchFamily="50" charset="-128"/>
              </a:rPr>
              <a:t>リーダー</a:t>
            </a:r>
            <a:endParaRPr kumimoji="1" lang="en-US" altLang="ja-JP" sz="1600" dirty="0" smtClean="0">
              <a:latin typeface="メイリオ" pitchFamily="50" charset="-128"/>
              <a:ea typeface="メイリオ" pitchFamily="50" charset="-128"/>
              <a:cs typeface="メイリオ" pitchFamily="50" charset="-128"/>
            </a:endParaRPr>
          </a:p>
        </p:txBody>
      </p:sp>
      <p:sp>
        <p:nvSpPr>
          <p:cNvPr id="48" name="テキスト ボックス 47"/>
          <p:cNvSpPr txBox="1"/>
          <p:nvPr/>
        </p:nvSpPr>
        <p:spPr>
          <a:xfrm>
            <a:off x="6218090" y="2232213"/>
            <a:ext cx="506870" cy="400110"/>
          </a:xfrm>
          <a:prstGeom prst="rect">
            <a:avLst/>
          </a:prstGeom>
          <a:noFill/>
        </p:spPr>
        <p:txBody>
          <a:bodyPr wrap="none" rtlCol="0">
            <a:spAutoFit/>
          </a:bodyPr>
          <a:lstStyle/>
          <a:p>
            <a:pPr algn="ctr"/>
            <a:r>
              <a:rPr kumimoji="1" lang="en-US" altLang="ja-JP" sz="2000" dirty="0" smtClean="0">
                <a:latin typeface="メイリオ" pitchFamily="50" charset="-128"/>
                <a:ea typeface="メイリオ" pitchFamily="50" charset="-128"/>
                <a:cs typeface="メイリオ" pitchFamily="50" charset="-128"/>
              </a:rPr>
              <a:t>SE</a:t>
            </a:r>
          </a:p>
        </p:txBody>
      </p:sp>
      <p:sp>
        <p:nvSpPr>
          <p:cNvPr id="49" name="テキスト ボックス 48"/>
          <p:cNvSpPr txBox="1"/>
          <p:nvPr/>
        </p:nvSpPr>
        <p:spPr>
          <a:xfrm>
            <a:off x="6232008" y="4543535"/>
            <a:ext cx="506870" cy="400110"/>
          </a:xfrm>
          <a:prstGeom prst="rect">
            <a:avLst/>
          </a:prstGeom>
          <a:noFill/>
        </p:spPr>
        <p:txBody>
          <a:bodyPr wrap="none" rtlCol="0">
            <a:spAutoFit/>
          </a:bodyPr>
          <a:lstStyle/>
          <a:p>
            <a:pPr algn="ctr"/>
            <a:r>
              <a:rPr kumimoji="1" lang="en-US" altLang="ja-JP" sz="2000" dirty="0" smtClean="0">
                <a:latin typeface="メイリオ" pitchFamily="50" charset="-128"/>
                <a:ea typeface="メイリオ" pitchFamily="50" charset="-128"/>
                <a:cs typeface="メイリオ" pitchFamily="50" charset="-128"/>
              </a:rPr>
              <a:t>SE</a:t>
            </a:r>
          </a:p>
        </p:txBody>
      </p:sp>
      <p:sp>
        <p:nvSpPr>
          <p:cNvPr id="4" name="テキスト ボックス 3"/>
          <p:cNvSpPr txBox="1"/>
          <p:nvPr/>
        </p:nvSpPr>
        <p:spPr>
          <a:xfrm>
            <a:off x="1737360" y="2584771"/>
            <a:ext cx="1087226" cy="369332"/>
          </a:xfrm>
          <a:prstGeom prst="rect">
            <a:avLst/>
          </a:prstGeom>
          <a:solidFill>
            <a:schemeClr val="bg1"/>
          </a:solidFill>
        </p:spPr>
        <p:txBody>
          <a:bodyPr wrap="square" rtlCol="0">
            <a:spAutoFit/>
          </a:bodyPr>
          <a:lstStyle/>
          <a:p>
            <a:r>
              <a:rPr kumimoji="1" lang="ja-JP" altLang="en-US" dirty="0" smtClean="0"/>
              <a:t>お客様</a:t>
            </a:r>
            <a:endParaRPr kumimoji="1" lang="ja-JP" altLang="en-US" dirty="0"/>
          </a:p>
        </p:txBody>
      </p:sp>
    </p:spTree>
    <p:extLst>
      <p:ext uri="{BB962C8B-B14F-4D97-AF65-F5344CB8AC3E}">
        <p14:creationId xmlns:p14="http://schemas.microsoft.com/office/powerpoint/2010/main" val="698215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a:ea typeface="メイリオ"/>
                <a:cs typeface="メイリオ"/>
              </a:rPr>
              <a:t>プログラム開発の現場</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457200" y="2016478"/>
            <a:ext cx="8229600" cy="4456040"/>
          </a:xfrm>
        </p:spPr>
        <p:txBody>
          <a:bodyPr>
            <a:normAutofit lnSpcReduction="10000"/>
          </a:bodyPr>
          <a:lstStyle/>
          <a:p>
            <a:pPr marL="0" indent="0">
              <a:buNone/>
            </a:pPr>
            <a:r>
              <a:rPr lang="ja-JP" altLang="en-US" sz="3600" dirty="0" smtClean="0">
                <a:solidFill>
                  <a:schemeClr val="tx1">
                    <a:lumMod val="95000"/>
                    <a:lumOff val="5000"/>
                  </a:schemeClr>
                </a:solidFill>
                <a:latin typeface="メイリオ"/>
                <a:ea typeface="メイリオ"/>
                <a:cs typeface="メイリオ"/>
              </a:rPr>
              <a:t>お客様の種類</a:t>
            </a:r>
            <a:endParaRPr lang="en-US" altLang="ja-JP" sz="3600" dirty="0" smtClean="0">
              <a:solidFill>
                <a:schemeClr val="tx1">
                  <a:lumMod val="95000"/>
                  <a:lumOff val="5000"/>
                </a:schemeClr>
              </a:solidFill>
              <a:latin typeface="メイリオ"/>
              <a:ea typeface="メイリオ"/>
              <a:cs typeface="メイリオ"/>
            </a:endParaRPr>
          </a:p>
          <a:p>
            <a:pPr marL="0" indent="0">
              <a:buNone/>
            </a:pPr>
            <a:endParaRPr lang="en-US" altLang="ja-JP" sz="2400" dirty="0" smtClean="0">
              <a:solidFill>
                <a:schemeClr val="tx1">
                  <a:lumMod val="95000"/>
                  <a:lumOff val="5000"/>
                </a:schemeClr>
              </a:solidFill>
              <a:latin typeface="メイリオ"/>
              <a:ea typeface="メイリオ"/>
              <a:cs typeface="メイリオ"/>
            </a:endParaRPr>
          </a:p>
          <a:p>
            <a:pPr marL="0" indent="0">
              <a:buNone/>
            </a:pPr>
            <a:r>
              <a:rPr lang="ja-JP" altLang="en-US" sz="2400" dirty="0" smtClean="0">
                <a:solidFill>
                  <a:schemeClr val="tx1">
                    <a:lumMod val="95000"/>
                    <a:lumOff val="5000"/>
                  </a:schemeClr>
                </a:solidFill>
                <a:latin typeface="メイリオ"/>
                <a:ea typeface="メイリオ"/>
                <a:cs typeface="メイリオ"/>
              </a:rPr>
              <a:t>　・お客様は</a:t>
            </a:r>
            <a:r>
              <a:rPr lang="ja-JP" altLang="en-US" b="1" dirty="0" smtClean="0">
                <a:solidFill>
                  <a:srgbClr val="008000"/>
                </a:solidFill>
                <a:latin typeface="メイリオ"/>
                <a:ea typeface="メイリオ"/>
                <a:cs typeface="メイリオ"/>
              </a:rPr>
              <a:t>神様</a:t>
            </a:r>
            <a:r>
              <a:rPr lang="ja-JP" altLang="en-US" sz="2400" dirty="0" smtClean="0">
                <a:solidFill>
                  <a:schemeClr val="tx1">
                    <a:lumMod val="95000"/>
                    <a:lumOff val="5000"/>
                  </a:schemeClr>
                </a:solidFill>
                <a:latin typeface="メイリオ"/>
                <a:ea typeface="メイリオ"/>
                <a:cs typeface="メイリオ"/>
              </a:rPr>
              <a:t>型</a:t>
            </a:r>
            <a:endParaRPr lang="en-US" altLang="ja-JP" sz="2400" dirty="0" smtClean="0">
              <a:solidFill>
                <a:schemeClr val="tx1">
                  <a:lumMod val="95000"/>
                  <a:lumOff val="5000"/>
                </a:schemeClr>
              </a:solidFill>
              <a:latin typeface="メイリオ"/>
              <a:ea typeface="メイリオ"/>
              <a:cs typeface="メイリオ"/>
            </a:endParaRPr>
          </a:p>
          <a:p>
            <a:pPr marL="0" indent="0">
              <a:buNone/>
            </a:pPr>
            <a:r>
              <a:rPr lang="ja-JP" altLang="en-US" sz="2400" dirty="0" smtClean="0">
                <a:solidFill>
                  <a:schemeClr val="tx1">
                    <a:lumMod val="95000"/>
                    <a:lumOff val="5000"/>
                  </a:schemeClr>
                </a:solidFill>
                <a:latin typeface="メイリオ"/>
                <a:ea typeface="メイリオ"/>
                <a:cs typeface="メイリオ"/>
              </a:rPr>
              <a:t>　・全く</a:t>
            </a:r>
            <a:r>
              <a:rPr lang="ja-JP" altLang="en-US" b="1" dirty="0" smtClean="0">
                <a:solidFill>
                  <a:srgbClr val="008000"/>
                </a:solidFill>
                <a:latin typeface="メイリオ"/>
                <a:ea typeface="メイリオ"/>
                <a:cs typeface="メイリオ"/>
              </a:rPr>
              <a:t>理解できていない</a:t>
            </a:r>
            <a:r>
              <a:rPr lang="ja-JP" altLang="en-US" sz="2400" dirty="0" smtClean="0">
                <a:solidFill>
                  <a:schemeClr val="tx1">
                    <a:lumMod val="95000"/>
                    <a:lumOff val="5000"/>
                  </a:schemeClr>
                </a:solidFill>
                <a:latin typeface="メイリオ"/>
                <a:ea typeface="メイリオ"/>
                <a:cs typeface="メイリオ"/>
              </a:rPr>
              <a:t>型</a:t>
            </a:r>
            <a:endParaRPr lang="en-US" altLang="ja-JP" sz="2400" dirty="0" smtClean="0">
              <a:solidFill>
                <a:schemeClr val="tx1">
                  <a:lumMod val="95000"/>
                  <a:lumOff val="5000"/>
                </a:schemeClr>
              </a:solidFill>
              <a:latin typeface="メイリオ"/>
              <a:ea typeface="メイリオ"/>
              <a:cs typeface="メイリオ"/>
            </a:endParaRPr>
          </a:p>
          <a:p>
            <a:pPr marL="0" indent="0">
              <a:buNone/>
            </a:pPr>
            <a:r>
              <a:rPr lang="ja-JP" altLang="en-US" sz="2400" dirty="0" smtClean="0">
                <a:solidFill>
                  <a:schemeClr val="tx1">
                    <a:lumMod val="95000"/>
                    <a:lumOff val="5000"/>
                  </a:schemeClr>
                </a:solidFill>
                <a:latin typeface="メイリオ"/>
                <a:ea typeface="メイリオ"/>
                <a:cs typeface="メイリオ"/>
              </a:rPr>
              <a:t>　・</a:t>
            </a:r>
            <a:r>
              <a:rPr lang="ja-JP" altLang="en-US" b="1" dirty="0" smtClean="0">
                <a:solidFill>
                  <a:srgbClr val="008000"/>
                </a:solidFill>
                <a:latin typeface="メイリオ"/>
                <a:ea typeface="メイリオ"/>
                <a:cs typeface="メイリオ"/>
              </a:rPr>
              <a:t>中途半端に知識</a:t>
            </a:r>
            <a:r>
              <a:rPr lang="ja-JP" altLang="en-US" sz="2400" dirty="0" smtClean="0">
                <a:solidFill>
                  <a:schemeClr val="tx1">
                    <a:lumMod val="95000"/>
                    <a:lumOff val="5000"/>
                  </a:schemeClr>
                </a:solidFill>
                <a:latin typeface="メイリオ"/>
                <a:ea typeface="メイリオ"/>
                <a:cs typeface="メイリオ"/>
              </a:rPr>
              <a:t>がある型</a:t>
            </a:r>
            <a:endParaRPr lang="en-US" altLang="ja-JP" sz="2400" dirty="0" smtClean="0">
              <a:solidFill>
                <a:schemeClr val="tx1">
                  <a:lumMod val="95000"/>
                  <a:lumOff val="5000"/>
                </a:schemeClr>
              </a:solidFill>
              <a:latin typeface="メイリオ"/>
              <a:ea typeface="メイリオ"/>
              <a:cs typeface="メイリオ"/>
            </a:endParaRPr>
          </a:p>
          <a:p>
            <a:pPr marL="0" indent="0">
              <a:buNone/>
            </a:pPr>
            <a:endParaRPr lang="en-US" altLang="ja-JP" sz="2400" dirty="0">
              <a:solidFill>
                <a:schemeClr val="tx1">
                  <a:lumMod val="95000"/>
                  <a:lumOff val="5000"/>
                </a:schemeClr>
              </a:solidFill>
              <a:latin typeface="メイリオ"/>
              <a:ea typeface="メイリオ"/>
              <a:cs typeface="メイリオ"/>
            </a:endParaRPr>
          </a:p>
          <a:p>
            <a:pPr marL="0" indent="0">
              <a:buNone/>
            </a:pPr>
            <a:r>
              <a:rPr lang="ja-JP" altLang="en-US" sz="2400" dirty="0" smtClean="0">
                <a:solidFill>
                  <a:schemeClr val="tx1">
                    <a:lumMod val="95000"/>
                    <a:lumOff val="5000"/>
                  </a:schemeClr>
                </a:solidFill>
                <a:latin typeface="メイリオ"/>
                <a:ea typeface="メイリオ"/>
                <a:cs typeface="メイリオ"/>
              </a:rPr>
              <a:t>などなど・・・</a:t>
            </a:r>
            <a:endParaRPr lang="en-US" altLang="ja-JP" sz="2400" dirty="0" smtClean="0">
              <a:solidFill>
                <a:schemeClr val="tx1">
                  <a:lumMod val="95000"/>
                  <a:lumOff val="5000"/>
                </a:schemeClr>
              </a:solidFill>
              <a:latin typeface="メイリオ"/>
              <a:ea typeface="メイリオ"/>
              <a:cs typeface="メイリオ"/>
            </a:endParaRPr>
          </a:p>
          <a:p>
            <a:pPr marL="0" indent="0">
              <a:buNone/>
            </a:pPr>
            <a:endParaRPr lang="en-US" altLang="ja-JP" sz="2400" dirty="0" smtClean="0">
              <a:solidFill>
                <a:schemeClr val="tx1">
                  <a:lumMod val="95000"/>
                  <a:lumOff val="5000"/>
                </a:schemeClr>
              </a:solidFill>
              <a:latin typeface="メイリオ"/>
              <a:ea typeface="メイリオ"/>
              <a:cs typeface="メイリオ"/>
            </a:endParaRPr>
          </a:p>
          <a:p>
            <a:pPr marL="0" indent="0" algn="r">
              <a:buNone/>
            </a:pPr>
            <a:r>
              <a:rPr lang="ja-JP" altLang="en-US" sz="2400" dirty="0" smtClean="0">
                <a:solidFill>
                  <a:schemeClr val="tx1">
                    <a:lumMod val="95000"/>
                    <a:lumOff val="5000"/>
                  </a:schemeClr>
                </a:solidFill>
                <a:latin typeface="メイリオ"/>
                <a:ea typeface="メイリオ"/>
                <a:cs typeface="メイリオ"/>
              </a:rPr>
              <a:t>もちろん，非常に物わかりの良いお客様もいます！</a:t>
            </a:r>
            <a:endParaRPr lang="ja-JP" altLang="en-US" sz="2400" dirty="0">
              <a:solidFill>
                <a:schemeClr val="tx1">
                  <a:lumMod val="95000"/>
                  <a:lumOff val="5000"/>
                </a:schemeClr>
              </a:solidFill>
              <a:latin typeface="メイリオ"/>
              <a:ea typeface="メイリオ"/>
              <a:cs typeface="メイリオ"/>
            </a:endParaRPr>
          </a:p>
        </p:txBody>
      </p:sp>
    </p:spTree>
    <p:extLst>
      <p:ext uri="{BB962C8B-B14F-4D97-AF65-F5344CB8AC3E}">
        <p14:creationId xmlns:p14="http://schemas.microsoft.com/office/powerpoint/2010/main" val="3716725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開発のポイント</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457200" y="2016478"/>
            <a:ext cx="8229600" cy="4163905"/>
          </a:xfrm>
        </p:spPr>
        <p:txBody>
          <a:bodyPr>
            <a:normAutofit lnSpcReduction="10000"/>
          </a:bodyPr>
          <a:lstStyle/>
          <a:p>
            <a:pPr marL="0" indent="0">
              <a:buNone/>
            </a:pPr>
            <a:r>
              <a:rPr lang="ja-JP" altLang="en-US" sz="2400" dirty="0" smtClean="0">
                <a:solidFill>
                  <a:schemeClr val="tx1">
                    <a:lumMod val="95000"/>
                    <a:lumOff val="5000"/>
                  </a:schemeClr>
                </a:solidFill>
                <a:latin typeface="メイリオ"/>
                <a:ea typeface="メイリオ"/>
                <a:cs typeface="メイリオ"/>
              </a:rPr>
              <a:t>お客様が感じる</a:t>
            </a:r>
            <a:r>
              <a:rPr lang="ja-JP" altLang="en-US" b="1" dirty="0" smtClean="0">
                <a:solidFill>
                  <a:srgbClr val="008000"/>
                </a:solidFill>
                <a:latin typeface="メイリオ"/>
                <a:ea typeface="メイリオ"/>
                <a:cs typeface="メイリオ"/>
              </a:rPr>
              <a:t>不満</a:t>
            </a:r>
            <a:endParaRPr lang="en-US" altLang="ja-JP" b="1" dirty="0" smtClean="0">
              <a:solidFill>
                <a:srgbClr val="008000"/>
              </a:solidFill>
              <a:latin typeface="メイリオ"/>
              <a:ea typeface="メイリオ"/>
              <a:cs typeface="メイリオ"/>
            </a:endParaRPr>
          </a:p>
          <a:p>
            <a:pPr marL="0" indent="0">
              <a:buNone/>
            </a:pPr>
            <a:endParaRPr lang="en-US" altLang="ja-JP" sz="2400" dirty="0">
              <a:solidFill>
                <a:schemeClr val="tx1">
                  <a:lumMod val="95000"/>
                  <a:lumOff val="5000"/>
                </a:schemeClr>
              </a:solidFill>
              <a:latin typeface="メイリオ"/>
              <a:ea typeface="メイリオ"/>
              <a:cs typeface="メイリオ"/>
            </a:endParaRPr>
          </a:p>
          <a:p>
            <a:pPr marL="857250" lvl="1" indent="-457200">
              <a:buFont typeface="+mj-lt"/>
              <a:buAutoNum type="arabicPeriod"/>
            </a:pPr>
            <a:r>
              <a:rPr lang="ja-JP" altLang="en-US" b="1" dirty="0">
                <a:solidFill>
                  <a:srgbClr val="008000"/>
                </a:solidFill>
                <a:latin typeface="メイリオ"/>
                <a:ea typeface="メイリオ"/>
                <a:cs typeface="メイリオ"/>
              </a:rPr>
              <a:t> </a:t>
            </a:r>
            <a:r>
              <a:rPr lang="ja-JP" altLang="en-US" b="1" dirty="0" smtClean="0">
                <a:solidFill>
                  <a:srgbClr val="008000"/>
                </a:solidFill>
                <a:latin typeface="メイリオ"/>
                <a:ea typeface="メイリオ"/>
                <a:cs typeface="メイリオ"/>
              </a:rPr>
              <a:t> 思ったとおり</a:t>
            </a:r>
            <a:r>
              <a:rPr lang="ja-JP" altLang="en-US" sz="2400" dirty="0" smtClean="0">
                <a:solidFill>
                  <a:schemeClr val="tx1">
                    <a:lumMod val="95000"/>
                    <a:lumOff val="5000"/>
                  </a:schemeClr>
                </a:solidFill>
                <a:latin typeface="メイリオ"/>
                <a:ea typeface="メイリオ"/>
                <a:cs typeface="メイリオ"/>
              </a:rPr>
              <a:t>にシステムが出来ていない</a:t>
            </a:r>
            <a:endParaRPr lang="en-US" altLang="ja-JP" sz="2400" dirty="0" smtClean="0">
              <a:solidFill>
                <a:schemeClr val="tx1">
                  <a:lumMod val="95000"/>
                  <a:lumOff val="5000"/>
                </a:schemeClr>
              </a:solidFill>
              <a:latin typeface="メイリオ"/>
              <a:ea typeface="メイリオ"/>
              <a:cs typeface="メイリオ"/>
            </a:endParaRPr>
          </a:p>
          <a:p>
            <a:pPr marL="400050" lvl="1" indent="0">
              <a:buNone/>
            </a:pPr>
            <a:endParaRPr lang="en-US" altLang="ja-JP" sz="2400" dirty="0">
              <a:solidFill>
                <a:schemeClr val="tx1">
                  <a:lumMod val="95000"/>
                  <a:lumOff val="5000"/>
                </a:schemeClr>
              </a:solidFill>
              <a:latin typeface="メイリオ"/>
              <a:ea typeface="メイリオ"/>
              <a:cs typeface="メイリオ"/>
            </a:endParaRPr>
          </a:p>
          <a:p>
            <a:pPr marL="400050" lvl="1" indent="0">
              <a:buNone/>
            </a:pPr>
            <a:r>
              <a:rPr lang="en-US" altLang="ja-JP" sz="2400" dirty="0">
                <a:solidFill>
                  <a:schemeClr val="tx1">
                    <a:lumMod val="95000"/>
                    <a:lumOff val="5000"/>
                  </a:schemeClr>
                </a:solidFill>
                <a:latin typeface="メイリオ"/>
                <a:ea typeface="メイリオ"/>
                <a:cs typeface="メイリオ"/>
              </a:rPr>
              <a:t>2.</a:t>
            </a:r>
            <a:r>
              <a:rPr lang="ja-JP" altLang="ja-JP" sz="2400" dirty="0" smtClean="0">
                <a:solidFill>
                  <a:schemeClr val="tx1">
                    <a:lumMod val="95000"/>
                    <a:lumOff val="5000"/>
                  </a:schemeClr>
                </a:solidFill>
                <a:latin typeface="メイリオ"/>
                <a:ea typeface="メイリオ"/>
                <a:cs typeface="メイリオ"/>
              </a:rPr>
              <a:t>　</a:t>
            </a:r>
            <a:r>
              <a:rPr lang="ja-JP" altLang="en-US" b="1" dirty="0" smtClean="0">
                <a:solidFill>
                  <a:srgbClr val="008000"/>
                </a:solidFill>
                <a:latin typeface="メイリオ"/>
                <a:ea typeface="メイリオ"/>
                <a:cs typeface="メイリオ"/>
              </a:rPr>
              <a:t>使い勝手</a:t>
            </a:r>
            <a:r>
              <a:rPr lang="ja-JP" altLang="en-US" sz="2400" dirty="0" smtClean="0">
                <a:solidFill>
                  <a:schemeClr val="tx1">
                    <a:lumMod val="95000"/>
                    <a:lumOff val="5000"/>
                  </a:schemeClr>
                </a:solidFill>
                <a:latin typeface="メイリオ"/>
                <a:ea typeface="メイリオ"/>
                <a:cs typeface="メイリオ"/>
              </a:rPr>
              <a:t>が悪い</a:t>
            </a:r>
            <a:endParaRPr lang="en-US" altLang="ja-JP" sz="2400" dirty="0">
              <a:solidFill>
                <a:schemeClr val="tx1">
                  <a:lumMod val="95000"/>
                  <a:lumOff val="5000"/>
                </a:schemeClr>
              </a:solidFill>
              <a:latin typeface="メイリオ"/>
              <a:ea typeface="メイリオ"/>
              <a:cs typeface="メイリオ"/>
            </a:endParaRPr>
          </a:p>
          <a:p>
            <a:pPr marL="857250" lvl="1" indent="-457200">
              <a:buFont typeface="+mj-lt"/>
              <a:buAutoNum type="arabicPeriod"/>
            </a:pPr>
            <a:endParaRPr lang="en-US" altLang="ja-JP" sz="2400" dirty="0">
              <a:solidFill>
                <a:schemeClr val="tx1">
                  <a:lumMod val="95000"/>
                  <a:lumOff val="5000"/>
                </a:schemeClr>
              </a:solidFill>
              <a:latin typeface="メイリオ"/>
              <a:ea typeface="メイリオ"/>
              <a:cs typeface="メイリオ"/>
            </a:endParaRPr>
          </a:p>
          <a:p>
            <a:pPr marL="400050" lvl="1" indent="0">
              <a:buNone/>
            </a:pPr>
            <a:r>
              <a:rPr lang="en-US" altLang="ja-JP" sz="2400" dirty="0" smtClean="0">
                <a:solidFill>
                  <a:schemeClr val="tx1">
                    <a:lumMod val="95000"/>
                    <a:lumOff val="5000"/>
                  </a:schemeClr>
                </a:solidFill>
                <a:latin typeface="メイリオ"/>
                <a:ea typeface="メイリオ"/>
                <a:cs typeface="メイリオ"/>
              </a:rPr>
              <a:t>3.</a:t>
            </a:r>
            <a:r>
              <a:rPr lang="ja-JP" altLang="ja-JP" sz="2400" dirty="0" smtClean="0">
                <a:solidFill>
                  <a:schemeClr val="tx1">
                    <a:lumMod val="95000"/>
                    <a:lumOff val="5000"/>
                  </a:schemeClr>
                </a:solidFill>
                <a:latin typeface="メイリオ"/>
                <a:ea typeface="メイリオ"/>
                <a:cs typeface="メイリオ"/>
              </a:rPr>
              <a:t>　</a:t>
            </a:r>
            <a:r>
              <a:rPr lang="ja-JP" altLang="en-US" b="1" dirty="0" smtClean="0">
                <a:solidFill>
                  <a:srgbClr val="008000"/>
                </a:solidFill>
                <a:latin typeface="メイリオ"/>
                <a:ea typeface="メイリオ"/>
                <a:cs typeface="メイリオ"/>
              </a:rPr>
              <a:t>バグ</a:t>
            </a:r>
            <a:r>
              <a:rPr lang="ja-JP" altLang="en-US" sz="2400" dirty="0" smtClean="0">
                <a:solidFill>
                  <a:schemeClr val="tx1">
                    <a:lumMod val="95000"/>
                    <a:lumOff val="5000"/>
                  </a:schemeClr>
                </a:solidFill>
                <a:latin typeface="メイリオ"/>
                <a:ea typeface="メイリオ"/>
                <a:cs typeface="メイリオ"/>
              </a:rPr>
              <a:t>が多い</a:t>
            </a:r>
            <a:endParaRPr lang="en-US" altLang="ja-JP" sz="2400" dirty="0" smtClean="0">
              <a:solidFill>
                <a:schemeClr val="tx1">
                  <a:lumMod val="95000"/>
                  <a:lumOff val="5000"/>
                </a:schemeClr>
              </a:solidFill>
              <a:latin typeface="メイリオ"/>
              <a:ea typeface="メイリオ"/>
              <a:cs typeface="メイリオ"/>
            </a:endParaRPr>
          </a:p>
          <a:p>
            <a:pPr marL="857250" lvl="1" indent="-457200">
              <a:buFont typeface="+mj-lt"/>
              <a:buAutoNum type="arabicPeriod"/>
            </a:pPr>
            <a:endParaRPr lang="en-US" altLang="ja-JP" sz="2400" dirty="0">
              <a:solidFill>
                <a:schemeClr val="tx1">
                  <a:lumMod val="95000"/>
                  <a:lumOff val="5000"/>
                </a:schemeClr>
              </a:solidFill>
              <a:latin typeface="メイリオ"/>
              <a:ea typeface="メイリオ"/>
              <a:cs typeface="メイリオ"/>
            </a:endParaRPr>
          </a:p>
          <a:p>
            <a:pPr marL="400050" lvl="1" indent="0">
              <a:buNone/>
            </a:pPr>
            <a:r>
              <a:rPr lang="en-US" altLang="ja-JP" sz="2400" dirty="0" smtClean="0">
                <a:solidFill>
                  <a:schemeClr val="tx1">
                    <a:lumMod val="95000"/>
                    <a:lumOff val="5000"/>
                  </a:schemeClr>
                </a:solidFill>
                <a:latin typeface="メイリオ"/>
                <a:ea typeface="メイリオ"/>
                <a:cs typeface="メイリオ"/>
              </a:rPr>
              <a:t>4.</a:t>
            </a:r>
            <a:r>
              <a:rPr lang="ja-JP" altLang="ja-JP" sz="2400" dirty="0" smtClean="0">
                <a:solidFill>
                  <a:schemeClr val="tx1">
                    <a:lumMod val="95000"/>
                    <a:lumOff val="5000"/>
                  </a:schemeClr>
                </a:solidFill>
                <a:latin typeface="メイリオ"/>
                <a:ea typeface="メイリオ"/>
                <a:cs typeface="メイリオ"/>
              </a:rPr>
              <a:t>　</a:t>
            </a:r>
            <a:r>
              <a:rPr lang="ja-JP" altLang="en-US" b="1" dirty="0" smtClean="0">
                <a:solidFill>
                  <a:srgbClr val="008000"/>
                </a:solidFill>
                <a:latin typeface="メイリオ"/>
                <a:ea typeface="メイリオ"/>
                <a:cs typeface="メイリオ"/>
              </a:rPr>
              <a:t>性能</a:t>
            </a:r>
            <a:r>
              <a:rPr lang="ja-JP" altLang="en-US" sz="2400" dirty="0" smtClean="0">
                <a:solidFill>
                  <a:schemeClr val="tx1">
                    <a:lumMod val="95000"/>
                    <a:lumOff val="5000"/>
                  </a:schemeClr>
                </a:solidFill>
                <a:latin typeface="メイリオ"/>
                <a:ea typeface="メイリオ"/>
                <a:cs typeface="メイリオ"/>
              </a:rPr>
              <a:t>が出ない</a:t>
            </a:r>
            <a:endParaRPr lang="en-US" altLang="ja-JP" sz="2400" dirty="0" smtClean="0">
              <a:solidFill>
                <a:schemeClr val="tx1">
                  <a:lumMod val="95000"/>
                  <a:lumOff val="5000"/>
                </a:schemeClr>
              </a:solidFill>
              <a:latin typeface="メイリオ"/>
              <a:ea typeface="メイリオ"/>
              <a:cs typeface="メイリオ"/>
            </a:endParaRPr>
          </a:p>
        </p:txBody>
      </p:sp>
    </p:spTree>
    <p:extLst>
      <p:ext uri="{BB962C8B-B14F-4D97-AF65-F5344CB8AC3E}">
        <p14:creationId xmlns:p14="http://schemas.microsoft.com/office/powerpoint/2010/main" val="3692557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開発のポイント</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457200" y="2016478"/>
            <a:ext cx="8229600" cy="4163905"/>
          </a:xfrm>
        </p:spPr>
        <p:txBody>
          <a:bodyPr>
            <a:normAutofit lnSpcReduction="10000"/>
          </a:bodyPr>
          <a:lstStyle/>
          <a:p>
            <a:pPr marL="0" indent="0">
              <a:buNone/>
            </a:pPr>
            <a:r>
              <a:rPr lang="ja-JP" altLang="en-US" sz="2400" dirty="0" smtClean="0">
                <a:solidFill>
                  <a:schemeClr val="tx1">
                    <a:lumMod val="95000"/>
                    <a:lumOff val="5000"/>
                  </a:schemeClr>
                </a:solidFill>
                <a:latin typeface="メイリオ"/>
                <a:ea typeface="メイリオ"/>
                <a:cs typeface="メイリオ"/>
              </a:rPr>
              <a:t>開発会社が感じる</a:t>
            </a:r>
            <a:r>
              <a:rPr lang="ja-JP" altLang="en-US" b="1" dirty="0" smtClean="0">
                <a:solidFill>
                  <a:srgbClr val="008000"/>
                </a:solidFill>
                <a:latin typeface="メイリオ"/>
                <a:ea typeface="メイリオ"/>
                <a:cs typeface="メイリオ"/>
              </a:rPr>
              <a:t>不満</a:t>
            </a:r>
            <a:endParaRPr lang="en-US" altLang="ja-JP" b="1" dirty="0" smtClean="0">
              <a:solidFill>
                <a:srgbClr val="008000"/>
              </a:solidFill>
              <a:latin typeface="メイリオ"/>
              <a:ea typeface="メイリオ"/>
              <a:cs typeface="メイリオ"/>
            </a:endParaRPr>
          </a:p>
          <a:p>
            <a:pPr marL="0" indent="0">
              <a:buNone/>
            </a:pPr>
            <a:endParaRPr lang="en-US" altLang="ja-JP" sz="2400" dirty="0">
              <a:solidFill>
                <a:schemeClr val="tx1">
                  <a:lumMod val="95000"/>
                  <a:lumOff val="5000"/>
                </a:schemeClr>
              </a:solidFill>
              <a:latin typeface="メイリオ"/>
              <a:ea typeface="メイリオ"/>
              <a:cs typeface="メイリオ"/>
            </a:endParaRPr>
          </a:p>
          <a:p>
            <a:pPr marL="857250" lvl="1" indent="-457200">
              <a:buFont typeface="+mj-lt"/>
              <a:buAutoNum type="arabicPeriod"/>
            </a:pPr>
            <a:r>
              <a:rPr lang="ja-JP" altLang="en-US" sz="2400" dirty="0">
                <a:solidFill>
                  <a:schemeClr val="tx1">
                    <a:lumMod val="95000"/>
                    <a:lumOff val="5000"/>
                  </a:schemeClr>
                </a:solidFill>
                <a:latin typeface="メイリオ"/>
                <a:ea typeface="メイリオ"/>
                <a:cs typeface="メイリオ"/>
              </a:rPr>
              <a:t> </a:t>
            </a:r>
            <a:r>
              <a:rPr lang="ja-JP" altLang="en-US" sz="2400" dirty="0" smtClean="0">
                <a:solidFill>
                  <a:schemeClr val="tx1">
                    <a:lumMod val="95000"/>
                    <a:lumOff val="5000"/>
                  </a:schemeClr>
                </a:solidFill>
                <a:latin typeface="メイリオ"/>
                <a:ea typeface="メイリオ"/>
                <a:cs typeface="メイリオ"/>
              </a:rPr>
              <a:t>お客様は</a:t>
            </a:r>
            <a:r>
              <a:rPr lang="ja-JP" altLang="en-US" b="1" dirty="0" smtClean="0">
                <a:solidFill>
                  <a:srgbClr val="008000"/>
                </a:solidFill>
                <a:latin typeface="メイリオ"/>
                <a:ea typeface="メイリオ"/>
                <a:cs typeface="メイリオ"/>
              </a:rPr>
              <a:t>技術</a:t>
            </a:r>
            <a:r>
              <a:rPr lang="ja-JP" altLang="en-US" sz="2400" dirty="0" smtClean="0">
                <a:solidFill>
                  <a:schemeClr val="tx1">
                    <a:lumMod val="95000"/>
                    <a:lumOff val="5000"/>
                  </a:schemeClr>
                </a:solidFill>
                <a:latin typeface="メイリオ"/>
                <a:ea typeface="メイリオ"/>
                <a:cs typeface="メイリオ"/>
              </a:rPr>
              <a:t>が分かってない</a:t>
            </a:r>
            <a:endParaRPr lang="en-US" altLang="ja-JP" sz="2400" dirty="0" smtClean="0">
              <a:solidFill>
                <a:schemeClr val="tx1">
                  <a:lumMod val="95000"/>
                  <a:lumOff val="5000"/>
                </a:schemeClr>
              </a:solidFill>
              <a:latin typeface="メイリオ"/>
              <a:ea typeface="メイリオ"/>
              <a:cs typeface="メイリオ"/>
            </a:endParaRPr>
          </a:p>
          <a:p>
            <a:pPr marL="400050" lvl="1" indent="0">
              <a:buNone/>
            </a:pPr>
            <a:endParaRPr lang="en-US" altLang="ja-JP" sz="2400" dirty="0">
              <a:solidFill>
                <a:schemeClr val="tx1">
                  <a:lumMod val="95000"/>
                  <a:lumOff val="5000"/>
                </a:schemeClr>
              </a:solidFill>
              <a:latin typeface="メイリオ"/>
              <a:ea typeface="メイリオ"/>
              <a:cs typeface="メイリオ"/>
            </a:endParaRPr>
          </a:p>
          <a:p>
            <a:pPr marL="400050" lvl="1" indent="0">
              <a:buNone/>
            </a:pPr>
            <a:r>
              <a:rPr lang="en-US" altLang="ja-JP" sz="2400" dirty="0" smtClean="0">
                <a:solidFill>
                  <a:schemeClr val="tx1">
                    <a:lumMod val="95000"/>
                    <a:lumOff val="5000"/>
                  </a:schemeClr>
                </a:solidFill>
                <a:latin typeface="メイリオ"/>
                <a:ea typeface="メイリオ"/>
                <a:cs typeface="メイリオ"/>
              </a:rPr>
              <a:t>2.</a:t>
            </a:r>
            <a:r>
              <a:rPr lang="ja-JP" altLang="ja-JP" sz="2400" dirty="0" smtClean="0">
                <a:solidFill>
                  <a:schemeClr val="tx1">
                    <a:lumMod val="95000"/>
                    <a:lumOff val="5000"/>
                  </a:schemeClr>
                </a:solidFill>
                <a:latin typeface="メイリオ"/>
                <a:ea typeface="メイリオ"/>
                <a:cs typeface="メイリオ"/>
              </a:rPr>
              <a:t>　</a:t>
            </a:r>
            <a:r>
              <a:rPr lang="ja-JP" altLang="en-US" sz="2400" dirty="0" smtClean="0">
                <a:solidFill>
                  <a:schemeClr val="tx1">
                    <a:lumMod val="95000"/>
                    <a:lumOff val="5000"/>
                  </a:schemeClr>
                </a:solidFill>
                <a:latin typeface="メイリオ"/>
                <a:ea typeface="メイリオ"/>
                <a:cs typeface="メイリオ"/>
              </a:rPr>
              <a:t>仕様がいつまでたっても</a:t>
            </a:r>
            <a:r>
              <a:rPr lang="ja-JP" altLang="en-US" b="1" dirty="0" smtClean="0">
                <a:solidFill>
                  <a:srgbClr val="008000"/>
                </a:solidFill>
                <a:latin typeface="メイリオ"/>
                <a:ea typeface="メイリオ"/>
                <a:cs typeface="メイリオ"/>
              </a:rPr>
              <a:t>決まらない</a:t>
            </a:r>
            <a:endParaRPr lang="en-US" altLang="ja-JP" b="1" dirty="0" smtClean="0">
              <a:solidFill>
                <a:srgbClr val="008000"/>
              </a:solidFill>
              <a:latin typeface="メイリオ"/>
              <a:ea typeface="メイリオ"/>
              <a:cs typeface="メイリオ"/>
            </a:endParaRPr>
          </a:p>
          <a:p>
            <a:pPr marL="857250" lvl="1" indent="-457200">
              <a:buFont typeface="+mj-lt"/>
              <a:buAutoNum type="arabicPeriod"/>
            </a:pPr>
            <a:endParaRPr lang="en-US" altLang="ja-JP" sz="2400" dirty="0">
              <a:solidFill>
                <a:schemeClr val="tx1">
                  <a:lumMod val="95000"/>
                  <a:lumOff val="5000"/>
                </a:schemeClr>
              </a:solidFill>
              <a:latin typeface="メイリオ"/>
              <a:ea typeface="メイリオ"/>
              <a:cs typeface="メイリオ"/>
            </a:endParaRPr>
          </a:p>
          <a:p>
            <a:pPr marL="400050" lvl="1" indent="0">
              <a:buNone/>
            </a:pPr>
            <a:r>
              <a:rPr lang="en-US" altLang="ja-JP" sz="2400" dirty="0" smtClean="0">
                <a:solidFill>
                  <a:schemeClr val="tx1">
                    <a:lumMod val="95000"/>
                    <a:lumOff val="5000"/>
                  </a:schemeClr>
                </a:solidFill>
                <a:latin typeface="メイリオ"/>
                <a:ea typeface="メイリオ"/>
                <a:cs typeface="メイリオ"/>
              </a:rPr>
              <a:t>3.</a:t>
            </a:r>
            <a:r>
              <a:rPr lang="ja-JP" altLang="ja-JP" sz="2400" dirty="0" smtClean="0">
                <a:solidFill>
                  <a:schemeClr val="tx1">
                    <a:lumMod val="95000"/>
                    <a:lumOff val="5000"/>
                  </a:schemeClr>
                </a:solidFill>
                <a:latin typeface="メイリオ"/>
                <a:ea typeface="メイリオ"/>
                <a:cs typeface="メイリオ"/>
              </a:rPr>
              <a:t>　</a:t>
            </a:r>
            <a:r>
              <a:rPr lang="ja-JP" altLang="en-US" sz="2400" dirty="0" smtClean="0">
                <a:solidFill>
                  <a:schemeClr val="tx1">
                    <a:lumMod val="95000"/>
                    <a:lumOff val="5000"/>
                  </a:schemeClr>
                </a:solidFill>
                <a:latin typeface="メイリオ"/>
                <a:ea typeface="メイリオ"/>
                <a:cs typeface="メイリオ"/>
              </a:rPr>
              <a:t>一度決めた仕様が</a:t>
            </a:r>
            <a:r>
              <a:rPr lang="ja-JP" altLang="en-US" b="1" dirty="0" smtClean="0">
                <a:solidFill>
                  <a:srgbClr val="008000"/>
                </a:solidFill>
                <a:latin typeface="メイリオ"/>
                <a:ea typeface="メイリオ"/>
                <a:cs typeface="メイリオ"/>
              </a:rPr>
              <a:t>コロコロ変わる</a:t>
            </a:r>
            <a:endParaRPr lang="en-US" altLang="ja-JP" sz="2400" b="1" dirty="0" smtClean="0">
              <a:solidFill>
                <a:srgbClr val="008000"/>
              </a:solidFill>
              <a:latin typeface="メイリオ"/>
              <a:ea typeface="メイリオ"/>
              <a:cs typeface="メイリオ"/>
            </a:endParaRPr>
          </a:p>
          <a:p>
            <a:pPr marL="857250" lvl="1" indent="-457200">
              <a:buFont typeface="+mj-lt"/>
              <a:buAutoNum type="arabicPeriod"/>
            </a:pPr>
            <a:endParaRPr lang="en-US" altLang="ja-JP" sz="2400" dirty="0">
              <a:solidFill>
                <a:schemeClr val="tx1">
                  <a:lumMod val="95000"/>
                  <a:lumOff val="5000"/>
                </a:schemeClr>
              </a:solidFill>
              <a:latin typeface="メイリオ"/>
              <a:ea typeface="メイリオ"/>
              <a:cs typeface="メイリオ"/>
            </a:endParaRPr>
          </a:p>
          <a:p>
            <a:pPr marL="400050" lvl="1" indent="0">
              <a:buNone/>
            </a:pPr>
            <a:r>
              <a:rPr lang="en-US" altLang="ja-JP" sz="2400" dirty="0" smtClean="0">
                <a:solidFill>
                  <a:schemeClr val="tx1">
                    <a:lumMod val="95000"/>
                    <a:lumOff val="5000"/>
                  </a:schemeClr>
                </a:solidFill>
                <a:latin typeface="メイリオ"/>
                <a:ea typeface="メイリオ"/>
                <a:cs typeface="メイリオ"/>
              </a:rPr>
              <a:t>4.</a:t>
            </a:r>
            <a:r>
              <a:rPr lang="ja-JP" altLang="ja-JP" sz="2400" dirty="0" smtClean="0">
                <a:solidFill>
                  <a:schemeClr val="tx1">
                    <a:lumMod val="95000"/>
                    <a:lumOff val="5000"/>
                  </a:schemeClr>
                </a:solidFill>
                <a:latin typeface="メイリオ"/>
                <a:ea typeface="メイリオ"/>
                <a:cs typeface="メイリオ"/>
              </a:rPr>
              <a:t>　</a:t>
            </a:r>
            <a:r>
              <a:rPr lang="ja-JP" altLang="en-US" b="1" dirty="0" smtClean="0">
                <a:solidFill>
                  <a:srgbClr val="008000"/>
                </a:solidFill>
                <a:latin typeface="メイリオ"/>
                <a:ea typeface="メイリオ"/>
                <a:cs typeface="メイリオ"/>
              </a:rPr>
              <a:t>後から</a:t>
            </a:r>
            <a:r>
              <a:rPr lang="ja-JP" altLang="en-US" sz="2400" dirty="0" smtClean="0">
                <a:solidFill>
                  <a:schemeClr val="tx1">
                    <a:lumMod val="95000"/>
                    <a:lumOff val="5000"/>
                  </a:schemeClr>
                </a:solidFill>
                <a:latin typeface="メイリオ"/>
                <a:ea typeface="メイリオ"/>
                <a:cs typeface="メイリオ"/>
              </a:rPr>
              <a:t>色々言われても困る</a:t>
            </a:r>
            <a:endParaRPr lang="en-US" altLang="ja-JP" sz="2400" dirty="0" smtClean="0">
              <a:solidFill>
                <a:schemeClr val="tx1">
                  <a:lumMod val="95000"/>
                  <a:lumOff val="5000"/>
                </a:schemeClr>
              </a:solidFill>
              <a:latin typeface="メイリオ"/>
              <a:ea typeface="メイリオ"/>
              <a:cs typeface="メイリオ"/>
            </a:endParaRPr>
          </a:p>
        </p:txBody>
      </p:sp>
    </p:spTree>
    <p:extLst>
      <p:ext uri="{BB962C8B-B14F-4D97-AF65-F5344CB8AC3E}">
        <p14:creationId xmlns:p14="http://schemas.microsoft.com/office/powerpoint/2010/main" val="1832418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開発のポイント</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457200" y="2016478"/>
            <a:ext cx="8229600" cy="4163905"/>
          </a:xfrm>
        </p:spPr>
        <p:txBody>
          <a:bodyPr>
            <a:normAutofit/>
          </a:bodyPr>
          <a:lstStyle/>
          <a:p>
            <a:pPr marL="0" indent="0" algn="ctr">
              <a:buNone/>
            </a:pPr>
            <a:endParaRPr lang="en-US" altLang="ja-JP" sz="2800" dirty="0" smtClean="0">
              <a:solidFill>
                <a:schemeClr val="tx1">
                  <a:lumMod val="95000"/>
                  <a:lumOff val="5000"/>
                </a:schemeClr>
              </a:solidFill>
              <a:latin typeface="メイリオ"/>
              <a:ea typeface="メイリオ"/>
              <a:cs typeface="メイリオ"/>
            </a:endParaRPr>
          </a:p>
          <a:p>
            <a:pPr marL="0" indent="0" algn="ctr">
              <a:buNone/>
            </a:pPr>
            <a:endParaRPr lang="en-US" altLang="ja-JP" sz="2800" dirty="0" smtClean="0">
              <a:solidFill>
                <a:schemeClr val="tx1">
                  <a:lumMod val="95000"/>
                  <a:lumOff val="5000"/>
                </a:schemeClr>
              </a:solidFill>
              <a:latin typeface="メイリオ"/>
              <a:ea typeface="メイリオ"/>
              <a:cs typeface="メイリオ"/>
            </a:endParaRPr>
          </a:p>
          <a:p>
            <a:pPr marL="0" indent="0" algn="ctr">
              <a:buNone/>
            </a:pPr>
            <a:r>
              <a:rPr lang="ja-JP" altLang="en-US" sz="2800" dirty="0" smtClean="0">
                <a:solidFill>
                  <a:schemeClr val="tx1">
                    <a:lumMod val="95000"/>
                    <a:lumOff val="5000"/>
                  </a:schemeClr>
                </a:solidFill>
                <a:latin typeface="メイリオ"/>
                <a:ea typeface="メイリオ"/>
                <a:cs typeface="メイリオ"/>
              </a:rPr>
              <a:t>お互いが不満が少なくなるように</a:t>
            </a:r>
            <a:endParaRPr lang="en-US" altLang="ja-JP" sz="2800" dirty="0" smtClean="0">
              <a:solidFill>
                <a:schemeClr val="tx1">
                  <a:lumMod val="95000"/>
                  <a:lumOff val="5000"/>
                </a:schemeClr>
              </a:solidFill>
              <a:latin typeface="メイリオ"/>
              <a:ea typeface="メイリオ"/>
              <a:cs typeface="メイリオ"/>
            </a:endParaRPr>
          </a:p>
          <a:p>
            <a:pPr marL="0" indent="0" algn="ctr">
              <a:buNone/>
            </a:pPr>
            <a:endParaRPr lang="en-US" altLang="ja-JP" sz="2800" dirty="0" smtClean="0">
              <a:solidFill>
                <a:schemeClr val="tx1">
                  <a:lumMod val="95000"/>
                  <a:lumOff val="5000"/>
                </a:schemeClr>
              </a:solidFill>
              <a:latin typeface="メイリオ"/>
              <a:ea typeface="メイリオ"/>
              <a:cs typeface="メイリオ"/>
            </a:endParaRPr>
          </a:p>
          <a:p>
            <a:pPr marL="0" indent="0" algn="ctr">
              <a:buNone/>
            </a:pPr>
            <a:r>
              <a:rPr lang="ja-JP" altLang="en-US" sz="3600" b="1" dirty="0" smtClean="0">
                <a:solidFill>
                  <a:srgbClr val="006C31"/>
                </a:solidFill>
                <a:latin typeface="メイリオ"/>
                <a:ea typeface="メイリオ"/>
                <a:cs typeface="メイリオ"/>
              </a:rPr>
              <a:t>約束ごと</a:t>
            </a:r>
            <a:r>
              <a:rPr lang="ja-JP" altLang="en-US" sz="2800" dirty="0" smtClean="0">
                <a:solidFill>
                  <a:schemeClr val="tx1">
                    <a:lumMod val="95000"/>
                    <a:lumOff val="5000"/>
                  </a:schemeClr>
                </a:solidFill>
                <a:latin typeface="メイリオ"/>
                <a:ea typeface="メイリオ"/>
                <a:cs typeface="メイリオ"/>
              </a:rPr>
              <a:t>を決めましょう．</a:t>
            </a:r>
            <a:endParaRPr lang="en-US" altLang="ja-JP" sz="2800" dirty="0" smtClean="0">
              <a:solidFill>
                <a:schemeClr val="tx1">
                  <a:lumMod val="95000"/>
                  <a:lumOff val="5000"/>
                </a:schemeClr>
              </a:solidFill>
              <a:latin typeface="メイリオ"/>
              <a:ea typeface="メイリオ"/>
              <a:cs typeface="メイリオ"/>
            </a:endParaRPr>
          </a:p>
        </p:txBody>
      </p:sp>
    </p:spTree>
    <p:extLst>
      <p:ext uri="{BB962C8B-B14F-4D97-AF65-F5344CB8AC3E}">
        <p14:creationId xmlns:p14="http://schemas.microsoft.com/office/powerpoint/2010/main" val="39351793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開発のポイント</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457200" y="1162463"/>
            <a:ext cx="8229600" cy="3150745"/>
          </a:xfrm>
        </p:spPr>
        <p:txBody>
          <a:bodyPr>
            <a:normAutofit/>
          </a:bodyPr>
          <a:lstStyle/>
          <a:p>
            <a:pPr marL="0" indent="0" algn="ctr">
              <a:buNone/>
            </a:pPr>
            <a:endParaRPr lang="en-US" altLang="ja-JP" sz="4000" dirty="0" smtClean="0">
              <a:solidFill>
                <a:schemeClr val="tx1">
                  <a:lumMod val="95000"/>
                  <a:lumOff val="5000"/>
                </a:schemeClr>
              </a:solidFill>
              <a:latin typeface="メイリオ"/>
              <a:ea typeface="メイリオ"/>
              <a:cs typeface="メイリオ"/>
            </a:endParaRPr>
          </a:p>
          <a:p>
            <a:pPr marL="0" indent="0" algn="ctr">
              <a:buNone/>
            </a:pPr>
            <a:r>
              <a:rPr lang="ja-JP" altLang="en-US" sz="4000" b="1" dirty="0" smtClean="0">
                <a:latin typeface="メイリオ"/>
                <a:ea typeface="メイリオ"/>
                <a:cs typeface="メイリオ"/>
              </a:rPr>
              <a:t>ちなみに・・・</a:t>
            </a:r>
            <a:endParaRPr lang="en-US" altLang="ja-JP" sz="4000" b="1" dirty="0" smtClean="0">
              <a:latin typeface="メイリオ"/>
              <a:ea typeface="メイリオ"/>
              <a:cs typeface="メイリオ"/>
            </a:endParaRPr>
          </a:p>
          <a:p>
            <a:pPr marL="0" indent="0" algn="ctr">
              <a:buNone/>
            </a:pPr>
            <a:r>
              <a:rPr lang="ja-JP" altLang="en-US" sz="4000" b="1" dirty="0" smtClean="0">
                <a:latin typeface="メイリオ"/>
                <a:ea typeface="メイリオ"/>
                <a:cs typeface="メイリオ"/>
              </a:rPr>
              <a:t>約束ごとを決めていても</a:t>
            </a:r>
            <a:endParaRPr lang="en-US" altLang="ja-JP" sz="4000" b="1" dirty="0" smtClean="0">
              <a:latin typeface="メイリオ"/>
              <a:ea typeface="メイリオ"/>
              <a:cs typeface="メイリオ"/>
            </a:endParaRPr>
          </a:p>
          <a:p>
            <a:pPr marL="0" indent="0" algn="ctr">
              <a:buNone/>
            </a:pPr>
            <a:r>
              <a:rPr lang="ja-JP" altLang="en-US" sz="4000" b="1" dirty="0" smtClean="0">
                <a:latin typeface="メイリオ"/>
                <a:ea typeface="メイリオ"/>
                <a:cs typeface="メイリオ"/>
              </a:rPr>
              <a:t>こんな感じです。</a:t>
            </a:r>
            <a:endParaRPr lang="en-US" altLang="ja-JP" sz="4000" b="1" dirty="0" smtClean="0">
              <a:latin typeface="メイリオ"/>
              <a:ea typeface="メイリオ"/>
              <a:cs typeface="メイリオ"/>
            </a:endParaRPr>
          </a:p>
        </p:txBody>
      </p:sp>
      <p:sp>
        <p:nvSpPr>
          <p:cNvPr id="4" name="コンテンツ プレースホルダー 2"/>
          <p:cNvSpPr txBox="1">
            <a:spLocks/>
          </p:cNvSpPr>
          <p:nvPr/>
        </p:nvSpPr>
        <p:spPr>
          <a:xfrm>
            <a:off x="457200" y="4785558"/>
            <a:ext cx="8229600" cy="84749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lgn="ctr">
              <a:buFont typeface="Arial"/>
              <a:buNone/>
            </a:pPr>
            <a:r>
              <a:rPr lang="en-US" altLang="ja-JP" sz="2400" dirty="0" smtClean="0">
                <a:solidFill>
                  <a:schemeClr val="tx1">
                    <a:lumMod val="95000"/>
                    <a:lumOff val="5000"/>
                  </a:schemeClr>
                </a:solidFill>
                <a:latin typeface="メイリオ"/>
                <a:ea typeface="メイリオ"/>
                <a:cs typeface="メイリオ"/>
                <a:hlinkClick r:id="rId2"/>
              </a:rPr>
              <a:t>http://www.youtube.com/watch?v=CFZiil0DfMc</a:t>
            </a:r>
            <a:endParaRPr lang="en-US" altLang="ja-JP" sz="2400" dirty="0" smtClean="0">
              <a:solidFill>
                <a:schemeClr val="tx1">
                  <a:lumMod val="95000"/>
                  <a:lumOff val="5000"/>
                </a:schemeClr>
              </a:solidFill>
              <a:latin typeface="メイリオ"/>
              <a:ea typeface="メイリオ"/>
              <a:cs typeface="メイリオ"/>
            </a:endParaRPr>
          </a:p>
        </p:txBody>
      </p:sp>
    </p:spTree>
    <p:extLst>
      <p:ext uri="{BB962C8B-B14F-4D97-AF65-F5344CB8AC3E}">
        <p14:creationId xmlns:p14="http://schemas.microsoft.com/office/powerpoint/2010/main" val="2341767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4" name="Picture 2" descr="クリックすると新しいウィンドウで開きま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148670" cy="6111503"/>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568171" y="3409025"/>
            <a:ext cx="1491448" cy="2876365"/>
          </a:xfrm>
          <a:prstGeom prst="rect">
            <a:avLst/>
          </a:prstGeom>
          <a:noFill/>
          <a:ln w="508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四角形吹き出し 5"/>
          <p:cNvSpPr/>
          <p:nvPr/>
        </p:nvSpPr>
        <p:spPr>
          <a:xfrm>
            <a:off x="352509" y="4623796"/>
            <a:ext cx="1793289" cy="446821"/>
          </a:xfrm>
          <a:prstGeom prst="wedgeRectCallout">
            <a:avLst>
              <a:gd name="adj1" fmla="val -23350"/>
              <a:gd name="adj2" fmla="val 228984"/>
            </a:avLst>
          </a:prstGeom>
          <a:solidFill>
            <a:schemeClr val="bg1"/>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4000" b="1" dirty="0" smtClean="0">
                <a:solidFill>
                  <a:srgbClr val="FF0000"/>
                </a:solidFill>
              </a:rPr>
              <a:t>ここ</a:t>
            </a:r>
            <a:r>
              <a:rPr lang="en-US" altLang="ja-JP" sz="4000" b="1" dirty="0" smtClean="0">
                <a:solidFill>
                  <a:srgbClr val="FF0000"/>
                </a:solidFill>
              </a:rPr>
              <a:t>!!</a:t>
            </a:r>
            <a:endParaRPr kumimoji="1" lang="ja-JP" altLang="en-US" sz="4000" b="1" dirty="0">
              <a:solidFill>
                <a:srgbClr val="FF0000"/>
              </a:solidFill>
            </a:endParaRPr>
          </a:p>
        </p:txBody>
      </p:sp>
    </p:spTree>
    <p:extLst>
      <p:ext uri="{BB962C8B-B14F-4D97-AF65-F5344CB8AC3E}">
        <p14:creationId xmlns:p14="http://schemas.microsoft.com/office/powerpoint/2010/main" val="57411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0"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par>
                                <p:cTn id="10" presetID="2" presetClass="entr" presetSubtype="4"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開発のポイント</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414067" y="1406909"/>
            <a:ext cx="8229600" cy="718096"/>
          </a:xfrm>
        </p:spPr>
        <p:txBody>
          <a:bodyPr>
            <a:normAutofit/>
          </a:bodyPr>
          <a:lstStyle/>
          <a:p>
            <a:pPr marL="0" indent="0" algn="ctr">
              <a:buNone/>
            </a:pPr>
            <a:r>
              <a:rPr lang="ja-JP" altLang="en-US" sz="4000" b="1" dirty="0" smtClean="0">
                <a:latin typeface="メイリオ"/>
                <a:ea typeface="メイリオ"/>
                <a:cs typeface="メイリオ"/>
              </a:rPr>
              <a:t>誰が悪い？？</a:t>
            </a:r>
            <a:endParaRPr lang="en-US" altLang="ja-JP" sz="4000" b="1" dirty="0" smtClean="0">
              <a:latin typeface="メイリオ"/>
              <a:ea typeface="メイリオ"/>
              <a:cs typeface="メイリオ"/>
            </a:endParaRPr>
          </a:p>
        </p:txBody>
      </p:sp>
      <p:sp>
        <p:nvSpPr>
          <p:cNvPr id="4" name="コンテンツ プレースホルダー 2"/>
          <p:cNvSpPr txBox="1">
            <a:spLocks/>
          </p:cNvSpPr>
          <p:nvPr/>
        </p:nvSpPr>
        <p:spPr>
          <a:xfrm>
            <a:off x="457200" y="2326944"/>
            <a:ext cx="8229600" cy="79573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lgn="ctr">
              <a:buFont typeface="Arial"/>
              <a:buNone/>
            </a:pPr>
            <a:r>
              <a:rPr lang="ja-JP" altLang="en-US" sz="4000" b="1" dirty="0" smtClean="0">
                <a:latin typeface="メイリオ"/>
                <a:ea typeface="メイリオ"/>
                <a:cs typeface="メイリオ"/>
              </a:rPr>
              <a:t>みんなに責任があります！！</a:t>
            </a:r>
            <a:endParaRPr lang="en-US" altLang="ja-JP" sz="4000" b="1" dirty="0" smtClean="0">
              <a:latin typeface="メイリオ"/>
              <a:ea typeface="メイリオ"/>
              <a:cs typeface="メイリオ"/>
            </a:endParaRPr>
          </a:p>
        </p:txBody>
      </p:sp>
      <p:sp>
        <p:nvSpPr>
          <p:cNvPr id="5" name="コンテンツ プレースホルダー 2"/>
          <p:cNvSpPr txBox="1">
            <a:spLocks/>
          </p:cNvSpPr>
          <p:nvPr/>
        </p:nvSpPr>
        <p:spPr>
          <a:xfrm>
            <a:off x="457200" y="3983302"/>
            <a:ext cx="8229600" cy="72672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lgn="ctr">
              <a:buFont typeface="Arial"/>
              <a:buNone/>
            </a:pPr>
            <a:r>
              <a:rPr lang="ja-JP" altLang="en-US" sz="4000" b="1" dirty="0" smtClean="0">
                <a:latin typeface="メイリオ"/>
                <a:ea typeface="メイリオ"/>
                <a:cs typeface="メイリオ"/>
              </a:rPr>
              <a:t>こんなことってあるの？</a:t>
            </a:r>
            <a:endParaRPr lang="en-US" altLang="ja-JP" sz="4000" b="1" dirty="0" smtClean="0">
              <a:latin typeface="メイリオ"/>
              <a:ea typeface="メイリオ"/>
              <a:cs typeface="メイリオ"/>
            </a:endParaRPr>
          </a:p>
        </p:txBody>
      </p:sp>
      <p:sp>
        <p:nvSpPr>
          <p:cNvPr id="6" name="コンテンツ プレースホルダー 2"/>
          <p:cNvSpPr txBox="1">
            <a:spLocks/>
          </p:cNvSpPr>
          <p:nvPr/>
        </p:nvSpPr>
        <p:spPr>
          <a:xfrm>
            <a:off x="414067" y="5082011"/>
            <a:ext cx="8229600" cy="74397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lgn="ctr">
              <a:buFont typeface="Arial"/>
              <a:buNone/>
            </a:pPr>
            <a:r>
              <a:rPr lang="ja-JP" altLang="en-US" sz="4000" b="1" dirty="0" smtClean="0">
                <a:solidFill>
                  <a:srgbClr val="FF0000"/>
                </a:solidFill>
                <a:latin typeface="メイリオ"/>
                <a:ea typeface="メイリオ"/>
                <a:cs typeface="メイリオ"/>
              </a:rPr>
              <a:t>あります！！！</a:t>
            </a:r>
            <a:endParaRPr lang="en-US" altLang="ja-JP" sz="4000" b="1" dirty="0" smtClean="0">
              <a:solidFill>
                <a:srgbClr val="FF0000"/>
              </a:solidFill>
              <a:latin typeface="メイリオ"/>
              <a:ea typeface="メイリオ"/>
              <a:cs typeface="メイリオ"/>
            </a:endParaRPr>
          </a:p>
        </p:txBody>
      </p:sp>
    </p:spTree>
    <p:extLst>
      <p:ext uri="{BB962C8B-B14F-4D97-AF65-F5344CB8AC3E}">
        <p14:creationId xmlns:p14="http://schemas.microsoft.com/office/powerpoint/2010/main" val="61486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endParaRPr kumimoji="1" lang="ja-JP" altLang="en-US"/>
          </a:p>
        </p:txBody>
      </p:sp>
      <p:pic>
        <p:nvPicPr>
          <p:cNvPr id="1026" name="Picture 2" descr="http://itpro.nikkeibp.co.jp/article/COLUMN/20120409/390218/030zu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875229"/>
            <a:ext cx="8572500" cy="542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140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自己紹介</a:t>
            </a:r>
            <a:endParaRPr kumimoji="1" lang="ja-JP" altLang="en-US" dirty="0">
              <a:latin typeface="メイリオ"/>
              <a:ea typeface="メイリオ"/>
              <a:cs typeface="メイリオ"/>
            </a:endParaRPr>
          </a:p>
        </p:txBody>
      </p:sp>
      <p:sp>
        <p:nvSpPr>
          <p:cNvPr id="4" name="正方形/長方形 3"/>
          <p:cNvSpPr/>
          <p:nvPr/>
        </p:nvSpPr>
        <p:spPr>
          <a:xfrm>
            <a:off x="352697" y="2348879"/>
            <a:ext cx="8451669" cy="4295949"/>
          </a:xfrm>
          <a:prstGeom prst="rect">
            <a:avLst/>
          </a:prstGeom>
          <a:ln>
            <a:solidFill>
              <a:srgbClr val="FF6600"/>
            </a:solidFill>
          </a:ln>
        </p:spPr>
        <p:style>
          <a:lnRef idx="2">
            <a:schemeClr val="dk1"/>
          </a:lnRef>
          <a:fillRef idx="1">
            <a:schemeClr val="lt1"/>
          </a:fillRef>
          <a:effectRef idx="0">
            <a:schemeClr val="dk1"/>
          </a:effectRef>
          <a:fontRef idx="minor">
            <a:schemeClr val="dk1"/>
          </a:fontRef>
        </p:style>
        <p:txBody>
          <a:bodyPr rtlCol="0" anchor="t"/>
          <a:lstStyle/>
          <a:p>
            <a:r>
              <a:rPr lang="ja-JP" altLang="en-US" dirty="0" smtClean="0">
                <a:latin typeface="メイリオ"/>
                <a:ea typeface="メイリオ"/>
                <a:cs typeface="メイリオ"/>
              </a:rPr>
              <a:t>・・・ＯＩＣ１年目です</a:t>
            </a:r>
            <a:endParaRPr lang="en-US" altLang="ja-JP" dirty="0" smtClean="0">
              <a:latin typeface="メイリオ"/>
              <a:ea typeface="メイリオ"/>
              <a:cs typeface="メイリオ"/>
            </a:endParaRPr>
          </a:p>
          <a:p>
            <a:endParaRPr lang="en-US" altLang="ja-JP" dirty="0">
              <a:latin typeface="メイリオ"/>
              <a:ea typeface="メイリオ"/>
              <a:cs typeface="メイリオ"/>
            </a:endParaRPr>
          </a:p>
          <a:p>
            <a:pPr marL="285750" indent="-285750">
              <a:buFont typeface="Arial"/>
              <a:buChar char="•"/>
            </a:pPr>
            <a:r>
              <a:rPr lang="ja-JP" altLang="en-US" dirty="0" smtClean="0">
                <a:latin typeface="メイリオ"/>
                <a:ea typeface="メイリオ"/>
                <a:cs typeface="メイリオ"/>
              </a:rPr>
              <a:t>日本アイ・ビー・エム株式会社（</a:t>
            </a:r>
            <a:r>
              <a:rPr lang="en-US" altLang="ja-JP" dirty="0" smtClean="0">
                <a:latin typeface="メイリオ"/>
                <a:ea typeface="メイリオ"/>
                <a:cs typeface="メイリオ"/>
              </a:rPr>
              <a:t>IBM</a:t>
            </a:r>
            <a:r>
              <a:rPr lang="ja-JP" altLang="en-US" dirty="0" smtClean="0">
                <a:latin typeface="メイリオ"/>
                <a:ea typeface="メイリオ"/>
                <a:cs typeface="メイリオ"/>
              </a:rPr>
              <a:t>）で２６年、</a:t>
            </a:r>
            <a:r>
              <a:rPr lang="en-US" altLang="ja-JP" dirty="0" smtClean="0">
                <a:latin typeface="メイリオ"/>
                <a:ea typeface="メイリオ"/>
                <a:cs typeface="メイリオ"/>
              </a:rPr>
              <a:t>IBM</a:t>
            </a:r>
            <a:r>
              <a:rPr lang="ja-JP" altLang="en-US" dirty="0" smtClean="0">
                <a:latin typeface="メイリオ"/>
                <a:ea typeface="メイリオ"/>
                <a:cs typeface="メイリオ"/>
              </a:rPr>
              <a:t>特約店で８年システムエンジニアとして３３年間お客様と接する仕事をしてきました。</a:t>
            </a:r>
            <a:endParaRPr lang="en-US" altLang="ja-JP" sz="1400" dirty="0">
              <a:latin typeface="メイリオ"/>
              <a:ea typeface="メイリオ"/>
              <a:cs typeface="メイリオ"/>
            </a:endParaRPr>
          </a:p>
          <a:p>
            <a:r>
              <a:rPr lang="en-US" altLang="ja-JP" sz="1600" dirty="0" smtClean="0">
                <a:latin typeface="メイリオ"/>
                <a:ea typeface="メイリオ"/>
                <a:cs typeface="メイリオ"/>
              </a:rPr>
              <a:t>	</a:t>
            </a:r>
            <a:r>
              <a:rPr lang="ja-JP" altLang="en-US" sz="1600" dirty="0" smtClean="0">
                <a:latin typeface="メイリオ"/>
                <a:ea typeface="メイリオ"/>
                <a:cs typeface="メイリオ"/>
              </a:rPr>
              <a:t>システムズ・エンジニア（</a:t>
            </a:r>
            <a:r>
              <a:rPr lang="en-US" altLang="ja-JP" sz="1600" dirty="0" smtClean="0">
                <a:latin typeface="メイリオ"/>
                <a:ea typeface="メイリオ"/>
                <a:cs typeface="メイリオ"/>
              </a:rPr>
              <a:t>SE</a:t>
            </a:r>
            <a:r>
              <a:rPr lang="ja-JP" altLang="en-US" sz="1600" dirty="0" smtClean="0">
                <a:latin typeface="メイリオ"/>
                <a:ea typeface="メイリオ"/>
                <a:cs typeface="メイリオ"/>
              </a:rPr>
              <a:t>）</a:t>
            </a:r>
            <a:endParaRPr lang="en-US" altLang="ja-JP" sz="1600" dirty="0">
              <a:latin typeface="メイリオ"/>
              <a:ea typeface="メイリオ"/>
              <a:cs typeface="メイリオ"/>
            </a:endParaRPr>
          </a:p>
          <a:p>
            <a:r>
              <a:rPr lang="en-US" altLang="ja-JP" sz="1600" dirty="0" smtClean="0">
                <a:latin typeface="メイリオ"/>
                <a:ea typeface="メイリオ"/>
                <a:cs typeface="メイリオ"/>
              </a:rPr>
              <a:t>	PC</a:t>
            </a:r>
            <a:r>
              <a:rPr lang="ja-JP" altLang="en-US" sz="1600" dirty="0" smtClean="0">
                <a:latin typeface="メイリオ"/>
                <a:ea typeface="メイリオ"/>
                <a:cs typeface="メイリオ"/>
              </a:rPr>
              <a:t>サーバー スペシャリスト</a:t>
            </a:r>
            <a:endParaRPr lang="en-US" altLang="ja-JP" sz="1600" dirty="0" smtClean="0">
              <a:latin typeface="メイリオ"/>
              <a:ea typeface="メイリオ"/>
              <a:cs typeface="メイリオ"/>
            </a:endParaRPr>
          </a:p>
          <a:p>
            <a:r>
              <a:rPr lang="en-US" altLang="ja-JP" sz="1600" dirty="0" smtClean="0">
                <a:latin typeface="メイリオ"/>
                <a:ea typeface="メイリオ"/>
                <a:cs typeface="メイリオ"/>
              </a:rPr>
              <a:t>	IT</a:t>
            </a:r>
            <a:r>
              <a:rPr lang="ja-JP" altLang="en-US" sz="1600" dirty="0" smtClean="0">
                <a:latin typeface="メイリオ"/>
                <a:ea typeface="メイリオ"/>
                <a:cs typeface="メイリオ"/>
              </a:rPr>
              <a:t>スペシャリスト</a:t>
            </a:r>
            <a:endParaRPr lang="en-US" altLang="ja-JP" sz="1600" dirty="0" smtClean="0">
              <a:latin typeface="メイリオ"/>
              <a:ea typeface="メイリオ"/>
              <a:cs typeface="メイリオ"/>
            </a:endParaRPr>
          </a:p>
          <a:p>
            <a:r>
              <a:rPr lang="en-US" altLang="ja-JP" sz="1600" dirty="0">
                <a:latin typeface="メイリオ"/>
                <a:ea typeface="メイリオ"/>
                <a:cs typeface="メイリオ"/>
              </a:rPr>
              <a:t>	</a:t>
            </a:r>
            <a:r>
              <a:rPr lang="ja-JP" altLang="en-US" sz="1600" dirty="0" smtClean="0">
                <a:latin typeface="メイリオ"/>
                <a:ea typeface="メイリオ"/>
                <a:cs typeface="メイリオ"/>
              </a:rPr>
              <a:t>プロジェクト スペシャリスト（プロジェクトマネージャー</a:t>
            </a:r>
            <a:r>
              <a:rPr lang="en-US" altLang="ja-JP" sz="1600" dirty="0" smtClean="0">
                <a:latin typeface="メイリオ"/>
                <a:ea typeface="メイリオ"/>
                <a:cs typeface="メイリオ"/>
              </a:rPr>
              <a:t>)</a:t>
            </a:r>
          </a:p>
          <a:p>
            <a:r>
              <a:rPr lang="en-US" altLang="ja-JP" sz="1600" dirty="0" smtClean="0">
                <a:latin typeface="メイリオ"/>
                <a:ea typeface="メイリオ"/>
                <a:cs typeface="メイリオ"/>
              </a:rPr>
              <a:t>	</a:t>
            </a:r>
            <a:r>
              <a:rPr lang="ja-JP" altLang="en-US" sz="1600" dirty="0" smtClean="0">
                <a:latin typeface="メイリオ"/>
                <a:ea typeface="メイリオ"/>
                <a:cs typeface="メイリオ"/>
              </a:rPr>
              <a:t>管理職</a:t>
            </a:r>
            <a:endParaRPr lang="en-US" altLang="ja-JP" sz="1600" dirty="0" smtClean="0">
              <a:latin typeface="メイリオ"/>
              <a:ea typeface="メイリオ"/>
              <a:cs typeface="メイリオ"/>
            </a:endParaRPr>
          </a:p>
          <a:p>
            <a:endParaRPr lang="en-US" altLang="ja-JP" dirty="0">
              <a:latin typeface="メイリオ"/>
              <a:ea typeface="メイリオ"/>
              <a:cs typeface="メイリオ"/>
            </a:endParaRPr>
          </a:p>
          <a:p>
            <a:r>
              <a:rPr lang="ja-JP" altLang="en-US" dirty="0" smtClean="0">
                <a:latin typeface="メイリオ"/>
                <a:ea typeface="メイリオ"/>
                <a:cs typeface="メイリオ"/>
              </a:rPr>
              <a:t>お客様の</a:t>
            </a:r>
            <a:r>
              <a:rPr lang="ja-JP" altLang="en-US" dirty="0">
                <a:latin typeface="メイリオ"/>
                <a:ea typeface="メイリオ"/>
                <a:cs typeface="メイリオ"/>
              </a:rPr>
              <a:t>基幹システム</a:t>
            </a:r>
            <a:r>
              <a:rPr lang="ja-JP" altLang="en-US" dirty="0" smtClean="0">
                <a:latin typeface="メイリオ"/>
                <a:ea typeface="メイリオ"/>
                <a:cs typeface="メイリオ"/>
              </a:rPr>
              <a:t>を稼働させる大、中、小型ホストコンピュータおよびオープン系コンピュータを担当しました。</a:t>
            </a:r>
            <a:endParaRPr lang="en-US" altLang="ja-JP" dirty="0" smtClean="0">
              <a:latin typeface="メイリオ"/>
              <a:ea typeface="メイリオ"/>
              <a:cs typeface="メイリオ"/>
            </a:endParaRPr>
          </a:p>
          <a:p>
            <a:endParaRPr lang="en-US" altLang="ja-JP" dirty="0">
              <a:latin typeface="メイリオ"/>
              <a:ea typeface="メイリオ"/>
              <a:cs typeface="メイリオ"/>
            </a:endParaRPr>
          </a:p>
          <a:p>
            <a:r>
              <a:rPr kumimoji="1" lang="ja-JP" altLang="en-US" dirty="0" smtClean="0">
                <a:latin typeface="メイリオ"/>
                <a:ea typeface="メイリオ"/>
                <a:cs typeface="メイリオ"/>
              </a:rPr>
              <a:t>社歴後半はインフラ・運用管理システムの構築プロジェクトにメンバー兼リーダーとして参画し、特に西日本のお客様業務システムの運用管理システム構築責任者として活動していました。</a:t>
            </a:r>
            <a:endParaRPr kumimoji="1" lang="ja-JP" altLang="en-US" dirty="0">
              <a:latin typeface="メイリオ"/>
              <a:ea typeface="メイリオ"/>
              <a:cs typeface="メイリオ"/>
            </a:endParaRPr>
          </a:p>
        </p:txBody>
      </p:sp>
      <p:sp>
        <p:nvSpPr>
          <p:cNvPr id="6" name="コンテンツ プレースホルダー 2"/>
          <p:cNvSpPr>
            <a:spLocks noGrp="1"/>
          </p:cNvSpPr>
          <p:nvPr>
            <p:ph idx="1"/>
          </p:nvPr>
        </p:nvSpPr>
        <p:spPr>
          <a:xfrm>
            <a:off x="457200" y="1196752"/>
            <a:ext cx="8229600" cy="4525963"/>
          </a:xfrm>
        </p:spPr>
        <p:txBody>
          <a:bodyPr/>
          <a:lstStyle/>
          <a:p>
            <a:pPr marL="0" indent="0" algn="ctr">
              <a:buNone/>
            </a:pPr>
            <a:r>
              <a:rPr lang="ja-JP" altLang="en-US" dirty="0" smtClean="0">
                <a:latin typeface="メイリオ"/>
                <a:ea typeface="メイリオ"/>
                <a:cs typeface="メイリオ"/>
              </a:rPr>
              <a:t>梶田　純孝</a:t>
            </a:r>
            <a:r>
              <a:rPr lang="en-US" altLang="ja-JP" dirty="0" smtClean="0">
                <a:latin typeface="メイリオ"/>
                <a:ea typeface="メイリオ"/>
                <a:cs typeface="メイリオ"/>
              </a:rPr>
              <a:t>(Yoshitaka </a:t>
            </a:r>
            <a:r>
              <a:rPr lang="en-US" altLang="ja-JP" dirty="0" err="1" smtClean="0">
                <a:latin typeface="メイリオ"/>
                <a:ea typeface="メイリオ"/>
                <a:cs typeface="メイリオ"/>
              </a:rPr>
              <a:t>Kajita</a:t>
            </a:r>
            <a:r>
              <a:rPr lang="en-US" altLang="ja-JP" dirty="0" smtClean="0">
                <a:latin typeface="メイリオ"/>
                <a:ea typeface="メイリオ"/>
                <a:cs typeface="メイリオ"/>
              </a:rPr>
              <a:t>)</a:t>
            </a:r>
            <a:endParaRPr lang="en-US" altLang="ja-JP" dirty="0">
              <a:latin typeface="メイリオ"/>
              <a:ea typeface="メイリオ"/>
              <a:cs typeface="メイリオ"/>
            </a:endParaRPr>
          </a:p>
          <a:p>
            <a:pPr marL="0" indent="0" algn="ctr">
              <a:buNone/>
            </a:pPr>
            <a:r>
              <a:rPr lang="en-US" altLang="ja-JP" dirty="0" smtClean="0">
                <a:latin typeface="メイリオ"/>
                <a:ea typeface="メイリオ"/>
                <a:cs typeface="メイリオ"/>
              </a:rPr>
              <a:t>E-mail </a:t>
            </a:r>
            <a:r>
              <a:rPr lang="en-US" altLang="ja-JP" dirty="0">
                <a:latin typeface="メイリオ"/>
                <a:ea typeface="メイリオ"/>
                <a:cs typeface="メイリオ"/>
              </a:rPr>
              <a:t>: </a:t>
            </a:r>
            <a:r>
              <a:rPr lang="en-US" altLang="ja-JP" dirty="0" smtClean="0">
                <a:latin typeface="メイリオ"/>
                <a:ea typeface="メイリオ"/>
                <a:cs typeface="メイリオ"/>
              </a:rPr>
              <a:t>kajita@oic.jp</a:t>
            </a:r>
            <a:endParaRPr lang="en-US" altLang="ja-JP" dirty="0">
              <a:latin typeface="メイリオ"/>
              <a:ea typeface="メイリオ"/>
              <a:cs typeface="メイリオ"/>
            </a:endParaRPr>
          </a:p>
          <a:p>
            <a:pPr marL="0" indent="0">
              <a:buNone/>
            </a:pPr>
            <a:endParaRPr lang="en-US" altLang="ja-JP" dirty="0" smtClean="0">
              <a:latin typeface="Osaka"/>
              <a:ea typeface="Osaka"/>
              <a:cs typeface="Osaka"/>
            </a:endParaRPr>
          </a:p>
          <a:p>
            <a:pPr marL="0" indent="0">
              <a:buNone/>
            </a:pPr>
            <a:endParaRPr kumimoji="1" lang="ja-JP" altLang="en-US" dirty="0">
              <a:latin typeface="Osaka"/>
              <a:ea typeface="Osaka"/>
              <a:cs typeface="Osaka"/>
            </a:endParaRPr>
          </a:p>
        </p:txBody>
      </p:sp>
    </p:spTree>
    <p:extLst>
      <p:ext uri="{BB962C8B-B14F-4D97-AF65-F5344CB8AC3E}">
        <p14:creationId xmlns:p14="http://schemas.microsoft.com/office/powerpoint/2010/main" val="916553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表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8034" y="181332"/>
            <a:ext cx="5545698" cy="6602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852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開発のポイント</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457200" y="2016478"/>
            <a:ext cx="8229600" cy="4163905"/>
          </a:xfrm>
        </p:spPr>
        <p:txBody>
          <a:bodyPr>
            <a:normAutofit/>
          </a:bodyPr>
          <a:lstStyle/>
          <a:p>
            <a:pPr marL="0" indent="0" algn="ctr">
              <a:buNone/>
            </a:pPr>
            <a:endParaRPr lang="en-US" altLang="ja-JP" sz="4000" dirty="0" smtClean="0">
              <a:solidFill>
                <a:schemeClr val="tx1">
                  <a:lumMod val="95000"/>
                  <a:lumOff val="5000"/>
                </a:schemeClr>
              </a:solidFill>
              <a:latin typeface="メイリオ"/>
              <a:ea typeface="メイリオ"/>
              <a:cs typeface="メイリオ"/>
            </a:endParaRPr>
          </a:p>
          <a:p>
            <a:pPr marL="0" indent="0" algn="ctr">
              <a:buNone/>
            </a:pPr>
            <a:endParaRPr lang="en-US" altLang="ja-JP" sz="4000" dirty="0" smtClean="0">
              <a:solidFill>
                <a:schemeClr val="tx1">
                  <a:lumMod val="95000"/>
                  <a:lumOff val="5000"/>
                </a:schemeClr>
              </a:solidFill>
              <a:latin typeface="メイリオ"/>
              <a:ea typeface="メイリオ"/>
              <a:cs typeface="メイリオ"/>
            </a:endParaRPr>
          </a:p>
          <a:p>
            <a:pPr marL="0" indent="0" algn="ctr">
              <a:buNone/>
            </a:pPr>
            <a:r>
              <a:rPr lang="ja-JP" altLang="en-US" sz="4000" b="1" dirty="0" smtClean="0">
                <a:latin typeface="メイリオ"/>
                <a:ea typeface="メイリオ"/>
                <a:cs typeface="メイリオ"/>
              </a:rPr>
              <a:t>　　判決は</a:t>
            </a:r>
            <a:r>
              <a:rPr lang="en-US" altLang="ja-JP" sz="4000" b="1" dirty="0" smtClean="0">
                <a:latin typeface="メイリオ"/>
                <a:ea typeface="メイリオ"/>
                <a:cs typeface="メイリオ"/>
              </a:rPr>
              <a:t>??</a:t>
            </a:r>
          </a:p>
        </p:txBody>
      </p:sp>
      <p:pic>
        <p:nvPicPr>
          <p:cNvPr id="1026" name="Picture 2" descr="成歩堂「異議あり！」"/>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641" y="4195761"/>
            <a:ext cx="22860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3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吹き出し 3"/>
          <p:cNvSpPr/>
          <p:nvPr/>
        </p:nvSpPr>
        <p:spPr>
          <a:xfrm>
            <a:off x="3586780" y="4222356"/>
            <a:ext cx="5100020" cy="642550"/>
          </a:xfrm>
          <a:prstGeom prst="wedgeRoundRectCallout">
            <a:avLst>
              <a:gd name="adj1" fmla="val -48878"/>
              <a:gd name="adj2" fmla="val 144354"/>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800" b="1" dirty="0" smtClean="0"/>
              <a:t>これこそ</a:t>
            </a:r>
            <a:r>
              <a:rPr kumimoji="1" lang="ja-JP" altLang="en-US" sz="2800" b="1" dirty="0" smtClean="0">
                <a:solidFill>
                  <a:srgbClr val="FFFF00"/>
                </a:solidFill>
              </a:rPr>
              <a:t>「システム設計」</a:t>
            </a:r>
            <a:r>
              <a:rPr kumimoji="1" lang="ja-JP" altLang="en-US" sz="2800" b="1" dirty="0" smtClean="0"/>
              <a:t>です！</a:t>
            </a:r>
            <a:endParaRPr kumimoji="1" lang="ja-JP" altLang="en-US" sz="2800" b="1" dirty="0"/>
          </a:p>
        </p:txBody>
      </p:sp>
      <p:sp>
        <p:nvSpPr>
          <p:cNvPr id="3" name="コンテンツ プレースホルダー 2"/>
          <p:cNvSpPr>
            <a:spLocks noGrp="1"/>
          </p:cNvSpPr>
          <p:nvPr>
            <p:ph idx="1"/>
          </p:nvPr>
        </p:nvSpPr>
        <p:spPr>
          <a:xfrm>
            <a:off x="411093" y="1223318"/>
            <a:ext cx="8229600" cy="5474043"/>
          </a:xfrm>
        </p:spPr>
        <p:txBody>
          <a:bodyPr>
            <a:normAutofit fontScale="55000" lnSpcReduction="20000"/>
          </a:bodyPr>
          <a:lstStyle/>
          <a:p>
            <a:pPr marL="0" indent="0">
              <a:lnSpc>
                <a:spcPct val="120000"/>
              </a:lnSpc>
              <a:buNone/>
            </a:pPr>
            <a:r>
              <a:rPr lang="ja-JP" altLang="en-US" sz="4000" b="1" dirty="0" smtClean="0"/>
              <a:t>日本</a:t>
            </a:r>
            <a:r>
              <a:rPr lang="ja-JP" altLang="en-US" sz="4000" b="1" dirty="0"/>
              <a:t>アイ・ビー・エム株式会社に対する損害賠償請求訴訟の上告審決定に関する</a:t>
            </a:r>
            <a:r>
              <a:rPr lang="ja-JP" altLang="en-US" sz="4000" b="1" dirty="0" smtClean="0"/>
              <a:t>お知らせ </a:t>
            </a:r>
            <a:r>
              <a:rPr lang="en-US" altLang="ja-JP" dirty="0" smtClean="0"/>
              <a:t>2015</a:t>
            </a:r>
            <a:r>
              <a:rPr lang="ja-JP" altLang="en-US" dirty="0"/>
              <a:t>年</a:t>
            </a:r>
            <a:r>
              <a:rPr lang="en-US" altLang="ja-JP" dirty="0"/>
              <a:t>07</a:t>
            </a:r>
            <a:r>
              <a:rPr lang="ja-JP" altLang="en-US" dirty="0"/>
              <a:t>月</a:t>
            </a:r>
            <a:r>
              <a:rPr lang="en-US" altLang="ja-JP" dirty="0"/>
              <a:t>09</a:t>
            </a:r>
            <a:r>
              <a:rPr lang="ja-JP" altLang="en-US" dirty="0" smtClean="0"/>
              <a:t>日　</a:t>
            </a:r>
            <a:r>
              <a:rPr lang="ja-JP" altLang="en-US" sz="4000" b="1" dirty="0" smtClean="0"/>
              <a:t>スルガ銀行ホームページより　</a:t>
            </a:r>
            <a:r>
              <a:rPr lang="en-US" altLang="ja-JP" sz="3600" dirty="0" smtClean="0">
                <a:hlinkClick r:id="rId2"/>
              </a:rPr>
              <a:t>http</a:t>
            </a:r>
            <a:r>
              <a:rPr lang="en-US" altLang="ja-JP" sz="3600" dirty="0">
                <a:hlinkClick r:id="rId2"/>
              </a:rPr>
              <a:t>://</a:t>
            </a:r>
            <a:r>
              <a:rPr lang="en-US" altLang="ja-JP" sz="3600" dirty="0" smtClean="0">
                <a:hlinkClick r:id="rId2"/>
              </a:rPr>
              <a:t>www.surugabank.co.jp/surugabank/kojin/topics/150709.html</a:t>
            </a:r>
            <a:endParaRPr lang="en-US" altLang="ja-JP" sz="2900" dirty="0" smtClean="0"/>
          </a:p>
          <a:p>
            <a:pPr marL="0" indent="0">
              <a:buNone/>
            </a:pPr>
            <a:endParaRPr lang="ja-JP" altLang="en-US" sz="1800" dirty="0"/>
          </a:p>
          <a:p>
            <a:pPr marL="0" indent="0">
              <a:lnSpc>
                <a:spcPct val="120000"/>
              </a:lnSpc>
              <a:buNone/>
            </a:pPr>
            <a:r>
              <a:rPr lang="ja-JP" altLang="en-US" sz="4400" dirty="0" smtClean="0"/>
              <a:t>最高</a:t>
            </a:r>
            <a:r>
              <a:rPr lang="ja-JP" altLang="en-US" sz="4400" dirty="0"/>
              <a:t>裁判所において決定がなされ、これにより、控訴審判決（</a:t>
            </a:r>
            <a:r>
              <a:rPr lang="en-US" altLang="ja-JP" sz="4400" dirty="0">
                <a:solidFill>
                  <a:srgbClr val="FF0000"/>
                </a:solidFill>
              </a:rPr>
              <a:t>41 </a:t>
            </a:r>
            <a:r>
              <a:rPr lang="ja-JP" altLang="en-US" sz="4400" dirty="0">
                <a:solidFill>
                  <a:srgbClr val="FF0000"/>
                </a:solidFill>
              </a:rPr>
              <a:t>億</a:t>
            </a:r>
            <a:r>
              <a:rPr lang="en-US" altLang="ja-JP" sz="4400" dirty="0">
                <a:solidFill>
                  <a:srgbClr val="FF0000"/>
                </a:solidFill>
              </a:rPr>
              <a:t>7,210 </a:t>
            </a:r>
            <a:r>
              <a:rPr lang="ja-JP" altLang="en-US" sz="4400" dirty="0">
                <a:solidFill>
                  <a:srgbClr val="FF0000"/>
                </a:solidFill>
              </a:rPr>
              <a:t>万</a:t>
            </a:r>
            <a:r>
              <a:rPr lang="en-US" altLang="ja-JP" sz="4400" dirty="0">
                <a:solidFill>
                  <a:srgbClr val="FF0000"/>
                </a:solidFill>
              </a:rPr>
              <a:t>3,169 </a:t>
            </a:r>
            <a:r>
              <a:rPr lang="ja-JP" altLang="en-US" sz="4400" dirty="0">
                <a:solidFill>
                  <a:srgbClr val="FF0000"/>
                </a:solidFill>
              </a:rPr>
              <a:t>円及び遅延損害金の支払いを</a:t>
            </a:r>
            <a:r>
              <a:rPr lang="en-US" altLang="ja-JP" sz="4400" dirty="0">
                <a:solidFill>
                  <a:srgbClr val="FF0000"/>
                </a:solidFill>
              </a:rPr>
              <a:t>IBM </a:t>
            </a:r>
            <a:r>
              <a:rPr lang="ja-JP" altLang="en-US" sz="4400" dirty="0">
                <a:solidFill>
                  <a:srgbClr val="FF0000"/>
                </a:solidFill>
              </a:rPr>
              <a:t>に対して命じる</a:t>
            </a:r>
            <a:r>
              <a:rPr lang="ja-JP" altLang="en-US" sz="4400" dirty="0"/>
              <a:t>とともに、</a:t>
            </a:r>
            <a:r>
              <a:rPr lang="en-US" altLang="ja-JP" sz="4400" dirty="0">
                <a:solidFill>
                  <a:srgbClr val="FF0000"/>
                </a:solidFill>
              </a:rPr>
              <a:t>IBM </a:t>
            </a:r>
            <a:r>
              <a:rPr lang="ja-JP" altLang="en-US" sz="4400" dirty="0">
                <a:solidFill>
                  <a:srgbClr val="FF0000"/>
                </a:solidFill>
              </a:rPr>
              <a:t>の反訴請求</a:t>
            </a:r>
            <a:r>
              <a:rPr lang="ja-JP" altLang="en-US" sz="3600" dirty="0">
                <a:solidFill>
                  <a:srgbClr val="FF0000"/>
                </a:solidFill>
              </a:rPr>
              <a:t>（請求額：</a:t>
            </a:r>
            <a:r>
              <a:rPr lang="en-US" altLang="ja-JP" sz="3600" dirty="0">
                <a:solidFill>
                  <a:srgbClr val="FF0000"/>
                </a:solidFill>
              </a:rPr>
              <a:t>125 </a:t>
            </a:r>
            <a:r>
              <a:rPr lang="ja-JP" altLang="en-US" sz="3600" dirty="0">
                <a:solidFill>
                  <a:srgbClr val="FF0000"/>
                </a:solidFill>
              </a:rPr>
              <a:t>億</a:t>
            </a:r>
            <a:r>
              <a:rPr lang="en-US" altLang="ja-JP" sz="3600" dirty="0">
                <a:solidFill>
                  <a:srgbClr val="FF0000"/>
                </a:solidFill>
              </a:rPr>
              <a:t>5,198 </a:t>
            </a:r>
            <a:r>
              <a:rPr lang="ja-JP" altLang="en-US" sz="3600" dirty="0">
                <a:solidFill>
                  <a:srgbClr val="FF0000"/>
                </a:solidFill>
              </a:rPr>
              <a:t>万</a:t>
            </a:r>
            <a:r>
              <a:rPr lang="en-US" altLang="ja-JP" sz="3600" dirty="0">
                <a:solidFill>
                  <a:srgbClr val="FF0000"/>
                </a:solidFill>
              </a:rPr>
              <a:t>4,823 </a:t>
            </a:r>
            <a:r>
              <a:rPr lang="ja-JP" altLang="en-US" sz="3600" dirty="0">
                <a:solidFill>
                  <a:srgbClr val="FF0000"/>
                </a:solidFill>
              </a:rPr>
              <a:t>円）</a:t>
            </a:r>
            <a:r>
              <a:rPr lang="ja-JP" altLang="en-US" sz="4400" dirty="0">
                <a:solidFill>
                  <a:srgbClr val="FF0000"/>
                </a:solidFill>
              </a:rPr>
              <a:t>を全面的に棄却</a:t>
            </a:r>
            <a:r>
              <a:rPr lang="ja-JP" altLang="en-US" sz="4400" dirty="0"/>
              <a:t>する判決）が確定しましたので、ここにお知らせ致します</a:t>
            </a:r>
            <a:r>
              <a:rPr lang="ja-JP" altLang="en-US" sz="4400" dirty="0" smtClean="0"/>
              <a:t>。</a:t>
            </a:r>
            <a:endParaRPr lang="en-US" altLang="ja-JP" sz="4400" dirty="0" smtClean="0"/>
          </a:p>
          <a:p>
            <a:pPr marL="0" indent="0">
              <a:buNone/>
            </a:pPr>
            <a:endParaRPr lang="en-US" altLang="ja-JP" sz="3600" dirty="0" smtClean="0"/>
          </a:p>
          <a:p>
            <a:pPr marL="0" indent="0">
              <a:buNone/>
            </a:pPr>
            <a:r>
              <a:rPr lang="ja-JP" altLang="en-US" sz="4400" dirty="0" smtClean="0">
                <a:sym typeface="Wingdings" panose="05000000000000000000" pitchFamily="2" charset="2"/>
              </a:rPr>
              <a:t>日経</a:t>
            </a:r>
            <a:r>
              <a:rPr lang="en-US" altLang="ja-JP" sz="4400" dirty="0" smtClean="0">
                <a:sym typeface="Wingdings" panose="05000000000000000000" pitchFamily="2" charset="2"/>
              </a:rPr>
              <a:t>BP </a:t>
            </a:r>
            <a:r>
              <a:rPr lang="en-US" altLang="ja-JP" sz="4400" dirty="0" err="1" smtClean="0">
                <a:sym typeface="Wingdings" panose="05000000000000000000" pitchFamily="2" charset="2"/>
              </a:rPr>
              <a:t>ITPro</a:t>
            </a:r>
            <a:r>
              <a:rPr lang="ja-JP" altLang="en-US" sz="4400" dirty="0" smtClean="0">
                <a:sym typeface="Wingdings" panose="05000000000000000000" pitchFamily="2" charset="2"/>
              </a:rPr>
              <a:t>の記事</a:t>
            </a:r>
            <a:endParaRPr lang="en-US" altLang="ja-JP" sz="4400" dirty="0" smtClean="0">
              <a:sym typeface="Wingdings" panose="05000000000000000000" pitchFamily="2" charset="2"/>
            </a:endParaRPr>
          </a:p>
          <a:p>
            <a:pPr marL="0" indent="0">
              <a:lnSpc>
                <a:spcPct val="120000"/>
              </a:lnSpc>
              <a:buNone/>
            </a:pPr>
            <a:r>
              <a:rPr lang="ja-JP" altLang="en-US" sz="4400" dirty="0"/>
              <a:t>日本</a:t>
            </a:r>
            <a:r>
              <a:rPr lang="en-US" altLang="ja-JP" sz="4400" dirty="0"/>
              <a:t>IBM</a:t>
            </a:r>
            <a:r>
              <a:rPr lang="ja-JP" altLang="en-US" sz="4400" dirty="0"/>
              <a:t>の</a:t>
            </a:r>
            <a:r>
              <a:rPr lang="en-US" altLang="ja-JP" sz="4400" dirty="0"/>
              <a:t>PM</a:t>
            </a:r>
            <a:r>
              <a:rPr lang="ja-JP" altLang="en-US" sz="4400" dirty="0"/>
              <a:t>義務違反は、パッケージを選定した提案・企画段階ではなく、その後の</a:t>
            </a:r>
            <a:r>
              <a:rPr lang="ja-JP" altLang="en-US" sz="4400" b="1" dirty="0">
                <a:solidFill>
                  <a:srgbClr val="0070C0"/>
                </a:solidFill>
              </a:rPr>
              <a:t>要件定義を経て両社が最終合意書を交わした段階で起きた</a:t>
            </a:r>
            <a:r>
              <a:rPr lang="ja-JP" altLang="en-US" sz="4400" dirty="0"/>
              <a:t>として、賠償額を約</a:t>
            </a:r>
            <a:r>
              <a:rPr lang="en-US" altLang="ja-JP" sz="4400" dirty="0"/>
              <a:t>42</a:t>
            </a:r>
            <a:r>
              <a:rPr lang="ja-JP" altLang="en-US" sz="4400" dirty="0"/>
              <a:t>億円に減額する判決を下した。</a:t>
            </a:r>
            <a:endParaRPr lang="ja-JP" altLang="en-US" sz="5800" dirty="0"/>
          </a:p>
        </p:txBody>
      </p:sp>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開発のポイント</a:t>
            </a:r>
            <a:endParaRPr kumimoji="1" lang="ja-JP" altLang="en-US" dirty="0">
              <a:latin typeface="メイリオ"/>
              <a:ea typeface="メイリオ"/>
              <a:cs typeface="メイリオ"/>
            </a:endParaRPr>
          </a:p>
        </p:txBody>
      </p:sp>
    </p:spTree>
    <p:extLst>
      <p:ext uri="{BB962C8B-B14F-4D97-AF65-F5344CB8AC3E}">
        <p14:creationId xmlns:p14="http://schemas.microsoft.com/office/powerpoint/2010/main" val="401946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開発のポイント</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457200" y="2016478"/>
            <a:ext cx="8229600" cy="4163905"/>
          </a:xfrm>
        </p:spPr>
        <p:txBody>
          <a:bodyPr>
            <a:normAutofit/>
          </a:bodyPr>
          <a:lstStyle/>
          <a:p>
            <a:pPr marL="0" indent="0" algn="ctr">
              <a:buNone/>
            </a:pPr>
            <a:endParaRPr lang="en-US" altLang="ja-JP" sz="4400" dirty="0" smtClean="0">
              <a:solidFill>
                <a:schemeClr val="tx1">
                  <a:lumMod val="95000"/>
                  <a:lumOff val="5000"/>
                </a:schemeClr>
              </a:solidFill>
              <a:latin typeface="メイリオ"/>
              <a:ea typeface="メイリオ"/>
              <a:cs typeface="メイリオ"/>
            </a:endParaRPr>
          </a:p>
          <a:p>
            <a:pPr marL="0" indent="0" algn="ctr">
              <a:buNone/>
            </a:pPr>
            <a:r>
              <a:rPr lang="ja-JP" altLang="en-US" sz="4400" b="1" dirty="0" smtClean="0">
                <a:latin typeface="メイリオ"/>
                <a:ea typeface="メイリオ"/>
                <a:cs typeface="メイリオ"/>
              </a:rPr>
              <a:t>ここまで酷くなくても</a:t>
            </a:r>
            <a:endParaRPr lang="en-US" altLang="ja-JP" sz="4400" b="1" dirty="0" smtClean="0">
              <a:latin typeface="メイリオ"/>
              <a:ea typeface="メイリオ"/>
              <a:cs typeface="メイリオ"/>
            </a:endParaRPr>
          </a:p>
          <a:p>
            <a:pPr marL="0" indent="0" algn="ctr">
              <a:buNone/>
            </a:pPr>
            <a:r>
              <a:rPr lang="ja-JP" altLang="en-US" sz="4400" b="1" dirty="0" smtClean="0">
                <a:latin typeface="メイリオ"/>
                <a:ea typeface="メイリオ"/>
                <a:cs typeface="メイリオ"/>
              </a:rPr>
              <a:t>現場は悲惨です。</a:t>
            </a:r>
            <a:endParaRPr lang="en-US" altLang="ja-JP" sz="4400" b="1" dirty="0" smtClean="0">
              <a:latin typeface="メイリオ"/>
              <a:ea typeface="メイリオ"/>
              <a:cs typeface="メイリオ"/>
            </a:endParaRPr>
          </a:p>
        </p:txBody>
      </p:sp>
    </p:spTree>
    <p:extLst>
      <p:ext uri="{BB962C8B-B14F-4D97-AF65-F5344CB8AC3E}">
        <p14:creationId xmlns:p14="http://schemas.microsoft.com/office/powerpoint/2010/main" val="150928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1941" y="807616"/>
            <a:ext cx="7309953" cy="545322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4030825" y="6430738"/>
            <a:ext cx="4876976" cy="369332"/>
          </a:xfrm>
          <a:prstGeom prst="rect">
            <a:avLst/>
          </a:prstGeom>
          <a:noFill/>
        </p:spPr>
        <p:txBody>
          <a:bodyPr wrap="none" rtlCol="0">
            <a:spAutoFit/>
          </a:bodyPr>
          <a:lstStyle/>
          <a:p>
            <a:r>
              <a:rPr lang="en-US" altLang="ja-JP" dirty="0"/>
              <a:t>http://www.publickey1.jp/blog/10/post_107.html</a:t>
            </a:r>
            <a:endParaRPr kumimoji="1" lang="ja-JP" altLang="en-US" dirty="0"/>
          </a:p>
        </p:txBody>
      </p:sp>
    </p:spTree>
    <p:extLst>
      <p:ext uri="{BB962C8B-B14F-4D97-AF65-F5344CB8AC3E}">
        <p14:creationId xmlns:p14="http://schemas.microsoft.com/office/powerpoint/2010/main" val="9051006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開発のポイント</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457200" y="2016478"/>
            <a:ext cx="8229600" cy="709469"/>
          </a:xfrm>
        </p:spPr>
        <p:txBody>
          <a:bodyPr>
            <a:normAutofit/>
          </a:bodyPr>
          <a:lstStyle/>
          <a:p>
            <a:pPr marL="0" indent="0" algn="ctr">
              <a:buNone/>
            </a:pPr>
            <a:r>
              <a:rPr lang="ja-JP" altLang="en-US" sz="4000" b="1" dirty="0" smtClean="0">
                <a:latin typeface="メイリオ"/>
                <a:ea typeface="メイリオ"/>
                <a:cs typeface="メイリオ"/>
              </a:rPr>
              <a:t>こんなことにならないように！</a:t>
            </a:r>
            <a:endParaRPr lang="en-US" altLang="ja-JP" sz="4000" b="1" dirty="0" smtClean="0">
              <a:latin typeface="メイリオ"/>
              <a:ea typeface="メイリオ"/>
              <a:cs typeface="メイリオ"/>
            </a:endParaRPr>
          </a:p>
        </p:txBody>
      </p:sp>
      <p:sp>
        <p:nvSpPr>
          <p:cNvPr id="4" name="コンテンツ プレースホルダー 2"/>
          <p:cNvSpPr txBox="1">
            <a:spLocks/>
          </p:cNvSpPr>
          <p:nvPr/>
        </p:nvSpPr>
        <p:spPr>
          <a:xfrm>
            <a:off x="457200" y="4276598"/>
            <a:ext cx="8229600" cy="79573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lgn="ctr">
              <a:buFont typeface="Arial"/>
              <a:buNone/>
            </a:pPr>
            <a:r>
              <a:rPr lang="ja-JP" altLang="en-US" sz="4000" b="1" dirty="0" smtClean="0">
                <a:latin typeface="メイリオ"/>
                <a:ea typeface="メイリオ"/>
                <a:cs typeface="メイリオ"/>
              </a:rPr>
              <a:t>しっかり講義を受けましょう！</a:t>
            </a:r>
            <a:endParaRPr lang="en-US" altLang="ja-JP" sz="4000" b="1" dirty="0" smtClean="0">
              <a:latin typeface="メイリオ"/>
              <a:ea typeface="メイリオ"/>
              <a:cs typeface="メイリオ"/>
            </a:endParaRPr>
          </a:p>
        </p:txBody>
      </p:sp>
    </p:spTree>
    <p:extLst>
      <p:ext uri="{BB962C8B-B14F-4D97-AF65-F5344CB8AC3E}">
        <p14:creationId xmlns:p14="http://schemas.microsoft.com/office/powerpoint/2010/main" val="15069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35131" y="475060"/>
            <a:ext cx="8660675" cy="4163905"/>
          </a:xfrm>
        </p:spPr>
        <p:txBody>
          <a:bodyPr>
            <a:normAutofit/>
          </a:bodyPr>
          <a:lstStyle/>
          <a:p>
            <a:pPr marL="0" indent="0" algn="ctr">
              <a:buNone/>
            </a:pPr>
            <a:endParaRPr lang="en-US" altLang="ja-JP" sz="4000" dirty="0" smtClean="0">
              <a:solidFill>
                <a:schemeClr val="tx1">
                  <a:lumMod val="95000"/>
                  <a:lumOff val="5000"/>
                </a:schemeClr>
              </a:solidFill>
              <a:latin typeface="メイリオ"/>
              <a:ea typeface="メイリオ"/>
              <a:cs typeface="メイリオ"/>
            </a:endParaRPr>
          </a:p>
          <a:p>
            <a:pPr marL="0" indent="0" algn="ctr">
              <a:buNone/>
            </a:pPr>
            <a:endParaRPr lang="en-US" altLang="ja-JP" sz="4000" dirty="0" smtClean="0">
              <a:solidFill>
                <a:schemeClr val="tx1">
                  <a:lumMod val="95000"/>
                  <a:lumOff val="5000"/>
                </a:schemeClr>
              </a:solidFill>
              <a:latin typeface="メイリオ"/>
              <a:ea typeface="メイリオ"/>
              <a:cs typeface="メイリオ"/>
            </a:endParaRPr>
          </a:p>
          <a:p>
            <a:pPr marL="0" indent="0" algn="ctr">
              <a:buNone/>
            </a:pPr>
            <a:r>
              <a:rPr lang="ja-JP" altLang="en-US" sz="4000" b="1" dirty="0" smtClean="0">
                <a:latin typeface="メイリオ"/>
                <a:ea typeface="メイリオ"/>
                <a:cs typeface="メイリオ"/>
              </a:rPr>
              <a:t>プログラム開発の流れ</a:t>
            </a:r>
            <a:endParaRPr lang="en-US" altLang="ja-JP" sz="4000" b="1" dirty="0" smtClean="0">
              <a:latin typeface="メイリオ"/>
              <a:ea typeface="メイリオ"/>
              <a:cs typeface="メイリオ"/>
            </a:endParaRPr>
          </a:p>
          <a:p>
            <a:pPr marL="0" indent="0" algn="ctr">
              <a:buNone/>
            </a:pPr>
            <a:endParaRPr lang="en-US" altLang="ja-JP" sz="4000" b="1" dirty="0">
              <a:latin typeface="メイリオ"/>
              <a:ea typeface="メイリオ"/>
              <a:cs typeface="メイリオ"/>
            </a:endParaRPr>
          </a:p>
          <a:p>
            <a:pPr marL="0" indent="0" algn="ctr">
              <a:buNone/>
            </a:pPr>
            <a:r>
              <a:rPr lang="ja-JP" altLang="en-US" sz="4000" b="1" dirty="0" smtClean="0">
                <a:latin typeface="メイリオ"/>
                <a:ea typeface="メイリオ"/>
                <a:cs typeface="メイリオ"/>
              </a:rPr>
              <a:t>システム開発基礎の復習をします！</a:t>
            </a:r>
            <a:endParaRPr lang="en-US" altLang="ja-JP" sz="4000" b="1" dirty="0" smtClean="0">
              <a:latin typeface="メイリオ"/>
              <a:ea typeface="メイリオ"/>
              <a:cs typeface="メイリオ"/>
            </a:endParaRPr>
          </a:p>
        </p:txBody>
      </p:sp>
    </p:spTree>
    <p:extLst>
      <p:ext uri="{BB962C8B-B14F-4D97-AF65-F5344CB8AC3E}">
        <p14:creationId xmlns:p14="http://schemas.microsoft.com/office/powerpoint/2010/main" val="21651407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プログラム開発の流れ</a:t>
            </a:r>
            <a:endParaRPr kumimoji="1" lang="ja-JP" altLang="en-US" dirty="0">
              <a:latin typeface="メイリオ"/>
              <a:ea typeface="メイリオ"/>
              <a:cs typeface="メイリオ"/>
            </a:endParaRPr>
          </a:p>
        </p:txBody>
      </p:sp>
      <p:sp>
        <p:nvSpPr>
          <p:cNvPr id="3" name="正方形/長方形 2"/>
          <p:cNvSpPr/>
          <p:nvPr/>
        </p:nvSpPr>
        <p:spPr>
          <a:xfrm>
            <a:off x="286994" y="1499267"/>
            <a:ext cx="1271101" cy="720172"/>
          </a:xfrm>
          <a:prstGeom prst="rect">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rgbClr val="000000"/>
                </a:solidFill>
                <a:latin typeface="メイリオ"/>
                <a:ea typeface="メイリオ"/>
                <a:cs typeface="メイリオ"/>
              </a:rPr>
              <a:t>経営戦略の策定</a:t>
            </a:r>
            <a:endParaRPr kumimoji="1" lang="ja-JP" altLang="en-US" dirty="0">
              <a:solidFill>
                <a:srgbClr val="000000"/>
              </a:solidFill>
              <a:latin typeface="メイリオ"/>
              <a:ea typeface="メイリオ"/>
              <a:cs typeface="メイリオ"/>
            </a:endParaRPr>
          </a:p>
        </p:txBody>
      </p:sp>
      <p:sp>
        <p:nvSpPr>
          <p:cNvPr id="12" name="正方形/長方形 11"/>
          <p:cNvSpPr/>
          <p:nvPr/>
        </p:nvSpPr>
        <p:spPr>
          <a:xfrm>
            <a:off x="1710495" y="1499267"/>
            <a:ext cx="1271101" cy="720172"/>
          </a:xfrm>
          <a:prstGeom prst="rect">
            <a:avLst/>
          </a:prstGeom>
          <a:noFill/>
          <a:ln w="5715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solidFill>
                  <a:srgbClr val="008000"/>
                </a:solidFill>
                <a:latin typeface="メイリオ"/>
                <a:ea typeface="メイリオ"/>
                <a:cs typeface="メイリオ"/>
              </a:rPr>
              <a:t>システム化企画</a:t>
            </a:r>
            <a:endParaRPr kumimoji="1" lang="ja-JP" altLang="en-US" b="1" dirty="0">
              <a:solidFill>
                <a:srgbClr val="008000"/>
              </a:solidFill>
              <a:latin typeface="メイリオ"/>
              <a:ea typeface="メイリオ"/>
              <a:cs typeface="メイリオ"/>
            </a:endParaRPr>
          </a:p>
        </p:txBody>
      </p:sp>
      <p:sp>
        <p:nvSpPr>
          <p:cNvPr id="13" name="正方形/長方形 12"/>
          <p:cNvSpPr/>
          <p:nvPr/>
        </p:nvSpPr>
        <p:spPr>
          <a:xfrm>
            <a:off x="3149698" y="1501085"/>
            <a:ext cx="1271101" cy="720172"/>
          </a:xfrm>
          <a:prstGeom prst="rect">
            <a:avLst/>
          </a:prstGeom>
          <a:noFill/>
          <a:ln w="5715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solidFill>
                  <a:srgbClr val="008000"/>
                </a:solidFill>
                <a:latin typeface="メイリオ"/>
                <a:ea typeface="メイリオ"/>
                <a:cs typeface="メイリオ"/>
              </a:rPr>
              <a:t>要件定義</a:t>
            </a:r>
            <a:endParaRPr kumimoji="1" lang="ja-JP" altLang="en-US" b="1" dirty="0">
              <a:solidFill>
                <a:srgbClr val="008000"/>
              </a:solidFill>
              <a:latin typeface="メイリオ"/>
              <a:ea typeface="メイリオ"/>
              <a:cs typeface="メイリオ"/>
            </a:endParaRPr>
          </a:p>
        </p:txBody>
      </p:sp>
      <p:sp>
        <p:nvSpPr>
          <p:cNvPr id="14" name="正方形/長方形 13"/>
          <p:cNvSpPr/>
          <p:nvPr/>
        </p:nvSpPr>
        <p:spPr>
          <a:xfrm>
            <a:off x="4573199" y="1502903"/>
            <a:ext cx="1271101" cy="720172"/>
          </a:xfrm>
          <a:prstGeom prst="rect">
            <a:avLst/>
          </a:prstGeom>
          <a:noFill/>
          <a:ln w="5715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b="1" dirty="0" smtClean="0">
                <a:solidFill>
                  <a:srgbClr val="008000"/>
                </a:solidFill>
                <a:latin typeface="メイリオ"/>
                <a:ea typeface="メイリオ"/>
                <a:cs typeface="メイリオ"/>
              </a:rPr>
              <a:t>外部</a:t>
            </a:r>
            <a:r>
              <a:rPr kumimoji="1" lang="ja-JP" altLang="en-US" b="1" dirty="0" smtClean="0">
                <a:solidFill>
                  <a:srgbClr val="008000"/>
                </a:solidFill>
                <a:latin typeface="メイリオ"/>
                <a:ea typeface="メイリオ"/>
                <a:cs typeface="メイリオ"/>
              </a:rPr>
              <a:t>設計</a:t>
            </a:r>
            <a:endParaRPr kumimoji="1" lang="ja-JP" altLang="en-US" b="1" dirty="0">
              <a:solidFill>
                <a:srgbClr val="008000"/>
              </a:solidFill>
              <a:latin typeface="メイリオ"/>
              <a:ea typeface="メイリオ"/>
              <a:cs typeface="メイリオ"/>
            </a:endParaRPr>
          </a:p>
        </p:txBody>
      </p:sp>
      <p:sp>
        <p:nvSpPr>
          <p:cNvPr id="15" name="正方形/長方形 14"/>
          <p:cNvSpPr/>
          <p:nvPr/>
        </p:nvSpPr>
        <p:spPr>
          <a:xfrm>
            <a:off x="5996700" y="1502903"/>
            <a:ext cx="1271101" cy="720172"/>
          </a:xfrm>
          <a:prstGeom prst="rect">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rgbClr val="000000"/>
                </a:solidFill>
                <a:latin typeface="メイリオ"/>
                <a:ea typeface="メイリオ"/>
                <a:cs typeface="メイリオ"/>
              </a:rPr>
              <a:t>内部設計</a:t>
            </a:r>
            <a:endParaRPr kumimoji="1" lang="ja-JP" altLang="en-US" dirty="0">
              <a:solidFill>
                <a:srgbClr val="000000"/>
              </a:solidFill>
              <a:latin typeface="メイリオ"/>
              <a:ea typeface="メイリオ"/>
              <a:cs typeface="メイリオ"/>
            </a:endParaRPr>
          </a:p>
        </p:txBody>
      </p:sp>
      <p:sp>
        <p:nvSpPr>
          <p:cNvPr id="16" name="正方形/長方形 15"/>
          <p:cNvSpPr/>
          <p:nvPr/>
        </p:nvSpPr>
        <p:spPr>
          <a:xfrm>
            <a:off x="7435903" y="1504721"/>
            <a:ext cx="1271101" cy="720172"/>
          </a:xfrm>
          <a:prstGeom prst="rect">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rgbClr val="000000"/>
                </a:solidFill>
                <a:latin typeface="メイリオ"/>
                <a:ea typeface="メイリオ"/>
                <a:cs typeface="メイリオ"/>
              </a:rPr>
              <a:t>作成・</a:t>
            </a:r>
            <a:r>
              <a:rPr kumimoji="1" lang="en-US" altLang="ja-JP" dirty="0" smtClean="0">
                <a:solidFill>
                  <a:srgbClr val="000000"/>
                </a:solidFill>
                <a:latin typeface="メイリオ"/>
                <a:ea typeface="メイリオ"/>
                <a:cs typeface="メイリオ"/>
              </a:rPr>
              <a:t/>
            </a:r>
            <a:br>
              <a:rPr kumimoji="1" lang="en-US" altLang="ja-JP" dirty="0" smtClean="0">
                <a:solidFill>
                  <a:srgbClr val="000000"/>
                </a:solidFill>
                <a:latin typeface="メイリオ"/>
                <a:ea typeface="メイリオ"/>
                <a:cs typeface="メイリオ"/>
              </a:rPr>
            </a:br>
            <a:r>
              <a:rPr kumimoji="1" lang="ja-JP" altLang="en-US" dirty="0" smtClean="0">
                <a:solidFill>
                  <a:srgbClr val="000000"/>
                </a:solidFill>
                <a:latin typeface="メイリオ"/>
                <a:ea typeface="メイリオ"/>
                <a:cs typeface="メイリオ"/>
              </a:rPr>
              <a:t>テスト</a:t>
            </a:r>
            <a:endParaRPr kumimoji="1" lang="ja-JP" altLang="en-US" dirty="0">
              <a:solidFill>
                <a:srgbClr val="000000"/>
              </a:solidFill>
              <a:latin typeface="メイリオ"/>
              <a:ea typeface="メイリオ"/>
              <a:cs typeface="メイリオ"/>
            </a:endParaRPr>
          </a:p>
        </p:txBody>
      </p:sp>
      <p:cxnSp>
        <p:nvCxnSpPr>
          <p:cNvPr id="18" name="直線コネクタ 17"/>
          <p:cNvCxnSpPr/>
          <p:nvPr/>
        </p:nvCxnSpPr>
        <p:spPr>
          <a:xfrm>
            <a:off x="3060154" y="1427250"/>
            <a:ext cx="0" cy="5054297"/>
          </a:xfrm>
          <a:prstGeom prst="line">
            <a:avLst/>
          </a:prstGeom>
          <a:ln>
            <a:solidFill>
              <a:schemeClr val="tx2">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4495668" y="1409428"/>
            <a:ext cx="0" cy="5054297"/>
          </a:xfrm>
          <a:prstGeom prst="line">
            <a:avLst/>
          </a:prstGeom>
          <a:ln>
            <a:solidFill>
              <a:schemeClr val="tx2">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5914473" y="1427250"/>
            <a:ext cx="0" cy="5054297"/>
          </a:xfrm>
          <a:prstGeom prst="line">
            <a:avLst/>
          </a:prstGeom>
          <a:ln>
            <a:solidFill>
              <a:schemeClr val="tx2">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7349987" y="1409428"/>
            <a:ext cx="0" cy="5054297"/>
          </a:xfrm>
          <a:prstGeom prst="line">
            <a:avLst/>
          </a:prstGeom>
          <a:ln>
            <a:solidFill>
              <a:schemeClr val="tx2">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p:nvPr/>
        </p:nvCxnSpPr>
        <p:spPr>
          <a:xfrm>
            <a:off x="286994" y="2893781"/>
            <a:ext cx="2694602" cy="0"/>
          </a:xfrm>
          <a:prstGeom prst="straightConnector1">
            <a:avLst/>
          </a:prstGeom>
          <a:ln w="28575">
            <a:solidFill>
              <a:schemeClr val="accent6">
                <a:lumMod val="75000"/>
              </a:schemeClr>
            </a:solidFill>
            <a:prstDash val="lgDash"/>
            <a:tailEnd type="arrow"/>
          </a:ln>
        </p:spPr>
        <p:style>
          <a:lnRef idx="2">
            <a:schemeClr val="accent1"/>
          </a:lnRef>
          <a:fillRef idx="0">
            <a:schemeClr val="accent1"/>
          </a:fillRef>
          <a:effectRef idx="1">
            <a:schemeClr val="accent1"/>
          </a:effectRef>
          <a:fontRef idx="minor">
            <a:schemeClr val="tx1"/>
          </a:fontRef>
        </p:style>
      </p:cxnSp>
      <p:cxnSp>
        <p:nvCxnSpPr>
          <p:cNvPr id="26" name="直線コネクタ 25"/>
          <p:cNvCxnSpPr/>
          <p:nvPr/>
        </p:nvCxnSpPr>
        <p:spPr>
          <a:xfrm>
            <a:off x="1710495" y="3404449"/>
            <a:ext cx="134965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p:nvPr/>
        </p:nvCxnSpPr>
        <p:spPr>
          <a:xfrm>
            <a:off x="3073498" y="3404449"/>
            <a:ext cx="1422170" cy="0"/>
          </a:xfrm>
          <a:prstGeom prst="straightConnector1">
            <a:avLst/>
          </a:prstGeom>
          <a:ln w="28575">
            <a:solidFill>
              <a:schemeClr val="accent6">
                <a:lumMod val="75000"/>
              </a:schemeClr>
            </a:solidFill>
            <a:prstDash val="lgDash"/>
            <a:tailEnd type="arrow"/>
          </a:ln>
        </p:spPr>
        <p:style>
          <a:lnRef idx="2">
            <a:schemeClr val="accent1"/>
          </a:lnRef>
          <a:fillRef idx="0">
            <a:schemeClr val="accent1"/>
          </a:fillRef>
          <a:effectRef idx="1">
            <a:schemeClr val="accent1"/>
          </a:effectRef>
          <a:fontRef idx="minor">
            <a:schemeClr val="tx1"/>
          </a:fontRef>
        </p:style>
      </p:cxnSp>
      <p:cxnSp>
        <p:nvCxnSpPr>
          <p:cNvPr id="29" name="直線コネクタ 28"/>
          <p:cNvCxnSpPr/>
          <p:nvPr/>
        </p:nvCxnSpPr>
        <p:spPr>
          <a:xfrm>
            <a:off x="3073498" y="4172268"/>
            <a:ext cx="134965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p:nvPr/>
        </p:nvCxnSpPr>
        <p:spPr>
          <a:xfrm>
            <a:off x="4436501" y="4172268"/>
            <a:ext cx="1422170" cy="0"/>
          </a:xfrm>
          <a:prstGeom prst="straightConnector1">
            <a:avLst/>
          </a:prstGeom>
          <a:ln w="28575">
            <a:solidFill>
              <a:schemeClr val="accent6">
                <a:lumMod val="75000"/>
              </a:schemeClr>
            </a:solidFill>
            <a:prstDash val="lgDash"/>
            <a:tailEnd type="arrow"/>
          </a:ln>
        </p:spPr>
        <p:style>
          <a:lnRef idx="2">
            <a:schemeClr val="accent1"/>
          </a:lnRef>
          <a:fillRef idx="0">
            <a:schemeClr val="accent1"/>
          </a:fillRef>
          <a:effectRef idx="1">
            <a:schemeClr val="accent1"/>
          </a:effectRef>
          <a:fontRef idx="minor">
            <a:schemeClr val="tx1"/>
          </a:fontRef>
        </p:style>
      </p:cxnSp>
      <p:cxnSp>
        <p:nvCxnSpPr>
          <p:cNvPr id="31" name="直線コネクタ 30"/>
          <p:cNvCxnSpPr/>
          <p:nvPr/>
        </p:nvCxnSpPr>
        <p:spPr>
          <a:xfrm>
            <a:off x="4495668" y="4957910"/>
            <a:ext cx="134965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p:nvPr/>
        </p:nvCxnSpPr>
        <p:spPr>
          <a:xfrm>
            <a:off x="5858671" y="4957910"/>
            <a:ext cx="1422170" cy="0"/>
          </a:xfrm>
          <a:prstGeom prst="straightConnector1">
            <a:avLst/>
          </a:prstGeom>
          <a:ln w="28575">
            <a:solidFill>
              <a:schemeClr val="accent6">
                <a:lumMod val="75000"/>
              </a:schemeClr>
            </a:solidFill>
            <a:prstDash val="lgDash"/>
            <a:tailEnd type="arrow"/>
          </a:ln>
        </p:spPr>
        <p:style>
          <a:lnRef idx="2">
            <a:schemeClr val="accent1"/>
          </a:lnRef>
          <a:fillRef idx="0">
            <a:schemeClr val="accent1"/>
          </a:fillRef>
          <a:effectRef idx="1">
            <a:schemeClr val="accent1"/>
          </a:effectRef>
          <a:fontRef idx="minor">
            <a:schemeClr val="tx1"/>
          </a:fontRef>
        </p:style>
      </p:cxnSp>
      <p:cxnSp>
        <p:nvCxnSpPr>
          <p:cNvPr id="33" name="直線コネクタ 32"/>
          <p:cNvCxnSpPr/>
          <p:nvPr/>
        </p:nvCxnSpPr>
        <p:spPr>
          <a:xfrm>
            <a:off x="5904798" y="6057808"/>
            <a:ext cx="134965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p:nvPr/>
        </p:nvCxnSpPr>
        <p:spPr>
          <a:xfrm>
            <a:off x="7267801" y="6057808"/>
            <a:ext cx="1422170" cy="0"/>
          </a:xfrm>
          <a:prstGeom prst="straightConnector1">
            <a:avLst/>
          </a:prstGeom>
          <a:ln w="28575">
            <a:solidFill>
              <a:schemeClr val="accent6">
                <a:lumMod val="75000"/>
              </a:schemeClr>
            </a:solidFill>
            <a:prstDash val="lgDash"/>
            <a:tailEnd type="arrow"/>
          </a:ln>
        </p:spPr>
        <p:style>
          <a:lnRef idx="2">
            <a:schemeClr val="accent1"/>
          </a:lnRef>
          <a:fillRef idx="0">
            <a:schemeClr val="accent1"/>
          </a:fillRef>
          <a:effectRef idx="1">
            <a:schemeClr val="accent1"/>
          </a:effectRef>
          <a:fontRef idx="minor">
            <a:schemeClr val="tx1"/>
          </a:fontRef>
        </p:style>
      </p:cxnSp>
      <p:sp>
        <p:nvSpPr>
          <p:cNvPr id="35" name="正方形/長方形 34"/>
          <p:cNvSpPr/>
          <p:nvPr/>
        </p:nvSpPr>
        <p:spPr>
          <a:xfrm>
            <a:off x="2657930" y="3208038"/>
            <a:ext cx="864155" cy="43210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tx1"/>
                </a:solidFill>
                <a:latin typeface="メイリオ"/>
                <a:ea typeface="メイリオ"/>
                <a:cs typeface="メイリオ"/>
              </a:rPr>
              <a:t>Why</a:t>
            </a:r>
            <a:endParaRPr kumimoji="1" lang="ja-JP" altLang="en-US" dirty="0">
              <a:solidFill>
                <a:schemeClr val="tx1"/>
              </a:solidFill>
              <a:latin typeface="メイリオ"/>
              <a:ea typeface="メイリオ"/>
              <a:cs typeface="メイリオ"/>
            </a:endParaRPr>
          </a:p>
        </p:txBody>
      </p:sp>
      <p:sp>
        <p:nvSpPr>
          <p:cNvPr id="38" name="正方形/長方形 37"/>
          <p:cNvSpPr/>
          <p:nvPr/>
        </p:nvSpPr>
        <p:spPr>
          <a:xfrm>
            <a:off x="6917909" y="5841756"/>
            <a:ext cx="864155" cy="43210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latin typeface="メイリオ"/>
                <a:ea typeface="メイリオ"/>
                <a:cs typeface="メイリオ"/>
              </a:rPr>
              <a:t>How</a:t>
            </a:r>
            <a:endParaRPr kumimoji="1" lang="ja-JP" altLang="en-US" dirty="0">
              <a:solidFill>
                <a:schemeClr val="tx1"/>
              </a:solidFill>
              <a:latin typeface="メイリオ"/>
              <a:ea typeface="メイリオ"/>
              <a:cs typeface="メイリオ"/>
            </a:endParaRPr>
          </a:p>
        </p:txBody>
      </p:sp>
      <p:sp>
        <p:nvSpPr>
          <p:cNvPr id="39" name="テキスト ボックス 38"/>
          <p:cNvSpPr txBox="1"/>
          <p:nvPr/>
        </p:nvSpPr>
        <p:spPr>
          <a:xfrm>
            <a:off x="1021270" y="2514055"/>
            <a:ext cx="1351677" cy="369332"/>
          </a:xfrm>
          <a:prstGeom prst="rect">
            <a:avLst/>
          </a:prstGeom>
          <a:noFill/>
        </p:spPr>
        <p:txBody>
          <a:bodyPr wrap="none" rtlCol="0">
            <a:spAutoFit/>
          </a:bodyPr>
          <a:lstStyle/>
          <a:p>
            <a:r>
              <a:rPr kumimoji="1" lang="en-US" altLang="ja-JP" dirty="0" smtClean="0">
                <a:latin typeface="メイリオ"/>
                <a:ea typeface="メイリオ"/>
                <a:cs typeface="メイリオ"/>
              </a:rPr>
              <a:t>Why(</a:t>
            </a:r>
            <a:r>
              <a:rPr lang="ja-JP" altLang="en-US" dirty="0" smtClean="0">
                <a:latin typeface="メイリオ"/>
                <a:ea typeface="メイリオ"/>
                <a:cs typeface="メイリオ"/>
              </a:rPr>
              <a:t>喚起</a:t>
            </a:r>
            <a:r>
              <a:rPr kumimoji="1" lang="en-US" altLang="ja-JP" dirty="0" smtClean="0">
                <a:latin typeface="メイリオ"/>
                <a:ea typeface="メイリオ"/>
                <a:cs typeface="メイリオ"/>
              </a:rPr>
              <a:t>)</a:t>
            </a:r>
            <a:endParaRPr kumimoji="1" lang="ja-JP" altLang="en-US" dirty="0">
              <a:latin typeface="メイリオ"/>
              <a:ea typeface="メイリオ"/>
              <a:cs typeface="メイリオ"/>
            </a:endParaRPr>
          </a:p>
        </p:txBody>
      </p:sp>
      <p:sp>
        <p:nvSpPr>
          <p:cNvPr id="40" name="テキスト ボックス 39"/>
          <p:cNvSpPr txBox="1"/>
          <p:nvPr/>
        </p:nvSpPr>
        <p:spPr>
          <a:xfrm>
            <a:off x="846345" y="2928335"/>
            <a:ext cx="1800493" cy="369332"/>
          </a:xfrm>
          <a:prstGeom prst="rect">
            <a:avLst/>
          </a:prstGeom>
          <a:noFill/>
        </p:spPr>
        <p:txBody>
          <a:bodyPr wrap="none" rtlCol="0">
            <a:spAutoFit/>
          </a:bodyPr>
          <a:lstStyle/>
          <a:p>
            <a:r>
              <a:rPr kumimoji="1" lang="ja-JP" altLang="en-US" dirty="0" smtClean="0">
                <a:latin typeface="メイリオ"/>
                <a:ea typeface="メイリオ"/>
                <a:cs typeface="メイリオ"/>
              </a:rPr>
              <a:t>コンサルタント</a:t>
            </a:r>
            <a:endParaRPr kumimoji="1" lang="ja-JP" altLang="en-US" dirty="0">
              <a:latin typeface="メイリオ"/>
              <a:ea typeface="メイリオ"/>
              <a:cs typeface="メイリオ"/>
            </a:endParaRPr>
          </a:p>
        </p:txBody>
      </p:sp>
      <p:sp>
        <p:nvSpPr>
          <p:cNvPr id="41" name="テキスト ボックス 40"/>
          <p:cNvSpPr txBox="1"/>
          <p:nvPr/>
        </p:nvSpPr>
        <p:spPr>
          <a:xfrm>
            <a:off x="1885947" y="3671996"/>
            <a:ext cx="2271175" cy="369332"/>
          </a:xfrm>
          <a:prstGeom prst="rect">
            <a:avLst/>
          </a:prstGeom>
          <a:solidFill>
            <a:schemeClr val="bg1"/>
          </a:solidFill>
        </p:spPr>
        <p:txBody>
          <a:bodyPr wrap="none" rtlCol="0">
            <a:spAutoFit/>
          </a:bodyPr>
          <a:lstStyle/>
          <a:p>
            <a:r>
              <a:rPr kumimoji="1" lang="en-US" altLang="ja-JP" dirty="0" smtClean="0">
                <a:latin typeface="メイリオ"/>
                <a:ea typeface="メイリオ"/>
                <a:cs typeface="メイリオ"/>
              </a:rPr>
              <a:t>IT</a:t>
            </a:r>
            <a:r>
              <a:rPr kumimoji="1" lang="ja-JP" altLang="en-US" dirty="0" smtClean="0">
                <a:latin typeface="メイリオ"/>
                <a:ea typeface="メイリオ"/>
                <a:cs typeface="メイリオ"/>
              </a:rPr>
              <a:t>投資の意味・目的</a:t>
            </a:r>
            <a:endParaRPr kumimoji="1" lang="ja-JP" altLang="en-US" dirty="0">
              <a:latin typeface="メイリオ"/>
              <a:ea typeface="メイリオ"/>
              <a:cs typeface="メイリオ"/>
            </a:endParaRPr>
          </a:p>
        </p:txBody>
      </p:sp>
      <p:sp>
        <p:nvSpPr>
          <p:cNvPr id="42" name="テキスト ボックス 41"/>
          <p:cNvSpPr txBox="1"/>
          <p:nvPr/>
        </p:nvSpPr>
        <p:spPr>
          <a:xfrm>
            <a:off x="3255996" y="4415445"/>
            <a:ext cx="2262158" cy="369332"/>
          </a:xfrm>
          <a:prstGeom prst="rect">
            <a:avLst/>
          </a:prstGeom>
          <a:solidFill>
            <a:srgbClr val="FFFFFF"/>
          </a:solidFill>
        </p:spPr>
        <p:txBody>
          <a:bodyPr wrap="none" rtlCol="0">
            <a:spAutoFit/>
          </a:bodyPr>
          <a:lstStyle/>
          <a:p>
            <a:r>
              <a:rPr kumimoji="1" lang="ja-JP" altLang="en-US" dirty="0" smtClean="0">
                <a:latin typeface="メイリオ"/>
                <a:ea typeface="メイリオ"/>
                <a:cs typeface="メイリオ"/>
              </a:rPr>
              <a:t>仕組み化と対象範囲</a:t>
            </a:r>
            <a:endParaRPr kumimoji="1" lang="ja-JP" altLang="en-US" dirty="0">
              <a:latin typeface="メイリオ"/>
              <a:ea typeface="メイリオ"/>
              <a:cs typeface="メイリオ"/>
            </a:endParaRPr>
          </a:p>
        </p:txBody>
      </p:sp>
      <p:sp>
        <p:nvSpPr>
          <p:cNvPr id="43" name="テキスト ボックス 42"/>
          <p:cNvSpPr txBox="1"/>
          <p:nvPr/>
        </p:nvSpPr>
        <p:spPr>
          <a:xfrm>
            <a:off x="4600957" y="5187055"/>
            <a:ext cx="2723823" cy="646331"/>
          </a:xfrm>
          <a:prstGeom prst="rect">
            <a:avLst/>
          </a:prstGeom>
          <a:solidFill>
            <a:srgbClr val="FFFFFF"/>
          </a:solidFill>
        </p:spPr>
        <p:txBody>
          <a:bodyPr wrap="none" rtlCol="0">
            <a:spAutoFit/>
          </a:bodyPr>
          <a:lstStyle/>
          <a:p>
            <a:r>
              <a:rPr kumimoji="1" lang="ja-JP" altLang="en-US" dirty="0" smtClean="0">
                <a:latin typeface="メイリオ"/>
                <a:ea typeface="メイリオ"/>
                <a:cs typeface="メイリオ"/>
              </a:rPr>
              <a:t>人：事務処理設計</a:t>
            </a:r>
            <a:endParaRPr kumimoji="1" lang="en-US" altLang="ja-JP" dirty="0" smtClean="0">
              <a:latin typeface="メイリオ"/>
              <a:ea typeface="メイリオ"/>
              <a:cs typeface="メイリオ"/>
            </a:endParaRPr>
          </a:p>
          <a:p>
            <a:r>
              <a:rPr lang="ja-JP" altLang="en-US" dirty="0" smtClean="0">
                <a:latin typeface="メイリオ"/>
                <a:ea typeface="メイリオ"/>
                <a:cs typeface="メイリオ"/>
              </a:rPr>
              <a:t>コンピュータ：外部設計</a:t>
            </a:r>
            <a:endParaRPr kumimoji="1" lang="ja-JP" altLang="en-US" dirty="0">
              <a:latin typeface="メイリオ"/>
              <a:ea typeface="メイリオ"/>
              <a:cs typeface="メイリオ"/>
            </a:endParaRPr>
          </a:p>
        </p:txBody>
      </p:sp>
      <p:sp>
        <p:nvSpPr>
          <p:cNvPr id="44" name="テキスト ボックス 43"/>
          <p:cNvSpPr txBox="1"/>
          <p:nvPr/>
        </p:nvSpPr>
        <p:spPr>
          <a:xfrm>
            <a:off x="6298084" y="6341697"/>
            <a:ext cx="2107067" cy="369332"/>
          </a:xfrm>
          <a:prstGeom prst="rect">
            <a:avLst/>
          </a:prstGeom>
          <a:solidFill>
            <a:srgbClr val="FFFFFF"/>
          </a:solidFill>
        </p:spPr>
        <p:txBody>
          <a:bodyPr wrap="none" rtlCol="0">
            <a:spAutoFit/>
          </a:bodyPr>
          <a:lstStyle/>
          <a:p>
            <a:r>
              <a:rPr lang="ja-JP" altLang="en-US" dirty="0" smtClean="0"/>
              <a:t>内部設計　</a:t>
            </a:r>
            <a:r>
              <a:rPr lang="en-US" altLang="ja-JP" dirty="0" smtClean="0"/>
              <a:t>〜</a:t>
            </a:r>
            <a:r>
              <a:rPr lang="ja-JP" altLang="en-US" dirty="0" smtClean="0"/>
              <a:t>　実装</a:t>
            </a:r>
            <a:endParaRPr kumimoji="1" lang="ja-JP" altLang="en-US" dirty="0"/>
          </a:p>
        </p:txBody>
      </p:sp>
      <p:sp>
        <p:nvSpPr>
          <p:cNvPr id="45" name="角丸四角形 44"/>
          <p:cNvSpPr/>
          <p:nvPr/>
        </p:nvSpPr>
        <p:spPr>
          <a:xfrm>
            <a:off x="457200" y="5243067"/>
            <a:ext cx="2069798" cy="123848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rgbClr val="000000"/>
                </a:solidFill>
                <a:latin typeface="メイリオ"/>
                <a:ea typeface="メイリオ"/>
                <a:cs typeface="メイリオ"/>
              </a:rPr>
              <a:t>凡例</a:t>
            </a:r>
            <a:r>
              <a:rPr kumimoji="1" lang="en-US" altLang="ja-JP" dirty="0" smtClean="0">
                <a:solidFill>
                  <a:srgbClr val="000000"/>
                </a:solidFill>
                <a:latin typeface="メイリオ"/>
                <a:ea typeface="メイリオ"/>
                <a:cs typeface="メイリオ"/>
              </a:rPr>
              <a:t/>
            </a:r>
            <a:br>
              <a:rPr kumimoji="1" lang="en-US" altLang="ja-JP" dirty="0" smtClean="0">
                <a:solidFill>
                  <a:srgbClr val="000000"/>
                </a:solidFill>
                <a:latin typeface="メイリオ"/>
                <a:ea typeface="メイリオ"/>
                <a:cs typeface="メイリオ"/>
              </a:rPr>
            </a:br>
            <a:r>
              <a:rPr kumimoji="1" lang="en-US" altLang="ja-JP" dirty="0" smtClean="0">
                <a:solidFill>
                  <a:srgbClr val="000000"/>
                </a:solidFill>
                <a:latin typeface="メイリオ"/>
                <a:ea typeface="メイリオ"/>
                <a:cs typeface="メイリオ"/>
              </a:rPr>
              <a:t/>
            </a:r>
            <a:br>
              <a:rPr kumimoji="1" lang="en-US" altLang="ja-JP" dirty="0" smtClean="0">
                <a:solidFill>
                  <a:srgbClr val="000000"/>
                </a:solidFill>
                <a:latin typeface="メイリオ"/>
                <a:ea typeface="メイリオ"/>
                <a:cs typeface="メイリオ"/>
              </a:rPr>
            </a:br>
            <a:r>
              <a:rPr kumimoji="1" lang="ja-JP" altLang="en-US" dirty="0" smtClean="0">
                <a:solidFill>
                  <a:srgbClr val="000000"/>
                </a:solidFill>
                <a:latin typeface="メイリオ"/>
                <a:ea typeface="メイリオ"/>
                <a:cs typeface="メイリオ"/>
              </a:rPr>
              <a:t>　　　</a:t>
            </a:r>
            <a:r>
              <a:rPr kumimoji="1" lang="en-US" altLang="ja-JP" dirty="0" smtClean="0">
                <a:solidFill>
                  <a:srgbClr val="000000"/>
                </a:solidFill>
                <a:latin typeface="メイリオ"/>
                <a:ea typeface="メイリオ"/>
                <a:cs typeface="メイリオ"/>
              </a:rPr>
              <a:t>: </a:t>
            </a:r>
            <a:r>
              <a:rPr kumimoji="1" lang="ja-JP" altLang="en-US" dirty="0" smtClean="0">
                <a:solidFill>
                  <a:srgbClr val="000000"/>
                </a:solidFill>
                <a:latin typeface="メイリオ"/>
                <a:ea typeface="メイリオ"/>
                <a:cs typeface="メイリオ"/>
              </a:rPr>
              <a:t>設計</a:t>
            </a:r>
            <a:r>
              <a:rPr kumimoji="1" lang="en-US" altLang="ja-JP" dirty="0" smtClean="0">
                <a:solidFill>
                  <a:srgbClr val="000000"/>
                </a:solidFill>
                <a:latin typeface="メイリオ"/>
                <a:ea typeface="メイリオ"/>
                <a:cs typeface="メイリオ"/>
              </a:rPr>
              <a:t/>
            </a:r>
            <a:br>
              <a:rPr kumimoji="1" lang="en-US" altLang="ja-JP" dirty="0" smtClean="0">
                <a:solidFill>
                  <a:srgbClr val="000000"/>
                </a:solidFill>
                <a:latin typeface="メイリオ"/>
                <a:ea typeface="メイリオ"/>
                <a:cs typeface="メイリオ"/>
              </a:rPr>
            </a:br>
            <a:r>
              <a:rPr kumimoji="1" lang="ja-JP" altLang="en-US" dirty="0" smtClean="0">
                <a:solidFill>
                  <a:srgbClr val="000000"/>
                </a:solidFill>
                <a:latin typeface="メイリオ"/>
                <a:ea typeface="メイリオ"/>
                <a:cs typeface="メイリオ"/>
              </a:rPr>
              <a:t>　　　</a:t>
            </a:r>
            <a:r>
              <a:rPr kumimoji="1" lang="en-US" altLang="ja-JP" dirty="0" smtClean="0">
                <a:solidFill>
                  <a:srgbClr val="000000"/>
                </a:solidFill>
                <a:latin typeface="メイリオ"/>
                <a:ea typeface="メイリオ"/>
                <a:cs typeface="メイリオ"/>
              </a:rPr>
              <a:t>: </a:t>
            </a:r>
            <a:r>
              <a:rPr lang="ja-JP" altLang="en-US" dirty="0" smtClean="0">
                <a:solidFill>
                  <a:srgbClr val="000000"/>
                </a:solidFill>
                <a:latin typeface="メイリオ"/>
                <a:ea typeface="メイリオ"/>
                <a:cs typeface="メイリオ"/>
              </a:rPr>
              <a:t>検証</a:t>
            </a:r>
            <a:endParaRPr kumimoji="1" lang="ja-JP" altLang="en-US" dirty="0">
              <a:solidFill>
                <a:srgbClr val="000000"/>
              </a:solidFill>
              <a:latin typeface="メイリオ"/>
              <a:ea typeface="メイリオ"/>
              <a:cs typeface="メイリオ"/>
            </a:endParaRPr>
          </a:p>
        </p:txBody>
      </p:sp>
      <p:sp>
        <p:nvSpPr>
          <p:cNvPr id="36" name="正方形/長方形 35"/>
          <p:cNvSpPr/>
          <p:nvPr/>
        </p:nvSpPr>
        <p:spPr>
          <a:xfrm>
            <a:off x="4063590" y="3956216"/>
            <a:ext cx="864155" cy="43210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tx1"/>
                </a:solidFill>
                <a:latin typeface="メイリオ"/>
                <a:ea typeface="メイリオ"/>
                <a:cs typeface="メイリオ"/>
              </a:rPr>
              <a:t>What</a:t>
            </a:r>
            <a:endParaRPr kumimoji="1" lang="ja-JP" altLang="en-US" dirty="0">
              <a:solidFill>
                <a:schemeClr val="tx1"/>
              </a:solidFill>
              <a:latin typeface="メイリオ"/>
              <a:ea typeface="メイリオ"/>
              <a:cs typeface="メイリオ"/>
            </a:endParaRPr>
          </a:p>
        </p:txBody>
      </p:sp>
      <p:sp>
        <p:nvSpPr>
          <p:cNvPr id="37" name="正方形/長方形 36"/>
          <p:cNvSpPr/>
          <p:nvPr/>
        </p:nvSpPr>
        <p:spPr>
          <a:xfrm>
            <a:off x="5482395" y="4741858"/>
            <a:ext cx="864155" cy="43210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latin typeface="メイリオ"/>
                <a:ea typeface="メイリオ"/>
                <a:cs typeface="メイリオ"/>
              </a:rPr>
              <a:t>How</a:t>
            </a:r>
            <a:endParaRPr kumimoji="1" lang="ja-JP" altLang="en-US" dirty="0">
              <a:solidFill>
                <a:schemeClr val="tx1"/>
              </a:solidFill>
              <a:latin typeface="メイリオ"/>
              <a:ea typeface="メイリオ"/>
              <a:cs typeface="メイリオ"/>
            </a:endParaRPr>
          </a:p>
        </p:txBody>
      </p:sp>
      <p:cxnSp>
        <p:nvCxnSpPr>
          <p:cNvPr id="47" name="直線コネクタ 46"/>
          <p:cNvCxnSpPr/>
          <p:nvPr/>
        </p:nvCxnSpPr>
        <p:spPr>
          <a:xfrm>
            <a:off x="715407" y="5976334"/>
            <a:ext cx="71175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0" name="直線矢印コネクタ 49"/>
          <p:cNvCxnSpPr/>
          <p:nvPr/>
        </p:nvCxnSpPr>
        <p:spPr>
          <a:xfrm>
            <a:off x="715407" y="6273859"/>
            <a:ext cx="711750" cy="0"/>
          </a:xfrm>
          <a:prstGeom prst="straightConnector1">
            <a:avLst/>
          </a:prstGeom>
          <a:ln w="28575">
            <a:solidFill>
              <a:schemeClr val="accent6">
                <a:lumMod val="75000"/>
              </a:schemeClr>
            </a:solidFill>
            <a:prstDash val="lg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45313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開発手法</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457200" y="2016478"/>
            <a:ext cx="8229600" cy="4163905"/>
          </a:xfrm>
        </p:spPr>
        <p:txBody>
          <a:bodyPr>
            <a:normAutofit/>
          </a:bodyPr>
          <a:lstStyle/>
          <a:p>
            <a:pPr marL="0" indent="0">
              <a:buNone/>
            </a:pPr>
            <a:r>
              <a:rPr lang="ja-JP" altLang="en-US" sz="2400" dirty="0" smtClean="0">
                <a:solidFill>
                  <a:schemeClr val="tx1">
                    <a:lumMod val="95000"/>
                    <a:lumOff val="5000"/>
                  </a:schemeClr>
                </a:solidFill>
                <a:latin typeface="メイリオ"/>
                <a:ea typeface="メイリオ"/>
                <a:cs typeface="メイリオ"/>
              </a:rPr>
              <a:t>開発の流れを規約化したものの例</a:t>
            </a:r>
            <a:r>
              <a:rPr lang="en-US" altLang="ja-JP" sz="2400" dirty="0" smtClean="0">
                <a:solidFill>
                  <a:schemeClr val="tx1">
                    <a:lumMod val="95000"/>
                    <a:lumOff val="5000"/>
                  </a:schemeClr>
                </a:solidFill>
                <a:latin typeface="メイリオ"/>
                <a:ea typeface="メイリオ"/>
                <a:cs typeface="メイリオ"/>
              </a:rPr>
              <a:t/>
            </a:r>
            <a:br>
              <a:rPr lang="en-US" altLang="ja-JP" sz="2400" dirty="0" smtClean="0">
                <a:solidFill>
                  <a:schemeClr val="tx1">
                    <a:lumMod val="95000"/>
                    <a:lumOff val="5000"/>
                  </a:schemeClr>
                </a:solidFill>
                <a:latin typeface="メイリオ"/>
                <a:ea typeface="メイリオ"/>
                <a:cs typeface="メイリオ"/>
              </a:rPr>
            </a:br>
            <a:r>
              <a:rPr lang="ja-JP" altLang="en-US" sz="1800" dirty="0" smtClean="0">
                <a:solidFill>
                  <a:schemeClr val="tx1">
                    <a:lumMod val="95000"/>
                    <a:lumOff val="5000"/>
                  </a:schemeClr>
                </a:solidFill>
                <a:latin typeface="メイリオ"/>
                <a:ea typeface="メイリオ"/>
                <a:cs typeface="メイリオ"/>
              </a:rPr>
              <a:t>（本当はもっとありますが，有名どころだけ）</a:t>
            </a:r>
            <a:endParaRPr lang="en-US" altLang="ja-JP" sz="1800" dirty="0" smtClean="0">
              <a:solidFill>
                <a:schemeClr val="tx1">
                  <a:lumMod val="95000"/>
                  <a:lumOff val="5000"/>
                </a:schemeClr>
              </a:solidFill>
              <a:latin typeface="メイリオ"/>
              <a:ea typeface="メイリオ"/>
              <a:cs typeface="メイリオ"/>
            </a:endParaRPr>
          </a:p>
          <a:p>
            <a:pPr marL="0" indent="0">
              <a:buNone/>
            </a:pPr>
            <a:endParaRPr lang="en-US" altLang="ja-JP" sz="2400" dirty="0">
              <a:solidFill>
                <a:schemeClr val="tx1">
                  <a:lumMod val="95000"/>
                  <a:lumOff val="5000"/>
                </a:schemeClr>
              </a:solidFill>
              <a:latin typeface="メイリオ"/>
              <a:ea typeface="メイリオ"/>
              <a:cs typeface="メイリオ"/>
            </a:endParaRPr>
          </a:p>
          <a:p>
            <a:pPr marL="400050" lvl="1" indent="0">
              <a:buNone/>
            </a:pPr>
            <a:r>
              <a:rPr lang="ja-JP" altLang="en-US" b="1" dirty="0">
                <a:solidFill>
                  <a:srgbClr val="008000"/>
                </a:solidFill>
                <a:latin typeface="メイリオ"/>
                <a:ea typeface="メイリオ"/>
                <a:cs typeface="メイリオ"/>
              </a:rPr>
              <a:t>・</a:t>
            </a:r>
            <a:r>
              <a:rPr lang="ja-JP" altLang="en-US" b="1" dirty="0" smtClean="0">
                <a:solidFill>
                  <a:srgbClr val="008000"/>
                </a:solidFill>
                <a:latin typeface="メイリオ"/>
                <a:ea typeface="メイリオ"/>
                <a:cs typeface="メイリオ"/>
              </a:rPr>
              <a:t>ウォーターフォール型</a:t>
            </a:r>
            <a:endParaRPr lang="en-US" altLang="ja-JP" b="1" dirty="0" smtClean="0">
              <a:solidFill>
                <a:srgbClr val="008000"/>
              </a:solidFill>
              <a:latin typeface="メイリオ"/>
              <a:ea typeface="メイリオ"/>
              <a:cs typeface="メイリオ"/>
            </a:endParaRPr>
          </a:p>
          <a:p>
            <a:pPr marL="400050" lvl="1" indent="0">
              <a:buNone/>
            </a:pPr>
            <a:endParaRPr lang="en-US" altLang="ja-JP" b="1" dirty="0">
              <a:solidFill>
                <a:srgbClr val="008000"/>
              </a:solidFill>
              <a:latin typeface="メイリオ"/>
              <a:ea typeface="メイリオ"/>
              <a:cs typeface="メイリオ"/>
            </a:endParaRPr>
          </a:p>
          <a:p>
            <a:pPr marL="400050" lvl="1" indent="0">
              <a:buNone/>
            </a:pPr>
            <a:r>
              <a:rPr lang="ja-JP" altLang="en-US" b="1" dirty="0" smtClean="0">
                <a:solidFill>
                  <a:srgbClr val="008000"/>
                </a:solidFill>
                <a:latin typeface="メイリオ"/>
                <a:ea typeface="メイリオ"/>
                <a:cs typeface="メイリオ"/>
              </a:rPr>
              <a:t>・スパイラル型</a:t>
            </a:r>
            <a:endParaRPr lang="en-US" altLang="ja-JP" b="1" dirty="0" smtClean="0">
              <a:solidFill>
                <a:srgbClr val="008000"/>
              </a:solidFill>
              <a:latin typeface="メイリオ"/>
              <a:ea typeface="メイリオ"/>
              <a:cs typeface="メイリオ"/>
            </a:endParaRPr>
          </a:p>
          <a:p>
            <a:pPr marL="400050" lvl="1" indent="0">
              <a:buNone/>
            </a:pPr>
            <a:endParaRPr lang="en-US" altLang="ja-JP" b="1" dirty="0">
              <a:solidFill>
                <a:srgbClr val="008000"/>
              </a:solidFill>
              <a:latin typeface="メイリオ"/>
              <a:ea typeface="メイリオ"/>
              <a:cs typeface="メイリオ"/>
            </a:endParaRPr>
          </a:p>
          <a:p>
            <a:pPr marL="400050" lvl="1" indent="0">
              <a:buNone/>
            </a:pPr>
            <a:r>
              <a:rPr lang="ja-JP" altLang="en-US" b="1" dirty="0" smtClean="0">
                <a:solidFill>
                  <a:srgbClr val="008000"/>
                </a:solidFill>
                <a:latin typeface="メイリオ"/>
                <a:ea typeface="メイリオ"/>
                <a:cs typeface="メイリオ"/>
              </a:rPr>
              <a:t>・アジャイル型</a:t>
            </a:r>
            <a:endParaRPr lang="ja-JP" altLang="en-US" b="1" dirty="0">
              <a:solidFill>
                <a:srgbClr val="008000"/>
              </a:solidFill>
              <a:latin typeface="メイリオ"/>
              <a:ea typeface="メイリオ"/>
              <a:cs typeface="メイリオ"/>
            </a:endParaRPr>
          </a:p>
        </p:txBody>
      </p:sp>
    </p:spTree>
    <p:extLst>
      <p:ext uri="{BB962C8B-B14F-4D97-AF65-F5344CB8AC3E}">
        <p14:creationId xmlns:p14="http://schemas.microsoft.com/office/powerpoint/2010/main" val="27304250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開発手法</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457200" y="1479810"/>
            <a:ext cx="8229600" cy="4163905"/>
          </a:xfrm>
        </p:spPr>
        <p:txBody>
          <a:bodyPr>
            <a:normAutofit/>
          </a:bodyPr>
          <a:lstStyle/>
          <a:p>
            <a:pPr marL="0" lvl="1" indent="0">
              <a:buNone/>
            </a:pPr>
            <a:r>
              <a:rPr lang="ja-JP" altLang="en-US" b="1" dirty="0" smtClean="0">
                <a:solidFill>
                  <a:srgbClr val="008000"/>
                </a:solidFill>
                <a:latin typeface="メイリオ"/>
                <a:ea typeface="メイリオ"/>
                <a:cs typeface="メイリオ"/>
              </a:rPr>
              <a:t>ウォーターフォール型</a:t>
            </a:r>
            <a:endParaRPr lang="en-US" altLang="ja-JP" b="1" dirty="0">
              <a:solidFill>
                <a:srgbClr val="008000"/>
              </a:solidFill>
              <a:latin typeface="メイリオ"/>
              <a:ea typeface="メイリオ"/>
              <a:cs typeface="メイリオ"/>
            </a:endParaRPr>
          </a:p>
        </p:txBody>
      </p:sp>
      <p:pic>
        <p:nvPicPr>
          <p:cNvPr id="3074" name="Picture 2" descr="クリックすると新しいウィンドウで開きま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6116" y="2057400"/>
            <a:ext cx="5048250" cy="3971925"/>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4428565" y="6472642"/>
            <a:ext cx="4572000" cy="276999"/>
          </a:xfrm>
          <a:prstGeom prst="rect">
            <a:avLst/>
          </a:prstGeom>
        </p:spPr>
        <p:txBody>
          <a:bodyPr>
            <a:spAutoFit/>
          </a:bodyPr>
          <a:lstStyle/>
          <a:p>
            <a:r>
              <a:rPr lang="ja-JP" altLang="en-US" sz="1200" dirty="0" smtClean="0"/>
              <a:t>出典：</a:t>
            </a:r>
            <a:r>
              <a:rPr lang="en-US" altLang="ja-JP" sz="1200" dirty="0" smtClean="0"/>
              <a:t>http</a:t>
            </a:r>
            <a:r>
              <a:rPr lang="en-US" altLang="ja-JP" sz="1200" dirty="0"/>
              <a:t>://itpro.nikkeibp.co.jp/article/lecture/20061130/255501/</a:t>
            </a:r>
            <a:endParaRPr lang="ja-JP" altLang="en-US" sz="1200" dirty="0"/>
          </a:p>
        </p:txBody>
      </p:sp>
    </p:spTree>
    <p:extLst>
      <p:ext uri="{BB962C8B-B14F-4D97-AF65-F5344CB8AC3E}">
        <p14:creationId xmlns:p14="http://schemas.microsoft.com/office/powerpoint/2010/main" val="4106559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自己紹介</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457200" y="1196752"/>
            <a:ext cx="8229600" cy="4525963"/>
          </a:xfrm>
        </p:spPr>
        <p:txBody>
          <a:bodyPr/>
          <a:lstStyle/>
          <a:p>
            <a:pPr marL="0" indent="0" algn="ctr">
              <a:buNone/>
            </a:pPr>
            <a:r>
              <a:rPr lang="ja-JP" altLang="en-US" dirty="0">
                <a:latin typeface="メイリオ"/>
                <a:ea typeface="メイリオ"/>
                <a:cs typeface="メイリオ"/>
              </a:rPr>
              <a:t>梶田　純孝</a:t>
            </a:r>
            <a:r>
              <a:rPr lang="en-US" altLang="ja-JP" dirty="0">
                <a:latin typeface="メイリオ"/>
                <a:ea typeface="メイリオ"/>
                <a:cs typeface="メイリオ"/>
              </a:rPr>
              <a:t>(Yoshitaka </a:t>
            </a:r>
            <a:r>
              <a:rPr lang="en-US" altLang="ja-JP" dirty="0" err="1">
                <a:latin typeface="メイリオ"/>
                <a:ea typeface="メイリオ"/>
                <a:cs typeface="メイリオ"/>
              </a:rPr>
              <a:t>Kajita</a:t>
            </a:r>
            <a:r>
              <a:rPr lang="en-US" altLang="ja-JP" dirty="0">
                <a:latin typeface="メイリオ"/>
                <a:ea typeface="メイリオ"/>
                <a:cs typeface="メイリオ"/>
              </a:rPr>
              <a:t>)</a:t>
            </a:r>
          </a:p>
          <a:p>
            <a:pPr marL="0" indent="0" algn="ctr">
              <a:buNone/>
            </a:pPr>
            <a:r>
              <a:rPr lang="en-US" altLang="ja-JP" dirty="0">
                <a:latin typeface="メイリオ"/>
                <a:ea typeface="メイリオ"/>
                <a:cs typeface="メイリオ"/>
              </a:rPr>
              <a:t>E-mail : kajita@oic.jp</a:t>
            </a:r>
          </a:p>
          <a:p>
            <a:pPr marL="0" indent="0">
              <a:buNone/>
            </a:pPr>
            <a:endParaRPr lang="en-US" altLang="ja-JP" dirty="0" smtClean="0">
              <a:latin typeface="Osaka"/>
              <a:ea typeface="Osaka"/>
              <a:cs typeface="Osaka"/>
            </a:endParaRPr>
          </a:p>
          <a:p>
            <a:pPr marL="0" indent="0">
              <a:buNone/>
            </a:pPr>
            <a:r>
              <a:rPr lang="ja-JP" altLang="ja-JP" sz="2000" dirty="0" smtClean="0">
                <a:latin typeface="Osaka"/>
                <a:ea typeface="Osaka"/>
                <a:cs typeface="Osaka"/>
              </a:rPr>
              <a:t>　</a:t>
            </a:r>
            <a:endParaRPr kumimoji="1" lang="ja-JP" altLang="en-US" dirty="0">
              <a:latin typeface="Osaka"/>
              <a:ea typeface="Osaka"/>
              <a:cs typeface="Osaka"/>
            </a:endParaRPr>
          </a:p>
        </p:txBody>
      </p:sp>
      <p:sp>
        <p:nvSpPr>
          <p:cNvPr id="4" name="正方形/長方形 3"/>
          <p:cNvSpPr/>
          <p:nvPr/>
        </p:nvSpPr>
        <p:spPr>
          <a:xfrm>
            <a:off x="686395" y="2348880"/>
            <a:ext cx="7817523" cy="3973454"/>
          </a:xfrm>
          <a:prstGeom prst="rect">
            <a:avLst/>
          </a:prstGeom>
          <a:ln>
            <a:solidFill>
              <a:srgbClr val="FF6600"/>
            </a:solidFill>
          </a:ln>
        </p:spPr>
        <p:style>
          <a:lnRef idx="2">
            <a:schemeClr val="dk1"/>
          </a:lnRef>
          <a:fillRef idx="1">
            <a:schemeClr val="lt1"/>
          </a:fillRef>
          <a:effectRef idx="0">
            <a:schemeClr val="dk1"/>
          </a:effectRef>
          <a:fontRef idx="minor">
            <a:schemeClr val="dk1"/>
          </a:fontRef>
        </p:style>
        <p:txBody>
          <a:bodyPr rtlCol="0" anchor="t"/>
          <a:lstStyle/>
          <a:p>
            <a:r>
              <a:rPr lang="ja-JP" altLang="en-US" sz="2000" b="1" dirty="0">
                <a:solidFill>
                  <a:srgbClr val="008000"/>
                </a:solidFill>
                <a:latin typeface="メイリオ"/>
                <a:ea typeface="メイリオ"/>
                <a:cs typeface="メイリオ"/>
              </a:rPr>
              <a:t>主</a:t>
            </a:r>
            <a:r>
              <a:rPr lang="ja-JP" altLang="en-US" sz="2000" b="1" dirty="0" smtClean="0">
                <a:solidFill>
                  <a:srgbClr val="008000"/>
                </a:solidFill>
                <a:latin typeface="メイリオ"/>
                <a:ea typeface="メイリオ"/>
                <a:cs typeface="メイリオ"/>
              </a:rPr>
              <a:t>な</a:t>
            </a:r>
            <a:r>
              <a:rPr lang="ja-JP" altLang="en-US" sz="2000" b="1" dirty="0">
                <a:solidFill>
                  <a:srgbClr val="008000"/>
                </a:solidFill>
                <a:latin typeface="メイリオ"/>
                <a:ea typeface="メイリオ"/>
                <a:cs typeface="メイリオ"/>
              </a:rPr>
              <a:t>取得</a:t>
            </a:r>
            <a:r>
              <a:rPr lang="ja-JP" altLang="en-US" sz="2000" b="1" dirty="0" smtClean="0">
                <a:solidFill>
                  <a:srgbClr val="008000"/>
                </a:solidFill>
                <a:latin typeface="メイリオ"/>
                <a:ea typeface="メイリオ"/>
                <a:cs typeface="メイリオ"/>
              </a:rPr>
              <a:t>資格</a:t>
            </a:r>
            <a:endParaRPr lang="ja-JP" altLang="en-US" sz="2000" b="1" dirty="0">
              <a:latin typeface="メイリオ"/>
              <a:ea typeface="メイリオ"/>
              <a:cs typeface="メイリオ"/>
            </a:endParaRPr>
          </a:p>
          <a:p>
            <a:r>
              <a:rPr lang="en-US" altLang="ja-JP" dirty="0" smtClean="0">
                <a:latin typeface="メイリオ"/>
                <a:ea typeface="メイリオ"/>
                <a:cs typeface="メイリオ"/>
              </a:rPr>
              <a:t>	IT</a:t>
            </a:r>
            <a:r>
              <a:rPr lang="ja-JP" altLang="en-US" dirty="0" smtClean="0">
                <a:latin typeface="メイリオ"/>
                <a:ea typeface="メイリオ"/>
                <a:cs typeface="メイリオ"/>
              </a:rPr>
              <a:t>スペシャリスト</a:t>
            </a:r>
            <a:endParaRPr lang="en-US" altLang="ja-JP" dirty="0">
              <a:latin typeface="メイリオ"/>
              <a:ea typeface="メイリオ"/>
              <a:cs typeface="メイリオ"/>
            </a:endParaRPr>
          </a:p>
          <a:p>
            <a:r>
              <a:rPr lang="en-US" altLang="ja-JP" dirty="0" smtClean="0">
                <a:latin typeface="メイリオ"/>
                <a:ea typeface="メイリオ"/>
                <a:cs typeface="メイリオ"/>
              </a:rPr>
              <a:t>	Tivoli</a:t>
            </a:r>
            <a:r>
              <a:rPr lang="ja-JP" altLang="en-US" dirty="0">
                <a:latin typeface="メイリオ"/>
                <a:ea typeface="メイリオ"/>
                <a:cs typeface="メイリオ"/>
              </a:rPr>
              <a:t> </a:t>
            </a:r>
            <a:r>
              <a:rPr lang="en-US" altLang="ja-JP" dirty="0" smtClean="0">
                <a:latin typeface="メイリオ"/>
                <a:ea typeface="メイリオ"/>
                <a:cs typeface="メイリオ"/>
              </a:rPr>
              <a:t>Certified Enterprise Consultant</a:t>
            </a:r>
            <a:r>
              <a:rPr lang="ja-JP" altLang="en-US" dirty="0" smtClean="0">
                <a:latin typeface="メイリオ"/>
                <a:ea typeface="メイリオ"/>
                <a:cs typeface="メイリオ"/>
              </a:rPr>
              <a:t>（運用管理</a:t>
            </a:r>
            <a:r>
              <a:rPr lang="en-US" altLang="ja-JP" dirty="0" smtClean="0">
                <a:latin typeface="メイリオ"/>
                <a:ea typeface="メイリオ"/>
                <a:cs typeface="メイリオ"/>
              </a:rPr>
              <a:t>SW</a:t>
            </a:r>
            <a:r>
              <a:rPr lang="ja-JP" altLang="en-US" dirty="0" smtClean="0">
                <a:latin typeface="メイリオ"/>
                <a:ea typeface="メイリオ"/>
                <a:cs typeface="メイリオ"/>
              </a:rPr>
              <a:t>）</a:t>
            </a:r>
            <a:endParaRPr lang="en-US" altLang="ja-JP" dirty="0" smtClean="0">
              <a:latin typeface="メイリオ"/>
              <a:ea typeface="メイリオ"/>
              <a:cs typeface="メイリオ"/>
            </a:endParaRPr>
          </a:p>
          <a:p>
            <a:r>
              <a:rPr lang="en-US" altLang="ja-JP" dirty="0">
                <a:latin typeface="メイリオ"/>
                <a:ea typeface="メイリオ"/>
                <a:cs typeface="メイリオ"/>
              </a:rPr>
              <a:t>	</a:t>
            </a:r>
            <a:r>
              <a:rPr lang="en-US" altLang="ja-JP" dirty="0" smtClean="0">
                <a:latin typeface="メイリオ"/>
                <a:ea typeface="メイリオ"/>
                <a:cs typeface="メイリオ"/>
              </a:rPr>
              <a:t>IBM Power System Common Technical Sales Skills</a:t>
            </a:r>
            <a:r>
              <a:rPr lang="ja-JP" altLang="en-US" dirty="0" smtClean="0">
                <a:latin typeface="メイリオ"/>
                <a:ea typeface="メイリオ"/>
                <a:cs typeface="メイリオ"/>
              </a:rPr>
              <a:t>（</a:t>
            </a:r>
            <a:r>
              <a:rPr lang="en-US" altLang="ja-JP" dirty="0" smtClean="0">
                <a:latin typeface="メイリオ"/>
                <a:ea typeface="メイリオ"/>
                <a:cs typeface="メイリオ"/>
              </a:rPr>
              <a:t>UNIX</a:t>
            </a:r>
            <a:r>
              <a:rPr lang="ja-JP" altLang="en-US" dirty="0" smtClean="0">
                <a:latin typeface="メイリオ"/>
                <a:ea typeface="メイリオ"/>
                <a:cs typeface="メイリオ"/>
              </a:rPr>
              <a:t>）</a:t>
            </a:r>
            <a:endParaRPr lang="ja-JP" altLang="en-US" dirty="0">
              <a:latin typeface="メイリオ"/>
              <a:ea typeface="メイリオ"/>
              <a:cs typeface="メイリオ"/>
            </a:endParaRPr>
          </a:p>
          <a:p>
            <a:r>
              <a:rPr lang="en-US" altLang="ja-JP" dirty="0" smtClean="0">
                <a:latin typeface="メイリオ"/>
                <a:ea typeface="メイリオ"/>
                <a:cs typeface="メイリオ"/>
              </a:rPr>
              <a:t>	IBM </a:t>
            </a:r>
            <a:r>
              <a:rPr lang="en-US" altLang="ja-JP" dirty="0" err="1" smtClean="0">
                <a:latin typeface="メイリオ"/>
                <a:ea typeface="メイリオ"/>
                <a:cs typeface="メイリオ"/>
              </a:rPr>
              <a:t>PureFlex</a:t>
            </a:r>
            <a:r>
              <a:rPr lang="en-US" altLang="ja-JP" dirty="0" smtClean="0">
                <a:latin typeface="メイリオ"/>
                <a:ea typeface="メイリオ"/>
                <a:cs typeface="メイリオ"/>
              </a:rPr>
              <a:t> Technical Support</a:t>
            </a:r>
            <a:r>
              <a:rPr lang="ja-JP" altLang="en-US" dirty="0" smtClean="0">
                <a:latin typeface="メイリオ"/>
                <a:ea typeface="メイリオ"/>
                <a:cs typeface="メイリオ"/>
              </a:rPr>
              <a:t>（仮想化</a:t>
            </a:r>
            <a:r>
              <a:rPr lang="en-US" altLang="ja-JP" dirty="0" smtClean="0">
                <a:latin typeface="メイリオ"/>
                <a:ea typeface="メイリオ"/>
                <a:cs typeface="メイリオ"/>
              </a:rPr>
              <a:t>HW</a:t>
            </a:r>
            <a:r>
              <a:rPr lang="ja-JP" altLang="en-US" dirty="0" smtClean="0">
                <a:latin typeface="メイリオ"/>
                <a:ea typeface="メイリオ"/>
                <a:cs typeface="メイリオ"/>
              </a:rPr>
              <a:t>）</a:t>
            </a:r>
            <a:endParaRPr lang="en-US" altLang="ja-JP" dirty="0">
              <a:latin typeface="メイリオ"/>
              <a:ea typeface="メイリオ"/>
              <a:cs typeface="メイリオ"/>
            </a:endParaRPr>
          </a:p>
          <a:p>
            <a:r>
              <a:rPr lang="en-US" altLang="ja-JP" dirty="0" smtClean="0">
                <a:latin typeface="メイリオ"/>
                <a:ea typeface="メイリオ"/>
                <a:cs typeface="メイリオ"/>
              </a:rPr>
              <a:t>	</a:t>
            </a:r>
            <a:r>
              <a:rPr lang="en-US" altLang="ja-JP" dirty="0" err="1" smtClean="0">
                <a:latin typeface="メイリオ"/>
                <a:ea typeface="メイリオ"/>
                <a:cs typeface="メイリオ"/>
              </a:rPr>
              <a:t>Vmware</a:t>
            </a:r>
            <a:r>
              <a:rPr lang="en-US" altLang="ja-JP" dirty="0" smtClean="0">
                <a:latin typeface="メイリオ"/>
                <a:ea typeface="メイリオ"/>
                <a:cs typeface="メイリオ"/>
              </a:rPr>
              <a:t> Technical Solutions Professional Program</a:t>
            </a:r>
            <a:r>
              <a:rPr lang="ja-JP" altLang="en-US" dirty="0" smtClean="0">
                <a:latin typeface="メイリオ"/>
                <a:ea typeface="メイリオ"/>
                <a:cs typeface="メイリオ"/>
              </a:rPr>
              <a:t>（仮想化</a:t>
            </a:r>
            <a:r>
              <a:rPr lang="en-US" altLang="ja-JP" dirty="0" smtClean="0">
                <a:latin typeface="メイリオ"/>
                <a:ea typeface="メイリオ"/>
                <a:cs typeface="メイリオ"/>
              </a:rPr>
              <a:t>SW</a:t>
            </a:r>
            <a:r>
              <a:rPr lang="ja-JP" altLang="en-US" dirty="0" smtClean="0">
                <a:latin typeface="メイリオ"/>
                <a:ea typeface="メイリオ"/>
                <a:cs typeface="メイリオ"/>
              </a:rPr>
              <a:t>）</a:t>
            </a:r>
            <a:endParaRPr lang="en-US" altLang="ja-JP" dirty="0">
              <a:latin typeface="メイリオ"/>
              <a:ea typeface="メイリオ"/>
              <a:cs typeface="メイリオ"/>
            </a:endParaRPr>
          </a:p>
          <a:p>
            <a:r>
              <a:rPr lang="en-US" altLang="ja-JP" dirty="0" smtClean="0">
                <a:latin typeface="メイリオ"/>
                <a:ea typeface="メイリオ"/>
                <a:cs typeface="メイリオ"/>
              </a:rPr>
              <a:t>	</a:t>
            </a:r>
            <a:endParaRPr lang="en-US" altLang="ja-JP" sz="1000" dirty="0">
              <a:latin typeface="メイリオ"/>
              <a:ea typeface="メイリオ"/>
              <a:cs typeface="メイリオ"/>
            </a:endParaRPr>
          </a:p>
          <a:p>
            <a:endParaRPr lang="en-US" altLang="ja-JP" sz="1000" dirty="0" smtClean="0">
              <a:latin typeface="メイリオ"/>
              <a:ea typeface="メイリオ"/>
              <a:cs typeface="メイリオ"/>
            </a:endParaRPr>
          </a:p>
          <a:p>
            <a:endParaRPr lang="en-US" altLang="ja-JP" sz="1000" dirty="0">
              <a:latin typeface="メイリオ"/>
              <a:ea typeface="メイリオ"/>
              <a:cs typeface="メイリオ"/>
            </a:endParaRPr>
          </a:p>
          <a:p>
            <a:endParaRPr lang="en-US" altLang="ja-JP" sz="1000" dirty="0" smtClean="0">
              <a:latin typeface="メイリオ"/>
              <a:ea typeface="メイリオ"/>
              <a:cs typeface="メイリオ"/>
            </a:endParaRPr>
          </a:p>
          <a:p>
            <a:endParaRPr lang="en-US" altLang="ja-JP" sz="1000" dirty="0">
              <a:latin typeface="メイリオ"/>
              <a:ea typeface="メイリオ"/>
              <a:cs typeface="メイリオ"/>
            </a:endParaRPr>
          </a:p>
          <a:p>
            <a:r>
              <a:rPr lang="ja-JP" altLang="en-US" b="1" dirty="0">
                <a:solidFill>
                  <a:srgbClr val="008000"/>
                </a:solidFill>
                <a:latin typeface="メイリオ"/>
                <a:ea typeface="メイリオ"/>
                <a:cs typeface="メイリオ"/>
              </a:rPr>
              <a:t>特技・</a:t>
            </a:r>
            <a:r>
              <a:rPr lang="ja-JP" altLang="en-US" b="1" dirty="0" smtClean="0">
                <a:solidFill>
                  <a:srgbClr val="008000"/>
                </a:solidFill>
                <a:latin typeface="メイリオ"/>
                <a:ea typeface="メイリオ"/>
                <a:cs typeface="メイリオ"/>
              </a:rPr>
              <a:t>趣味</a:t>
            </a:r>
            <a:endParaRPr lang="ja-JP" altLang="en-US" b="1" dirty="0">
              <a:latin typeface="メイリオ"/>
              <a:ea typeface="メイリオ"/>
              <a:cs typeface="メイリオ"/>
            </a:endParaRPr>
          </a:p>
          <a:p>
            <a:r>
              <a:rPr lang="en-US" altLang="ja-JP" dirty="0" smtClean="0">
                <a:latin typeface="メイリオ"/>
                <a:ea typeface="メイリオ"/>
                <a:cs typeface="メイリオ"/>
              </a:rPr>
              <a:t>	</a:t>
            </a:r>
            <a:r>
              <a:rPr lang="ja-JP" altLang="en-US" dirty="0" smtClean="0">
                <a:latin typeface="メイリオ"/>
                <a:ea typeface="メイリオ"/>
                <a:cs typeface="メイリオ"/>
              </a:rPr>
              <a:t>剣道</a:t>
            </a:r>
            <a:r>
              <a:rPr lang="en-US" altLang="ja-JP" dirty="0">
                <a:latin typeface="メイリオ"/>
                <a:ea typeface="メイリオ"/>
                <a:cs typeface="メイリオ"/>
              </a:rPr>
              <a:t>	</a:t>
            </a:r>
            <a:r>
              <a:rPr lang="ja-JP" altLang="en-US" dirty="0" smtClean="0">
                <a:latin typeface="メイリオ"/>
                <a:ea typeface="メイリオ"/>
                <a:cs typeface="メイリオ"/>
              </a:rPr>
              <a:t>ゴルフ、登山、スキー、釣り、韓国語</a:t>
            </a:r>
            <a:endParaRPr lang="en-US" altLang="ja-JP" dirty="0" smtClean="0">
              <a:latin typeface="メイリオ"/>
              <a:ea typeface="メイリオ"/>
              <a:cs typeface="メイリオ"/>
            </a:endParaRPr>
          </a:p>
          <a:p>
            <a:endParaRPr lang="en-US" altLang="ja-JP" sz="1000" b="1" dirty="0" smtClean="0">
              <a:solidFill>
                <a:srgbClr val="008000"/>
              </a:solidFill>
              <a:latin typeface="メイリオ"/>
              <a:ea typeface="メイリオ"/>
              <a:cs typeface="メイリオ"/>
            </a:endParaRPr>
          </a:p>
        </p:txBody>
      </p:sp>
    </p:spTree>
    <p:extLst>
      <p:ext uri="{BB962C8B-B14F-4D97-AF65-F5344CB8AC3E}">
        <p14:creationId xmlns:p14="http://schemas.microsoft.com/office/powerpoint/2010/main" val="26733123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開発手法</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457200" y="1479810"/>
            <a:ext cx="8229600" cy="4163905"/>
          </a:xfrm>
        </p:spPr>
        <p:txBody>
          <a:bodyPr>
            <a:normAutofit/>
          </a:bodyPr>
          <a:lstStyle/>
          <a:p>
            <a:pPr marL="0" lvl="1" indent="0">
              <a:buNone/>
            </a:pPr>
            <a:r>
              <a:rPr lang="ja-JP" altLang="en-US" b="1" dirty="0" smtClean="0">
                <a:solidFill>
                  <a:srgbClr val="008000"/>
                </a:solidFill>
                <a:latin typeface="メイリオ"/>
                <a:ea typeface="メイリオ"/>
                <a:cs typeface="メイリオ"/>
              </a:rPr>
              <a:t>ウォーターフォール型（</a:t>
            </a:r>
            <a:r>
              <a:rPr lang="en-US" altLang="ja-JP" b="1" dirty="0" smtClean="0">
                <a:solidFill>
                  <a:srgbClr val="008000"/>
                </a:solidFill>
                <a:latin typeface="メイリオ"/>
                <a:ea typeface="メイリオ"/>
                <a:cs typeface="メイリオ"/>
              </a:rPr>
              <a:t>V</a:t>
            </a:r>
            <a:r>
              <a:rPr lang="ja-JP" altLang="en-US" b="1" dirty="0" smtClean="0">
                <a:solidFill>
                  <a:srgbClr val="008000"/>
                </a:solidFill>
                <a:latin typeface="メイリオ"/>
                <a:ea typeface="メイリオ"/>
                <a:cs typeface="メイリオ"/>
              </a:rPr>
              <a:t>字型モデル）</a:t>
            </a:r>
            <a:endParaRPr lang="en-US" altLang="ja-JP" b="1" dirty="0">
              <a:solidFill>
                <a:srgbClr val="008000"/>
              </a:solidFill>
              <a:latin typeface="メイリオ"/>
              <a:ea typeface="メイリオ"/>
              <a:cs typeface="メイリオ"/>
            </a:endParaRPr>
          </a:p>
        </p:txBody>
      </p:sp>
      <p:sp>
        <p:nvSpPr>
          <p:cNvPr id="4" name="正方形/長方形 3"/>
          <p:cNvSpPr/>
          <p:nvPr/>
        </p:nvSpPr>
        <p:spPr>
          <a:xfrm>
            <a:off x="4428565" y="6472642"/>
            <a:ext cx="4572000" cy="276999"/>
          </a:xfrm>
          <a:prstGeom prst="rect">
            <a:avLst/>
          </a:prstGeom>
        </p:spPr>
        <p:txBody>
          <a:bodyPr>
            <a:spAutoFit/>
          </a:bodyPr>
          <a:lstStyle/>
          <a:p>
            <a:r>
              <a:rPr lang="ja-JP" altLang="en-US" sz="1200" dirty="0" smtClean="0"/>
              <a:t>出典：</a:t>
            </a:r>
            <a:r>
              <a:rPr lang="en-US" altLang="ja-JP" sz="1200" dirty="0" smtClean="0"/>
              <a:t>http</a:t>
            </a:r>
            <a:r>
              <a:rPr lang="en-US" altLang="ja-JP" sz="1200" dirty="0"/>
              <a:t>://itpro.nikkeibp.co.jp/article/lecture/20061130/255501/</a:t>
            </a:r>
            <a:endParaRPr lang="ja-JP" altLang="en-US" sz="1200" dirty="0"/>
          </a:p>
        </p:txBody>
      </p:sp>
      <p:pic>
        <p:nvPicPr>
          <p:cNvPr id="4098" name="Picture 2" descr="図2●品質保証の観点から見たウォーターフォール型開発プロセ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742" y="2410478"/>
            <a:ext cx="6515646" cy="3233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7492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開発手法</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313765" y="1479810"/>
            <a:ext cx="8229600" cy="4163905"/>
          </a:xfrm>
        </p:spPr>
        <p:txBody>
          <a:bodyPr>
            <a:normAutofit/>
          </a:bodyPr>
          <a:lstStyle/>
          <a:p>
            <a:pPr marL="0" lvl="1" indent="0">
              <a:buNone/>
            </a:pPr>
            <a:r>
              <a:rPr lang="ja-JP" altLang="en-US" b="1" dirty="0" smtClean="0">
                <a:solidFill>
                  <a:srgbClr val="008000"/>
                </a:solidFill>
                <a:latin typeface="メイリオ"/>
                <a:ea typeface="メイリオ"/>
                <a:cs typeface="メイリオ"/>
              </a:rPr>
              <a:t>ウォーターフォール型</a:t>
            </a:r>
            <a:endParaRPr lang="en-US" altLang="ja-JP" b="1" dirty="0" smtClean="0">
              <a:solidFill>
                <a:srgbClr val="008000"/>
              </a:solidFill>
              <a:latin typeface="メイリオ"/>
              <a:ea typeface="メイリオ"/>
              <a:cs typeface="メイリオ"/>
            </a:endParaRPr>
          </a:p>
          <a:p>
            <a:pPr marL="0" lvl="1" indent="0">
              <a:buNone/>
            </a:pPr>
            <a:r>
              <a:rPr lang="ja-JP" altLang="en-US" b="1" dirty="0" smtClean="0">
                <a:solidFill>
                  <a:srgbClr val="008000"/>
                </a:solidFill>
                <a:latin typeface="メイリオ"/>
                <a:ea typeface="メイリオ"/>
                <a:cs typeface="メイリオ"/>
              </a:rPr>
              <a:t>（</a:t>
            </a:r>
            <a:r>
              <a:rPr lang="en-US" altLang="ja-JP" b="1" dirty="0">
                <a:solidFill>
                  <a:srgbClr val="008000"/>
                </a:solidFill>
                <a:latin typeface="メイリオ"/>
                <a:ea typeface="メイリオ"/>
                <a:cs typeface="メイリオ"/>
              </a:rPr>
              <a:t>V</a:t>
            </a:r>
            <a:r>
              <a:rPr lang="ja-JP" altLang="en-US" b="1" dirty="0">
                <a:solidFill>
                  <a:srgbClr val="008000"/>
                </a:solidFill>
                <a:latin typeface="メイリオ"/>
                <a:ea typeface="メイリオ"/>
                <a:cs typeface="メイリオ"/>
              </a:rPr>
              <a:t>字型モデル）</a:t>
            </a:r>
            <a:endParaRPr lang="en-US" altLang="ja-JP" b="1" dirty="0">
              <a:solidFill>
                <a:srgbClr val="008000"/>
              </a:solidFill>
              <a:latin typeface="メイリオ"/>
              <a:ea typeface="メイリオ"/>
              <a:cs typeface="メイリオ"/>
            </a:endParaRPr>
          </a:p>
        </p:txBody>
      </p:sp>
      <p:sp>
        <p:nvSpPr>
          <p:cNvPr id="4" name="正方形/長方形 3"/>
          <p:cNvSpPr/>
          <p:nvPr/>
        </p:nvSpPr>
        <p:spPr>
          <a:xfrm>
            <a:off x="4428565" y="6472642"/>
            <a:ext cx="4572000" cy="276999"/>
          </a:xfrm>
          <a:prstGeom prst="rect">
            <a:avLst/>
          </a:prstGeom>
        </p:spPr>
        <p:txBody>
          <a:bodyPr>
            <a:spAutoFit/>
          </a:bodyPr>
          <a:lstStyle/>
          <a:p>
            <a:r>
              <a:rPr lang="ja-JP" altLang="en-US" sz="1200" dirty="0" smtClean="0"/>
              <a:t>出典：</a:t>
            </a:r>
            <a:r>
              <a:rPr lang="en-US" altLang="ja-JP" sz="1200" dirty="0" smtClean="0"/>
              <a:t>http</a:t>
            </a:r>
            <a:r>
              <a:rPr lang="en-US" altLang="ja-JP" sz="1200" dirty="0"/>
              <a:t>://itpro.nikkeibp.co.jp/article/lecture/20061130/255501/</a:t>
            </a:r>
            <a:endParaRPr lang="ja-JP" altLang="en-US" sz="1200" dirty="0"/>
          </a:p>
        </p:txBody>
      </p:sp>
      <p:pic>
        <p:nvPicPr>
          <p:cNvPr id="5122" name="Picture 2" descr="クリックすると新しいウィンドウで開きま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6940" y="1265237"/>
            <a:ext cx="4873625" cy="4826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5444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開発手法</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457200" y="1479810"/>
            <a:ext cx="8229600" cy="4163905"/>
          </a:xfrm>
        </p:spPr>
        <p:txBody>
          <a:bodyPr>
            <a:normAutofit/>
          </a:bodyPr>
          <a:lstStyle/>
          <a:p>
            <a:pPr marL="0" lvl="1" indent="0">
              <a:buNone/>
            </a:pPr>
            <a:r>
              <a:rPr lang="ja-JP" altLang="en-US" b="1" dirty="0" smtClean="0">
                <a:solidFill>
                  <a:srgbClr val="008000"/>
                </a:solidFill>
                <a:latin typeface="メイリオ"/>
                <a:ea typeface="メイリオ"/>
                <a:cs typeface="メイリオ"/>
              </a:rPr>
              <a:t>スパイラル型</a:t>
            </a:r>
            <a:endParaRPr lang="en-US" altLang="ja-JP" b="1" dirty="0">
              <a:solidFill>
                <a:srgbClr val="008000"/>
              </a:solidFill>
              <a:latin typeface="メイリオ"/>
              <a:ea typeface="メイリオ"/>
              <a:cs typeface="メイリオ"/>
            </a:endParaRPr>
          </a:p>
        </p:txBody>
      </p:sp>
      <p:sp>
        <p:nvSpPr>
          <p:cNvPr id="4" name="正方形/長方形 3"/>
          <p:cNvSpPr/>
          <p:nvPr/>
        </p:nvSpPr>
        <p:spPr>
          <a:xfrm>
            <a:off x="4428565" y="6472642"/>
            <a:ext cx="4572000" cy="276999"/>
          </a:xfrm>
          <a:prstGeom prst="rect">
            <a:avLst/>
          </a:prstGeom>
        </p:spPr>
        <p:txBody>
          <a:bodyPr>
            <a:spAutoFit/>
          </a:bodyPr>
          <a:lstStyle/>
          <a:p>
            <a:r>
              <a:rPr lang="ja-JP" altLang="en-US" sz="1200" dirty="0" smtClean="0"/>
              <a:t>出典：</a:t>
            </a:r>
            <a:r>
              <a:rPr lang="en-US" altLang="ja-JP" sz="1200" dirty="0"/>
              <a:t>http://akademeia.info/index.php</a:t>
            </a:r>
            <a:endParaRPr lang="ja-JP" altLang="en-US" sz="1200" dirty="0"/>
          </a:p>
        </p:txBody>
      </p:sp>
      <p:pic>
        <p:nvPicPr>
          <p:cNvPr id="6146" name="Picture 2" descr="クリックすると新しいウィンドウで開きま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621" y="2047407"/>
            <a:ext cx="4416426" cy="4079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477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開発手法</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457200" y="1479810"/>
            <a:ext cx="8229600" cy="4163905"/>
          </a:xfrm>
        </p:spPr>
        <p:txBody>
          <a:bodyPr>
            <a:normAutofit/>
          </a:bodyPr>
          <a:lstStyle/>
          <a:p>
            <a:pPr marL="0" lvl="1" indent="0">
              <a:buNone/>
            </a:pPr>
            <a:r>
              <a:rPr lang="ja-JP" altLang="en-US" b="1" dirty="0" smtClean="0">
                <a:solidFill>
                  <a:srgbClr val="008000"/>
                </a:solidFill>
                <a:latin typeface="メイリオ"/>
                <a:ea typeface="メイリオ"/>
                <a:cs typeface="メイリオ"/>
              </a:rPr>
              <a:t>アジャイル型</a:t>
            </a:r>
            <a:endParaRPr lang="en-US" altLang="ja-JP" b="1" dirty="0" smtClean="0">
              <a:solidFill>
                <a:srgbClr val="008000"/>
              </a:solidFill>
              <a:latin typeface="メイリオ"/>
              <a:ea typeface="メイリオ"/>
              <a:cs typeface="メイリオ"/>
            </a:endParaRPr>
          </a:p>
          <a:p>
            <a:pPr marL="0" lvl="1" indent="0">
              <a:buNone/>
            </a:pPr>
            <a:endParaRPr lang="en-US" altLang="ja-JP" b="1" dirty="0">
              <a:solidFill>
                <a:srgbClr val="008000"/>
              </a:solidFill>
              <a:latin typeface="メイリオ"/>
              <a:ea typeface="メイリオ"/>
              <a:cs typeface="メイリオ"/>
            </a:endParaRPr>
          </a:p>
          <a:p>
            <a:pPr marL="0" lvl="1" indent="0">
              <a:buNone/>
            </a:pPr>
            <a:endParaRPr lang="en-US" altLang="ja-JP" b="1" dirty="0" smtClean="0">
              <a:solidFill>
                <a:srgbClr val="008000"/>
              </a:solidFill>
              <a:latin typeface="メイリオ"/>
              <a:ea typeface="メイリオ"/>
              <a:cs typeface="メイリオ"/>
            </a:endParaRPr>
          </a:p>
          <a:p>
            <a:pPr marL="0" lvl="1" indent="0" algn="ctr">
              <a:buNone/>
            </a:pPr>
            <a:r>
              <a:rPr lang="ja-JP" altLang="en-US" sz="4800" b="1" dirty="0" smtClean="0">
                <a:latin typeface="メイリオ"/>
                <a:ea typeface="メイリオ"/>
                <a:cs typeface="メイリオ"/>
              </a:rPr>
              <a:t>小さいサイクルをたくさん</a:t>
            </a:r>
            <a:endParaRPr lang="en-US" altLang="ja-JP" sz="4800" b="1" dirty="0" smtClean="0">
              <a:latin typeface="メイリオ"/>
              <a:ea typeface="メイリオ"/>
              <a:cs typeface="メイリオ"/>
            </a:endParaRPr>
          </a:p>
        </p:txBody>
      </p:sp>
      <p:sp>
        <p:nvSpPr>
          <p:cNvPr id="4" name="正方形/長方形 3"/>
          <p:cNvSpPr/>
          <p:nvPr/>
        </p:nvSpPr>
        <p:spPr>
          <a:xfrm>
            <a:off x="4428565" y="6472642"/>
            <a:ext cx="4572000" cy="276999"/>
          </a:xfrm>
          <a:prstGeom prst="rect">
            <a:avLst/>
          </a:prstGeom>
        </p:spPr>
        <p:txBody>
          <a:bodyPr>
            <a:spAutoFit/>
          </a:bodyPr>
          <a:lstStyle/>
          <a:p>
            <a:r>
              <a:rPr lang="ja-JP" altLang="en-US" sz="1200" dirty="0" smtClean="0"/>
              <a:t>出典：</a:t>
            </a:r>
            <a:r>
              <a:rPr lang="en-US" altLang="ja-JP" sz="1200" dirty="0"/>
              <a:t>http://akademeia.info/index.php</a:t>
            </a:r>
            <a:endParaRPr lang="ja-JP" altLang="en-US" sz="1200" dirty="0"/>
          </a:p>
        </p:txBody>
      </p:sp>
    </p:spTree>
    <p:extLst>
      <p:ext uri="{BB962C8B-B14F-4D97-AF65-F5344CB8AC3E}">
        <p14:creationId xmlns:p14="http://schemas.microsoft.com/office/powerpoint/2010/main" val="11892134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開発手法</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457200" y="1479810"/>
            <a:ext cx="8229600" cy="4163905"/>
          </a:xfrm>
        </p:spPr>
        <p:txBody>
          <a:bodyPr>
            <a:normAutofit/>
          </a:bodyPr>
          <a:lstStyle/>
          <a:p>
            <a:pPr marL="0" lvl="1" indent="0">
              <a:buNone/>
            </a:pPr>
            <a:r>
              <a:rPr lang="ja-JP" altLang="en-US" b="1" dirty="0" smtClean="0">
                <a:solidFill>
                  <a:srgbClr val="008000"/>
                </a:solidFill>
                <a:latin typeface="メイリオ"/>
                <a:ea typeface="メイリオ"/>
                <a:cs typeface="メイリオ"/>
              </a:rPr>
              <a:t>アジャイル型</a:t>
            </a:r>
            <a:endParaRPr lang="en-US" altLang="ja-JP" b="1" dirty="0" smtClean="0">
              <a:solidFill>
                <a:srgbClr val="008000"/>
              </a:solidFill>
              <a:latin typeface="メイリオ"/>
              <a:ea typeface="メイリオ"/>
              <a:cs typeface="メイリオ"/>
            </a:endParaRPr>
          </a:p>
          <a:p>
            <a:pPr marL="0" lvl="1" indent="0">
              <a:buNone/>
            </a:pPr>
            <a:endParaRPr lang="en-US" altLang="ja-JP" b="1" dirty="0">
              <a:solidFill>
                <a:srgbClr val="008000"/>
              </a:solidFill>
              <a:latin typeface="メイリオ"/>
              <a:ea typeface="メイリオ"/>
              <a:cs typeface="メイリオ"/>
            </a:endParaRPr>
          </a:p>
          <a:p>
            <a:pPr marL="0" lvl="1" indent="0">
              <a:buNone/>
            </a:pPr>
            <a:endParaRPr lang="en-US" altLang="ja-JP" b="1" dirty="0" smtClean="0">
              <a:solidFill>
                <a:srgbClr val="008000"/>
              </a:solidFill>
              <a:latin typeface="メイリオ"/>
              <a:ea typeface="メイリオ"/>
              <a:cs typeface="メイリオ"/>
            </a:endParaRPr>
          </a:p>
        </p:txBody>
      </p:sp>
      <p:sp>
        <p:nvSpPr>
          <p:cNvPr id="4" name="正方形/長方形 3"/>
          <p:cNvSpPr/>
          <p:nvPr/>
        </p:nvSpPr>
        <p:spPr>
          <a:xfrm>
            <a:off x="3461657" y="6472642"/>
            <a:ext cx="5538908" cy="276999"/>
          </a:xfrm>
          <a:prstGeom prst="rect">
            <a:avLst/>
          </a:prstGeom>
        </p:spPr>
        <p:txBody>
          <a:bodyPr wrap="square">
            <a:spAutoFit/>
          </a:bodyPr>
          <a:lstStyle/>
          <a:p>
            <a:r>
              <a:rPr lang="ja-JP" altLang="en-US" sz="1200" dirty="0" smtClean="0"/>
              <a:t>出典：</a:t>
            </a:r>
            <a:r>
              <a:rPr lang="en-US" altLang="ja-JP" sz="1200" dirty="0"/>
              <a:t>http://</a:t>
            </a:r>
            <a:r>
              <a:rPr lang="en-US" altLang="ja-JP" sz="1200" dirty="0" smtClean="0"/>
              <a:t>www.tech-arts.co.jp/seminar/esec2012/esec_a_agile.html</a:t>
            </a:r>
            <a:endParaRPr lang="ja-JP" altLang="en-US" sz="1200" dirty="0"/>
          </a:p>
        </p:txBody>
      </p:sp>
      <p:pic>
        <p:nvPicPr>
          <p:cNvPr id="3074" name="Picture 2" descr="http://www.tech-arts.co.jp/assets/images/event/2012/20120509/ESEC2012_Agile_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188" y="1996751"/>
            <a:ext cx="5944549" cy="43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0194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開発手法</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457200" y="1479810"/>
            <a:ext cx="8229600" cy="4163905"/>
          </a:xfrm>
        </p:spPr>
        <p:txBody>
          <a:bodyPr>
            <a:normAutofit/>
          </a:bodyPr>
          <a:lstStyle/>
          <a:p>
            <a:pPr marL="0" lvl="1" indent="0">
              <a:buNone/>
            </a:pPr>
            <a:r>
              <a:rPr lang="ja-JP" altLang="en-US" b="1" dirty="0" smtClean="0">
                <a:solidFill>
                  <a:srgbClr val="008000"/>
                </a:solidFill>
                <a:latin typeface="メイリオ"/>
                <a:ea typeface="メイリオ"/>
                <a:cs typeface="メイリオ"/>
              </a:rPr>
              <a:t>アジャイル型</a:t>
            </a:r>
            <a:endParaRPr lang="en-US" altLang="ja-JP" b="1" dirty="0" smtClean="0">
              <a:solidFill>
                <a:srgbClr val="008000"/>
              </a:solidFill>
              <a:latin typeface="メイリオ"/>
              <a:ea typeface="メイリオ"/>
              <a:cs typeface="メイリオ"/>
            </a:endParaRPr>
          </a:p>
          <a:p>
            <a:r>
              <a:rPr lang="ja-JP" altLang="en-US" sz="2800" dirty="0"/>
              <a:t>プロセスやツールより人と人同士の相互作用を重視する。 </a:t>
            </a:r>
          </a:p>
          <a:p>
            <a:r>
              <a:rPr lang="ja-JP" altLang="en-US" sz="2800" dirty="0"/>
              <a:t>包括的なドキュメントより動作するソフトウェアを重視する。 </a:t>
            </a:r>
          </a:p>
          <a:p>
            <a:r>
              <a:rPr lang="ja-JP" altLang="en-US" sz="2800" dirty="0"/>
              <a:t>契約上の交渉より</a:t>
            </a:r>
            <a:r>
              <a:rPr lang="ja-JP" altLang="en-US" sz="2800" dirty="0" smtClean="0"/>
              <a:t>もお客様と</a:t>
            </a:r>
            <a:r>
              <a:rPr lang="ja-JP" altLang="en-US" sz="2800" dirty="0"/>
              <a:t>の協調を重視する。 </a:t>
            </a:r>
          </a:p>
          <a:p>
            <a:r>
              <a:rPr lang="ja-JP" altLang="en-US" sz="2800" dirty="0"/>
              <a:t>計画に従うことよりも変化に対応することを重視する。 </a:t>
            </a:r>
          </a:p>
          <a:p>
            <a:pPr marL="0" lvl="1" indent="0">
              <a:buNone/>
            </a:pPr>
            <a:endParaRPr lang="en-US" altLang="ja-JP" b="1" dirty="0">
              <a:solidFill>
                <a:srgbClr val="008000"/>
              </a:solidFill>
              <a:latin typeface="メイリオ"/>
              <a:ea typeface="メイリオ"/>
              <a:cs typeface="メイリオ"/>
            </a:endParaRPr>
          </a:p>
        </p:txBody>
      </p:sp>
      <p:sp>
        <p:nvSpPr>
          <p:cNvPr id="4" name="正方形/長方形 3"/>
          <p:cNvSpPr/>
          <p:nvPr/>
        </p:nvSpPr>
        <p:spPr>
          <a:xfrm>
            <a:off x="4428565" y="6472642"/>
            <a:ext cx="4572000" cy="276999"/>
          </a:xfrm>
          <a:prstGeom prst="rect">
            <a:avLst/>
          </a:prstGeom>
        </p:spPr>
        <p:txBody>
          <a:bodyPr>
            <a:spAutoFit/>
          </a:bodyPr>
          <a:lstStyle/>
          <a:p>
            <a:r>
              <a:rPr lang="ja-JP" altLang="en-US" sz="1200" dirty="0" smtClean="0"/>
              <a:t>出典：</a:t>
            </a:r>
            <a:r>
              <a:rPr lang="en-US" altLang="ja-JP" sz="1200" dirty="0"/>
              <a:t>http://akademeia.info/index.php</a:t>
            </a:r>
            <a:endParaRPr lang="ja-JP" altLang="en-US" sz="1200" dirty="0"/>
          </a:p>
        </p:txBody>
      </p:sp>
    </p:spTree>
    <p:extLst>
      <p:ext uri="{BB962C8B-B14F-4D97-AF65-F5344CB8AC3E}">
        <p14:creationId xmlns:p14="http://schemas.microsoft.com/office/powerpoint/2010/main" val="24816853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開発手法</a:t>
            </a:r>
            <a:endParaRPr kumimoji="1" lang="ja-JP" altLang="en-US" dirty="0">
              <a:latin typeface="メイリオ"/>
              <a:ea typeface="メイリオ"/>
              <a:cs typeface="メイリオ"/>
            </a:endParaRPr>
          </a:p>
        </p:txBody>
      </p:sp>
      <p:pic>
        <p:nvPicPr>
          <p:cNvPr id="5" name="図 4" descr="1_zoom.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42" y="1731896"/>
            <a:ext cx="8487153" cy="3950916"/>
          </a:xfrm>
          <a:prstGeom prst="rect">
            <a:avLst/>
          </a:prstGeom>
        </p:spPr>
      </p:pic>
      <p:sp>
        <p:nvSpPr>
          <p:cNvPr id="6" name="テキスト ボックス 5"/>
          <p:cNvSpPr txBox="1"/>
          <p:nvPr/>
        </p:nvSpPr>
        <p:spPr>
          <a:xfrm>
            <a:off x="3911520" y="6298230"/>
            <a:ext cx="4853838" cy="369332"/>
          </a:xfrm>
          <a:prstGeom prst="rect">
            <a:avLst/>
          </a:prstGeom>
          <a:noFill/>
        </p:spPr>
        <p:txBody>
          <a:bodyPr wrap="none" rtlCol="0">
            <a:spAutoFit/>
          </a:bodyPr>
          <a:lstStyle/>
          <a:p>
            <a:r>
              <a:rPr kumimoji="1" lang="en-US" altLang="ja-JP" dirty="0" smtClean="0"/>
              <a:t>(</a:t>
            </a:r>
            <a:r>
              <a:rPr lang="ja-JP" altLang="en-US" dirty="0" smtClean="0"/>
              <a:t>出典：</a:t>
            </a:r>
            <a:r>
              <a:rPr lang="en-US" altLang="ja-JP" dirty="0"/>
              <a:t>http://</a:t>
            </a:r>
            <a:r>
              <a:rPr lang="en-US" altLang="ja-JP" dirty="0" err="1"/>
              <a:t>thinkit.co.jp</a:t>
            </a:r>
            <a:r>
              <a:rPr lang="en-US" altLang="ja-JP" dirty="0"/>
              <a:t>/free/article/0608/3/1/</a:t>
            </a:r>
            <a:r>
              <a:rPr kumimoji="1" lang="en-US" altLang="ja-JP" dirty="0" smtClean="0"/>
              <a:t>)</a:t>
            </a:r>
            <a:endParaRPr kumimoji="1" lang="ja-JP" altLang="en-US" dirty="0"/>
          </a:p>
        </p:txBody>
      </p:sp>
    </p:spTree>
    <p:extLst>
      <p:ext uri="{BB962C8B-B14F-4D97-AF65-F5344CB8AC3E}">
        <p14:creationId xmlns:p14="http://schemas.microsoft.com/office/powerpoint/2010/main" val="11080027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プログラム開発の約束</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457200" y="1731140"/>
            <a:ext cx="8229600" cy="4540902"/>
          </a:xfrm>
        </p:spPr>
        <p:txBody>
          <a:bodyPr>
            <a:normAutofit/>
          </a:bodyPr>
          <a:lstStyle/>
          <a:p>
            <a:pPr marL="457200" indent="-457200">
              <a:buFont typeface="+mj-lt"/>
              <a:buAutoNum type="arabicPeriod"/>
            </a:pPr>
            <a:r>
              <a:rPr lang="ja-JP" altLang="en-US" sz="2400" dirty="0" smtClean="0">
                <a:solidFill>
                  <a:schemeClr val="tx1">
                    <a:lumMod val="95000"/>
                    <a:lumOff val="5000"/>
                  </a:schemeClr>
                </a:solidFill>
                <a:latin typeface="メイリオ"/>
                <a:ea typeface="メイリオ"/>
                <a:cs typeface="メイリオ"/>
              </a:rPr>
              <a:t>システム開発において</a:t>
            </a:r>
            <a:r>
              <a:rPr lang="ja-JP" altLang="en-US" sz="2400" b="1" dirty="0" smtClean="0">
                <a:solidFill>
                  <a:srgbClr val="008000"/>
                </a:solidFill>
                <a:latin typeface="メイリオ"/>
                <a:ea typeface="メイリオ"/>
                <a:cs typeface="メイリオ"/>
              </a:rPr>
              <a:t>トラブルは起きて当たり前</a:t>
            </a:r>
            <a:r>
              <a:rPr lang="ja-JP" altLang="en-US" sz="2400" dirty="0" smtClean="0">
                <a:solidFill>
                  <a:schemeClr val="tx1">
                    <a:lumMod val="95000"/>
                    <a:lumOff val="5000"/>
                  </a:schemeClr>
                </a:solidFill>
                <a:latin typeface="メイリオ"/>
                <a:ea typeface="メイリオ"/>
                <a:cs typeface="メイリオ"/>
              </a:rPr>
              <a:t>！</a:t>
            </a:r>
            <a:endParaRPr lang="en-US" altLang="ja-JP" sz="2400" dirty="0" smtClean="0">
              <a:solidFill>
                <a:schemeClr val="tx1">
                  <a:lumMod val="95000"/>
                  <a:lumOff val="5000"/>
                </a:schemeClr>
              </a:solidFill>
              <a:latin typeface="メイリオ"/>
              <a:ea typeface="メイリオ"/>
              <a:cs typeface="メイリオ"/>
            </a:endParaRPr>
          </a:p>
          <a:p>
            <a:pPr marL="457200" indent="-457200">
              <a:buFont typeface="+mj-lt"/>
              <a:buAutoNum type="arabicPeriod"/>
            </a:pPr>
            <a:r>
              <a:rPr lang="en-US" altLang="ja-JP" sz="2400" dirty="0" smtClean="0">
                <a:solidFill>
                  <a:schemeClr val="tx1">
                    <a:lumMod val="95000"/>
                    <a:lumOff val="5000"/>
                  </a:schemeClr>
                </a:solidFill>
                <a:latin typeface="メイリオ"/>
                <a:ea typeface="メイリオ"/>
                <a:cs typeface="メイリオ"/>
              </a:rPr>
              <a:t>100</a:t>
            </a:r>
            <a:r>
              <a:rPr lang="ja-JP" altLang="en-US" sz="2400" dirty="0" smtClean="0">
                <a:solidFill>
                  <a:schemeClr val="tx1">
                    <a:lumMod val="95000"/>
                    <a:lumOff val="5000"/>
                  </a:schemeClr>
                </a:solidFill>
                <a:latin typeface="メイリオ"/>
                <a:ea typeface="メイリオ"/>
                <a:cs typeface="メイリオ"/>
              </a:rPr>
              <a:t>点満点の正解はない！</a:t>
            </a:r>
            <a:r>
              <a:rPr lang="ja-JP" altLang="en-US" sz="2400" b="1" dirty="0" smtClean="0">
                <a:solidFill>
                  <a:srgbClr val="008000"/>
                </a:solidFill>
                <a:latin typeface="メイリオ"/>
                <a:ea typeface="メイリオ"/>
                <a:cs typeface="メイリオ"/>
              </a:rPr>
              <a:t>複数の案から最適な対策を</a:t>
            </a:r>
            <a:r>
              <a:rPr lang="ja-JP" altLang="en-US" sz="2400" dirty="0" smtClean="0">
                <a:solidFill>
                  <a:schemeClr val="tx1">
                    <a:lumMod val="95000"/>
                    <a:lumOff val="5000"/>
                  </a:schemeClr>
                </a:solidFill>
                <a:latin typeface="メイリオ"/>
                <a:ea typeface="メイリオ"/>
                <a:cs typeface="メイリオ"/>
              </a:rPr>
              <a:t>選択せよ．</a:t>
            </a:r>
            <a:endParaRPr lang="en-US" altLang="ja-JP" sz="2400" dirty="0" smtClean="0">
              <a:solidFill>
                <a:schemeClr val="tx1">
                  <a:lumMod val="95000"/>
                  <a:lumOff val="5000"/>
                </a:schemeClr>
              </a:solidFill>
              <a:latin typeface="メイリオ"/>
              <a:ea typeface="メイリオ"/>
              <a:cs typeface="メイリオ"/>
            </a:endParaRPr>
          </a:p>
          <a:p>
            <a:pPr marL="457200" indent="-457200">
              <a:buFont typeface="+mj-lt"/>
              <a:buAutoNum type="arabicPeriod"/>
            </a:pPr>
            <a:r>
              <a:rPr lang="ja-JP" altLang="en-US" sz="2400" dirty="0" smtClean="0">
                <a:solidFill>
                  <a:schemeClr val="tx1">
                    <a:lumMod val="95000"/>
                    <a:lumOff val="5000"/>
                  </a:schemeClr>
                </a:solidFill>
                <a:latin typeface="メイリオ"/>
                <a:ea typeface="メイリオ"/>
                <a:cs typeface="メイリオ"/>
              </a:rPr>
              <a:t>知識だけで満足するな</a:t>
            </a:r>
            <a:endParaRPr lang="en-US" altLang="ja-JP" sz="2400" dirty="0" smtClean="0">
              <a:solidFill>
                <a:schemeClr val="tx1">
                  <a:lumMod val="95000"/>
                  <a:lumOff val="5000"/>
                </a:schemeClr>
              </a:solidFill>
              <a:latin typeface="メイリオ"/>
              <a:ea typeface="メイリオ"/>
              <a:cs typeface="メイリオ"/>
            </a:endParaRPr>
          </a:p>
          <a:p>
            <a:pPr marL="457200" indent="-457200">
              <a:buFont typeface="+mj-lt"/>
              <a:buAutoNum type="arabicPeriod"/>
            </a:pPr>
            <a:r>
              <a:rPr lang="ja-JP" altLang="en-US" sz="2400" dirty="0" smtClean="0">
                <a:solidFill>
                  <a:schemeClr val="tx1">
                    <a:lumMod val="95000"/>
                    <a:lumOff val="5000"/>
                  </a:schemeClr>
                </a:solidFill>
                <a:latin typeface="メイリオ"/>
                <a:ea typeface="メイリオ"/>
                <a:cs typeface="メイリオ"/>
              </a:rPr>
              <a:t>いつも</a:t>
            </a:r>
            <a:r>
              <a:rPr lang="ja-JP" altLang="en-US" sz="2400" b="1" dirty="0" smtClean="0">
                <a:solidFill>
                  <a:srgbClr val="008000"/>
                </a:solidFill>
                <a:latin typeface="メイリオ"/>
                <a:ea typeface="メイリオ"/>
                <a:cs typeface="メイリオ"/>
              </a:rPr>
              <a:t>自分の頭で考える習慣</a:t>
            </a:r>
            <a:r>
              <a:rPr lang="ja-JP" altLang="en-US" sz="2400" dirty="0" smtClean="0">
                <a:solidFill>
                  <a:schemeClr val="tx1">
                    <a:lumMod val="95000"/>
                    <a:lumOff val="5000"/>
                  </a:schemeClr>
                </a:solidFill>
                <a:latin typeface="メイリオ"/>
                <a:ea typeface="メイリオ"/>
                <a:cs typeface="メイリオ"/>
              </a:rPr>
              <a:t>を</a:t>
            </a:r>
            <a:endParaRPr lang="en-US" altLang="ja-JP" sz="2400" dirty="0" smtClean="0">
              <a:solidFill>
                <a:schemeClr val="tx1">
                  <a:lumMod val="95000"/>
                  <a:lumOff val="5000"/>
                </a:schemeClr>
              </a:solidFill>
              <a:latin typeface="メイリオ"/>
              <a:ea typeface="メイリオ"/>
              <a:cs typeface="メイリオ"/>
            </a:endParaRPr>
          </a:p>
          <a:p>
            <a:pPr marL="457200" indent="-457200">
              <a:buFont typeface="+mj-lt"/>
              <a:buAutoNum type="arabicPeriod"/>
            </a:pPr>
            <a:r>
              <a:rPr lang="ja-JP" altLang="en-US" sz="2400" dirty="0" smtClean="0">
                <a:solidFill>
                  <a:schemeClr val="tx1">
                    <a:lumMod val="95000"/>
                    <a:lumOff val="5000"/>
                  </a:schemeClr>
                </a:solidFill>
                <a:latin typeface="メイリオ"/>
                <a:ea typeface="メイリオ"/>
                <a:cs typeface="メイリオ"/>
              </a:rPr>
              <a:t>背景を含めて</a:t>
            </a:r>
            <a:r>
              <a:rPr lang="ja-JP" altLang="en-US" sz="2400" b="1" dirty="0" smtClean="0">
                <a:solidFill>
                  <a:srgbClr val="008000"/>
                </a:solidFill>
                <a:latin typeface="メイリオ"/>
                <a:ea typeface="メイリオ"/>
                <a:cs typeface="メイリオ"/>
              </a:rPr>
              <a:t>広く事象を据えよ</a:t>
            </a:r>
            <a:r>
              <a:rPr lang="ja-JP" altLang="en-US" sz="2400" dirty="0" smtClean="0">
                <a:solidFill>
                  <a:schemeClr val="tx1">
                    <a:lumMod val="95000"/>
                    <a:lumOff val="5000"/>
                  </a:schemeClr>
                </a:solidFill>
                <a:latin typeface="メイリオ"/>
                <a:ea typeface="メイリオ"/>
                <a:cs typeface="メイリオ"/>
              </a:rPr>
              <a:t>！無理なら前提を設定せよ</a:t>
            </a:r>
            <a:endParaRPr lang="en-US" altLang="ja-JP" sz="2400" dirty="0" smtClean="0">
              <a:solidFill>
                <a:schemeClr val="tx1">
                  <a:lumMod val="95000"/>
                  <a:lumOff val="5000"/>
                </a:schemeClr>
              </a:solidFill>
              <a:latin typeface="メイリオ"/>
              <a:ea typeface="メイリオ"/>
              <a:cs typeface="メイリオ"/>
            </a:endParaRPr>
          </a:p>
          <a:p>
            <a:pPr marL="457200" indent="-457200">
              <a:buFont typeface="+mj-lt"/>
              <a:buAutoNum type="arabicPeriod"/>
            </a:pPr>
            <a:r>
              <a:rPr lang="en-US" altLang="ja-JP" sz="2400" dirty="0">
                <a:solidFill>
                  <a:schemeClr val="tx1">
                    <a:lumMod val="95000"/>
                    <a:lumOff val="5000"/>
                  </a:schemeClr>
                </a:solidFill>
                <a:latin typeface="メイリオ"/>
                <a:ea typeface="メイリオ"/>
                <a:cs typeface="メイリオ"/>
              </a:rPr>
              <a:t> </a:t>
            </a:r>
            <a:r>
              <a:rPr lang="ja-JP" altLang="en-US" sz="2400" b="1" dirty="0" smtClean="0">
                <a:solidFill>
                  <a:srgbClr val="008000"/>
                </a:solidFill>
                <a:latin typeface="メイリオ"/>
                <a:ea typeface="メイリオ"/>
                <a:cs typeface="メイリオ"/>
              </a:rPr>
              <a:t>同感・共感</a:t>
            </a:r>
            <a:r>
              <a:rPr lang="ja-JP" altLang="en-US" sz="2400" dirty="0" smtClean="0">
                <a:solidFill>
                  <a:schemeClr val="tx1">
                    <a:lumMod val="95000"/>
                    <a:lumOff val="5000"/>
                  </a:schemeClr>
                </a:solidFill>
                <a:latin typeface="メイリオ"/>
                <a:ea typeface="メイリオ"/>
                <a:cs typeface="メイリオ"/>
              </a:rPr>
              <a:t>できるか，という視点を持て</a:t>
            </a:r>
            <a:endParaRPr lang="en-US" altLang="ja-JP" sz="2400" dirty="0" smtClean="0">
              <a:solidFill>
                <a:schemeClr val="tx1">
                  <a:lumMod val="95000"/>
                  <a:lumOff val="5000"/>
                </a:schemeClr>
              </a:solidFill>
              <a:latin typeface="メイリオ"/>
              <a:ea typeface="メイリオ"/>
              <a:cs typeface="メイリオ"/>
            </a:endParaRPr>
          </a:p>
          <a:p>
            <a:pPr marL="457200" indent="-457200">
              <a:buFont typeface="+mj-lt"/>
              <a:buAutoNum type="arabicPeriod"/>
            </a:pPr>
            <a:r>
              <a:rPr lang="en-US" altLang="ja-JP" sz="2400" dirty="0" smtClean="0">
                <a:solidFill>
                  <a:schemeClr val="tx1">
                    <a:lumMod val="95000"/>
                    <a:lumOff val="5000"/>
                  </a:schemeClr>
                </a:solidFill>
                <a:latin typeface="メイリオ"/>
                <a:ea typeface="メイリオ"/>
                <a:cs typeface="メイリオ"/>
              </a:rPr>
              <a:t> </a:t>
            </a:r>
            <a:r>
              <a:rPr lang="ja-JP" altLang="en-US" sz="2400" b="1" dirty="0" smtClean="0">
                <a:solidFill>
                  <a:srgbClr val="008000"/>
                </a:solidFill>
                <a:latin typeface="メイリオ"/>
                <a:ea typeface="メイリオ"/>
                <a:cs typeface="メイリオ"/>
              </a:rPr>
              <a:t>一歩踏み込んで考える</a:t>
            </a:r>
            <a:r>
              <a:rPr lang="ja-JP" altLang="en-US" sz="2400" dirty="0" smtClean="0">
                <a:solidFill>
                  <a:schemeClr val="tx1">
                    <a:lumMod val="95000"/>
                    <a:lumOff val="5000"/>
                  </a:schemeClr>
                </a:solidFill>
                <a:latin typeface="メイリオ"/>
                <a:ea typeface="メイリオ"/>
                <a:cs typeface="メイリオ"/>
              </a:rPr>
              <a:t>習慣を身につけよ</a:t>
            </a:r>
            <a:endParaRPr lang="en-US" altLang="ja-JP" sz="2400" dirty="0" smtClean="0">
              <a:solidFill>
                <a:schemeClr val="tx1">
                  <a:lumMod val="95000"/>
                  <a:lumOff val="5000"/>
                </a:schemeClr>
              </a:solidFill>
              <a:latin typeface="メイリオ"/>
              <a:ea typeface="メイリオ"/>
              <a:cs typeface="メイリオ"/>
            </a:endParaRPr>
          </a:p>
        </p:txBody>
      </p:sp>
    </p:spTree>
    <p:extLst>
      <p:ext uri="{BB962C8B-B14F-4D97-AF65-F5344CB8AC3E}">
        <p14:creationId xmlns:p14="http://schemas.microsoft.com/office/powerpoint/2010/main" val="22511177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a:ea typeface="メイリオ"/>
                <a:cs typeface="メイリオ"/>
              </a:rPr>
              <a:t>開発のポイント</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457200" y="1479810"/>
            <a:ext cx="8229600" cy="4163905"/>
          </a:xfrm>
        </p:spPr>
        <p:txBody>
          <a:bodyPr>
            <a:normAutofit/>
          </a:bodyPr>
          <a:lstStyle/>
          <a:p>
            <a:pPr marL="0" lvl="1" indent="0">
              <a:buNone/>
            </a:pPr>
            <a:endParaRPr lang="en-US" altLang="ja-JP" sz="4800" b="1" dirty="0" smtClean="0">
              <a:latin typeface="メイリオ"/>
              <a:ea typeface="メイリオ"/>
              <a:cs typeface="メイリオ"/>
            </a:endParaRPr>
          </a:p>
          <a:p>
            <a:pPr marL="0" lvl="1" indent="0">
              <a:buNone/>
            </a:pPr>
            <a:endParaRPr lang="en-US" altLang="ja-JP" sz="4800" b="1" dirty="0">
              <a:latin typeface="メイリオ"/>
              <a:ea typeface="メイリオ"/>
              <a:cs typeface="メイリオ"/>
            </a:endParaRPr>
          </a:p>
          <a:p>
            <a:pPr marL="0" lvl="1" indent="0">
              <a:buNone/>
            </a:pPr>
            <a:r>
              <a:rPr lang="ja-JP" altLang="en-US" sz="4800" b="1" dirty="0">
                <a:latin typeface="メイリオ"/>
                <a:ea typeface="メイリオ"/>
                <a:cs typeface="メイリオ"/>
              </a:rPr>
              <a:t>どこまで</a:t>
            </a:r>
            <a:r>
              <a:rPr lang="ja-JP" altLang="en-US" sz="4800" b="1" dirty="0" smtClean="0">
                <a:latin typeface="メイリオ"/>
                <a:ea typeface="メイリオ"/>
                <a:cs typeface="メイリオ"/>
              </a:rPr>
              <a:t>がシステム開発</a:t>
            </a:r>
            <a:r>
              <a:rPr lang="en-US" altLang="ja-JP" sz="4800" b="1" dirty="0" smtClean="0">
                <a:latin typeface="メイリオ"/>
                <a:ea typeface="メイリオ"/>
                <a:cs typeface="メイリオ"/>
              </a:rPr>
              <a:t>?</a:t>
            </a:r>
          </a:p>
        </p:txBody>
      </p:sp>
    </p:spTree>
    <p:extLst>
      <p:ext uri="{BB962C8B-B14F-4D97-AF65-F5344CB8AC3E}">
        <p14:creationId xmlns:p14="http://schemas.microsoft.com/office/powerpoint/2010/main" val="21976145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開発のポイント</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457200" y="1456026"/>
            <a:ext cx="8229600" cy="4163905"/>
          </a:xfrm>
        </p:spPr>
        <p:txBody>
          <a:bodyPr>
            <a:normAutofit/>
          </a:bodyPr>
          <a:lstStyle/>
          <a:p>
            <a:pPr marL="0" indent="0">
              <a:buNone/>
            </a:pPr>
            <a:r>
              <a:rPr lang="ja-JP" altLang="en-US" sz="2400" dirty="0" smtClean="0">
                <a:solidFill>
                  <a:schemeClr val="tx1">
                    <a:lumMod val="95000"/>
                    <a:lumOff val="5000"/>
                  </a:schemeClr>
                </a:solidFill>
                <a:latin typeface="メイリオ"/>
                <a:ea typeface="メイリオ"/>
                <a:cs typeface="メイリオ"/>
              </a:rPr>
              <a:t>システムの構成要素</a:t>
            </a:r>
            <a:endParaRPr lang="ja-JP" altLang="en-US" sz="2400" dirty="0">
              <a:solidFill>
                <a:schemeClr val="tx1">
                  <a:lumMod val="95000"/>
                  <a:lumOff val="5000"/>
                </a:schemeClr>
              </a:solidFill>
              <a:latin typeface="メイリオ"/>
              <a:ea typeface="メイリオ"/>
              <a:cs typeface="メイリオ"/>
            </a:endParaRPr>
          </a:p>
        </p:txBody>
      </p:sp>
      <p:sp>
        <p:nvSpPr>
          <p:cNvPr id="4" name="角丸四角形 3"/>
          <p:cNvSpPr/>
          <p:nvPr/>
        </p:nvSpPr>
        <p:spPr>
          <a:xfrm>
            <a:off x="457200" y="1894114"/>
            <a:ext cx="8388220" cy="4870580"/>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4000" b="1" dirty="0" smtClean="0">
                <a:solidFill>
                  <a:schemeClr val="accent1">
                    <a:lumMod val="50000"/>
                  </a:schemeClr>
                </a:solidFill>
                <a:latin typeface="メイリオ" pitchFamily="50" charset="-128"/>
                <a:ea typeface="メイリオ" pitchFamily="50" charset="-128"/>
                <a:cs typeface="メイリオ" pitchFamily="50" charset="-128"/>
              </a:rPr>
              <a:t>システム</a:t>
            </a:r>
            <a:endParaRPr kumimoji="1" lang="ja-JP" altLang="en-US" sz="4000" b="1" dirty="0">
              <a:solidFill>
                <a:schemeClr val="accent1">
                  <a:lumMod val="50000"/>
                </a:schemeClr>
              </a:solidFill>
              <a:latin typeface="メイリオ" pitchFamily="50" charset="-128"/>
              <a:ea typeface="メイリオ" pitchFamily="50" charset="-128"/>
              <a:cs typeface="メイリオ" pitchFamily="50" charset="-128"/>
            </a:endParaRPr>
          </a:p>
        </p:txBody>
      </p:sp>
      <p:sp>
        <p:nvSpPr>
          <p:cNvPr id="5" name="角丸四角形 4"/>
          <p:cNvSpPr/>
          <p:nvPr/>
        </p:nvSpPr>
        <p:spPr>
          <a:xfrm>
            <a:off x="578498" y="2838838"/>
            <a:ext cx="4572000" cy="3839550"/>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3600" b="1" dirty="0" smtClean="0">
                <a:solidFill>
                  <a:schemeClr val="accent6">
                    <a:lumMod val="50000"/>
                  </a:schemeClr>
                </a:solidFill>
                <a:latin typeface="メイリオ" pitchFamily="50" charset="-128"/>
                <a:ea typeface="メイリオ" pitchFamily="50" charset="-128"/>
                <a:cs typeface="メイリオ" pitchFamily="50" charset="-128"/>
              </a:rPr>
              <a:t>ソフトウェア</a:t>
            </a:r>
            <a:endParaRPr kumimoji="1" lang="ja-JP" altLang="en-US" sz="3600" b="1" dirty="0">
              <a:solidFill>
                <a:schemeClr val="accent6">
                  <a:lumMod val="50000"/>
                </a:schemeClr>
              </a:solidFill>
              <a:latin typeface="メイリオ" pitchFamily="50" charset="-128"/>
              <a:ea typeface="メイリオ" pitchFamily="50" charset="-128"/>
              <a:cs typeface="メイリオ" pitchFamily="50" charset="-128"/>
            </a:endParaRPr>
          </a:p>
        </p:txBody>
      </p:sp>
      <p:sp>
        <p:nvSpPr>
          <p:cNvPr id="6" name="円/楕円 5"/>
          <p:cNvSpPr/>
          <p:nvPr/>
        </p:nvSpPr>
        <p:spPr>
          <a:xfrm>
            <a:off x="811763" y="3874534"/>
            <a:ext cx="2164702" cy="1175657"/>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smtClean="0">
                <a:solidFill>
                  <a:schemeClr val="accent6">
                    <a:lumMod val="50000"/>
                  </a:schemeClr>
                </a:solidFill>
                <a:latin typeface="メイリオ" pitchFamily="50" charset="-128"/>
                <a:ea typeface="メイリオ" pitchFamily="50" charset="-128"/>
                <a:cs typeface="メイリオ" pitchFamily="50" charset="-128"/>
              </a:rPr>
              <a:t>プログラム</a:t>
            </a:r>
            <a:endParaRPr kumimoji="1" lang="ja-JP" altLang="en-US" sz="2000" b="1" dirty="0">
              <a:solidFill>
                <a:schemeClr val="accent6">
                  <a:lumMod val="50000"/>
                </a:schemeClr>
              </a:solidFill>
              <a:latin typeface="メイリオ" pitchFamily="50" charset="-128"/>
              <a:ea typeface="メイリオ" pitchFamily="50" charset="-128"/>
              <a:cs typeface="メイリオ" pitchFamily="50" charset="-128"/>
            </a:endParaRPr>
          </a:p>
        </p:txBody>
      </p:sp>
      <p:sp>
        <p:nvSpPr>
          <p:cNvPr id="7" name="円/楕円 6"/>
          <p:cNvSpPr/>
          <p:nvPr/>
        </p:nvSpPr>
        <p:spPr>
          <a:xfrm>
            <a:off x="3292151" y="4138122"/>
            <a:ext cx="1499118" cy="1175657"/>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smtClean="0">
                <a:solidFill>
                  <a:schemeClr val="accent6">
                    <a:lumMod val="50000"/>
                  </a:schemeClr>
                </a:solidFill>
                <a:latin typeface="メイリオ" pitchFamily="50" charset="-128"/>
                <a:ea typeface="メイリオ" pitchFamily="50" charset="-128"/>
                <a:cs typeface="メイリオ" pitchFamily="50" charset="-128"/>
              </a:rPr>
              <a:t>文書</a:t>
            </a:r>
            <a:endParaRPr kumimoji="1" lang="ja-JP" altLang="en-US" sz="2000" b="1" dirty="0">
              <a:solidFill>
                <a:schemeClr val="accent6">
                  <a:lumMod val="50000"/>
                </a:schemeClr>
              </a:solidFill>
              <a:latin typeface="メイリオ" pitchFamily="50" charset="-128"/>
              <a:ea typeface="メイリオ" pitchFamily="50" charset="-128"/>
              <a:cs typeface="メイリオ" pitchFamily="50" charset="-128"/>
            </a:endParaRPr>
          </a:p>
        </p:txBody>
      </p:sp>
      <p:sp>
        <p:nvSpPr>
          <p:cNvPr id="8" name="円/楕円 7"/>
          <p:cNvSpPr/>
          <p:nvPr/>
        </p:nvSpPr>
        <p:spPr>
          <a:xfrm>
            <a:off x="1309396" y="5255466"/>
            <a:ext cx="2161593" cy="1175657"/>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smtClean="0">
                <a:solidFill>
                  <a:schemeClr val="accent6">
                    <a:lumMod val="50000"/>
                  </a:schemeClr>
                </a:solidFill>
                <a:latin typeface="メイリオ" pitchFamily="50" charset="-128"/>
                <a:ea typeface="メイリオ" pitchFamily="50" charset="-128"/>
                <a:cs typeface="メイリオ" pitchFamily="50" charset="-128"/>
              </a:rPr>
              <a:t>プロセス</a:t>
            </a:r>
            <a:endParaRPr kumimoji="1" lang="ja-JP" altLang="en-US" sz="2000" b="1" dirty="0">
              <a:solidFill>
                <a:schemeClr val="accent6">
                  <a:lumMod val="50000"/>
                </a:schemeClr>
              </a:solidFill>
              <a:latin typeface="メイリオ" pitchFamily="50" charset="-128"/>
              <a:ea typeface="メイリオ" pitchFamily="50" charset="-128"/>
              <a:cs typeface="メイリオ" pitchFamily="50" charset="-128"/>
            </a:endParaRPr>
          </a:p>
        </p:txBody>
      </p:sp>
      <p:sp>
        <p:nvSpPr>
          <p:cNvPr id="9" name="角丸四角形 8"/>
          <p:cNvSpPr/>
          <p:nvPr/>
        </p:nvSpPr>
        <p:spPr>
          <a:xfrm>
            <a:off x="5803640" y="2838838"/>
            <a:ext cx="2724539" cy="921399"/>
          </a:xfrm>
          <a:prstGeom prst="round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800" b="1" dirty="0" smtClean="0">
                <a:solidFill>
                  <a:schemeClr val="accent3">
                    <a:lumMod val="50000"/>
                  </a:schemeClr>
                </a:solidFill>
                <a:latin typeface="メイリオ" pitchFamily="50" charset="-128"/>
                <a:ea typeface="メイリオ" pitchFamily="50" charset="-128"/>
                <a:cs typeface="メイリオ" pitchFamily="50" charset="-128"/>
              </a:rPr>
              <a:t>ハードウェア</a:t>
            </a:r>
            <a:endParaRPr kumimoji="1" lang="ja-JP" altLang="en-US" sz="2800" b="1" dirty="0">
              <a:solidFill>
                <a:schemeClr val="accent3">
                  <a:lumMod val="50000"/>
                </a:schemeClr>
              </a:solidFill>
              <a:latin typeface="メイリオ" pitchFamily="50" charset="-128"/>
              <a:ea typeface="メイリオ" pitchFamily="50" charset="-128"/>
              <a:cs typeface="メイリオ" pitchFamily="50" charset="-128"/>
            </a:endParaRPr>
          </a:p>
        </p:txBody>
      </p:sp>
      <p:sp>
        <p:nvSpPr>
          <p:cNvPr id="10" name="角丸四角形 9"/>
          <p:cNvSpPr/>
          <p:nvPr/>
        </p:nvSpPr>
        <p:spPr>
          <a:xfrm>
            <a:off x="5433527" y="5568328"/>
            <a:ext cx="1863011" cy="910300"/>
          </a:xfrm>
          <a:prstGeom prst="roundRect">
            <a:avLst/>
          </a:prstGeom>
          <a:solidFill>
            <a:srgbClr val="F9F67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3200" b="1" dirty="0" smtClean="0">
                <a:solidFill>
                  <a:schemeClr val="tx1">
                    <a:lumMod val="95000"/>
                    <a:lumOff val="5000"/>
                  </a:schemeClr>
                </a:solidFill>
                <a:latin typeface="メイリオ" pitchFamily="50" charset="-128"/>
                <a:ea typeface="メイリオ" pitchFamily="50" charset="-128"/>
                <a:cs typeface="メイリオ" pitchFamily="50" charset="-128"/>
              </a:rPr>
              <a:t>設備</a:t>
            </a:r>
            <a:endParaRPr kumimoji="1" lang="ja-JP" altLang="en-US" sz="3200" b="1" dirty="0">
              <a:solidFill>
                <a:schemeClr val="tx1">
                  <a:lumMod val="95000"/>
                  <a:lumOff val="5000"/>
                </a:schemeClr>
              </a:solidFill>
              <a:latin typeface="メイリオ" pitchFamily="50" charset="-128"/>
              <a:ea typeface="メイリオ" pitchFamily="50" charset="-128"/>
              <a:cs typeface="メイリオ" pitchFamily="50" charset="-128"/>
            </a:endParaRPr>
          </a:p>
        </p:txBody>
      </p:sp>
      <p:sp>
        <p:nvSpPr>
          <p:cNvPr id="11" name="角丸四角形 10"/>
          <p:cNvSpPr/>
          <p:nvPr/>
        </p:nvSpPr>
        <p:spPr>
          <a:xfrm>
            <a:off x="6932645" y="4327066"/>
            <a:ext cx="1754155" cy="921399"/>
          </a:xfrm>
          <a:prstGeom prst="roundRect">
            <a:avLst/>
          </a:prstGeom>
          <a:solidFill>
            <a:srgbClr val="FD878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800" b="1" dirty="0" smtClean="0">
                <a:solidFill>
                  <a:srgbClr val="FF0000"/>
                </a:solidFill>
                <a:latin typeface="メイリオ" pitchFamily="50" charset="-128"/>
                <a:ea typeface="メイリオ" pitchFamily="50" charset="-128"/>
                <a:cs typeface="メイリオ" pitchFamily="50" charset="-128"/>
              </a:rPr>
              <a:t>人間</a:t>
            </a:r>
            <a:endParaRPr kumimoji="1" lang="ja-JP" altLang="en-US" sz="2800" b="1" dirty="0">
              <a:solidFill>
                <a:srgbClr val="FF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385764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プログラミング遍歴</a:t>
            </a:r>
            <a:endParaRPr kumimoji="1" lang="ja-JP" altLang="en-US" dirty="0"/>
          </a:p>
        </p:txBody>
      </p:sp>
      <p:sp>
        <p:nvSpPr>
          <p:cNvPr id="3" name="コンテンツ プレースホルダー 2"/>
          <p:cNvSpPr>
            <a:spLocks noGrp="1"/>
          </p:cNvSpPr>
          <p:nvPr>
            <p:ph idx="1"/>
          </p:nvPr>
        </p:nvSpPr>
        <p:spPr>
          <a:xfrm>
            <a:off x="457200" y="1600200"/>
            <a:ext cx="8229600" cy="4925144"/>
          </a:xfrm>
        </p:spPr>
        <p:txBody>
          <a:bodyPr>
            <a:normAutofit/>
          </a:bodyPr>
          <a:lstStyle/>
          <a:p>
            <a:r>
              <a:rPr kumimoji="1" lang="en-US" altLang="ja-JP" dirty="0" smtClean="0"/>
              <a:t>1983</a:t>
            </a:r>
            <a:r>
              <a:rPr kumimoji="1" lang="ja-JP" altLang="en-US" dirty="0" smtClean="0"/>
              <a:t>年頃</a:t>
            </a:r>
            <a:r>
              <a:rPr kumimoji="1" lang="en-US" altLang="ja-JP" dirty="0" smtClean="0"/>
              <a:t>	</a:t>
            </a:r>
            <a:r>
              <a:rPr kumimoji="1" lang="ja-JP" altLang="en-US" dirty="0" smtClean="0"/>
              <a:t>アセンブラー</a:t>
            </a:r>
            <a:r>
              <a:rPr kumimoji="1" lang="en-US" altLang="ja-JP" dirty="0" smtClean="0"/>
              <a:t>,PL/I,COBOL</a:t>
            </a:r>
          </a:p>
          <a:p>
            <a:r>
              <a:rPr lang="en-US" altLang="ja-JP" dirty="0" smtClean="0"/>
              <a:t>1995</a:t>
            </a:r>
            <a:r>
              <a:rPr lang="ja-JP" altLang="en-US" dirty="0" smtClean="0"/>
              <a:t>年頃</a:t>
            </a:r>
            <a:r>
              <a:rPr lang="en-US" altLang="ja-JP" dirty="0" smtClean="0"/>
              <a:t>	</a:t>
            </a:r>
            <a:r>
              <a:rPr lang="en-US" altLang="ja-JP" dirty="0" err="1" smtClean="0"/>
              <a:t>Bash,Basic,HTML</a:t>
            </a:r>
            <a:endParaRPr lang="en-US" altLang="ja-JP" dirty="0" smtClean="0"/>
          </a:p>
          <a:p>
            <a:r>
              <a:rPr kumimoji="1" lang="en-US" altLang="ja-JP" dirty="0" smtClean="0"/>
              <a:t>1998</a:t>
            </a:r>
            <a:r>
              <a:rPr kumimoji="1" lang="ja-JP" altLang="en-US" dirty="0" smtClean="0"/>
              <a:t>年頃</a:t>
            </a:r>
            <a:r>
              <a:rPr kumimoji="1" lang="en-US" altLang="ja-JP" dirty="0" smtClean="0"/>
              <a:t>	</a:t>
            </a:r>
            <a:r>
              <a:rPr kumimoji="1" lang="en-US" altLang="ja-JP" dirty="0" err="1" smtClean="0"/>
              <a:t>Kshell,Perl,Java</a:t>
            </a:r>
            <a:endParaRPr kumimoji="1" lang="en-US" altLang="ja-JP" dirty="0" smtClean="0"/>
          </a:p>
          <a:p>
            <a:r>
              <a:rPr lang="en-US" altLang="ja-JP" dirty="0" smtClean="0"/>
              <a:t>2005</a:t>
            </a:r>
            <a:r>
              <a:rPr lang="ja-JP" altLang="en-US" dirty="0" smtClean="0"/>
              <a:t>年頃</a:t>
            </a:r>
            <a:r>
              <a:rPr lang="en-US" altLang="ja-JP" dirty="0" smtClean="0"/>
              <a:t>	Visual Basic</a:t>
            </a:r>
          </a:p>
          <a:p>
            <a:r>
              <a:rPr kumimoji="1" lang="en-US" altLang="ja-JP" dirty="0" smtClean="0"/>
              <a:t>2007</a:t>
            </a:r>
            <a:r>
              <a:rPr kumimoji="1" lang="ja-JP" altLang="en-US" dirty="0" smtClean="0"/>
              <a:t>年頃</a:t>
            </a:r>
            <a:r>
              <a:rPr kumimoji="1" lang="en-US" altLang="ja-JP" dirty="0" smtClean="0"/>
              <a:t>	XML</a:t>
            </a:r>
          </a:p>
        </p:txBody>
      </p:sp>
    </p:spTree>
    <p:extLst>
      <p:ext uri="{BB962C8B-B14F-4D97-AF65-F5344CB8AC3E}">
        <p14:creationId xmlns:p14="http://schemas.microsoft.com/office/powerpoint/2010/main" val="386050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a:ea typeface="メイリオ"/>
                <a:cs typeface="メイリオ"/>
              </a:rPr>
              <a:t>プログラム開発</a:t>
            </a:r>
            <a:r>
              <a:rPr lang="ja-JP" altLang="en-US" dirty="0" smtClean="0">
                <a:latin typeface="メイリオ"/>
                <a:ea typeface="メイリオ"/>
                <a:cs typeface="メイリオ"/>
              </a:rPr>
              <a:t>の約束</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457200" y="2016478"/>
            <a:ext cx="8229600" cy="4163905"/>
          </a:xfrm>
        </p:spPr>
        <p:txBody>
          <a:bodyPr>
            <a:normAutofit/>
          </a:bodyPr>
          <a:lstStyle/>
          <a:p>
            <a:pPr marL="0" indent="0">
              <a:buNone/>
            </a:pPr>
            <a:r>
              <a:rPr lang="ja-JP" altLang="en-US" sz="2400" dirty="0" smtClean="0">
                <a:solidFill>
                  <a:schemeClr val="tx1">
                    <a:lumMod val="95000"/>
                    <a:lumOff val="5000"/>
                  </a:schemeClr>
                </a:solidFill>
                <a:latin typeface="メイリオ"/>
                <a:ea typeface="メイリオ"/>
                <a:cs typeface="メイリオ"/>
              </a:rPr>
              <a:t>あいまいな事項は</a:t>
            </a:r>
            <a:r>
              <a:rPr lang="ja-JP" altLang="en-US" b="1" dirty="0" smtClean="0">
                <a:solidFill>
                  <a:srgbClr val="008000"/>
                </a:solidFill>
                <a:latin typeface="メイリオ"/>
                <a:ea typeface="メイリオ"/>
                <a:cs typeface="メイリオ"/>
              </a:rPr>
              <a:t>放置しない</a:t>
            </a:r>
            <a:r>
              <a:rPr lang="ja-JP" altLang="en-US" sz="2400" dirty="0" smtClean="0">
                <a:solidFill>
                  <a:schemeClr val="tx1">
                    <a:lumMod val="95000"/>
                    <a:lumOff val="5000"/>
                  </a:schemeClr>
                </a:solidFill>
                <a:latin typeface="メイリオ"/>
                <a:ea typeface="メイリオ"/>
                <a:cs typeface="メイリオ"/>
              </a:rPr>
              <a:t>ように</a:t>
            </a:r>
            <a:endParaRPr lang="en-US" altLang="ja-JP" sz="2400" dirty="0" smtClean="0">
              <a:solidFill>
                <a:schemeClr val="tx1">
                  <a:lumMod val="95000"/>
                  <a:lumOff val="5000"/>
                </a:schemeClr>
              </a:solidFill>
              <a:latin typeface="メイリオ"/>
              <a:ea typeface="メイリオ"/>
              <a:cs typeface="メイリオ"/>
            </a:endParaRPr>
          </a:p>
          <a:p>
            <a:pPr marL="0" indent="0">
              <a:buNone/>
            </a:pPr>
            <a:endParaRPr lang="en-US" altLang="ja-JP" sz="2400" dirty="0">
              <a:solidFill>
                <a:schemeClr val="tx1">
                  <a:lumMod val="95000"/>
                  <a:lumOff val="5000"/>
                </a:schemeClr>
              </a:solidFill>
              <a:latin typeface="メイリオ"/>
              <a:ea typeface="メイリオ"/>
              <a:cs typeface="メイリオ"/>
            </a:endParaRPr>
          </a:p>
          <a:p>
            <a:pPr marL="0" indent="0">
              <a:buNone/>
            </a:pPr>
            <a:r>
              <a:rPr lang="ja-JP" altLang="en-US" sz="2400" dirty="0" smtClean="0">
                <a:solidFill>
                  <a:schemeClr val="tx1">
                    <a:lumMod val="95000"/>
                    <a:lumOff val="5000"/>
                  </a:schemeClr>
                </a:solidFill>
                <a:latin typeface="メイリオ"/>
                <a:ea typeface="メイリオ"/>
                <a:cs typeface="メイリオ"/>
              </a:rPr>
              <a:t>後でとんでもない修正をしないといけなくなる．</a:t>
            </a:r>
            <a:endParaRPr lang="en-US" altLang="ja-JP" sz="2400" dirty="0" smtClean="0">
              <a:solidFill>
                <a:schemeClr val="tx1">
                  <a:lumMod val="95000"/>
                  <a:lumOff val="5000"/>
                </a:schemeClr>
              </a:solidFill>
              <a:latin typeface="メイリオ"/>
              <a:ea typeface="メイリオ"/>
              <a:cs typeface="メイリオ"/>
            </a:endParaRPr>
          </a:p>
          <a:p>
            <a:pPr marL="0" indent="0">
              <a:buNone/>
            </a:pPr>
            <a:endParaRPr lang="en-US" altLang="ja-JP" sz="2400" dirty="0">
              <a:solidFill>
                <a:schemeClr val="tx1">
                  <a:lumMod val="95000"/>
                  <a:lumOff val="5000"/>
                </a:schemeClr>
              </a:solidFill>
              <a:latin typeface="メイリオ"/>
              <a:ea typeface="メイリオ"/>
              <a:cs typeface="メイリオ"/>
            </a:endParaRPr>
          </a:p>
          <a:p>
            <a:pPr marL="0" indent="0">
              <a:buNone/>
            </a:pPr>
            <a:r>
              <a:rPr lang="ja-JP" altLang="en-US" b="1" dirty="0" smtClean="0">
                <a:solidFill>
                  <a:srgbClr val="006C31"/>
                </a:solidFill>
                <a:latin typeface="メイリオ"/>
                <a:ea typeface="メイリオ"/>
                <a:cs typeface="メイリオ"/>
              </a:rPr>
              <a:t>人が分かるよう</a:t>
            </a:r>
            <a:r>
              <a:rPr lang="ja-JP" altLang="en-US" sz="2400" dirty="0" smtClean="0">
                <a:solidFill>
                  <a:schemeClr val="tx1">
                    <a:lumMod val="95000"/>
                    <a:lumOff val="5000"/>
                  </a:schemeClr>
                </a:solidFill>
                <a:latin typeface="メイリオ"/>
                <a:ea typeface="メイリオ"/>
                <a:cs typeface="メイリオ"/>
              </a:rPr>
              <a:t>に開発する！</a:t>
            </a:r>
            <a:endParaRPr lang="en-US" altLang="ja-JP" sz="2400" dirty="0" smtClean="0">
              <a:solidFill>
                <a:schemeClr val="tx1">
                  <a:lumMod val="95000"/>
                  <a:lumOff val="5000"/>
                </a:schemeClr>
              </a:solidFill>
              <a:latin typeface="メイリオ"/>
              <a:ea typeface="メイリオ"/>
              <a:cs typeface="メイリオ"/>
            </a:endParaRPr>
          </a:p>
          <a:p>
            <a:pPr marL="0" indent="0">
              <a:buNone/>
            </a:pPr>
            <a:endParaRPr lang="en-US" altLang="ja-JP" sz="2400" dirty="0" smtClean="0">
              <a:solidFill>
                <a:schemeClr val="tx1">
                  <a:lumMod val="95000"/>
                  <a:lumOff val="5000"/>
                </a:schemeClr>
              </a:solidFill>
              <a:latin typeface="メイリオ"/>
              <a:ea typeface="メイリオ"/>
              <a:cs typeface="メイリオ"/>
            </a:endParaRPr>
          </a:p>
          <a:p>
            <a:pPr marL="0" indent="0">
              <a:buNone/>
            </a:pPr>
            <a:r>
              <a:rPr lang="ja-JP" altLang="en-US" sz="2400" dirty="0" smtClean="0">
                <a:solidFill>
                  <a:schemeClr val="tx1">
                    <a:lumMod val="95000"/>
                    <a:lumOff val="5000"/>
                  </a:schemeClr>
                </a:solidFill>
                <a:latin typeface="メイリオ"/>
                <a:ea typeface="メイリオ"/>
                <a:cs typeface="メイリオ"/>
              </a:rPr>
              <a:t>ソースやドキュメントは他人が読んでもわかるように．</a:t>
            </a:r>
            <a:endParaRPr lang="en-US" altLang="ja-JP" sz="2400" dirty="0" smtClean="0">
              <a:solidFill>
                <a:schemeClr val="tx1">
                  <a:lumMod val="95000"/>
                  <a:lumOff val="5000"/>
                </a:schemeClr>
              </a:solidFill>
              <a:latin typeface="メイリオ"/>
              <a:ea typeface="メイリオ"/>
              <a:cs typeface="メイリオ"/>
            </a:endParaRPr>
          </a:p>
          <a:p>
            <a:pPr marL="0" indent="0">
              <a:buNone/>
            </a:pPr>
            <a:endParaRPr lang="en-US" altLang="ja-JP" sz="2400" dirty="0">
              <a:solidFill>
                <a:schemeClr val="tx1">
                  <a:lumMod val="95000"/>
                  <a:lumOff val="5000"/>
                </a:schemeClr>
              </a:solidFill>
              <a:latin typeface="メイリオ"/>
              <a:ea typeface="メイリオ"/>
              <a:cs typeface="メイリオ"/>
            </a:endParaRPr>
          </a:p>
          <a:p>
            <a:pPr marL="0" indent="0">
              <a:buNone/>
            </a:pPr>
            <a:endParaRPr lang="ja-JP" altLang="en-US" sz="2400" dirty="0">
              <a:solidFill>
                <a:schemeClr val="tx1">
                  <a:lumMod val="95000"/>
                  <a:lumOff val="5000"/>
                </a:schemeClr>
              </a:solidFill>
              <a:latin typeface="メイリオ"/>
              <a:ea typeface="メイリオ"/>
              <a:cs typeface="メイリオ"/>
            </a:endParaRPr>
          </a:p>
        </p:txBody>
      </p:sp>
    </p:spTree>
    <p:extLst>
      <p:ext uri="{BB962C8B-B14F-4D97-AF65-F5344CB8AC3E}">
        <p14:creationId xmlns:p14="http://schemas.microsoft.com/office/powerpoint/2010/main" val="2936727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79785" y="2998532"/>
            <a:ext cx="8229600" cy="2946157"/>
          </a:xfrm>
        </p:spPr>
        <p:txBody>
          <a:bodyPr>
            <a:normAutofit/>
          </a:bodyPr>
          <a:lstStyle/>
          <a:p>
            <a:pPr marL="0" indent="0" algn="ctr">
              <a:buNone/>
            </a:pPr>
            <a:r>
              <a:rPr lang="ja-JP" altLang="en-US" b="1" dirty="0" smtClean="0">
                <a:solidFill>
                  <a:schemeClr val="tx1">
                    <a:lumMod val="95000"/>
                    <a:lumOff val="5000"/>
                  </a:schemeClr>
                </a:solidFill>
                <a:latin typeface="メイリオ"/>
                <a:ea typeface="メイリオ"/>
                <a:cs typeface="メイリオ"/>
              </a:rPr>
              <a:t>そこで，まずは他人がわかる</a:t>
            </a:r>
            <a:r>
              <a:rPr lang="ja-JP" altLang="en-US" b="1" dirty="0" smtClean="0">
                <a:solidFill>
                  <a:srgbClr val="006C31"/>
                </a:solidFill>
                <a:latin typeface="メイリオ"/>
                <a:ea typeface="メイリオ"/>
                <a:cs typeface="メイリオ"/>
              </a:rPr>
              <a:t>ドキュメント</a:t>
            </a:r>
            <a:endParaRPr lang="en-US" altLang="ja-JP" b="1" dirty="0" smtClean="0">
              <a:solidFill>
                <a:srgbClr val="006C31"/>
              </a:solidFill>
              <a:latin typeface="メイリオ"/>
              <a:ea typeface="メイリオ"/>
              <a:cs typeface="メイリオ"/>
            </a:endParaRPr>
          </a:p>
          <a:p>
            <a:pPr marL="0" indent="0" algn="ctr">
              <a:buNone/>
            </a:pPr>
            <a:endParaRPr lang="en-US" altLang="ja-JP" b="1" dirty="0">
              <a:solidFill>
                <a:schemeClr val="tx1">
                  <a:lumMod val="95000"/>
                  <a:lumOff val="5000"/>
                </a:schemeClr>
              </a:solidFill>
              <a:latin typeface="メイリオ"/>
              <a:ea typeface="メイリオ"/>
              <a:cs typeface="メイリオ"/>
            </a:endParaRPr>
          </a:p>
          <a:p>
            <a:pPr marL="0" indent="0" algn="ctr">
              <a:buNone/>
            </a:pPr>
            <a:r>
              <a:rPr lang="ja-JP" altLang="en-US" sz="2800" b="1" dirty="0" smtClean="0">
                <a:solidFill>
                  <a:schemeClr val="tx1">
                    <a:lumMod val="95000"/>
                    <a:lumOff val="5000"/>
                  </a:schemeClr>
                </a:solidFill>
                <a:latin typeface="メイリオ"/>
                <a:ea typeface="メイリオ"/>
                <a:cs typeface="メイリオ"/>
              </a:rPr>
              <a:t>ちなみに，仕様書がきれいに書ける新人は</a:t>
            </a:r>
            <a:r>
              <a:rPr lang="en-US" altLang="ja-JP" sz="2800" b="1" dirty="0" smtClean="0">
                <a:solidFill>
                  <a:schemeClr val="tx1">
                    <a:lumMod val="95000"/>
                    <a:lumOff val="5000"/>
                  </a:schemeClr>
                </a:solidFill>
                <a:latin typeface="メイリオ"/>
                <a:ea typeface="メイリオ"/>
                <a:cs typeface="メイリオ"/>
              </a:rPr>
              <a:t/>
            </a:r>
            <a:br>
              <a:rPr lang="en-US" altLang="ja-JP" sz="2800" b="1" dirty="0" smtClean="0">
                <a:solidFill>
                  <a:schemeClr val="tx1">
                    <a:lumMod val="95000"/>
                    <a:lumOff val="5000"/>
                  </a:schemeClr>
                </a:solidFill>
                <a:latin typeface="メイリオ"/>
                <a:ea typeface="メイリオ"/>
                <a:cs typeface="メイリオ"/>
              </a:rPr>
            </a:br>
            <a:r>
              <a:rPr lang="ja-JP" altLang="en-US" sz="2800" b="1" dirty="0" err="1" smtClean="0">
                <a:solidFill>
                  <a:schemeClr val="tx1">
                    <a:lumMod val="95000"/>
                    <a:lumOff val="5000"/>
                  </a:schemeClr>
                </a:solidFill>
                <a:latin typeface="メイリオ"/>
                <a:ea typeface="メイリオ"/>
                <a:cs typeface="メイリオ"/>
              </a:rPr>
              <a:t>めっちゃ</a:t>
            </a:r>
            <a:r>
              <a:rPr lang="ja-JP" altLang="en-US" sz="2800" b="1" dirty="0" smtClean="0">
                <a:solidFill>
                  <a:schemeClr val="tx1">
                    <a:lumMod val="95000"/>
                    <a:lumOff val="5000"/>
                  </a:schemeClr>
                </a:solidFill>
                <a:latin typeface="メイリオ"/>
                <a:ea typeface="メイリオ"/>
                <a:cs typeface="メイリオ"/>
              </a:rPr>
              <a:t>可愛がられます。</a:t>
            </a:r>
            <a:endParaRPr lang="ja-JP" altLang="en-US" sz="2800" b="1" dirty="0">
              <a:solidFill>
                <a:schemeClr val="tx1">
                  <a:lumMod val="95000"/>
                  <a:lumOff val="5000"/>
                </a:schemeClr>
              </a:solidFill>
              <a:latin typeface="メイリオ"/>
              <a:ea typeface="メイリオ"/>
              <a:cs typeface="メイリオ"/>
            </a:endParaRPr>
          </a:p>
        </p:txBody>
      </p:sp>
      <p:sp useBgFill="1">
        <p:nvSpPr>
          <p:cNvPr id="4" name="四角形吹き出し 3"/>
          <p:cNvSpPr/>
          <p:nvPr/>
        </p:nvSpPr>
        <p:spPr>
          <a:xfrm rot="20982629">
            <a:off x="4985573" y="1462144"/>
            <a:ext cx="2173648" cy="589231"/>
          </a:xfrm>
          <a:prstGeom prst="wedgeRectCallout">
            <a:avLst>
              <a:gd name="adj1" fmla="val 24904"/>
              <a:gd name="adj2" fmla="val 20373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3200" dirty="0" smtClean="0">
                <a:solidFill>
                  <a:schemeClr val="accent6">
                    <a:lumMod val="75000"/>
                  </a:schemeClr>
                </a:solidFill>
                <a:latin typeface="メイリオ"/>
                <a:ea typeface="メイリオ"/>
                <a:cs typeface="メイリオ"/>
              </a:rPr>
              <a:t>仕様書</a:t>
            </a:r>
            <a:endParaRPr lang="en-US" altLang="ja-JP" sz="3200" dirty="0" smtClean="0">
              <a:solidFill>
                <a:schemeClr val="accent6">
                  <a:lumMod val="75000"/>
                </a:schemeClr>
              </a:solidFill>
              <a:latin typeface="メイリオ"/>
              <a:ea typeface="メイリオ"/>
              <a:cs typeface="メイリオ"/>
            </a:endParaRPr>
          </a:p>
        </p:txBody>
      </p:sp>
    </p:spTree>
    <p:extLst>
      <p:ext uri="{BB962C8B-B14F-4D97-AF65-F5344CB8AC3E}">
        <p14:creationId xmlns:p14="http://schemas.microsoft.com/office/powerpoint/2010/main" val="19117457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2127380"/>
            <a:ext cx="8229600" cy="3998783"/>
          </a:xfrm>
        </p:spPr>
        <p:txBody>
          <a:bodyPr>
            <a:normAutofit/>
          </a:bodyPr>
          <a:lstStyle/>
          <a:p>
            <a:pPr marL="0" indent="0">
              <a:buNone/>
            </a:pPr>
            <a:r>
              <a:rPr lang="ja-JP" altLang="en-US" dirty="0" smtClean="0">
                <a:solidFill>
                  <a:schemeClr val="tx1">
                    <a:lumMod val="95000"/>
                    <a:lumOff val="5000"/>
                  </a:schemeClr>
                </a:solidFill>
                <a:latin typeface="メイリオ"/>
                <a:ea typeface="メイリオ"/>
                <a:cs typeface="メイリオ"/>
              </a:rPr>
              <a:t>ドキュメントとは？</a:t>
            </a:r>
            <a:endParaRPr lang="en-US" altLang="ja-JP" dirty="0" smtClean="0">
              <a:solidFill>
                <a:schemeClr val="tx1">
                  <a:lumMod val="95000"/>
                  <a:lumOff val="5000"/>
                </a:schemeClr>
              </a:solidFill>
              <a:latin typeface="メイリオ"/>
              <a:ea typeface="メイリオ"/>
              <a:cs typeface="メイリオ"/>
            </a:endParaRPr>
          </a:p>
          <a:p>
            <a:pPr marL="0" indent="0">
              <a:buNone/>
            </a:pPr>
            <a:r>
              <a:rPr lang="ja-JP" altLang="en-US" dirty="0">
                <a:solidFill>
                  <a:schemeClr val="tx1">
                    <a:lumMod val="95000"/>
                    <a:lumOff val="5000"/>
                  </a:schemeClr>
                </a:solidFill>
                <a:latin typeface="メイリオ"/>
                <a:ea typeface="メイリオ"/>
                <a:cs typeface="メイリオ"/>
              </a:rPr>
              <a:t>　</a:t>
            </a:r>
            <a:r>
              <a:rPr lang="ja-JP" altLang="en-US" dirty="0" smtClean="0">
                <a:solidFill>
                  <a:schemeClr val="tx1">
                    <a:lumMod val="95000"/>
                    <a:lumOff val="5000"/>
                  </a:schemeClr>
                </a:solidFill>
                <a:latin typeface="メイリオ"/>
                <a:ea typeface="メイリオ"/>
                <a:cs typeface="メイリオ"/>
              </a:rPr>
              <a:t>・「誰か」に「何か」を説明するもの。</a:t>
            </a:r>
            <a:endParaRPr lang="en-US" altLang="ja-JP" dirty="0" smtClean="0">
              <a:solidFill>
                <a:schemeClr val="tx1">
                  <a:lumMod val="95000"/>
                  <a:lumOff val="5000"/>
                </a:schemeClr>
              </a:solidFill>
              <a:latin typeface="メイリオ"/>
              <a:ea typeface="メイリオ"/>
              <a:cs typeface="メイリオ"/>
            </a:endParaRPr>
          </a:p>
        </p:txBody>
      </p:sp>
      <p:sp>
        <p:nvSpPr>
          <p:cNvPr id="4" name="タイトル 3"/>
          <p:cNvSpPr>
            <a:spLocks noGrp="1"/>
          </p:cNvSpPr>
          <p:nvPr>
            <p:ph type="title"/>
          </p:nvPr>
        </p:nvSpPr>
        <p:spPr/>
        <p:txBody>
          <a:bodyPr/>
          <a:lstStyle/>
          <a:p>
            <a:r>
              <a:rPr kumimoji="1" lang="ja-JP" altLang="en-US" dirty="0" smtClean="0"/>
              <a:t>ドキュメントってなに？</a:t>
            </a:r>
            <a:endParaRPr kumimoji="1" lang="ja-JP" altLang="en-US" dirty="0"/>
          </a:p>
        </p:txBody>
      </p:sp>
      <p:grpSp>
        <p:nvGrpSpPr>
          <p:cNvPr id="13" name="グループ化 12"/>
          <p:cNvGrpSpPr/>
          <p:nvPr/>
        </p:nvGrpSpPr>
        <p:grpSpPr>
          <a:xfrm>
            <a:off x="942392" y="3638938"/>
            <a:ext cx="7509471" cy="849086"/>
            <a:chOff x="942392" y="3638938"/>
            <a:chExt cx="7509471" cy="849086"/>
          </a:xfrm>
        </p:grpSpPr>
        <p:sp>
          <p:nvSpPr>
            <p:cNvPr id="2" name="角丸四角形 1"/>
            <p:cNvSpPr/>
            <p:nvPr/>
          </p:nvSpPr>
          <p:spPr>
            <a:xfrm>
              <a:off x="942392" y="3638939"/>
              <a:ext cx="1866122" cy="849085"/>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smtClean="0">
                  <a:solidFill>
                    <a:schemeClr val="accent6">
                      <a:lumMod val="75000"/>
                    </a:schemeClr>
                  </a:solidFill>
                  <a:latin typeface="メイリオ" pitchFamily="50" charset="-128"/>
                  <a:ea typeface="メイリオ" pitchFamily="50" charset="-128"/>
                  <a:cs typeface="メイリオ" pitchFamily="50" charset="-128"/>
                </a:rPr>
                <a:t>「お客様」</a:t>
              </a:r>
              <a:endParaRPr kumimoji="1" lang="ja-JP" altLang="en-US" sz="2400" b="1" dirty="0">
                <a:solidFill>
                  <a:schemeClr val="accent6">
                    <a:lumMod val="75000"/>
                  </a:schemeClr>
                </a:solidFill>
                <a:latin typeface="メイリオ" pitchFamily="50" charset="-128"/>
                <a:ea typeface="メイリオ" pitchFamily="50" charset="-128"/>
                <a:cs typeface="メイリオ" pitchFamily="50" charset="-128"/>
              </a:endParaRPr>
            </a:p>
          </p:txBody>
        </p:sp>
        <p:sp>
          <p:nvSpPr>
            <p:cNvPr id="10" name="角丸四角形 9"/>
            <p:cNvSpPr/>
            <p:nvPr/>
          </p:nvSpPr>
          <p:spPr>
            <a:xfrm>
              <a:off x="3968621" y="3638938"/>
              <a:ext cx="3144414" cy="849085"/>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smtClean="0">
                  <a:solidFill>
                    <a:schemeClr val="accent6">
                      <a:lumMod val="75000"/>
                    </a:schemeClr>
                  </a:solidFill>
                  <a:latin typeface="メイリオ" pitchFamily="50" charset="-128"/>
                  <a:ea typeface="メイリオ" pitchFamily="50" charset="-128"/>
                  <a:cs typeface="メイリオ" pitchFamily="50" charset="-128"/>
                </a:rPr>
                <a:t>「どんなソフトウェアをどのように作るのか」</a:t>
              </a:r>
              <a:endParaRPr kumimoji="1" lang="ja-JP" altLang="en-US" sz="2000" b="1" dirty="0">
                <a:solidFill>
                  <a:schemeClr val="accent6">
                    <a:lumMod val="75000"/>
                  </a:schemeClr>
                </a:solidFill>
                <a:latin typeface="メイリオ" pitchFamily="50" charset="-128"/>
                <a:ea typeface="メイリオ" pitchFamily="50" charset="-128"/>
                <a:cs typeface="メイリオ" pitchFamily="50" charset="-128"/>
              </a:endParaRPr>
            </a:p>
          </p:txBody>
        </p:sp>
        <p:sp>
          <p:nvSpPr>
            <p:cNvPr id="5" name="テキスト ボックス 4"/>
            <p:cNvSpPr txBox="1"/>
            <p:nvPr/>
          </p:nvSpPr>
          <p:spPr>
            <a:xfrm>
              <a:off x="2836504" y="3883479"/>
              <a:ext cx="1107996" cy="369332"/>
            </a:xfrm>
            <a:prstGeom prst="rect">
              <a:avLst/>
            </a:prstGeom>
            <a:noFill/>
          </p:spPr>
          <p:txBody>
            <a:bodyPr wrap="none" rtlCol="0">
              <a:spAutoFit/>
            </a:bodyPr>
            <a:lstStyle/>
            <a:p>
              <a:r>
                <a:rPr kumimoji="1" lang="ja-JP" altLang="en-US" b="1" dirty="0" smtClean="0">
                  <a:latin typeface="メイリオ" pitchFamily="50" charset="-128"/>
                  <a:ea typeface="メイリオ" pitchFamily="50" charset="-128"/>
                  <a:cs typeface="メイリオ" pitchFamily="50" charset="-128"/>
                </a:rPr>
                <a:t>に対して</a:t>
              </a:r>
              <a:endParaRPr kumimoji="1" lang="ja-JP" altLang="en-US" b="1" dirty="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7113035" y="3878814"/>
              <a:ext cx="1338828" cy="369332"/>
            </a:xfrm>
            <a:prstGeom prst="rect">
              <a:avLst/>
            </a:prstGeom>
            <a:noFill/>
          </p:spPr>
          <p:txBody>
            <a:bodyPr wrap="none" rtlCol="0">
              <a:spAutoFit/>
            </a:bodyPr>
            <a:lstStyle/>
            <a:p>
              <a:r>
                <a:rPr kumimoji="1" lang="ja-JP" altLang="en-US" b="1" dirty="0" smtClean="0">
                  <a:latin typeface="メイリオ" pitchFamily="50" charset="-128"/>
                  <a:ea typeface="メイリオ" pitchFamily="50" charset="-128"/>
                  <a:cs typeface="メイリオ" pitchFamily="50" charset="-128"/>
                </a:rPr>
                <a:t>を説明する</a:t>
              </a:r>
              <a:endParaRPr kumimoji="1" lang="ja-JP" altLang="en-US" b="1" dirty="0">
                <a:latin typeface="メイリオ" pitchFamily="50" charset="-128"/>
                <a:ea typeface="メイリオ" pitchFamily="50" charset="-128"/>
                <a:cs typeface="メイリオ" pitchFamily="50" charset="-128"/>
              </a:endParaRPr>
            </a:p>
          </p:txBody>
        </p:sp>
      </p:grpSp>
      <p:grpSp>
        <p:nvGrpSpPr>
          <p:cNvPr id="19" name="グループ化 18"/>
          <p:cNvGrpSpPr/>
          <p:nvPr/>
        </p:nvGrpSpPr>
        <p:grpSpPr>
          <a:xfrm>
            <a:off x="942392" y="4677746"/>
            <a:ext cx="7509471" cy="849085"/>
            <a:chOff x="942392" y="4677746"/>
            <a:chExt cx="7509471" cy="849085"/>
          </a:xfrm>
        </p:grpSpPr>
        <p:sp>
          <p:nvSpPr>
            <p:cNvPr id="8" name="角丸四角形 7"/>
            <p:cNvSpPr/>
            <p:nvPr/>
          </p:nvSpPr>
          <p:spPr>
            <a:xfrm>
              <a:off x="942392" y="4677746"/>
              <a:ext cx="1866122" cy="849085"/>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solidFill>
                    <a:schemeClr val="accent6">
                      <a:lumMod val="75000"/>
                    </a:schemeClr>
                  </a:solidFill>
                  <a:latin typeface="メイリオ" pitchFamily="50" charset="-128"/>
                  <a:ea typeface="メイリオ" pitchFamily="50" charset="-128"/>
                  <a:cs typeface="メイリオ" pitchFamily="50" charset="-128"/>
                </a:rPr>
                <a:t>「プログラマ」</a:t>
              </a:r>
              <a:endParaRPr kumimoji="1" lang="ja-JP" altLang="en-US" b="1" dirty="0">
                <a:solidFill>
                  <a:schemeClr val="accent6">
                    <a:lumMod val="75000"/>
                  </a:schemeClr>
                </a:solidFill>
                <a:latin typeface="メイリオ" pitchFamily="50" charset="-128"/>
                <a:ea typeface="メイリオ" pitchFamily="50" charset="-128"/>
                <a:cs typeface="メイリオ" pitchFamily="50" charset="-128"/>
              </a:endParaRPr>
            </a:p>
          </p:txBody>
        </p:sp>
        <p:sp>
          <p:nvSpPr>
            <p:cNvPr id="11" name="角丸四角形 10"/>
            <p:cNvSpPr/>
            <p:nvPr/>
          </p:nvSpPr>
          <p:spPr>
            <a:xfrm>
              <a:off x="3968621" y="4677746"/>
              <a:ext cx="3144414" cy="849085"/>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smtClean="0">
                  <a:solidFill>
                    <a:schemeClr val="accent6">
                      <a:lumMod val="75000"/>
                    </a:schemeClr>
                  </a:solidFill>
                  <a:latin typeface="メイリオ" pitchFamily="50" charset="-128"/>
                  <a:ea typeface="メイリオ" pitchFamily="50" charset="-128"/>
                  <a:cs typeface="メイリオ" pitchFamily="50" charset="-128"/>
                </a:rPr>
                <a:t>「プログラムをどのように作ればよいか」</a:t>
              </a:r>
              <a:endParaRPr kumimoji="1" lang="ja-JP" altLang="en-US" sz="2000" b="1" dirty="0">
                <a:solidFill>
                  <a:schemeClr val="accent6">
                    <a:lumMod val="75000"/>
                  </a:schemeClr>
                </a:solidFill>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2836504" y="4927342"/>
              <a:ext cx="1107996" cy="369332"/>
            </a:xfrm>
            <a:prstGeom prst="rect">
              <a:avLst/>
            </a:prstGeom>
            <a:noFill/>
          </p:spPr>
          <p:txBody>
            <a:bodyPr wrap="none" rtlCol="0">
              <a:spAutoFit/>
            </a:bodyPr>
            <a:lstStyle/>
            <a:p>
              <a:r>
                <a:rPr kumimoji="1" lang="ja-JP" altLang="en-US" b="1" dirty="0" smtClean="0">
                  <a:latin typeface="メイリオ" pitchFamily="50" charset="-128"/>
                  <a:ea typeface="メイリオ" pitchFamily="50" charset="-128"/>
                  <a:cs typeface="メイリオ" pitchFamily="50" charset="-128"/>
                </a:rPr>
                <a:t>に対して</a:t>
              </a:r>
              <a:endParaRPr kumimoji="1" lang="ja-JP" altLang="en-US" b="1" dirty="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7113035" y="4917622"/>
              <a:ext cx="1338828" cy="369332"/>
            </a:xfrm>
            <a:prstGeom prst="rect">
              <a:avLst/>
            </a:prstGeom>
            <a:noFill/>
          </p:spPr>
          <p:txBody>
            <a:bodyPr wrap="none" rtlCol="0">
              <a:spAutoFit/>
            </a:bodyPr>
            <a:lstStyle/>
            <a:p>
              <a:r>
                <a:rPr kumimoji="1" lang="ja-JP" altLang="en-US" b="1" dirty="0" smtClean="0">
                  <a:latin typeface="メイリオ" pitchFamily="50" charset="-128"/>
                  <a:ea typeface="メイリオ" pitchFamily="50" charset="-128"/>
                  <a:cs typeface="メイリオ" pitchFamily="50" charset="-128"/>
                </a:rPr>
                <a:t>を説明する</a:t>
              </a:r>
              <a:endParaRPr kumimoji="1" lang="ja-JP" altLang="en-US" b="1" dirty="0">
                <a:latin typeface="メイリオ" pitchFamily="50" charset="-128"/>
                <a:ea typeface="メイリオ" pitchFamily="50" charset="-128"/>
                <a:cs typeface="メイリオ" pitchFamily="50" charset="-128"/>
              </a:endParaRPr>
            </a:p>
          </p:txBody>
        </p:sp>
      </p:grpSp>
      <p:grpSp>
        <p:nvGrpSpPr>
          <p:cNvPr id="20" name="グループ化 19"/>
          <p:cNvGrpSpPr/>
          <p:nvPr/>
        </p:nvGrpSpPr>
        <p:grpSpPr>
          <a:xfrm>
            <a:off x="942392" y="5701620"/>
            <a:ext cx="7509471" cy="849085"/>
            <a:chOff x="942392" y="5701620"/>
            <a:chExt cx="7509471" cy="849085"/>
          </a:xfrm>
        </p:grpSpPr>
        <p:sp>
          <p:nvSpPr>
            <p:cNvPr id="9" name="角丸四角形 8"/>
            <p:cNvSpPr/>
            <p:nvPr/>
          </p:nvSpPr>
          <p:spPr>
            <a:xfrm>
              <a:off x="942392" y="5701620"/>
              <a:ext cx="1866122" cy="849085"/>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smtClean="0">
                  <a:solidFill>
                    <a:schemeClr val="accent6">
                      <a:lumMod val="75000"/>
                    </a:schemeClr>
                  </a:solidFill>
                  <a:latin typeface="メイリオ" pitchFamily="50" charset="-128"/>
                  <a:ea typeface="メイリオ" pitchFamily="50" charset="-128"/>
                  <a:cs typeface="メイリオ" pitchFamily="50" charset="-128"/>
                </a:rPr>
                <a:t>「テスタ」</a:t>
              </a:r>
              <a:endParaRPr kumimoji="1" lang="ja-JP" altLang="en-US" sz="2400" b="1" dirty="0">
                <a:solidFill>
                  <a:schemeClr val="accent6">
                    <a:lumMod val="75000"/>
                  </a:schemeClr>
                </a:solidFill>
                <a:latin typeface="メイリオ" pitchFamily="50" charset="-128"/>
                <a:ea typeface="メイリオ" pitchFamily="50" charset="-128"/>
                <a:cs typeface="メイリオ" pitchFamily="50" charset="-128"/>
              </a:endParaRPr>
            </a:p>
          </p:txBody>
        </p:sp>
        <p:sp>
          <p:nvSpPr>
            <p:cNvPr id="12" name="角丸四角形 11"/>
            <p:cNvSpPr/>
            <p:nvPr/>
          </p:nvSpPr>
          <p:spPr>
            <a:xfrm>
              <a:off x="3968621" y="5701620"/>
              <a:ext cx="3144414" cy="849085"/>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solidFill>
                    <a:schemeClr val="accent6">
                      <a:lumMod val="75000"/>
                    </a:schemeClr>
                  </a:solidFill>
                  <a:latin typeface="メイリオ" pitchFamily="50" charset="-128"/>
                  <a:ea typeface="メイリオ" pitchFamily="50" charset="-128"/>
                  <a:cs typeface="メイリオ" pitchFamily="50" charset="-128"/>
                </a:rPr>
                <a:t>「ソフトウェアをどのように確認すればよいか」</a:t>
              </a:r>
              <a:endParaRPr kumimoji="1" lang="ja-JP" altLang="en-US" b="1" dirty="0">
                <a:solidFill>
                  <a:schemeClr val="accent6">
                    <a:lumMod val="7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2836504" y="5941497"/>
              <a:ext cx="1107996" cy="369332"/>
            </a:xfrm>
            <a:prstGeom prst="rect">
              <a:avLst/>
            </a:prstGeom>
            <a:noFill/>
          </p:spPr>
          <p:txBody>
            <a:bodyPr wrap="none" rtlCol="0">
              <a:spAutoFit/>
            </a:bodyPr>
            <a:lstStyle/>
            <a:p>
              <a:r>
                <a:rPr kumimoji="1" lang="ja-JP" altLang="en-US" b="1" dirty="0" smtClean="0">
                  <a:latin typeface="メイリオ" pitchFamily="50" charset="-128"/>
                  <a:ea typeface="メイリオ" pitchFamily="50" charset="-128"/>
                  <a:cs typeface="メイリオ" pitchFamily="50" charset="-128"/>
                </a:rPr>
                <a:t>に対して</a:t>
              </a:r>
              <a:endParaRPr kumimoji="1" lang="ja-JP" altLang="en-US" b="1" dirty="0">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7113035" y="5932556"/>
              <a:ext cx="1338828" cy="369332"/>
            </a:xfrm>
            <a:prstGeom prst="rect">
              <a:avLst/>
            </a:prstGeom>
            <a:noFill/>
          </p:spPr>
          <p:txBody>
            <a:bodyPr wrap="none" rtlCol="0">
              <a:spAutoFit/>
            </a:bodyPr>
            <a:lstStyle/>
            <a:p>
              <a:r>
                <a:rPr kumimoji="1" lang="ja-JP" altLang="en-US" b="1" dirty="0" smtClean="0">
                  <a:latin typeface="メイリオ" pitchFamily="50" charset="-128"/>
                  <a:ea typeface="メイリオ" pitchFamily="50" charset="-128"/>
                  <a:cs typeface="メイリオ" pitchFamily="50" charset="-128"/>
                </a:rPr>
                <a:t>を説明する</a:t>
              </a:r>
              <a:endParaRPr kumimoji="1" lang="ja-JP" altLang="en-US" b="1" dirty="0">
                <a:latin typeface="メイリオ" pitchFamily="50" charset="-128"/>
                <a:ea typeface="メイリオ" pitchFamily="50" charset="-128"/>
                <a:cs typeface="メイリオ" pitchFamily="50" charset="-128"/>
              </a:endParaRPr>
            </a:p>
          </p:txBody>
        </p:sp>
      </p:grpSp>
    </p:spTree>
    <p:extLst>
      <p:ext uri="{BB962C8B-B14F-4D97-AF65-F5344CB8AC3E}">
        <p14:creationId xmlns:p14="http://schemas.microsoft.com/office/powerpoint/2010/main" val="21431380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2127380"/>
            <a:ext cx="8229600" cy="3998783"/>
          </a:xfrm>
        </p:spPr>
        <p:txBody>
          <a:bodyPr>
            <a:normAutofit/>
          </a:bodyPr>
          <a:lstStyle/>
          <a:p>
            <a:pPr marL="0" indent="0">
              <a:buNone/>
            </a:pPr>
            <a:r>
              <a:rPr lang="ja-JP" altLang="en-US" dirty="0" smtClean="0">
                <a:solidFill>
                  <a:schemeClr val="tx1">
                    <a:lumMod val="95000"/>
                    <a:lumOff val="5000"/>
                  </a:schemeClr>
                </a:solidFill>
                <a:latin typeface="メイリオ"/>
                <a:ea typeface="メイリオ"/>
                <a:cs typeface="メイリオ"/>
              </a:rPr>
              <a:t>ドキュメントの書き方は，開発手法により大きくことなります。</a:t>
            </a:r>
            <a:endParaRPr lang="en-US" altLang="ja-JP" dirty="0" smtClean="0">
              <a:solidFill>
                <a:schemeClr val="tx1">
                  <a:lumMod val="95000"/>
                  <a:lumOff val="5000"/>
                </a:schemeClr>
              </a:solidFill>
              <a:latin typeface="メイリオ"/>
              <a:ea typeface="メイリオ"/>
              <a:cs typeface="メイリオ"/>
            </a:endParaRPr>
          </a:p>
          <a:p>
            <a:pPr marL="0" indent="0">
              <a:buNone/>
            </a:pPr>
            <a:endParaRPr lang="en-US" altLang="ja-JP" dirty="0" smtClean="0">
              <a:solidFill>
                <a:schemeClr val="tx1">
                  <a:lumMod val="95000"/>
                  <a:lumOff val="5000"/>
                </a:schemeClr>
              </a:solidFill>
              <a:latin typeface="メイリオ"/>
              <a:ea typeface="メイリオ"/>
              <a:cs typeface="メイリオ"/>
            </a:endParaRPr>
          </a:p>
          <a:p>
            <a:pPr marL="0" indent="0" algn="ctr">
              <a:buNone/>
            </a:pPr>
            <a:r>
              <a:rPr lang="ja-JP" altLang="en-US" dirty="0">
                <a:solidFill>
                  <a:schemeClr val="tx1">
                    <a:lumMod val="95000"/>
                    <a:lumOff val="5000"/>
                  </a:schemeClr>
                </a:solidFill>
                <a:latin typeface="メイリオ"/>
                <a:ea typeface="メイリオ"/>
                <a:cs typeface="メイリオ"/>
              </a:rPr>
              <a:t>そこ</a:t>
            </a:r>
            <a:r>
              <a:rPr lang="ja-JP" altLang="en-US" dirty="0" smtClean="0">
                <a:solidFill>
                  <a:schemeClr val="tx1">
                    <a:lumMod val="95000"/>
                    <a:lumOff val="5000"/>
                  </a:schemeClr>
                </a:solidFill>
                <a:latin typeface="メイリオ"/>
                <a:ea typeface="メイリオ"/>
                <a:cs typeface="メイリオ"/>
              </a:rPr>
              <a:t>で</a:t>
            </a:r>
            <a:endParaRPr lang="en-US" altLang="ja-JP" dirty="0" smtClean="0">
              <a:solidFill>
                <a:schemeClr val="tx1">
                  <a:lumMod val="95000"/>
                  <a:lumOff val="5000"/>
                </a:schemeClr>
              </a:solidFill>
              <a:latin typeface="メイリオ"/>
              <a:ea typeface="メイリオ"/>
              <a:cs typeface="メイリオ"/>
            </a:endParaRPr>
          </a:p>
          <a:p>
            <a:pPr marL="0" indent="0" algn="ctr">
              <a:buNone/>
            </a:pPr>
            <a:endParaRPr lang="en-US" altLang="ja-JP" dirty="0" smtClean="0">
              <a:solidFill>
                <a:schemeClr val="tx1">
                  <a:lumMod val="95000"/>
                  <a:lumOff val="5000"/>
                </a:schemeClr>
              </a:solidFill>
              <a:latin typeface="メイリオ"/>
              <a:ea typeface="メイリオ"/>
              <a:cs typeface="メイリオ"/>
            </a:endParaRPr>
          </a:p>
          <a:p>
            <a:pPr marL="0" indent="0" algn="ctr">
              <a:buNone/>
            </a:pPr>
            <a:r>
              <a:rPr lang="ja-JP" altLang="en-US" b="1" dirty="0" smtClean="0">
                <a:solidFill>
                  <a:srgbClr val="008E40"/>
                </a:solidFill>
                <a:latin typeface="メイリオ"/>
                <a:ea typeface="メイリオ"/>
                <a:cs typeface="メイリオ"/>
              </a:rPr>
              <a:t>ウォータフォール型</a:t>
            </a:r>
            <a:r>
              <a:rPr lang="ja-JP" altLang="en-US" b="1" dirty="0" smtClean="0">
                <a:solidFill>
                  <a:schemeClr val="tx1">
                    <a:lumMod val="95000"/>
                    <a:lumOff val="5000"/>
                  </a:schemeClr>
                </a:solidFill>
                <a:latin typeface="メイリオ"/>
                <a:ea typeface="メイリオ"/>
                <a:cs typeface="メイリオ"/>
              </a:rPr>
              <a:t>を例にして考えます</a:t>
            </a:r>
            <a:endParaRPr lang="en-US" altLang="ja-JP" b="1" dirty="0">
              <a:solidFill>
                <a:schemeClr val="tx1">
                  <a:lumMod val="95000"/>
                  <a:lumOff val="5000"/>
                </a:schemeClr>
              </a:solidFill>
              <a:latin typeface="メイリオ"/>
              <a:ea typeface="メイリオ"/>
              <a:cs typeface="メイリオ"/>
            </a:endParaRPr>
          </a:p>
          <a:p>
            <a:pPr marL="0" indent="0" algn="ctr">
              <a:buNone/>
            </a:pPr>
            <a:endParaRPr lang="en-US" altLang="ja-JP" dirty="0" smtClean="0">
              <a:solidFill>
                <a:schemeClr val="tx1">
                  <a:lumMod val="95000"/>
                  <a:lumOff val="5000"/>
                </a:schemeClr>
              </a:solidFill>
              <a:latin typeface="メイリオ"/>
              <a:ea typeface="メイリオ"/>
              <a:cs typeface="メイリオ"/>
            </a:endParaRPr>
          </a:p>
        </p:txBody>
      </p:sp>
    </p:spTree>
    <p:extLst>
      <p:ext uri="{BB962C8B-B14F-4D97-AF65-F5344CB8AC3E}">
        <p14:creationId xmlns:p14="http://schemas.microsoft.com/office/powerpoint/2010/main" val="41188060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開発手法</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457200" y="1479810"/>
            <a:ext cx="8229600" cy="4163905"/>
          </a:xfrm>
        </p:spPr>
        <p:txBody>
          <a:bodyPr>
            <a:normAutofit/>
          </a:bodyPr>
          <a:lstStyle/>
          <a:p>
            <a:pPr marL="0" lvl="1" indent="0">
              <a:buNone/>
            </a:pPr>
            <a:r>
              <a:rPr lang="ja-JP" altLang="en-US" b="1" dirty="0" smtClean="0">
                <a:solidFill>
                  <a:srgbClr val="008000"/>
                </a:solidFill>
                <a:latin typeface="メイリオ"/>
                <a:ea typeface="メイリオ"/>
                <a:cs typeface="メイリオ"/>
              </a:rPr>
              <a:t>ウォーターフォール型</a:t>
            </a:r>
            <a:r>
              <a:rPr lang="ja-JP" altLang="en-US" sz="2400" dirty="0" smtClean="0">
                <a:solidFill>
                  <a:schemeClr val="tx1">
                    <a:lumMod val="95000"/>
                    <a:lumOff val="5000"/>
                  </a:schemeClr>
                </a:solidFill>
                <a:latin typeface="メイリオ"/>
                <a:ea typeface="メイリオ"/>
                <a:cs typeface="メイリオ"/>
              </a:rPr>
              <a:t>のおさらい・・・</a:t>
            </a:r>
            <a:endParaRPr lang="en-US" altLang="ja-JP" sz="2400" dirty="0">
              <a:solidFill>
                <a:schemeClr val="tx1">
                  <a:lumMod val="95000"/>
                  <a:lumOff val="5000"/>
                </a:schemeClr>
              </a:solidFill>
              <a:latin typeface="メイリオ"/>
              <a:ea typeface="メイリオ"/>
              <a:cs typeface="メイリオ"/>
            </a:endParaRPr>
          </a:p>
        </p:txBody>
      </p:sp>
      <p:pic>
        <p:nvPicPr>
          <p:cNvPr id="3074" name="Picture 2" descr="クリックすると新しいウィンドウで開きま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6116" y="2057400"/>
            <a:ext cx="5048250" cy="3971925"/>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4428565" y="6472642"/>
            <a:ext cx="4572000" cy="276999"/>
          </a:xfrm>
          <a:prstGeom prst="rect">
            <a:avLst/>
          </a:prstGeom>
        </p:spPr>
        <p:txBody>
          <a:bodyPr>
            <a:spAutoFit/>
          </a:bodyPr>
          <a:lstStyle/>
          <a:p>
            <a:r>
              <a:rPr lang="ja-JP" altLang="en-US" sz="1200" dirty="0" smtClean="0"/>
              <a:t>出典：</a:t>
            </a:r>
            <a:r>
              <a:rPr lang="en-US" altLang="ja-JP" sz="1200" dirty="0" smtClean="0"/>
              <a:t>http</a:t>
            </a:r>
            <a:r>
              <a:rPr lang="en-US" altLang="ja-JP" sz="1200" dirty="0"/>
              <a:t>://itpro.nikkeibp.co.jp/article/lecture/20061130/255501/</a:t>
            </a:r>
            <a:endParaRPr lang="ja-JP" altLang="en-US" sz="1200" dirty="0"/>
          </a:p>
        </p:txBody>
      </p:sp>
    </p:spTree>
    <p:extLst>
      <p:ext uri="{BB962C8B-B14F-4D97-AF65-F5344CB8AC3E}">
        <p14:creationId xmlns:p14="http://schemas.microsoft.com/office/powerpoint/2010/main" val="6196048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p:cNvGrpSpPr/>
          <p:nvPr/>
        </p:nvGrpSpPr>
        <p:grpSpPr>
          <a:xfrm>
            <a:off x="811763" y="1237636"/>
            <a:ext cx="7509471" cy="849086"/>
            <a:chOff x="942392" y="3638938"/>
            <a:chExt cx="7509471" cy="849086"/>
          </a:xfrm>
        </p:grpSpPr>
        <p:sp>
          <p:nvSpPr>
            <p:cNvPr id="7" name="角丸四角形 6"/>
            <p:cNvSpPr/>
            <p:nvPr/>
          </p:nvSpPr>
          <p:spPr>
            <a:xfrm>
              <a:off x="942392" y="3638939"/>
              <a:ext cx="1866122" cy="849085"/>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smtClean="0">
                  <a:solidFill>
                    <a:schemeClr val="accent6">
                      <a:lumMod val="75000"/>
                    </a:schemeClr>
                  </a:solidFill>
                  <a:latin typeface="メイリオ" pitchFamily="50" charset="-128"/>
                  <a:ea typeface="メイリオ" pitchFamily="50" charset="-128"/>
                  <a:cs typeface="メイリオ" pitchFamily="50" charset="-128"/>
                </a:rPr>
                <a:t>「</a:t>
              </a:r>
              <a:r>
                <a:rPr lang="ja-JP" altLang="en-US" sz="2400" b="1" dirty="0" smtClean="0">
                  <a:solidFill>
                    <a:schemeClr val="accent6">
                      <a:lumMod val="75000"/>
                    </a:schemeClr>
                  </a:solidFill>
                  <a:latin typeface="メイリオ" pitchFamily="50" charset="-128"/>
                  <a:ea typeface="メイリオ" pitchFamily="50" charset="-128"/>
                  <a:cs typeface="メイリオ" pitchFamily="50" charset="-128"/>
                </a:rPr>
                <a:t>お</a:t>
              </a:r>
              <a:r>
                <a:rPr lang="ja-JP" altLang="en-US" sz="2400" b="1" dirty="0">
                  <a:solidFill>
                    <a:schemeClr val="accent6">
                      <a:lumMod val="75000"/>
                    </a:schemeClr>
                  </a:solidFill>
                  <a:latin typeface="メイリオ" pitchFamily="50" charset="-128"/>
                  <a:ea typeface="メイリオ" pitchFamily="50" charset="-128"/>
                  <a:cs typeface="メイリオ" pitchFamily="50" charset="-128"/>
                </a:rPr>
                <a:t>客</a:t>
              </a:r>
              <a:r>
                <a:rPr lang="ja-JP" altLang="en-US" sz="2400" b="1" dirty="0" smtClean="0">
                  <a:solidFill>
                    <a:schemeClr val="accent6">
                      <a:lumMod val="75000"/>
                    </a:schemeClr>
                  </a:solidFill>
                  <a:latin typeface="メイリオ" pitchFamily="50" charset="-128"/>
                  <a:ea typeface="メイリオ" pitchFamily="50" charset="-128"/>
                  <a:cs typeface="メイリオ" pitchFamily="50" charset="-128"/>
                </a:rPr>
                <a:t>様</a:t>
              </a:r>
              <a:r>
                <a:rPr kumimoji="1" lang="ja-JP" altLang="en-US" sz="2400" b="1" dirty="0" smtClean="0">
                  <a:solidFill>
                    <a:schemeClr val="accent6">
                      <a:lumMod val="75000"/>
                    </a:schemeClr>
                  </a:solidFill>
                  <a:latin typeface="メイリオ" pitchFamily="50" charset="-128"/>
                  <a:ea typeface="メイリオ" pitchFamily="50" charset="-128"/>
                  <a:cs typeface="メイリオ" pitchFamily="50" charset="-128"/>
                </a:rPr>
                <a:t>」</a:t>
              </a:r>
              <a:endParaRPr kumimoji="1" lang="ja-JP" altLang="en-US" sz="2400" b="1" dirty="0">
                <a:solidFill>
                  <a:schemeClr val="accent6">
                    <a:lumMod val="75000"/>
                  </a:schemeClr>
                </a:solidFill>
                <a:latin typeface="メイリオ" pitchFamily="50" charset="-128"/>
                <a:ea typeface="メイリオ" pitchFamily="50" charset="-128"/>
                <a:cs typeface="メイリオ" pitchFamily="50" charset="-128"/>
              </a:endParaRPr>
            </a:p>
          </p:txBody>
        </p:sp>
        <p:sp>
          <p:nvSpPr>
            <p:cNvPr id="8" name="角丸四角形 7"/>
            <p:cNvSpPr/>
            <p:nvPr/>
          </p:nvSpPr>
          <p:spPr>
            <a:xfrm>
              <a:off x="3968621" y="3638938"/>
              <a:ext cx="3144414" cy="849085"/>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smtClean="0">
                  <a:solidFill>
                    <a:schemeClr val="accent6">
                      <a:lumMod val="75000"/>
                    </a:schemeClr>
                  </a:solidFill>
                  <a:latin typeface="メイリオ" pitchFamily="50" charset="-128"/>
                  <a:ea typeface="メイリオ" pitchFamily="50" charset="-128"/>
                  <a:cs typeface="メイリオ" pitchFamily="50" charset="-128"/>
                </a:rPr>
                <a:t>「どんなソフトウェアをどのように作るのか」</a:t>
              </a:r>
              <a:endParaRPr kumimoji="1" lang="ja-JP" altLang="en-US" sz="2000" b="1" dirty="0">
                <a:solidFill>
                  <a:schemeClr val="accent6">
                    <a:lumMod val="7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2836504" y="3883479"/>
              <a:ext cx="1107996" cy="369332"/>
            </a:xfrm>
            <a:prstGeom prst="rect">
              <a:avLst/>
            </a:prstGeom>
            <a:noFill/>
          </p:spPr>
          <p:txBody>
            <a:bodyPr wrap="none" rtlCol="0">
              <a:spAutoFit/>
            </a:bodyPr>
            <a:lstStyle/>
            <a:p>
              <a:r>
                <a:rPr kumimoji="1" lang="ja-JP" altLang="en-US" b="1" dirty="0" smtClean="0">
                  <a:latin typeface="メイリオ" pitchFamily="50" charset="-128"/>
                  <a:ea typeface="メイリオ" pitchFamily="50" charset="-128"/>
                  <a:cs typeface="メイリオ" pitchFamily="50" charset="-128"/>
                </a:rPr>
                <a:t>に対して</a:t>
              </a:r>
              <a:endParaRPr kumimoji="1" lang="ja-JP" altLang="en-US" b="1" dirty="0">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7113035" y="3878814"/>
              <a:ext cx="1338828" cy="369332"/>
            </a:xfrm>
            <a:prstGeom prst="rect">
              <a:avLst/>
            </a:prstGeom>
            <a:noFill/>
          </p:spPr>
          <p:txBody>
            <a:bodyPr wrap="none" rtlCol="0">
              <a:spAutoFit/>
            </a:bodyPr>
            <a:lstStyle/>
            <a:p>
              <a:r>
                <a:rPr kumimoji="1" lang="ja-JP" altLang="en-US" b="1" dirty="0" smtClean="0">
                  <a:latin typeface="メイリオ" pitchFamily="50" charset="-128"/>
                  <a:ea typeface="メイリオ" pitchFamily="50" charset="-128"/>
                  <a:cs typeface="メイリオ" pitchFamily="50" charset="-128"/>
                </a:rPr>
                <a:t>を説明する</a:t>
              </a:r>
              <a:endParaRPr kumimoji="1" lang="ja-JP" altLang="en-US" b="1" dirty="0">
                <a:latin typeface="メイリオ" pitchFamily="50" charset="-128"/>
                <a:ea typeface="メイリオ" pitchFamily="50" charset="-128"/>
                <a:cs typeface="メイリオ" pitchFamily="50" charset="-128"/>
              </a:endParaRPr>
            </a:p>
          </p:txBody>
        </p:sp>
      </p:grpSp>
      <p:sp>
        <p:nvSpPr>
          <p:cNvPr id="12" name="テキスト ボックス 11"/>
          <p:cNvSpPr txBox="1"/>
          <p:nvPr/>
        </p:nvSpPr>
        <p:spPr>
          <a:xfrm>
            <a:off x="2397966" y="2985789"/>
            <a:ext cx="4288353" cy="584775"/>
          </a:xfrm>
          <a:prstGeom prst="rect">
            <a:avLst/>
          </a:prstGeom>
          <a:noFill/>
        </p:spPr>
        <p:txBody>
          <a:bodyPr wrap="none" rtlCol="0">
            <a:spAutoFit/>
          </a:bodyPr>
          <a:lstStyle/>
          <a:p>
            <a:r>
              <a:rPr kumimoji="1" lang="ja-JP" altLang="en-US" sz="3200" b="1" dirty="0" smtClean="0">
                <a:latin typeface="メイリオ" pitchFamily="50" charset="-128"/>
                <a:ea typeface="メイリオ" pitchFamily="50" charset="-128"/>
                <a:cs typeface="メイリオ" pitchFamily="50" charset="-128"/>
              </a:rPr>
              <a:t>ドキュメントのことを</a:t>
            </a:r>
            <a:endParaRPr kumimoji="1" lang="ja-JP" altLang="en-US" sz="3200" b="1" dirty="0">
              <a:latin typeface="メイリオ" pitchFamily="50" charset="-128"/>
              <a:ea typeface="メイリオ" pitchFamily="50" charset="-128"/>
              <a:cs typeface="メイリオ" pitchFamily="50" charset="-128"/>
            </a:endParaRPr>
          </a:p>
        </p:txBody>
      </p:sp>
      <p:sp>
        <p:nvSpPr>
          <p:cNvPr id="13" name="テキスト ボックス 12"/>
          <p:cNvSpPr txBox="1"/>
          <p:nvPr/>
        </p:nvSpPr>
        <p:spPr>
          <a:xfrm>
            <a:off x="3013517" y="3865976"/>
            <a:ext cx="3815853" cy="2308324"/>
          </a:xfrm>
          <a:prstGeom prst="rect">
            <a:avLst/>
          </a:prstGeom>
          <a:noFill/>
        </p:spPr>
        <p:txBody>
          <a:bodyPr wrap="none" rtlCol="0">
            <a:spAutoFit/>
          </a:bodyPr>
          <a:lstStyle/>
          <a:p>
            <a:r>
              <a:rPr kumimoji="1" lang="ja-JP" altLang="en-US" sz="3200" b="1" dirty="0" smtClean="0">
                <a:solidFill>
                  <a:srgbClr val="008E40"/>
                </a:solidFill>
                <a:latin typeface="メイリオ" pitchFamily="50" charset="-128"/>
                <a:ea typeface="メイリオ" pitchFamily="50" charset="-128"/>
                <a:cs typeface="メイリオ" pitchFamily="50" charset="-128"/>
              </a:rPr>
              <a:t>要求定義書</a:t>
            </a:r>
            <a:endParaRPr kumimoji="1" lang="en-US" altLang="ja-JP" sz="3200" b="1" dirty="0" smtClean="0">
              <a:solidFill>
                <a:srgbClr val="008E40"/>
              </a:solidFill>
              <a:latin typeface="メイリオ" pitchFamily="50" charset="-128"/>
              <a:ea typeface="メイリオ" pitchFamily="50" charset="-128"/>
              <a:cs typeface="メイリオ" pitchFamily="50" charset="-128"/>
            </a:endParaRPr>
          </a:p>
          <a:p>
            <a:r>
              <a:rPr kumimoji="1" lang="ja-JP" altLang="en-US" sz="3200" b="1" dirty="0" smtClean="0">
                <a:solidFill>
                  <a:srgbClr val="008E40"/>
                </a:solidFill>
                <a:latin typeface="メイリオ" pitchFamily="50" charset="-128"/>
                <a:ea typeface="メイリオ" pitchFamily="50" charset="-128"/>
                <a:cs typeface="メイリオ" pitchFamily="50" charset="-128"/>
              </a:rPr>
              <a:t>要件定義書</a:t>
            </a:r>
            <a:r>
              <a:rPr kumimoji="1" lang="en-US" altLang="ja-JP" sz="3200" b="1" dirty="0" smtClean="0">
                <a:solidFill>
                  <a:srgbClr val="008E40"/>
                </a:solidFill>
                <a:latin typeface="メイリオ" pitchFamily="50" charset="-128"/>
                <a:ea typeface="メイリオ" pitchFamily="50" charset="-128"/>
                <a:cs typeface="メイリオ" pitchFamily="50" charset="-128"/>
              </a:rPr>
              <a:t/>
            </a:r>
            <a:br>
              <a:rPr kumimoji="1" lang="en-US" altLang="ja-JP" sz="3200" b="1" dirty="0" smtClean="0">
                <a:solidFill>
                  <a:srgbClr val="008E40"/>
                </a:solidFill>
                <a:latin typeface="メイリオ" pitchFamily="50" charset="-128"/>
                <a:ea typeface="メイリオ" pitchFamily="50" charset="-128"/>
                <a:cs typeface="メイリオ" pitchFamily="50" charset="-128"/>
              </a:rPr>
            </a:br>
            <a:r>
              <a:rPr kumimoji="1" lang="ja-JP" altLang="en-US" sz="3200" b="1" dirty="0" smtClean="0">
                <a:solidFill>
                  <a:srgbClr val="008E40"/>
                </a:solidFill>
                <a:latin typeface="メイリオ" pitchFamily="50" charset="-128"/>
                <a:ea typeface="メイリオ" pitchFamily="50" charset="-128"/>
                <a:cs typeface="メイリオ" pitchFamily="50" charset="-128"/>
              </a:rPr>
              <a:t>システム提案書</a:t>
            </a:r>
            <a:endParaRPr kumimoji="1" lang="en-US" altLang="ja-JP" sz="3200" b="1" dirty="0" smtClean="0">
              <a:solidFill>
                <a:srgbClr val="008E40"/>
              </a:solidFill>
              <a:latin typeface="メイリオ" pitchFamily="50" charset="-128"/>
              <a:ea typeface="メイリオ" pitchFamily="50" charset="-128"/>
              <a:cs typeface="メイリオ" pitchFamily="50" charset="-128"/>
            </a:endParaRPr>
          </a:p>
          <a:p>
            <a:pPr algn="r"/>
            <a:endParaRPr lang="en-US" altLang="ja-JP" sz="2400" b="1" dirty="0" smtClean="0">
              <a:solidFill>
                <a:schemeClr val="tx1">
                  <a:lumMod val="95000"/>
                  <a:lumOff val="5000"/>
                </a:schemeClr>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lumMod val="95000"/>
                    <a:lumOff val="5000"/>
                  </a:schemeClr>
                </a:solidFill>
                <a:latin typeface="メイリオ" pitchFamily="50" charset="-128"/>
                <a:ea typeface="メイリオ" pitchFamily="50" charset="-128"/>
                <a:cs typeface="メイリオ" pitchFamily="50" charset="-128"/>
              </a:rPr>
              <a:t>という。主に</a:t>
            </a:r>
            <a:r>
              <a:rPr lang="en-US" altLang="ja-JP" sz="2400" b="1" dirty="0" smtClean="0">
                <a:solidFill>
                  <a:schemeClr val="tx1">
                    <a:lumMod val="95000"/>
                    <a:lumOff val="5000"/>
                  </a:schemeClr>
                </a:solidFill>
                <a:latin typeface="メイリオ" pitchFamily="50" charset="-128"/>
                <a:ea typeface="メイリオ" pitchFamily="50" charset="-128"/>
                <a:cs typeface="メイリオ" pitchFamily="50" charset="-128"/>
              </a:rPr>
              <a:t>3</a:t>
            </a:r>
            <a:r>
              <a:rPr lang="ja-JP" altLang="en-US" sz="2400" b="1" dirty="0" err="1" smtClean="0">
                <a:solidFill>
                  <a:schemeClr val="tx1">
                    <a:lumMod val="95000"/>
                    <a:lumOff val="5000"/>
                  </a:schemeClr>
                </a:solidFill>
                <a:latin typeface="メイリオ" pitchFamily="50" charset="-128"/>
                <a:ea typeface="メイリオ" pitchFamily="50" charset="-128"/>
                <a:cs typeface="メイリオ" pitchFamily="50" charset="-128"/>
              </a:rPr>
              <a:t>つを</a:t>
            </a:r>
            <a:r>
              <a:rPr lang="ja-JP" altLang="en-US" sz="2400" b="1" dirty="0" smtClean="0">
                <a:solidFill>
                  <a:schemeClr val="tx1">
                    <a:lumMod val="95000"/>
                    <a:lumOff val="5000"/>
                  </a:schemeClr>
                </a:solidFill>
                <a:latin typeface="メイリオ" pitchFamily="50" charset="-128"/>
                <a:ea typeface="メイリオ" pitchFamily="50" charset="-128"/>
                <a:cs typeface="メイリオ" pitchFamily="50" charset="-128"/>
              </a:rPr>
              <a:t>書く</a:t>
            </a:r>
            <a:endParaRPr kumimoji="1" lang="ja-JP" altLang="en-US" sz="2400" b="1" dirty="0">
              <a:solidFill>
                <a:schemeClr val="tx1">
                  <a:lumMod val="95000"/>
                  <a:lumOff val="5000"/>
                </a:schemeClr>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3232206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a:ea typeface="メイリオ"/>
                <a:cs typeface="メイリオ"/>
              </a:rPr>
              <a:t>要件定義</a:t>
            </a:r>
            <a:endParaRPr kumimoji="1" lang="ja-JP" altLang="en-US" dirty="0">
              <a:latin typeface="メイリオ"/>
              <a:ea typeface="メイリオ"/>
              <a:cs typeface="メイリオ"/>
            </a:endParaRPr>
          </a:p>
        </p:txBody>
      </p:sp>
      <p:sp>
        <p:nvSpPr>
          <p:cNvPr id="3" name="コンテンツ プレースホルダー 2"/>
          <p:cNvSpPr>
            <a:spLocks noGrp="1"/>
          </p:cNvSpPr>
          <p:nvPr>
            <p:ph idx="1"/>
          </p:nvPr>
        </p:nvSpPr>
        <p:spPr>
          <a:xfrm>
            <a:off x="457200" y="2341984"/>
            <a:ext cx="8229600" cy="3784179"/>
          </a:xfrm>
        </p:spPr>
        <p:txBody>
          <a:bodyPr>
            <a:normAutofit/>
          </a:bodyPr>
          <a:lstStyle/>
          <a:p>
            <a:pPr marL="0" indent="0" algn="ctr">
              <a:buNone/>
            </a:pPr>
            <a:r>
              <a:rPr lang="ja-JP" altLang="en-US" dirty="0" smtClean="0">
                <a:solidFill>
                  <a:schemeClr val="tx1">
                    <a:lumMod val="95000"/>
                    <a:lumOff val="5000"/>
                  </a:schemeClr>
                </a:solidFill>
                <a:latin typeface="メイリオ"/>
                <a:ea typeface="メイリオ"/>
                <a:cs typeface="メイリオ"/>
              </a:rPr>
              <a:t>まずは</a:t>
            </a:r>
            <a:r>
              <a:rPr lang="ja-JP" altLang="en-US" dirty="0" smtClean="0">
                <a:solidFill>
                  <a:schemeClr val="tx1">
                    <a:lumMod val="95000"/>
                    <a:lumOff val="5000"/>
                  </a:schemeClr>
                </a:solidFill>
                <a:latin typeface="メイリオ"/>
                <a:ea typeface="メイリオ"/>
                <a:cs typeface="メイリオ"/>
              </a:rPr>
              <a:t>，</a:t>
            </a:r>
            <a:r>
              <a:rPr lang="ja-JP" altLang="en-US" sz="3600" b="1" dirty="0" smtClean="0">
                <a:solidFill>
                  <a:srgbClr val="006C31"/>
                </a:solidFill>
                <a:latin typeface="メイリオ"/>
                <a:ea typeface="メイリオ"/>
                <a:cs typeface="メイリオ"/>
              </a:rPr>
              <a:t>要求定義書</a:t>
            </a:r>
            <a:r>
              <a:rPr lang="ja-JP" altLang="en-US" dirty="0" smtClean="0">
                <a:solidFill>
                  <a:schemeClr val="tx1">
                    <a:lumMod val="95000"/>
                    <a:lumOff val="5000"/>
                  </a:schemeClr>
                </a:solidFill>
                <a:latin typeface="メイリオ"/>
                <a:ea typeface="メイリオ"/>
                <a:cs typeface="メイリオ"/>
              </a:rPr>
              <a:t>を作成！！</a:t>
            </a:r>
            <a:endParaRPr lang="en-US" altLang="ja-JP" dirty="0" smtClean="0">
              <a:solidFill>
                <a:schemeClr val="tx1">
                  <a:lumMod val="95000"/>
                  <a:lumOff val="5000"/>
                </a:schemeClr>
              </a:solidFill>
              <a:latin typeface="メイリオ"/>
              <a:ea typeface="メイリオ"/>
              <a:cs typeface="メイリオ"/>
            </a:endParaRPr>
          </a:p>
          <a:p>
            <a:pPr marL="0" indent="0" algn="ctr">
              <a:buNone/>
            </a:pPr>
            <a:endParaRPr lang="en-US" altLang="ja-JP" dirty="0">
              <a:solidFill>
                <a:schemeClr val="tx1">
                  <a:lumMod val="95000"/>
                  <a:lumOff val="5000"/>
                </a:schemeClr>
              </a:solidFill>
              <a:latin typeface="メイリオ"/>
              <a:ea typeface="メイリオ"/>
              <a:cs typeface="メイリオ"/>
            </a:endParaRPr>
          </a:p>
          <a:p>
            <a:pPr marL="0" indent="0" algn="ctr">
              <a:buNone/>
            </a:pPr>
            <a:r>
              <a:rPr lang="ja-JP" altLang="en-US" dirty="0" smtClean="0">
                <a:solidFill>
                  <a:schemeClr val="tx1">
                    <a:lumMod val="95000"/>
                    <a:lumOff val="5000"/>
                  </a:schemeClr>
                </a:solidFill>
                <a:latin typeface="メイリオ"/>
                <a:ea typeface="メイリオ"/>
                <a:cs typeface="メイリオ"/>
              </a:rPr>
              <a:t>でも，</a:t>
            </a:r>
            <a:endParaRPr lang="en-US" altLang="ja-JP" dirty="0" smtClean="0">
              <a:solidFill>
                <a:schemeClr val="tx1">
                  <a:lumMod val="95000"/>
                  <a:lumOff val="5000"/>
                </a:schemeClr>
              </a:solidFill>
              <a:latin typeface="メイリオ"/>
              <a:ea typeface="メイリオ"/>
              <a:cs typeface="メイリオ"/>
            </a:endParaRPr>
          </a:p>
          <a:p>
            <a:pPr marL="0" indent="0" algn="ctr">
              <a:buNone/>
            </a:pPr>
            <a:endParaRPr lang="en-US" altLang="ja-JP" dirty="0" smtClean="0">
              <a:solidFill>
                <a:schemeClr val="tx1">
                  <a:lumMod val="95000"/>
                  <a:lumOff val="5000"/>
                </a:schemeClr>
              </a:solidFill>
              <a:latin typeface="メイリオ"/>
              <a:ea typeface="メイリオ"/>
              <a:cs typeface="メイリオ"/>
            </a:endParaRPr>
          </a:p>
          <a:p>
            <a:pPr marL="0" indent="0" algn="ctr">
              <a:buNone/>
            </a:pPr>
            <a:endParaRPr lang="en-US" altLang="ja-JP" dirty="0">
              <a:solidFill>
                <a:schemeClr val="tx1">
                  <a:lumMod val="95000"/>
                  <a:lumOff val="5000"/>
                </a:schemeClr>
              </a:solidFill>
              <a:latin typeface="メイリオ"/>
              <a:ea typeface="メイリオ"/>
              <a:cs typeface="メイリオ"/>
            </a:endParaRPr>
          </a:p>
          <a:p>
            <a:pPr marL="0" indent="0" algn="ctr">
              <a:buNone/>
            </a:pPr>
            <a:r>
              <a:rPr lang="ja-JP" altLang="en-US" dirty="0" smtClean="0">
                <a:solidFill>
                  <a:schemeClr val="tx1">
                    <a:lumMod val="95000"/>
                    <a:lumOff val="5000"/>
                  </a:schemeClr>
                </a:solidFill>
                <a:latin typeface="メイリオ"/>
                <a:ea typeface="メイリオ"/>
                <a:cs typeface="メイリオ"/>
              </a:rPr>
              <a:t>要件定義ってなに？？</a:t>
            </a:r>
            <a:endParaRPr lang="en-US" altLang="ja-JP" dirty="0" smtClean="0">
              <a:solidFill>
                <a:schemeClr val="tx1">
                  <a:lumMod val="95000"/>
                  <a:lumOff val="5000"/>
                </a:schemeClr>
              </a:solidFill>
              <a:latin typeface="メイリオ"/>
              <a:ea typeface="メイリオ"/>
              <a:cs typeface="メイリオ"/>
            </a:endParaRPr>
          </a:p>
        </p:txBody>
      </p:sp>
      <p:sp useBgFill="1">
        <p:nvSpPr>
          <p:cNvPr id="4" name="四角形吹き出し 3"/>
          <p:cNvSpPr/>
          <p:nvPr/>
        </p:nvSpPr>
        <p:spPr>
          <a:xfrm rot="20982629">
            <a:off x="630410" y="3664648"/>
            <a:ext cx="3067775" cy="961919"/>
          </a:xfrm>
          <a:prstGeom prst="wedgeRectCallout">
            <a:avLst>
              <a:gd name="adj1" fmla="val 21603"/>
              <a:gd name="adj2" fmla="val 13138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3200" dirty="0" smtClean="0">
                <a:solidFill>
                  <a:schemeClr val="accent6">
                    <a:lumMod val="75000"/>
                  </a:schemeClr>
                </a:solidFill>
                <a:latin typeface="メイリオ"/>
                <a:ea typeface="メイリオ"/>
                <a:cs typeface="メイリオ"/>
              </a:rPr>
              <a:t>なにそれ？</a:t>
            </a:r>
            <a:r>
              <a:rPr lang="en-US" altLang="ja-JP" sz="3200" dirty="0" smtClean="0">
                <a:solidFill>
                  <a:schemeClr val="accent6">
                    <a:lumMod val="75000"/>
                  </a:schemeClr>
                </a:solidFill>
                <a:latin typeface="メイリオ"/>
                <a:ea typeface="メイリオ"/>
                <a:cs typeface="メイリオ"/>
              </a:rPr>
              <a:t/>
            </a:r>
            <a:br>
              <a:rPr lang="en-US" altLang="ja-JP" sz="3200" dirty="0" smtClean="0">
                <a:solidFill>
                  <a:schemeClr val="accent6">
                    <a:lumMod val="75000"/>
                  </a:schemeClr>
                </a:solidFill>
                <a:latin typeface="メイリオ"/>
                <a:ea typeface="メイリオ"/>
                <a:cs typeface="メイリオ"/>
              </a:rPr>
            </a:br>
            <a:r>
              <a:rPr lang="ja-JP" altLang="en-US" sz="3200" dirty="0" smtClean="0">
                <a:solidFill>
                  <a:schemeClr val="accent6">
                    <a:lumMod val="75000"/>
                  </a:schemeClr>
                </a:solidFill>
                <a:latin typeface="メイリオ"/>
                <a:ea typeface="メイリオ"/>
                <a:cs typeface="メイリオ"/>
              </a:rPr>
              <a:t>美味しいの？？</a:t>
            </a:r>
            <a:endParaRPr lang="en-US" altLang="ja-JP" sz="3200" dirty="0" smtClean="0">
              <a:solidFill>
                <a:schemeClr val="accent6">
                  <a:lumMod val="75000"/>
                </a:schemeClr>
              </a:solidFill>
              <a:latin typeface="メイリオ"/>
              <a:ea typeface="メイリオ"/>
              <a:cs typeface="メイリオ"/>
            </a:endParaRPr>
          </a:p>
        </p:txBody>
      </p:sp>
    </p:spTree>
    <p:extLst>
      <p:ext uri="{BB962C8B-B14F-4D97-AF65-F5344CB8AC3E}">
        <p14:creationId xmlns:p14="http://schemas.microsoft.com/office/powerpoint/2010/main" val="41188060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1101" y="2000891"/>
            <a:ext cx="8229600" cy="1596326"/>
          </a:xfrm>
        </p:spPr>
        <p:txBody>
          <a:bodyPr>
            <a:normAutofit/>
          </a:bodyPr>
          <a:lstStyle/>
          <a:p>
            <a:pPr marL="0" indent="0">
              <a:buNone/>
            </a:pPr>
            <a:r>
              <a:rPr lang="ja-JP" altLang="en-US" dirty="0" smtClean="0">
                <a:solidFill>
                  <a:schemeClr val="tx1">
                    <a:lumMod val="95000"/>
                    <a:lumOff val="5000"/>
                  </a:schemeClr>
                </a:solidFill>
                <a:latin typeface="メイリオ"/>
                <a:ea typeface="メイリオ"/>
                <a:cs typeface="メイリオ"/>
              </a:rPr>
              <a:t>・</a:t>
            </a:r>
            <a:r>
              <a:rPr lang="ja-JP" altLang="en-US" sz="4000" b="1" dirty="0" smtClean="0">
                <a:solidFill>
                  <a:srgbClr val="006C31"/>
                </a:solidFill>
                <a:latin typeface="メイリオ"/>
                <a:ea typeface="メイリオ"/>
                <a:cs typeface="メイリオ"/>
              </a:rPr>
              <a:t>お客様の希望</a:t>
            </a:r>
            <a:r>
              <a:rPr lang="ja-JP" altLang="en-US" b="1" dirty="0" smtClean="0">
                <a:solidFill>
                  <a:schemeClr val="tx1">
                    <a:lumMod val="95000"/>
                    <a:lumOff val="5000"/>
                  </a:schemeClr>
                </a:solidFill>
                <a:latin typeface="メイリオ"/>
                <a:ea typeface="メイリオ"/>
                <a:cs typeface="メイリオ"/>
              </a:rPr>
              <a:t>を書く。</a:t>
            </a:r>
            <a:endParaRPr lang="en-US" altLang="ja-JP" b="1" dirty="0" smtClean="0">
              <a:solidFill>
                <a:schemeClr val="tx1">
                  <a:lumMod val="95000"/>
                  <a:lumOff val="5000"/>
                </a:schemeClr>
              </a:solidFill>
              <a:latin typeface="メイリオ"/>
              <a:ea typeface="メイリオ"/>
              <a:cs typeface="メイリオ"/>
            </a:endParaRPr>
          </a:p>
          <a:p>
            <a:pPr marL="0" indent="0">
              <a:buNone/>
            </a:pPr>
            <a:r>
              <a:rPr lang="ja-JP" altLang="en-US" b="1" dirty="0">
                <a:solidFill>
                  <a:schemeClr val="tx1">
                    <a:lumMod val="95000"/>
                    <a:lumOff val="5000"/>
                  </a:schemeClr>
                </a:solidFill>
                <a:latin typeface="メイリオ"/>
                <a:ea typeface="メイリオ"/>
                <a:cs typeface="メイリオ"/>
              </a:rPr>
              <a:t>　</a:t>
            </a:r>
            <a:r>
              <a:rPr lang="ja-JP" altLang="en-US" b="1" dirty="0" smtClean="0">
                <a:solidFill>
                  <a:schemeClr val="tx1">
                    <a:lumMod val="95000"/>
                    <a:lumOff val="5000"/>
                  </a:schemeClr>
                </a:solidFill>
                <a:latin typeface="メイリオ"/>
                <a:ea typeface="メイリオ"/>
                <a:cs typeface="メイリオ"/>
              </a:rPr>
              <a:t>～がしたい！ということを書く。</a:t>
            </a:r>
            <a:endParaRPr lang="en-US" altLang="ja-JP" b="1" dirty="0" smtClean="0">
              <a:solidFill>
                <a:schemeClr val="tx1">
                  <a:lumMod val="95000"/>
                  <a:lumOff val="5000"/>
                </a:schemeClr>
              </a:solidFill>
              <a:latin typeface="メイリオ"/>
              <a:ea typeface="メイリオ"/>
              <a:cs typeface="メイリオ"/>
            </a:endParaRPr>
          </a:p>
          <a:p>
            <a:pPr marL="0" indent="0">
              <a:buNone/>
            </a:pPr>
            <a:endParaRPr lang="en-US" altLang="ja-JP" b="1" dirty="0">
              <a:solidFill>
                <a:schemeClr val="tx1">
                  <a:lumMod val="95000"/>
                  <a:lumOff val="5000"/>
                </a:schemeClr>
              </a:solidFill>
              <a:latin typeface="メイリオ"/>
              <a:ea typeface="メイリオ"/>
              <a:cs typeface="メイリオ"/>
            </a:endParaRPr>
          </a:p>
        </p:txBody>
      </p:sp>
      <p:sp>
        <p:nvSpPr>
          <p:cNvPr id="4" name="タイトル 3"/>
          <p:cNvSpPr>
            <a:spLocks noGrp="1"/>
          </p:cNvSpPr>
          <p:nvPr>
            <p:ph type="title"/>
          </p:nvPr>
        </p:nvSpPr>
        <p:spPr/>
        <p:txBody>
          <a:bodyPr/>
          <a:lstStyle/>
          <a:p>
            <a:r>
              <a:rPr kumimoji="1" lang="ja-JP" altLang="en-US" dirty="0" smtClean="0"/>
              <a:t>要件定義</a:t>
            </a:r>
            <a:endParaRPr kumimoji="1" lang="ja-JP" altLang="en-US" dirty="0"/>
          </a:p>
        </p:txBody>
      </p:sp>
      <p:sp>
        <p:nvSpPr>
          <p:cNvPr id="5" name="コンテンツ プレースホルダー 2"/>
          <p:cNvSpPr txBox="1">
            <a:spLocks/>
          </p:cNvSpPr>
          <p:nvPr/>
        </p:nvSpPr>
        <p:spPr>
          <a:xfrm>
            <a:off x="388189" y="4111456"/>
            <a:ext cx="8229600" cy="191840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lgn="ctr">
              <a:buFont typeface="Arial"/>
              <a:buNone/>
            </a:pPr>
            <a:r>
              <a:rPr lang="ja-JP" altLang="en-US" b="1" dirty="0" smtClean="0">
                <a:solidFill>
                  <a:schemeClr val="tx1">
                    <a:lumMod val="95000"/>
                    <a:lumOff val="5000"/>
                  </a:schemeClr>
                </a:solidFill>
                <a:latin typeface="メイリオ"/>
                <a:ea typeface="メイリオ"/>
                <a:cs typeface="メイリオ"/>
              </a:rPr>
              <a:t>でも，好き勝手に書いたらたら駄目！</a:t>
            </a:r>
            <a:endParaRPr lang="en-US" altLang="ja-JP" b="1" dirty="0" smtClean="0">
              <a:solidFill>
                <a:schemeClr val="tx1">
                  <a:lumMod val="95000"/>
                  <a:lumOff val="5000"/>
                </a:schemeClr>
              </a:solidFill>
              <a:latin typeface="メイリオ"/>
              <a:ea typeface="メイリオ"/>
              <a:cs typeface="メイリオ"/>
            </a:endParaRPr>
          </a:p>
          <a:p>
            <a:pPr marL="0" indent="0">
              <a:buFont typeface="Arial"/>
              <a:buNone/>
            </a:pPr>
            <a:endParaRPr lang="en-US" altLang="ja-JP" b="1" dirty="0" smtClean="0">
              <a:solidFill>
                <a:schemeClr val="tx1">
                  <a:lumMod val="95000"/>
                  <a:lumOff val="5000"/>
                </a:schemeClr>
              </a:solidFill>
              <a:latin typeface="メイリオ"/>
              <a:ea typeface="メイリオ"/>
              <a:cs typeface="メイリオ"/>
            </a:endParaRPr>
          </a:p>
          <a:p>
            <a:pPr marL="0" indent="0" algn="ctr">
              <a:buFont typeface="Arial"/>
              <a:buNone/>
            </a:pPr>
            <a:r>
              <a:rPr lang="ja-JP" altLang="en-US" sz="4000" b="1" dirty="0" smtClean="0">
                <a:solidFill>
                  <a:srgbClr val="006C31"/>
                </a:solidFill>
                <a:latin typeface="メイリオ"/>
                <a:ea typeface="メイリオ"/>
                <a:cs typeface="メイリオ"/>
              </a:rPr>
              <a:t>約束ごと</a:t>
            </a:r>
            <a:r>
              <a:rPr lang="ja-JP" altLang="en-US" b="1" dirty="0" smtClean="0">
                <a:solidFill>
                  <a:schemeClr val="tx1">
                    <a:lumMod val="95000"/>
                    <a:lumOff val="5000"/>
                  </a:schemeClr>
                </a:solidFill>
                <a:latin typeface="メイリオ"/>
                <a:ea typeface="メイリオ"/>
                <a:cs typeface="メイリオ"/>
              </a:rPr>
              <a:t>がある。</a:t>
            </a:r>
            <a:endParaRPr lang="en-US" altLang="ja-JP" b="1" dirty="0">
              <a:solidFill>
                <a:schemeClr val="tx1">
                  <a:lumMod val="95000"/>
                  <a:lumOff val="5000"/>
                </a:schemeClr>
              </a:solidFill>
              <a:latin typeface="メイリオ"/>
              <a:ea typeface="メイリオ"/>
              <a:cs typeface="メイリオ"/>
            </a:endParaRPr>
          </a:p>
        </p:txBody>
      </p:sp>
    </p:spTree>
    <p:extLst>
      <p:ext uri="{BB962C8B-B14F-4D97-AF65-F5344CB8AC3E}">
        <p14:creationId xmlns:p14="http://schemas.microsoft.com/office/powerpoint/2010/main" val="214313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2127380"/>
            <a:ext cx="8229600" cy="3998783"/>
          </a:xfrm>
        </p:spPr>
        <p:txBody>
          <a:bodyPr>
            <a:normAutofit lnSpcReduction="10000"/>
          </a:bodyPr>
          <a:lstStyle/>
          <a:p>
            <a:pPr marL="0" indent="0">
              <a:buNone/>
            </a:pPr>
            <a:r>
              <a:rPr lang="ja-JP" altLang="en-US" b="1" dirty="0" smtClean="0">
                <a:solidFill>
                  <a:schemeClr val="tx1">
                    <a:lumMod val="95000"/>
                    <a:lumOff val="5000"/>
                  </a:schemeClr>
                </a:solidFill>
                <a:latin typeface="メイリオ"/>
                <a:ea typeface="メイリオ"/>
                <a:cs typeface="メイリオ"/>
              </a:rPr>
              <a:t>用字と用語の統一</a:t>
            </a:r>
            <a:endParaRPr lang="en-US" altLang="ja-JP" b="1" dirty="0" smtClean="0">
              <a:solidFill>
                <a:schemeClr val="tx1">
                  <a:lumMod val="95000"/>
                  <a:lumOff val="5000"/>
                </a:schemeClr>
              </a:solidFill>
              <a:latin typeface="メイリオ"/>
              <a:ea typeface="メイリオ"/>
              <a:cs typeface="メイリオ"/>
            </a:endParaRPr>
          </a:p>
          <a:p>
            <a:pPr marL="0" indent="0">
              <a:buNone/>
            </a:pPr>
            <a:r>
              <a:rPr lang="ja-JP" altLang="en-US" b="1" dirty="0">
                <a:solidFill>
                  <a:schemeClr val="tx1">
                    <a:lumMod val="95000"/>
                    <a:lumOff val="5000"/>
                  </a:schemeClr>
                </a:solidFill>
                <a:latin typeface="メイリオ"/>
                <a:ea typeface="メイリオ"/>
                <a:cs typeface="メイリオ"/>
              </a:rPr>
              <a:t>　</a:t>
            </a:r>
            <a:r>
              <a:rPr lang="ja-JP" altLang="en-US" b="1" dirty="0" smtClean="0">
                <a:solidFill>
                  <a:schemeClr val="tx1">
                    <a:lumMod val="95000"/>
                    <a:lumOff val="5000"/>
                  </a:schemeClr>
                </a:solidFill>
                <a:latin typeface="メイリオ"/>
                <a:ea typeface="メイリオ"/>
                <a:cs typeface="メイリオ"/>
              </a:rPr>
              <a:t>・統一ルールはない</a:t>
            </a:r>
            <a:r>
              <a:rPr lang="en-US" altLang="ja-JP" sz="2400" b="1" dirty="0" smtClean="0">
                <a:solidFill>
                  <a:schemeClr val="tx1">
                    <a:lumMod val="95000"/>
                    <a:lumOff val="5000"/>
                  </a:schemeClr>
                </a:solidFill>
                <a:latin typeface="メイリオ"/>
                <a:ea typeface="メイリオ"/>
                <a:cs typeface="メイリオ"/>
              </a:rPr>
              <a:t>(</a:t>
            </a:r>
            <a:r>
              <a:rPr lang="ja-JP" altLang="en-US" sz="2400" b="1" dirty="0" smtClean="0">
                <a:solidFill>
                  <a:schemeClr val="tx1">
                    <a:lumMod val="95000"/>
                    <a:lumOff val="5000"/>
                  </a:schemeClr>
                </a:solidFill>
                <a:latin typeface="メイリオ"/>
                <a:ea typeface="メイリオ"/>
                <a:cs typeface="メイリオ"/>
              </a:rPr>
              <a:t>対象の分野ごと）</a:t>
            </a:r>
            <a:endParaRPr lang="en-US" altLang="ja-JP" sz="2400" b="1" dirty="0" smtClean="0">
              <a:solidFill>
                <a:schemeClr val="tx1">
                  <a:lumMod val="95000"/>
                  <a:lumOff val="5000"/>
                </a:schemeClr>
              </a:solidFill>
              <a:latin typeface="メイリオ"/>
              <a:ea typeface="メイリオ"/>
              <a:cs typeface="メイリオ"/>
            </a:endParaRPr>
          </a:p>
          <a:p>
            <a:pPr marL="0" indent="0">
              <a:buNone/>
            </a:pPr>
            <a:endParaRPr lang="en-US" altLang="ja-JP" sz="2400" b="1" dirty="0">
              <a:solidFill>
                <a:schemeClr val="tx1">
                  <a:lumMod val="95000"/>
                  <a:lumOff val="5000"/>
                </a:schemeClr>
              </a:solidFill>
              <a:latin typeface="メイリオ"/>
              <a:ea typeface="メイリオ"/>
              <a:cs typeface="メイリオ"/>
            </a:endParaRPr>
          </a:p>
          <a:p>
            <a:pPr marL="0" indent="0">
              <a:buNone/>
            </a:pPr>
            <a:r>
              <a:rPr lang="ja-JP" altLang="en-US" sz="2400" b="1" dirty="0" smtClean="0">
                <a:solidFill>
                  <a:schemeClr val="tx1">
                    <a:lumMod val="95000"/>
                    <a:lumOff val="5000"/>
                  </a:schemeClr>
                </a:solidFill>
                <a:latin typeface="メイリオ"/>
                <a:ea typeface="メイリオ"/>
                <a:cs typeface="メイリオ"/>
              </a:rPr>
              <a:t>例）</a:t>
            </a:r>
            <a:endParaRPr lang="en-US" altLang="ja-JP" sz="2400" b="1" dirty="0" smtClean="0">
              <a:solidFill>
                <a:schemeClr val="tx1">
                  <a:lumMod val="95000"/>
                  <a:lumOff val="5000"/>
                </a:schemeClr>
              </a:solidFill>
              <a:latin typeface="メイリオ"/>
              <a:ea typeface="メイリオ"/>
              <a:cs typeface="メイリオ"/>
            </a:endParaRPr>
          </a:p>
          <a:p>
            <a:pPr marL="0" indent="0">
              <a:buNone/>
            </a:pPr>
            <a:r>
              <a:rPr lang="ja-JP" altLang="en-US" sz="2400" b="1" dirty="0">
                <a:solidFill>
                  <a:schemeClr val="tx1">
                    <a:lumMod val="95000"/>
                    <a:lumOff val="5000"/>
                  </a:schemeClr>
                </a:solidFill>
                <a:latin typeface="メイリオ"/>
                <a:ea typeface="メイリオ"/>
                <a:cs typeface="メイリオ"/>
              </a:rPr>
              <a:t>　</a:t>
            </a:r>
            <a:r>
              <a:rPr lang="ja-JP" altLang="en-US" sz="2400" b="1" dirty="0" smtClean="0">
                <a:solidFill>
                  <a:schemeClr val="tx1">
                    <a:lumMod val="95000"/>
                    <a:lumOff val="5000"/>
                  </a:schemeClr>
                </a:solidFill>
                <a:latin typeface="メイリオ"/>
                <a:ea typeface="メイリオ"/>
                <a:cs typeface="メイリオ"/>
              </a:rPr>
              <a:t>このシステムは</a:t>
            </a:r>
            <a:r>
              <a:rPr lang="ja-JP" altLang="en-US" sz="2400" b="1" dirty="0" smtClean="0">
                <a:solidFill>
                  <a:srgbClr val="FF0000"/>
                </a:solidFill>
                <a:latin typeface="メイリオ"/>
                <a:ea typeface="メイリオ"/>
                <a:cs typeface="メイリオ"/>
              </a:rPr>
              <a:t>、</a:t>
            </a:r>
            <a:r>
              <a:rPr lang="ja-JP" altLang="en-US" sz="2400" b="1" dirty="0" smtClean="0">
                <a:solidFill>
                  <a:schemeClr val="tx1">
                    <a:lumMod val="95000"/>
                    <a:lumOff val="5000"/>
                  </a:schemeClr>
                </a:solidFill>
                <a:latin typeface="メイリオ"/>
                <a:ea typeface="メイリオ"/>
                <a:cs typeface="メイリオ"/>
              </a:rPr>
              <a:t>最新の</a:t>
            </a:r>
            <a:r>
              <a:rPr lang="en-US" altLang="ja-JP" sz="2400" b="1" dirty="0" smtClean="0">
                <a:solidFill>
                  <a:schemeClr val="tx1">
                    <a:lumMod val="95000"/>
                    <a:lumOff val="5000"/>
                  </a:schemeClr>
                </a:solidFill>
                <a:latin typeface="メイリオ"/>
                <a:ea typeface="メイリオ"/>
                <a:cs typeface="メイリオ"/>
              </a:rPr>
              <a:t>CPU</a:t>
            </a:r>
            <a:r>
              <a:rPr lang="ja-JP" altLang="en-US" sz="2400" b="1" dirty="0" smtClean="0">
                <a:solidFill>
                  <a:schemeClr val="tx1">
                    <a:lumMod val="95000"/>
                    <a:lumOff val="5000"/>
                  </a:schemeClr>
                </a:solidFill>
                <a:latin typeface="メイリオ"/>
                <a:ea typeface="メイリオ"/>
                <a:cs typeface="メイリオ"/>
              </a:rPr>
              <a:t>を搭載しています</a:t>
            </a:r>
            <a:r>
              <a:rPr lang="ja-JP" altLang="en-US" sz="2400" b="1" dirty="0" smtClean="0">
                <a:solidFill>
                  <a:srgbClr val="FF0000"/>
                </a:solidFill>
                <a:latin typeface="メイリオ"/>
                <a:ea typeface="メイリオ"/>
                <a:cs typeface="メイリオ"/>
              </a:rPr>
              <a:t>。</a:t>
            </a:r>
            <a:endParaRPr lang="en-US" altLang="ja-JP" sz="2400" b="1" dirty="0" smtClean="0">
              <a:solidFill>
                <a:srgbClr val="FF0000"/>
              </a:solidFill>
              <a:latin typeface="メイリオ"/>
              <a:ea typeface="メイリオ"/>
              <a:cs typeface="メイリオ"/>
            </a:endParaRPr>
          </a:p>
          <a:p>
            <a:pPr marL="0" indent="0">
              <a:buNone/>
            </a:pPr>
            <a:endParaRPr lang="en-US" altLang="ja-JP" sz="2400" b="1" dirty="0">
              <a:solidFill>
                <a:schemeClr val="tx1">
                  <a:lumMod val="95000"/>
                  <a:lumOff val="5000"/>
                </a:schemeClr>
              </a:solidFill>
              <a:latin typeface="メイリオ"/>
              <a:ea typeface="メイリオ"/>
              <a:cs typeface="メイリオ"/>
            </a:endParaRPr>
          </a:p>
          <a:p>
            <a:pPr marL="0" indent="0">
              <a:buNone/>
            </a:pPr>
            <a:r>
              <a:rPr lang="ja-JP" altLang="en-US" sz="2400" b="1" dirty="0" smtClean="0">
                <a:solidFill>
                  <a:schemeClr val="tx1">
                    <a:lumMod val="95000"/>
                    <a:lumOff val="5000"/>
                  </a:schemeClr>
                </a:solidFill>
                <a:latin typeface="メイリオ"/>
                <a:ea typeface="メイリオ"/>
                <a:cs typeface="メイリオ"/>
              </a:rPr>
              <a:t>　このシステムは</a:t>
            </a:r>
            <a:r>
              <a:rPr lang="ja-JP" altLang="en-US" sz="2400" b="1" dirty="0" smtClean="0">
                <a:solidFill>
                  <a:srgbClr val="FF0000"/>
                </a:solidFill>
                <a:latin typeface="メイリオ"/>
                <a:ea typeface="メイリオ"/>
                <a:cs typeface="メイリオ"/>
              </a:rPr>
              <a:t>，</a:t>
            </a:r>
            <a:r>
              <a:rPr lang="ja-JP" altLang="en-US" sz="2400" b="1" dirty="0" smtClean="0">
                <a:solidFill>
                  <a:schemeClr val="tx1">
                    <a:lumMod val="95000"/>
                    <a:lumOff val="5000"/>
                  </a:schemeClr>
                </a:solidFill>
                <a:latin typeface="メイリオ"/>
                <a:ea typeface="メイリオ"/>
                <a:cs typeface="メイリオ"/>
              </a:rPr>
              <a:t>最新の</a:t>
            </a:r>
            <a:r>
              <a:rPr lang="en-US" altLang="ja-JP" sz="2400" b="1" dirty="0" smtClean="0">
                <a:solidFill>
                  <a:schemeClr val="tx1">
                    <a:lumMod val="95000"/>
                    <a:lumOff val="5000"/>
                  </a:schemeClr>
                </a:solidFill>
                <a:latin typeface="メイリオ"/>
                <a:ea typeface="メイリオ"/>
                <a:cs typeface="メイリオ"/>
              </a:rPr>
              <a:t>CPU</a:t>
            </a:r>
            <a:r>
              <a:rPr lang="ja-JP" altLang="en-US" sz="2400" b="1" dirty="0" smtClean="0">
                <a:solidFill>
                  <a:schemeClr val="tx1">
                    <a:lumMod val="95000"/>
                    <a:lumOff val="5000"/>
                  </a:schemeClr>
                </a:solidFill>
                <a:latin typeface="メイリオ"/>
                <a:ea typeface="メイリオ"/>
                <a:cs typeface="メイリオ"/>
              </a:rPr>
              <a:t>を搭載しています</a:t>
            </a:r>
            <a:r>
              <a:rPr lang="ja-JP" altLang="en-US" sz="2400" b="1" dirty="0" smtClean="0">
                <a:solidFill>
                  <a:srgbClr val="FF0000"/>
                </a:solidFill>
                <a:latin typeface="メイリオ"/>
                <a:ea typeface="メイリオ"/>
                <a:cs typeface="メイリオ"/>
              </a:rPr>
              <a:t>。</a:t>
            </a:r>
            <a:endParaRPr lang="en-US" altLang="ja-JP" sz="2400" b="1" dirty="0" smtClean="0">
              <a:solidFill>
                <a:srgbClr val="FF0000"/>
              </a:solidFill>
              <a:latin typeface="メイリオ"/>
              <a:ea typeface="メイリオ"/>
              <a:cs typeface="メイリオ"/>
            </a:endParaRPr>
          </a:p>
          <a:p>
            <a:pPr marL="0" indent="0">
              <a:buNone/>
            </a:pPr>
            <a:endParaRPr lang="en-US" altLang="ja-JP" sz="2400" b="1" dirty="0" smtClean="0">
              <a:solidFill>
                <a:schemeClr val="tx1">
                  <a:lumMod val="95000"/>
                  <a:lumOff val="5000"/>
                </a:schemeClr>
              </a:solidFill>
              <a:latin typeface="メイリオ"/>
              <a:ea typeface="メイリオ"/>
              <a:cs typeface="メイリオ"/>
            </a:endParaRPr>
          </a:p>
          <a:p>
            <a:pPr marL="0" indent="0">
              <a:buNone/>
            </a:pPr>
            <a:r>
              <a:rPr lang="ja-JP" altLang="en-US" sz="2400" b="1" dirty="0">
                <a:solidFill>
                  <a:schemeClr val="tx1">
                    <a:lumMod val="95000"/>
                    <a:lumOff val="5000"/>
                  </a:schemeClr>
                </a:solidFill>
                <a:latin typeface="メイリオ"/>
                <a:ea typeface="メイリオ"/>
                <a:cs typeface="メイリオ"/>
              </a:rPr>
              <a:t>　</a:t>
            </a:r>
            <a:r>
              <a:rPr lang="ja-JP" altLang="en-US" sz="2400" b="1" dirty="0" smtClean="0">
                <a:solidFill>
                  <a:schemeClr val="tx1">
                    <a:lumMod val="95000"/>
                    <a:lumOff val="5000"/>
                  </a:schemeClr>
                </a:solidFill>
                <a:latin typeface="メイリオ"/>
                <a:ea typeface="メイリオ"/>
                <a:cs typeface="メイリオ"/>
              </a:rPr>
              <a:t>このシステムは</a:t>
            </a:r>
            <a:r>
              <a:rPr lang="ja-JP" altLang="en-US" sz="2400" b="1" dirty="0" smtClean="0">
                <a:solidFill>
                  <a:srgbClr val="FF0000"/>
                </a:solidFill>
                <a:latin typeface="メイリオ"/>
                <a:ea typeface="メイリオ"/>
                <a:cs typeface="メイリオ"/>
              </a:rPr>
              <a:t>，</a:t>
            </a:r>
            <a:r>
              <a:rPr lang="ja-JP" altLang="en-US" sz="2400" b="1" dirty="0" smtClean="0">
                <a:solidFill>
                  <a:schemeClr val="tx1">
                    <a:lumMod val="95000"/>
                    <a:lumOff val="5000"/>
                  </a:schemeClr>
                </a:solidFill>
                <a:latin typeface="メイリオ"/>
                <a:ea typeface="メイリオ"/>
                <a:cs typeface="メイリオ"/>
              </a:rPr>
              <a:t>最新の</a:t>
            </a:r>
            <a:r>
              <a:rPr lang="en-US" altLang="ja-JP" sz="2400" b="1" dirty="0" smtClean="0">
                <a:solidFill>
                  <a:schemeClr val="tx1">
                    <a:lumMod val="95000"/>
                    <a:lumOff val="5000"/>
                  </a:schemeClr>
                </a:solidFill>
                <a:latin typeface="メイリオ"/>
                <a:ea typeface="メイリオ"/>
                <a:cs typeface="メイリオ"/>
              </a:rPr>
              <a:t>CPU</a:t>
            </a:r>
            <a:r>
              <a:rPr lang="ja-JP" altLang="en-US" sz="2400" b="1" dirty="0" smtClean="0">
                <a:solidFill>
                  <a:schemeClr val="tx1">
                    <a:lumMod val="95000"/>
                    <a:lumOff val="5000"/>
                  </a:schemeClr>
                </a:solidFill>
                <a:latin typeface="メイリオ"/>
                <a:ea typeface="メイリオ"/>
                <a:cs typeface="メイリオ"/>
              </a:rPr>
              <a:t>を搭載しています</a:t>
            </a:r>
            <a:r>
              <a:rPr lang="ja-JP" altLang="en-US" sz="2400" b="1" dirty="0" smtClean="0">
                <a:solidFill>
                  <a:srgbClr val="FF0000"/>
                </a:solidFill>
                <a:latin typeface="メイリオ"/>
                <a:ea typeface="メイリオ"/>
                <a:cs typeface="メイリオ"/>
              </a:rPr>
              <a:t>．</a:t>
            </a:r>
            <a:endParaRPr lang="en-US" altLang="ja-JP" sz="2400" b="1" dirty="0" smtClean="0">
              <a:solidFill>
                <a:srgbClr val="FF0000"/>
              </a:solidFill>
              <a:latin typeface="メイリオ"/>
              <a:ea typeface="メイリオ"/>
              <a:cs typeface="メイリオ"/>
            </a:endParaRPr>
          </a:p>
        </p:txBody>
      </p:sp>
      <p:sp>
        <p:nvSpPr>
          <p:cNvPr id="4" name="タイトル 3"/>
          <p:cNvSpPr>
            <a:spLocks noGrp="1"/>
          </p:cNvSpPr>
          <p:nvPr>
            <p:ph type="title"/>
          </p:nvPr>
        </p:nvSpPr>
        <p:spPr/>
        <p:txBody>
          <a:bodyPr/>
          <a:lstStyle/>
          <a:p>
            <a:r>
              <a:rPr kumimoji="1" lang="ja-JP" altLang="en-US" dirty="0" smtClean="0"/>
              <a:t>ドキュメントの決まり</a:t>
            </a:r>
            <a:endParaRPr kumimoji="1" lang="ja-JP" altLang="en-US" dirty="0"/>
          </a:p>
        </p:txBody>
      </p:sp>
    </p:spTree>
    <p:extLst>
      <p:ext uri="{BB962C8B-B14F-4D97-AF65-F5344CB8AC3E}">
        <p14:creationId xmlns:p14="http://schemas.microsoft.com/office/powerpoint/2010/main" val="23661706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314336"/>
            <a:ext cx="8229600" cy="3998783"/>
          </a:xfrm>
        </p:spPr>
        <p:txBody>
          <a:bodyPr>
            <a:normAutofit/>
          </a:bodyPr>
          <a:lstStyle/>
          <a:p>
            <a:pPr marL="0" indent="0">
              <a:buNone/>
            </a:pPr>
            <a:r>
              <a:rPr lang="ja-JP" altLang="en-US" b="1" dirty="0" smtClean="0">
                <a:solidFill>
                  <a:schemeClr val="tx1">
                    <a:lumMod val="95000"/>
                    <a:lumOff val="5000"/>
                  </a:schemeClr>
                </a:solidFill>
                <a:latin typeface="メイリオ"/>
                <a:ea typeface="メイリオ"/>
                <a:cs typeface="メイリオ"/>
              </a:rPr>
              <a:t>音引きの有無　</a:t>
            </a:r>
            <a:endParaRPr lang="en-US" altLang="ja-JP" sz="2400" b="1" dirty="0" smtClean="0">
              <a:solidFill>
                <a:schemeClr val="tx1">
                  <a:lumMod val="95000"/>
                  <a:lumOff val="5000"/>
                </a:schemeClr>
              </a:solidFill>
              <a:latin typeface="メイリオ"/>
              <a:ea typeface="メイリオ"/>
              <a:cs typeface="メイリオ"/>
            </a:endParaRPr>
          </a:p>
        </p:txBody>
      </p:sp>
      <p:sp>
        <p:nvSpPr>
          <p:cNvPr id="4" name="タイトル 3"/>
          <p:cNvSpPr>
            <a:spLocks noGrp="1"/>
          </p:cNvSpPr>
          <p:nvPr>
            <p:ph type="title"/>
          </p:nvPr>
        </p:nvSpPr>
        <p:spPr/>
        <p:txBody>
          <a:bodyPr/>
          <a:lstStyle/>
          <a:p>
            <a:r>
              <a:rPr kumimoji="1" lang="ja-JP" altLang="en-US" dirty="0" smtClean="0"/>
              <a:t>ドキュメントの決まり</a:t>
            </a:r>
            <a:endParaRPr kumimoji="1" lang="ja-JP" altLang="en-US" dirty="0"/>
          </a:p>
        </p:txBody>
      </p:sp>
      <p:graphicFrame>
        <p:nvGraphicFramePr>
          <p:cNvPr id="2" name="表 1"/>
          <p:cNvGraphicFramePr>
            <a:graphicFrameLocks noGrp="1"/>
          </p:cNvGraphicFramePr>
          <p:nvPr>
            <p:extLst>
              <p:ext uri="{D42A27DB-BD31-4B8C-83A1-F6EECF244321}">
                <p14:modId xmlns:p14="http://schemas.microsoft.com/office/powerpoint/2010/main" val="1618172297"/>
              </p:ext>
            </p:extLst>
          </p:nvPr>
        </p:nvGraphicFramePr>
        <p:xfrm>
          <a:off x="1353669" y="1925918"/>
          <a:ext cx="6517342" cy="2119480"/>
        </p:xfrm>
        <a:graphic>
          <a:graphicData uri="http://schemas.openxmlformats.org/drawingml/2006/table">
            <a:tbl>
              <a:tblPr firstRow="1" bandRow="1">
                <a:tableStyleId>{F5AB1C69-6EDB-4FF4-983F-18BD219EF322}</a:tableStyleId>
              </a:tblPr>
              <a:tblGrid>
                <a:gridCol w="3258671">
                  <a:extLst>
                    <a:ext uri="{9D8B030D-6E8A-4147-A177-3AD203B41FA5}">
                      <a16:colId xmlns:a16="http://schemas.microsoft.com/office/drawing/2014/main" val="20000"/>
                    </a:ext>
                  </a:extLst>
                </a:gridCol>
                <a:gridCol w="3258671">
                  <a:extLst>
                    <a:ext uri="{9D8B030D-6E8A-4147-A177-3AD203B41FA5}">
                      <a16:colId xmlns:a16="http://schemas.microsoft.com/office/drawing/2014/main" val="20001"/>
                    </a:ext>
                  </a:extLst>
                </a:gridCol>
              </a:tblGrid>
              <a:tr h="529870">
                <a:tc>
                  <a:txBody>
                    <a:bodyPr/>
                    <a:lstStyle/>
                    <a:p>
                      <a:r>
                        <a:rPr kumimoji="1" lang="ja-JP" altLang="en-US" sz="2400" b="1" dirty="0" smtClean="0">
                          <a:latin typeface="メイリオ" pitchFamily="50" charset="-128"/>
                          <a:ea typeface="メイリオ" pitchFamily="50" charset="-128"/>
                          <a:cs typeface="メイリオ" pitchFamily="50" charset="-128"/>
                        </a:rPr>
                        <a:t>語尾に音引きなし</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語尾に音引きあり</a:t>
                      </a:r>
                      <a:endParaRPr kumimoji="1" lang="ja-JP" altLang="en-US" sz="24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0"/>
                  </a:ext>
                </a:extLst>
              </a:tr>
              <a:tr h="529870">
                <a:tc>
                  <a:txBody>
                    <a:bodyPr/>
                    <a:lstStyle/>
                    <a:p>
                      <a:r>
                        <a:rPr kumimoji="1" lang="ja-JP" altLang="en-US" sz="2400" b="1" dirty="0" smtClean="0">
                          <a:latin typeface="メイリオ" pitchFamily="50" charset="-128"/>
                          <a:ea typeface="メイリオ" pitchFamily="50" charset="-128"/>
                          <a:cs typeface="メイリオ" pitchFamily="50" charset="-128"/>
                        </a:rPr>
                        <a:t>コンピュータ</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コンピューター</a:t>
                      </a:r>
                      <a:endParaRPr kumimoji="1" lang="en-US" altLang="ja-JP" sz="2400" b="1" dirty="0" smtClean="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1"/>
                  </a:ext>
                </a:extLst>
              </a:tr>
              <a:tr h="529870">
                <a:tc>
                  <a:txBody>
                    <a:bodyPr/>
                    <a:lstStyle/>
                    <a:p>
                      <a:r>
                        <a:rPr kumimoji="1" lang="ja-JP" altLang="en-US" sz="2400" b="1" dirty="0" smtClean="0">
                          <a:latin typeface="メイリオ" pitchFamily="50" charset="-128"/>
                          <a:ea typeface="メイリオ" pitchFamily="50" charset="-128"/>
                          <a:cs typeface="メイリオ" pitchFamily="50" charset="-128"/>
                        </a:rPr>
                        <a:t>サーバ</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サーバー</a:t>
                      </a:r>
                      <a:endParaRPr kumimoji="1" lang="ja-JP" altLang="en-US" sz="24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2"/>
                  </a:ext>
                </a:extLst>
              </a:tr>
              <a:tr h="529870">
                <a:tc>
                  <a:txBody>
                    <a:bodyPr/>
                    <a:lstStyle/>
                    <a:p>
                      <a:r>
                        <a:rPr kumimoji="1" lang="ja-JP" altLang="en-US" sz="2400" b="1" dirty="0" smtClean="0">
                          <a:latin typeface="メイリオ" pitchFamily="50" charset="-128"/>
                          <a:ea typeface="メイリオ" pitchFamily="50" charset="-128"/>
                          <a:cs typeface="メイリオ" pitchFamily="50" charset="-128"/>
                        </a:rPr>
                        <a:t>プログラマ</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プログラマー</a:t>
                      </a:r>
                      <a:endParaRPr kumimoji="1" lang="ja-JP" altLang="en-US" sz="24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3"/>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672668976"/>
              </p:ext>
            </p:extLst>
          </p:nvPr>
        </p:nvGraphicFramePr>
        <p:xfrm>
          <a:off x="1353669" y="4200599"/>
          <a:ext cx="6517342" cy="1249680"/>
        </p:xfrm>
        <a:graphic>
          <a:graphicData uri="http://schemas.openxmlformats.org/drawingml/2006/table">
            <a:tbl>
              <a:tblPr firstRow="1" bandRow="1">
                <a:tableStyleId>{F5AB1C69-6EDB-4FF4-983F-18BD219EF322}</a:tableStyleId>
              </a:tblPr>
              <a:tblGrid>
                <a:gridCol w="3258671">
                  <a:extLst>
                    <a:ext uri="{9D8B030D-6E8A-4147-A177-3AD203B41FA5}">
                      <a16:colId xmlns:a16="http://schemas.microsoft.com/office/drawing/2014/main" val="20000"/>
                    </a:ext>
                  </a:extLst>
                </a:gridCol>
                <a:gridCol w="3258671">
                  <a:extLst>
                    <a:ext uri="{9D8B030D-6E8A-4147-A177-3AD203B41FA5}">
                      <a16:colId xmlns:a16="http://schemas.microsoft.com/office/drawing/2014/main" val="20001"/>
                    </a:ext>
                  </a:extLst>
                </a:gridCol>
              </a:tblGrid>
              <a:tr h="370840">
                <a:tc>
                  <a:txBody>
                    <a:bodyPr/>
                    <a:lstStyle/>
                    <a:p>
                      <a:r>
                        <a:rPr kumimoji="1" lang="ja-JP" altLang="en-US" sz="2400" b="1" dirty="0" smtClean="0">
                          <a:latin typeface="メイリオ" pitchFamily="50" charset="-128"/>
                          <a:ea typeface="メイリオ" pitchFamily="50" charset="-128"/>
                          <a:cs typeface="メイリオ" pitchFamily="50" charset="-128"/>
                        </a:rPr>
                        <a:t>語中に音引きなし</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語中に音引きあり</a:t>
                      </a:r>
                      <a:endParaRPr kumimoji="1" lang="ja-JP" altLang="en-US" sz="24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0"/>
                  </a:ext>
                </a:extLst>
              </a:tr>
              <a:tr h="370840">
                <a:tc>
                  <a:txBody>
                    <a:bodyPr/>
                    <a:lstStyle/>
                    <a:p>
                      <a:r>
                        <a:rPr kumimoji="1" lang="ja-JP" altLang="en-US" sz="2000" b="1" dirty="0" smtClean="0">
                          <a:latin typeface="メイリオ" pitchFamily="50" charset="-128"/>
                          <a:ea typeface="メイリオ" pitchFamily="50" charset="-128"/>
                          <a:cs typeface="メイリオ" pitchFamily="50" charset="-128"/>
                        </a:rPr>
                        <a:t>イーサネット</a:t>
                      </a:r>
                      <a:endParaRPr kumimoji="1" lang="ja-JP" altLang="en-US" sz="2000" b="1" dirty="0">
                        <a:latin typeface="メイリオ" pitchFamily="50" charset="-128"/>
                        <a:ea typeface="メイリオ" pitchFamily="50" charset="-128"/>
                        <a:cs typeface="メイリオ" pitchFamily="50" charset="-128"/>
                      </a:endParaRPr>
                    </a:p>
                  </a:txBody>
                  <a:tcPr/>
                </a:tc>
                <a:tc>
                  <a:txBody>
                    <a:bodyPr/>
                    <a:lstStyle/>
                    <a:p>
                      <a:r>
                        <a:rPr kumimoji="1" lang="ja-JP" altLang="en-US" sz="2000" b="1" dirty="0" smtClean="0">
                          <a:latin typeface="メイリオ" pitchFamily="50" charset="-128"/>
                          <a:ea typeface="メイリオ" pitchFamily="50" charset="-128"/>
                          <a:cs typeface="メイリオ" pitchFamily="50" charset="-128"/>
                        </a:rPr>
                        <a:t>イーサーネット</a:t>
                      </a:r>
                      <a:endParaRPr kumimoji="1" lang="ja-JP" altLang="en-US" sz="20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1"/>
                  </a:ext>
                </a:extLst>
              </a:tr>
              <a:tr h="370840">
                <a:tc>
                  <a:txBody>
                    <a:bodyPr/>
                    <a:lstStyle/>
                    <a:p>
                      <a:r>
                        <a:rPr kumimoji="1" lang="ja-JP" altLang="en-US" sz="2000" b="1" dirty="0" smtClean="0">
                          <a:latin typeface="メイリオ" pitchFamily="50" charset="-128"/>
                          <a:ea typeface="メイリオ" pitchFamily="50" charset="-128"/>
                          <a:cs typeface="メイリオ" pitchFamily="50" charset="-128"/>
                        </a:rPr>
                        <a:t>ヘッダフォーマット</a:t>
                      </a:r>
                      <a:endParaRPr kumimoji="1" lang="ja-JP" altLang="en-US" sz="2000" b="1" dirty="0">
                        <a:latin typeface="メイリオ" pitchFamily="50" charset="-128"/>
                        <a:ea typeface="メイリオ" pitchFamily="50" charset="-128"/>
                        <a:cs typeface="メイリオ" pitchFamily="50" charset="-128"/>
                      </a:endParaRPr>
                    </a:p>
                  </a:txBody>
                  <a:tcPr/>
                </a:tc>
                <a:tc>
                  <a:txBody>
                    <a:bodyPr/>
                    <a:lstStyle/>
                    <a:p>
                      <a:r>
                        <a:rPr kumimoji="1" lang="ja-JP" altLang="en-US" sz="2000" b="1" dirty="0" smtClean="0">
                          <a:latin typeface="メイリオ" pitchFamily="50" charset="-128"/>
                          <a:ea typeface="メイリオ" pitchFamily="50" charset="-128"/>
                          <a:cs typeface="メイリオ" pitchFamily="50" charset="-128"/>
                        </a:rPr>
                        <a:t>ヘッダーフォーマット</a:t>
                      </a:r>
                      <a:endParaRPr kumimoji="1" lang="ja-JP" altLang="en-US" sz="20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47635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システムエンジニア</a:t>
            </a:r>
            <a:r>
              <a:rPr kumimoji="1" lang="en-US" altLang="ja-JP" dirty="0" smtClean="0"/>
              <a:t/>
            </a:r>
            <a:br>
              <a:rPr kumimoji="1" lang="en-US" altLang="ja-JP" dirty="0" smtClean="0"/>
            </a:br>
            <a:r>
              <a:rPr kumimoji="1" lang="ja-JP" altLang="en-US" dirty="0" smtClean="0"/>
              <a:t>（オープン系）</a:t>
            </a:r>
            <a:endParaRPr kumimoji="1" lang="ja-JP" altLang="en-US" dirty="0"/>
          </a:p>
        </p:txBody>
      </p:sp>
      <p:sp>
        <p:nvSpPr>
          <p:cNvPr id="3" name="コンテンツ プレースホルダー 2"/>
          <p:cNvSpPr>
            <a:spLocks noGrp="1"/>
          </p:cNvSpPr>
          <p:nvPr>
            <p:ph idx="1"/>
          </p:nvPr>
        </p:nvSpPr>
        <p:spPr>
          <a:xfrm>
            <a:off x="179512" y="1783357"/>
            <a:ext cx="8712968" cy="4525963"/>
          </a:xfrm>
        </p:spPr>
        <p:txBody>
          <a:bodyPr>
            <a:normAutofit/>
          </a:bodyPr>
          <a:lstStyle/>
          <a:p>
            <a:r>
              <a:rPr kumimoji="1" lang="ja-JP" altLang="en-US" sz="2400" dirty="0" smtClean="0"/>
              <a:t>某都銀の新情報系システムの運用管理システム</a:t>
            </a:r>
            <a:endParaRPr kumimoji="1" lang="en-US" altLang="ja-JP" sz="2400" dirty="0" smtClean="0"/>
          </a:p>
          <a:p>
            <a:endParaRPr kumimoji="1" lang="en-US" altLang="ja-JP" sz="2400" dirty="0" smtClean="0"/>
          </a:p>
          <a:p>
            <a:r>
              <a:rPr kumimoji="1" lang="ja-JP" altLang="en-US" sz="2400" dirty="0" smtClean="0"/>
              <a:t>某保険会社の</a:t>
            </a:r>
            <a:r>
              <a:rPr kumimoji="1" lang="en-US" altLang="ja-JP" sz="2400" dirty="0" smtClean="0"/>
              <a:t>Notes/Web</a:t>
            </a:r>
            <a:r>
              <a:rPr kumimoji="1" lang="ja-JP" altLang="en-US" sz="2400" dirty="0" smtClean="0"/>
              <a:t>ポータルシステムの運用管理システム</a:t>
            </a:r>
            <a:endParaRPr kumimoji="1" lang="en-US" altLang="ja-JP" sz="2400" dirty="0" smtClean="0"/>
          </a:p>
          <a:p>
            <a:endParaRPr kumimoji="1" lang="en-US" altLang="ja-JP" sz="2400" dirty="0" smtClean="0"/>
          </a:p>
          <a:p>
            <a:r>
              <a:rPr kumimoji="1" lang="ja-JP" altLang="en-US" sz="2400" dirty="0" smtClean="0"/>
              <a:t>某地銀の新営業店システムの運用管理システム</a:t>
            </a:r>
            <a:endParaRPr kumimoji="1" lang="en-US" altLang="ja-JP" sz="2400" dirty="0" smtClean="0"/>
          </a:p>
          <a:p>
            <a:endParaRPr kumimoji="1" lang="en-US" altLang="ja-JP" sz="2400" dirty="0" smtClean="0"/>
          </a:p>
          <a:p>
            <a:r>
              <a:rPr lang="ja-JP" altLang="en-US" sz="2400" dirty="0" smtClean="0"/>
              <a:t>多業種業界でのオープン系業務システムの運用管理システム</a:t>
            </a:r>
            <a:endParaRPr lang="en-US" altLang="ja-JP" sz="2400" dirty="0" smtClean="0"/>
          </a:p>
          <a:p>
            <a:pPr marL="0" indent="0">
              <a:buNone/>
            </a:pPr>
            <a:r>
              <a:rPr kumimoji="1" lang="ja-JP" altLang="en-US" sz="2400" dirty="0" smtClean="0"/>
              <a:t>　　成果物横展開で約２０社</a:t>
            </a:r>
            <a:r>
              <a:rPr kumimoji="1" lang="en-US" altLang="ja-JP" sz="2400" dirty="0" smtClean="0"/>
              <a:t>/</a:t>
            </a:r>
            <a:r>
              <a:rPr kumimoji="1" lang="ja-JP" altLang="en-US" sz="2400" dirty="0" smtClean="0"/>
              <a:t>３年間並行</a:t>
            </a:r>
            <a:r>
              <a:rPr lang="ja-JP" altLang="en-US" sz="2400" dirty="0" smtClean="0"/>
              <a:t>構築</a:t>
            </a:r>
            <a:endParaRPr kumimoji="1" lang="en-US" altLang="ja-JP" sz="2400" dirty="0" smtClean="0"/>
          </a:p>
          <a:p>
            <a:endParaRPr kumimoji="1" lang="ja-JP" altLang="en-US" sz="2400" dirty="0"/>
          </a:p>
        </p:txBody>
      </p:sp>
      <p:sp>
        <p:nvSpPr>
          <p:cNvPr id="12" name="正方形/長方形 11"/>
          <p:cNvSpPr/>
          <p:nvPr/>
        </p:nvSpPr>
        <p:spPr>
          <a:xfrm rot="20411773">
            <a:off x="6778468" y="1547514"/>
            <a:ext cx="1630696" cy="557546"/>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smtClean="0">
                <a:solidFill>
                  <a:srgbClr val="FF0000"/>
                </a:solidFill>
                <a:latin typeface="HGP創英ﾌﾟﾚｾﾞﾝｽEB" panose="02020800000000000000" pitchFamily="18" charset="-128"/>
                <a:ea typeface="HGP創英ﾌﾟﾚｾﾞﾝｽEB" panose="02020800000000000000" pitchFamily="18" charset="-128"/>
              </a:rPr>
              <a:t>１．５年</a:t>
            </a:r>
            <a:endParaRPr kumimoji="1" lang="ja-JP" altLang="en-US" sz="2800" dirty="0">
              <a:solidFill>
                <a:srgbClr val="FF0000"/>
              </a:solidFill>
              <a:latin typeface="HGP創英ﾌﾟﾚｾﾞﾝｽEB" panose="02020800000000000000" pitchFamily="18" charset="-128"/>
              <a:ea typeface="HGP創英ﾌﾟﾚｾﾞﾝｽEB" panose="02020800000000000000" pitchFamily="18" charset="-128"/>
            </a:endParaRPr>
          </a:p>
        </p:txBody>
      </p:sp>
      <p:sp>
        <p:nvSpPr>
          <p:cNvPr id="13" name="正方形/長方形 12"/>
          <p:cNvSpPr/>
          <p:nvPr/>
        </p:nvSpPr>
        <p:spPr>
          <a:xfrm rot="20411773">
            <a:off x="6804753" y="3421213"/>
            <a:ext cx="1630696" cy="557546"/>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smtClean="0">
                <a:solidFill>
                  <a:srgbClr val="FF0000"/>
                </a:solidFill>
                <a:latin typeface="HGP創英ﾌﾟﾚｾﾞﾝｽEB" panose="02020800000000000000" pitchFamily="18" charset="-128"/>
                <a:ea typeface="HGP創英ﾌﾟﾚｾﾞﾝｽEB" panose="02020800000000000000" pitchFamily="18" charset="-128"/>
              </a:rPr>
              <a:t>３年</a:t>
            </a:r>
            <a:endParaRPr kumimoji="1" lang="ja-JP" altLang="en-US" sz="2800" dirty="0">
              <a:solidFill>
                <a:srgbClr val="FF0000"/>
              </a:solidFill>
              <a:latin typeface="HGP創英ﾌﾟﾚｾﾞﾝｽEB" panose="02020800000000000000" pitchFamily="18" charset="-128"/>
              <a:ea typeface="HGP創英ﾌﾟﾚｾﾞﾝｽEB" panose="02020800000000000000" pitchFamily="18" charset="-128"/>
            </a:endParaRPr>
          </a:p>
        </p:txBody>
      </p:sp>
      <p:sp>
        <p:nvSpPr>
          <p:cNvPr id="14" name="正方形/長方形 13"/>
          <p:cNvSpPr/>
          <p:nvPr/>
        </p:nvSpPr>
        <p:spPr>
          <a:xfrm rot="20411773">
            <a:off x="6778469" y="2516969"/>
            <a:ext cx="1630696" cy="557546"/>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smtClean="0">
                <a:solidFill>
                  <a:srgbClr val="FF0000"/>
                </a:solidFill>
                <a:latin typeface="HGP創英ﾌﾟﾚｾﾞﾝｽEB" panose="02020800000000000000" pitchFamily="18" charset="-128"/>
                <a:ea typeface="HGP創英ﾌﾟﾚｾﾞﾝｽEB" panose="02020800000000000000" pitchFamily="18" charset="-128"/>
              </a:rPr>
              <a:t>１年</a:t>
            </a:r>
            <a:endParaRPr kumimoji="1" lang="ja-JP" altLang="en-US" sz="2800" dirty="0">
              <a:solidFill>
                <a:srgbClr val="FF0000"/>
              </a:solidFill>
              <a:latin typeface="HGP創英ﾌﾟﾚｾﾞﾝｽEB" panose="02020800000000000000" pitchFamily="18" charset="-128"/>
              <a:ea typeface="HGP創英ﾌﾟﾚｾﾞﾝｽEB" panose="02020800000000000000" pitchFamily="18" charset="-128"/>
            </a:endParaRPr>
          </a:p>
        </p:txBody>
      </p:sp>
      <p:sp>
        <p:nvSpPr>
          <p:cNvPr id="15" name="正方形/長方形 14"/>
          <p:cNvSpPr/>
          <p:nvPr/>
        </p:nvSpPr>
        <p:spPr>
          <a:xfrm rot="20411773">
            <a:off x="6804754" y="4859080"/>
            <a:ext cx="1630696" cy="557546"/>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smtClean="0">
                <a:solidFill>
                  <a:srgbClr val="FF0000"/>
                </a:solidFill>
                <a:latin typeface="HGP創英ﾌﾟﾚｾﾞﾝｽEB" panose="02020800000000000000" pitchFamily="18" charset="-128"/>
                <a:ea typeface="HGP創英ﾌﾟﾚｾﾞﾝｽEB" panose="02020800000000000000" pitchFamily="18" charset="-128"/>
              </a:rPr>
              <a:t>３年</a:t>
            </a:r>
            <a:endParaRPr kumimoji="1" lang="ja-JP" altLang="en-US" sz="2800" dirty="0">
              <a:solidFill>
                <a:srgbClr val="FF0000"/>
              </a:solidFill>
              <a:latin typeface="HGP創英ﾌﾟﾚｾﾞﾝｽEB" panose="02020800000000000000" pitchFamily="18" charset="-128"/>
              <a:ea typeface="HGP創英ﾌﾟﾚｾﾞﾝｽEB" panose="02020800000000000000" pitchFamily="18" charset="-128"/>
            </a:endParaRPr>
          </a:p>
        </p:txBody>
      </p:sp>
    </p:spTree>
    <p:extLst>
      <p:ext uri="{BB962C8B-B14F-4D97-AF65-F5344CB8AC3E}">
        <p14:creationId xmlns:p14="http://schemas.microsoft.com/office/powerpoint/2010/main" val="221984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13" grpId="0" animBg="1"/>
      <p:bldP spid="14" grpId="0" animBg="1"/>
      <p:bldP spid="1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314336"/>
            <a:ext cx="8229600" cy="3998783"/>
          </a:xfrm>
        </p:spPr>
        <p:txBody>
          <a:bodyPr>
            <a:normAutofit/>
          </a:bodyPr>
          <a:lstStyle/>
          <a:p>
            <a:pPr marL="0" indent="0">
              <a:buNone/>
            </a:pPr>
            <a:r>
              <a:rPr lang="ja-JP" altLang="en-US" b="1" dirty="0" smtClean="0">
                <a:solidFill>
                  <a:schemeClr val="tx1">
                    <a:lumMod val="95000"/>
                    <a:lumOff val="5000"/>
                  </a:schemeClr>
                </a:solidFill>
                <a:latin typeface="メイリオ"/>
                <a:ea typeface="メイリオ"/>
                <a:cs typeface="メイリオ"/>
              </a:rPr>
              <a:t>音引きの有無　</a:t>
            </a:r>
            <a:endParaRPr lang="en-US" altLang="ja-JP" sz="2400" b="1" dirty="0" smtClean="0">
              <a:solidFill>
                <a:schemeClr val="tx1">
                  <a:lumMod val="95000"/>
                  <a:lumOff val="5000"/>
                </a:schemeClr>
              </a:solidFill>
              <a:latin typeface="メイリオ"/>
              <a:ea typeface="メイリオ"/>
              <a:cs typeface="メイリオ"/>
            </a:endParaRPr>
          </a:p>
        </p:txBody>
      </p:sp>
      <p:sp>
        <p:nvSpPr>
          <p:cNvPr id="4" name="タイトル 3"/>
          <p:cNvSpPr>
            <a:spLocks noGrp="1"/>
          </p:cNvSpPr>
          <p:nvPr>
            <p:ph type="title"/>
          </p:nvPr>
        </p:nvSpPr>
        <p:spPr/>
        <p:txBody>
          <a:bodyPr/>
          <a:lstStyle/>
          <a:p>
            <a:r>
              <a:rPr kumimoji="1" lang="ja-JP" altLang="en-US" dirty="0" smtClean="0"/>
              <a:t>ドキュメントの決まり</a:t>
            </a:r>
            <a:endParaRPr kumimoji="1" lang="ja-JP" altLang="en-US" dirty="0"/>
          </a:p>
        </p:txBody>
      </p:sp>
      <p:graphicFrame>
        <p:nvGraphicFramePr>
          <p:cNvPr id="2" name="表 1"/>
          <p:cNvGraphicFramePr>
            <a:graphicFrameLocks noGrp="1"/>
          </p:cNvGraphicFramePr>
          <p:nvPr>
            <p:extLst>
              <p:ext uri="{D42A27DB-BD31-4B8C-83A1-F6EECF244321}">
                <p14:modId xmlns:p14="http://schemas.microsoft.com/office/powerpoint/2010/main" val="1083190050"/>
              </p:ext>
            </p:extLst>
          </p:nvPr>
        </p:nvGraphicFramePr>
        <p:xfrm>
          <a:off x="1353669" y="1925918"/>
          <a:ext cx="6517342" cy="2119480"/>
        </p:xfrm>
        <a:graphic>
          <a:graphicData uri="http://schemas.openxmlformats.org/drawingml/2006/table">
            <a:tbl>
              <a:tblPr firstRow="1" bandRow="1">
                <a:tableStyleId>{F5AB1C69-6EDB-4FF4-983F-18BD219EF322}</a:tableStyleId>
              </a:tblPr>
              <a:tblGrid>
                <a:gridCol w="3258671">
                  <a:extLst>
                    <a:ext uri="{9D8B030D-6E8A-4147-A177-3AD203B41FA5}">
                      <a16:colId xmlns:a16="http://schemas.microsoft.com/office/drawing/2014/main" val="20000"/>
                    </a:ext>
                  </a:extLst>
                </a:gridCol>
                <a:gridCol w="3258671">
                  <a:extLst>
                    <a:ext uri="{9D8B030D-6E8A-4147-A177-3AD203B41FA5}">
                      <a16:colId xmlns:a16="http://schemas.microsoft.com/office/drawing/2014/main" val="20001"/>
                    </a:ext>
                  </a:extLst>
                </a:gridCol>
              </a:tblGrid>
              <a:tr h="529870">
                <a:tc>
                  <a:txBody>
                    <a:bodyPr/>
                    <a:lstStyle/>
                    <a:p>
                      <a:r>
                        <a:rPr kumimoji="1" lang="ja-JP" altLang="en-US" sz="2400" b="1" dirty="0" smtClean="0">
                          <a:latin typeface="メイリオ" pitchFamily="50" charset="-128"/>
                          <a:ea typeface="メイリオ" pitchFamily="50" charset="-128"/>
                          <a:cs typeface="メイリオ" pitchFamily="50" charset="-128"/>
                        </a:rPr>
                        <a:t>語尾に音引きなし</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語尾に音引きあり</a:t>
                      </a:r>
                      <a:endParaRPr kumimoji="1" lang="ja-JP" altLang="en-US" sz="24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0"/>
                  </a:ext>
                </a:extLst>
              </a:tr>
              <a:tr h="529870">
                <a:tc>
                  <a:txBody>
                    <a:bodyPr/>
                    <a:lstStyle/>
                    <a:p>
                      <a:r>
                        <a:rPr kumimoji="1" lang="ja-JP" altLang="en-US" sz="2400" b="1" dirty="0" smtClean="0">
                          <a:latin typeface="メイリオ" pitchFamily="50" charset="-128"/>
                          <a:ea typeface="メイリオ" pitchFamily="50" charset="-128"/>
                          <a:cs typeface="メイリオ" pitchFamily="50" charset="-128"/>
                        </a:rPr>
                        <a:t>コンピュータ</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コンピューター</a:t>
                      </a:r>
                      <a:endParaRPr kumimoji="1" lang="en-US" altLang="ja-JP" sz="2400" b="1" dirty="0" smtClean="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1"/>
                  </a:ext>
                </a:extLst>
              </a:tr>
              <a:tr h="529870">
                <a:tc>
                  <a:txBody>
                    <a:bodyPr/>
                    <a:lstStyle/>
                    <a:p>
                      <a:r>
                        <a:rPr kumimoji="1" lang="ja-JP" altLang="en-US" sz="2400" b="1" dirty="0" smtClean="0">
                          <a:latin typeface="メイリオ" pitchFamily="50" charset="-128"/>
                          <a:ea typeface="メイリオ" pitchFamily="50" charset="-128"/>
                          <a:cs typeface="メイリオ" pitchFamily="50" charset="-128"/>
                        </a:rPr>
                        <a:t>サーバ</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サーバー</a:t>
                      </a:r>
                      <a:endParaRPr kumimoji="1" lang="ja-JP" altLang="en-US" sz="24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2"/>
                  </a:ext>
                </a:extLst>
              </a:tr>
              <a:tr h="529870">
                <a:tc>
                  <a:txBody>
                    <a:bodyPr/>
                    <a:lstStyle/>
                    <a:p>
                      <a:r>
                        <a:rPr kumimoji="1" lang="ja-JP" altLang="en-US" sz="2400" b="1" dirty="0" smtClean="0">
                          <a:latin typeface="メイリオ" pitchFamily="50" charset="-128"/>
                          <a:ea typeface="メイリオ" pitchFamily="50" charset="-128"/>
                          <a:cs typeface="メイリオ" pitchFamily="50" charset="-128"/>
                        </a:rPr>
                        <a:t>プログラマ</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プログラマー</a:t>
                      </a:r>
                      <a:endParaRPr kumimoji="1" lang="ja-JP" altLang="en-US" sz="24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3"/>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630902816"/>
              </p:ext>
            </p:extLst>
          </p:nvPr>
        </p:nvGraphicFramePr>
        <p:xfrm>
          <a:off x="1353669" y="4200599"/>
          <a:ext cx="6517342" cy="1249680"/>
        </p:xfrm>
        <a:graphic>
          <a:graphicData uri="http://schemas.openxmlformats.org/drawingml/2006/table">
            <a:tbl>
              <a:tblPr firstRow="1" bandRow="1">
                <a:tableStyleId>{F5AB1C69-6EDB-4FF4-983F-18BD219EF322}</a:tableStyleId>
              </a:tblPr>
              <a:tblGrid>
                <a:gridCol w="3258671">
                  <a:extLst>
                    <a:ext uri="{9D8B030D-6E8A-4147-A177-3AD203B41FA5}">
                      <a16:colId xmlns:a16="http://schemas.microsoft.com/office/drawing/2014/main" val="20000"/>
                    </a:ext>
                  </a:extLst>
                </a:gridCol>
                <a:gridCol w="3258671">
                  <a:extLst>
                    <a:ext uri="{9D8B030D-6E8A-4147-A177-3AD203B41FA5}">
                      <a16:colId xmlns:a16="http://schemas.microsoft.com/office/drawing/2014/main" val="20001"/>
                    </a:ext>
                  </a:extLst>
                </a:gridCol>
              </a:tblGrid>
              <a:tr h="370840">
                <a:tc>
                  <a:txBody>
                    <a:bodyPr/>
                    <a:lstStyle/>
                    <a:p>
                      <a:r>
                        <a:rPr kumimoji="1" lang="ja-JP" altLang="en-US" sz="2400" b="1" dirty="0" smtClean="0">
                          <a:latin typeface="メイリオ" pitchFamily="50" charset="-128"/>
                          <a:ea typeface="メイリオ" pitchFamily="50" charset="-128"/>
                          <a:cs typeface="メイリオ" pitchFamily="50" charset="-128"/>
                        </a:rPr>
                        <a:t>語中に音引きなし</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語中に音引きあり</a:t>
                      </a:r>
                      <a:endParaRPr kumimoji="1" lang="ja-JP" altLang="en-US" sz="24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0"/>
                  </a:ext>
                </a:extLst>
              </a:tr>
              <a:tr h="370840">
                <a:tc>
                  <a:txBody>
                    <a:bodyPr/>
                    <a:lstStyle/>
                    <a:p>
                      <a:r>
                        <a:rPr kumimoji="1" lang="ja-JP" altLang="en-US" sz="2000" b="1" dirty="0" smtClean="0">
                          <a:latin typeface="メイリオ" pitchFamily="50" charset="-128"/>
                          <a:ea typeface="メイリオ" pitchFamily="50" charset="-128"/>
                          <a:cs typeface="メイリオ" pitchFamily="50" charset="-128"/>
                        </a:rPr>
                        <a:t>イーサネット</a:t>
                      </a:r>
                      <a:endParaRPr kumimoji="1" lang="ja-JP" altLang="en-US" sz="2000" b="1" dirty="0">
                        <a:latin typeface="メイリオ" pitchFamily="50" charset="-128"/>
                        <a:ea typeface="メイリオ" pitchFamily="50" charset="-128"/>
                        <a:cs typeface="メイリオ" pitchFamily="50" charset="-128"/>
                      </a:endParaRPr>
                    </a:p>
                  </a:txBody>
                  <a:tcPr/>
                </a:tc>
                <a:tc>
                  <a:txBody>
                    <a:bodyPr/>
                    <a:lstStyle/>
                    <a:p>
                      <a:r>
                        <a:rPr kumimoji="1" lang="ja-JP" altLang="en-US" sz="2000" b="1" dirty="0" smtClean="0">
                          <a:latin typeface="メイリオ" pitchFamily="50" charset="-128"/>
                          <a:ea typeface="メイリオ" pitchFamily="50" charset="-128"/>
                          <a:cs typeface="メイリオ" pitchFamily="50" charset="-128"/>
                        </a:rPr>
                        <a:t>イーサーネット</a:t>
                      </a:r>
                      <a:endParaRPr kumimoji="1" lang="ja-JP" altLang="en-US" sz="20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1"/>
                  </a:ext>
                </a:extLst>
              </a:tr>
              <a:tr h="370840">
                <a:tc>
                  <a:txBody>
                    <a:bodyPr/>
                    <a:lstStyle/>
                    <a:p>
                      <a:r>
                        <a:rPr kumimoji="1" lang="ja-JP" altLang="en-US" sz="2000" b="1" dirty="0" smtClean="0">
                          <a:latin typeface="メイリオ" pitchFamily="50" charset="-128"/>
                          <a:ea typeface="メイリオ" pitchFamily="50" charset="-128"/>
                          <a:cs typeface="メイリオ" pitchFamily="50" charset="-128"/>
                        </a:rPr>
                        <a:t>ヘッダフォーマット</a:t>
                      </a:r>
                      <a:endParaRPr kumimoji="1" lang="ja-JP" altLang="en-US" sz="2000" b="1" dirty="0">
                        <a:latin typeface="メイリオ" pitchFamily="50" charset="-128"/>
                        <a:ea typeface="メイリオ" pitchFamily="50" charset="-128"/>
                        <a:cs typeface="メイリオ" pitchFamily="50" charset="-128"/>
                      </a:endParaRPr>
                    </a:p>
                  </a:txBody>
                  <a:tcPr/>
                </a:tc>
                <a:tc>
                  <a:txBody>
                    <a:bodyPr/>
                    <a:lstStyle/>
                    <a:p>
                      <a:r>
                        <a:rPr kumimoji="1" lang="ja-JP" altLang="en-US" sz="2000" b="1" dirty="0" smtClean="0">
                          <a:latin typeface="メイリオ" pitchFamily="50" charset="-128"/>
                          <a:ea typeface="メイリオ" pitchFamily="50" charset="-128"/>
                          <a:cs typeface="メイリオ" pitchFamily="50" charset="-128"/>
                        </a:rPr>
                        <a:t>ヘッダーフォーマット</a:t>
                      </a:r>
                      <a:endParaRPr kumimoji="1" lang="ja-JP" altLang="en-US" sz="20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2"/>
                  </a:ext>
                </a:extLst>
              </a:tr>
            </a:tbl>
          </a:graphicData>
        </a:graphic>
      </p:graphicFrame>
      <p:sp useBgFill="1">
        <p:nvSpPr>
          <p:cNvPr id="6" name="四角形吹き出し 5"/>
          <p:cNvSpPr/>
          <p:nvPr/>
        </p:nvSpPr>
        <p:spPr>
          <a:xfrm>
            <a:off x="762000" y="6004435"/>
            <a:ext cx="2541736" cy="719095"/>
          </a:xfrm>
          <a:prstGeom prst="wedgeRectCallout">
            <a:avLst>
              <a:gd name="adj1" fmla="val 24109"/>
              <a:gd name="adj2" fmla="val -13001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3200" dirty="0" smtClean="0">
                <a:solidFill>
                  <a:schemeClr val="accent6">
                    <a:lumMod val="75000"/>
                  </a:schemeClr>
                </a:solidFill>
                <a:latin typeface="メイリオ"/>
                <a:ea typeface="メイリオ"/>
                <a:cs typeface="メイリオ"/>
              </a:rPr>
              <a:t>非技術文書</a:t>
            </a:r>
            <a:endParaRPr lang="en-US" altLang="ja-JP" sz="3200" dirty="0" smtClean="0">
              <a:solidFill>
                <a:schemeClr val="accent6">
                  <a:lumMod val="75000"/>
                </a:schemeClr>
              </a:solidFill>
              <a:latin typeface="メイリオ"/>
              <a:ea typeface="メイリオ"/>
              <a:cs typeface="メイリオ"/>
            </a:endParaRPr>
          </a:p>
        </p:txBody>
      </p:sp>
      <p:sp useBgFill="1">
        <p:nvSpPr>
          <p:cNvPr id="7" name="四角形吹き出し 6"/>
          <p:cNvSpPr/>
          <p:nvPr/>
        </p:nvSpPr>
        <p:spPr>
          <a:xfrm>
            <a:off x="5329275" y="6004434"/>
            <a:ext cx="2541736" cy="719095"/>
          </a:xfrm>
          <a:prstGeom prst="wedgeRectCallout">
            <a:avLst>
              <a:gd name="adj1" fmla="val -41493"/>
              <a:gd name="adj2" fmla="val -12751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3200" dirty="0" smtClean="0">
                <a:solidFill>
                  <a:schemeClr val="accent6">
                    <a:lumMod val="75000"/>
                  </a:schemeClr>
                </a:solidFill>
                <a:latin typeface="メイリオ"/>
                <a:ea typeface="メイリオ"/>
                <a:cs typeface="メイリオ"/>
              </a:rPr>
              <a:t>技術文書</a:t>
            </a:r>
            <a:endParaRPr lang="en-US" altLang="ja-JP" sz="3200" dirty="0" smtClean="0">
              <a:solidFill>
                <a:schemeClr val="accent6">
                  <a:lumMod val="75000"/>
                </a:schemeClr>
              </a:solidFill>
              <a:latin typeface="メイリオ"/>
              <a:ea typeface="メイリオ"/>
              <a:cs typeface="メイリオ"/>
            </a:endParaRPr>
          </a:p>
        </p:txBody>
      </p:sp>
    </p:spTree>
    <p:extLst>
      <p:ext uri="{BB962C8B-B14F-4D97-AF65-F5344CB8AC3E}">
        <p14:creationId xmlns:p14="http://schemas.microsoft.com/office/powerpoint/2010/main" val="28756911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314336"/>
            <a:ext cx="8229600" cy="3998783"/>
          </a:xfrm>
        </p:spPr>
        <p:txBody>
          <a:bodyPr>
            <a:normAutofit/>
          </a:bodyPr>
          <a:lstStyle/>
          <a:p>
            <a:pPr marL="0" indent="0">
              <a:buNone/>
            </a:pPr>
            <a:r>
              <a:rPr lang="ja-JP" altLang="en-US" b="1" dirty="0" smtClean="0">
                <a:solidFill>
                  <a:schemeClr val="tx1">
                    <a:lumMod val="95000"/>
                    <a:lumOff val="5000"/>
                  </a:schemeClr>
                </a:solidFill>
                <a:latin typeface="メイリオ"/>
                <a:ea typeface="メイリオ"/>
                <a:cs typeface="メイリオ"/>
              </a:rPr>
              <a:t>分野別の句読点・音引きの決まり　</a:t>
            </a:r>
            <a:endParaRPr lang="en-US" altLang="ja-JP" sz="2400" b="1" dirty="0" smtClean="0">
              <a:solidFill>
                <a:schemeClr val="tx1">
                  <a:lumMod val="95000"/>
                  <a:lumOff val="5000"/>
                </a:schemeClr>
              </a:solidFill>
              <a:latin typeface="メイリオ"/>
              <a:ea typeface="メイリオ"/>
              <a:cs typeface="メイリオ"/>
            </a:endParaRPr>
          </a:p>
        </p:txBody>
      </p:sp>
      <p:sp>
        <p:nvSpPr>
          <p:cNvPr id="4" name="タイトル 3"/>
          <p:cNvSpPr>
            <a:spLocks noGrp="1"/>
          </p:cNvSpPr>
          <p:nvPr>
            <p:ph type="title"/>
          </p:nvPr>
        </p:nvSpPr>
        <p:spPr/>
        <p:txBody>
          <a:bodyPr/>
          <a:lstStyle/>
          <a:p>
            <a:r>
              <a:rPr kumimoji="1" lang="ja-JP" altLang="en-US" dirty="0" smtClean="0"/>
              <a:t>ドキュメントの決まり</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4048443215"/>
              </p:ext>
            </p:extLst>
          </p:nvPr>
        </p:nvGraphicFramePr>
        <p:xfrm>
          <a:off x="753035" y="2324100"/>
          <a:ext cx="7736540" cy="3079825"/>
        </p:xfrm>
        <a:graphic>
          <a:graphicData uri="http://schemas.openxmlformats.org/drawingml/2006/table">
            <a:tbl>
              <a:tblPr firstRow="1" bandRow="1">
                <a:tableStyleId>{F5AB1C69-6EDB-4FF4-983F-18BD219EF322}</a:tableStyleId>
              </a:tblPr>
              <a:tblGrid>
                <a:gridCol w="1934135">
                  <a:extLst>
                    <a:ext uri="{9D8B030D-6E8A-4147-A177-3AD203B41FA5}">
                      <a16:colId xmlns:a16="http://schemas.microsoft.com/office/drawing/2014/main" val="20000"/>
                    </a:ext>
                  </a:extLst>
                </a:gridCol>
                <a:gridCol w="1934135">
                  <a:extLst>
                    <a:ext uri="{9D8B030D-6E8A-4147-A177-3AD203B41FA5}">
                      <a16:colId xmlns:a16="http://schemas.microsoft.com/office/drawing/2014/main" val="20001"/>
                    </a:ext>
                  </a:extLst>
                </a:gridCol>
                <a:gridCol w="1934135">
                  <a:extLst>
                    <a:ext uri="{9D8B030D-6E8A-4147-A177-3AD203B41FA5}">
                      <a16:colId xmlns:a16="http://schemas.microsoft.com/office/drawing/2014/main" val="20002"/>
                    </a:ext>
                  </a:extLst>
                </a:gridCol>
                <a:gridCol w="1934135">
                  <a:extLst>
                    <a:ext uri="{9D8B030D-6E8A-4147-A177-3AD203B41FA5}">
                      <a16:colId xmlns:a16="http://schemas.microsoft.com/office/drawing/2014/main" val="20003"/>
                    </a:ext>
                  </a:extLst>
                </a:gridCol>
              </a:tblGrid>
              <a:tr h="519505">
                <a:tc>
                  <a:txBody>
                    <a:bodyPr/>
                    <a:lstStyle/>
                    <a:p>
                      <a:r>
                        <a:rPr kumimoji="1" lang="ja-JP" altLang="en-US" sz="2400" b="1" dirty="0" smtClean="0">
                          <a:latin typeface="メイリオ" pitchFamily="50" charset="-128"/>
                          <a:ea typeface="メイリオ" pitchFamily="50" charset="-128"/>
                          <a:cs typeface="メイリオ" pitchFamily="50" charset="-128"/>
                        </a:rPr>
                        <a:t>分野</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読点</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句点</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音引き</a:t>
                      </a:r>
                      <a:endParaRPr kumimoji="1" lang="ja-JP" altLang="en-US" sz="24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0"/>
                  </a:ext>
                </a:extLst>
              </a:tr>
              <a:tr h="519505">
                <a:tc>
                  <a:txBody>
                    <a:bodyPr/>
                    <a:lstStyle/>
                    <a:p>
                      <a:r>
                        <a:rPr kumimoji="1" lang="ja-JP" altLang="en-US" sz="2400" b="1" dirty="0" smtClean="0">
                          <a:latin typeface="メイリオ" pitchFamily="50" charset="-128"/>
                          <a:ea typeface="メイリオ" pitchFamily="50" charset="-128"/>
                          <a:cs typeface="メイリオ" pitchFamily="50" charset="-128"/>
                        </a:rPr>
                        <a:t>企業</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3600" b="1" dirty="0" err="1" smtClean="0">
                          <a:latin typeface="+mn-ea"/>
                          <a:ea typeface="+mn-ea"/>
                          <a:cs typeface="メイリオ" pitchFamily="50" charset="-128"/>
                        </a:rPr>
                        <a:t>、</a:t>
                      </a:r>
                      <a:endParaRPr kumimoji="1" lang="ja-JP" altLang="en-US" sz="3600" b="1" dirty="0">
                        <a:latin typeface="+mn-ea"/>
                        <a:ea typeface="+mn-ea"/>
                        <a:cs typeface="メイリオ" pitchFamily="50" charset="-128"/>
                      </a:endParaRPr>
                    </a:p>
                  </a:txBody>
                  <a:tcPr/>
                </a:tc>
                <a:tc>
                  <a:txBody>
                    <a:bodyPr/>
                    <a:lstStyle/>
                    <a:p>
                      <a:r>
                        <a:rPr kumimoji="1" lang="ja-JP" altLang="en-US" sz="3600" b="1" dirty="0" err="1" smtClean="0">
                          <a:latin typeface="+mn-ea"/>
                          <a:ea typeface="+mn-ea"/>
                          <a:cs typeface="メイリオ" pitchFamily="50" charset="-128"/>
                        </a:rPr>
                        <a:t>。</a:t>
                      </a:r>
                      <a:endParaRPr kumimoji="1" lang="ja-JP" altLang="en-US" sz="3600" b="1" dirty="0">
                        <a:latin typeface="+mn-ea"/>
                        <a:ea typeface="+mn-ea"/>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しない</a:t>
                      </a:r>
                      <a:endParaRPr kumimoji="1" lang="ja-JP" altLang="en-US" sz="24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1"/>
                  </a:ext>
                </a:extLst>
              </a:tr>
              <a:tr h="519505">
                <a:tc>
                  <a:txBody>
                    <a:bodyPr/>
                    <a:lstStyle/>
                    <a:p>
                      <a:r>
                        <a:rPr kumimoji="1" lang="ja-JP" altLang="en-US" sz="2400" b="1" dirty="0" smtClean="0">
                          <a:latin typeface="メイリオ" pitchFamily="50" charset="-128"/>
                          <a:ea typeface="メイリオ" pitchFamily="50" charset="-128"/>
                          <a:cs typeface="メイリオ" pitchFamily="50" charset="-128"/>
                        </a:rPr>
                        <a:t>学会</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3600" b="1" dirty="0" err="1" smtClean="0">
                          <a:latin typeface="+mn-ea"/>
                          <a:ea typeface="+mn-ea"/>
                          <a:cs typeface="メイリオ" pitchFamily="50" charset="-128"/>
                        </a:rPr>
                        <a:t>，</a:t>
                      </a:r>
                      <a:endParaRPr kumimoji="1" lang="ja-JP" altLang="en-US" sz="3600" b="1" dirty="0">
                        <a:latin typeface="+mn-ea"/>
                        <a:ea typeface="+mn-ea"/>
                        <a:cs typeface="メイリオ" pitchFamily="50" charset="-128"/>
                      </a:endParaRPr>
                    </a:p>
                  </a:txBody>
                  <a:tcPr/>
                </a:tc>
                <a:tc>
                  <a:txBody>
                    <a:bodyPr/>
                    <a:lstStyle/>
                    <a:p>
                      <a:r>
                        <a:rPr kumimoji="1" lang="ja-JP" altLang="en-US" sz="3600" b="1" dirty="0" err="1" smtClean="0">
                          <a:latin typeface="+mn-ea"/>
                          <a:ea typeface="+mn-ea"/>
                          <a:cs typeface="メイリオ" pitchFamily="50" charset="-128"/>
                        </a:rPr>
                        <a:t>．</a:t>
                      </a:r>
                      <a:endParaRPr kumimoji="1" lang="ja-JP" altLang="en-US" sz="3600" b="1" dirty="0">
                        <a:latin typeface="+mn-ea"/>
                        <a:ea typeface="+mn-ea"/>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しない</a:t>
                      </a:r>
                      <a:endParaRPr kumimoji="1" lang="ja-JP" altLang="en-US" sz="24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2"/>
                  </a:ext>
                </a:extLst>
              </a:tr>
              <a:tr h="519505">
                <a:tc>
                  <a:txBody>
                    <a:bodyPr/>
                    <a:lstStyle/>
                    <a:p>
                      <a:r>
                        <a:rPr kumimoji="1" lang="en-US" altLang="ja-JP" sz="2400" b="1" dirty="0" smtClean="0">
                          <a:latin typeface="メイリオ" pitchFamily="50" charset="-128"/>
                          <a:ea typeface="メイリオ" pitchFamily="50" charset="-128"/>
                          <a:cs typeface="メイリオ" pitchFamily="50" charset="-128"/>
                        </a:rPr>
                        <a:t>JIS</a:t>
                      </a:r>
                      <a:r>
                        <a:rPr kumimoji="1" lang="ja-JP" altLang="en-US" sz="2400" b="1" dirty="0" smtClean="0">
                          <a:latin typeface="メイリオ" pitchFamily="50" charset="-128"/>
                          <a:ea typeface="メイリオ" pitchFamily="50" charset="-128"/>
                          <a:cs typeface="メイリオ" pitchFamily="50" charset="-128"/>
                        </a:rPr>
                        <a:t>規格</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3600" b="1" dirty="0" err="1" smtClean="0">
                          <a:latin typeface="+mn-ea"/>
                          <a:ea typeface="+mn-ea"/>
                          <a:cs typeface="メイリオ" pitchFamily="50" charset="-128"/>
                        </a:rPr>
                        <a:t>，</a:t>
                      </a:r>
                      <a:endParaRPr kumimoji="1" lang="ja-JP" altLang="en-US" sz="3600" b="1" dirty="0">
                        <a:latin typeface="+mn-ea"/>
                        <a:ea typeface="+mn-ea"/>
                        <a:cs typeface="メイリオ" pitchFamily="50" charset="-128"/>
                      </a:endParaRPr>
                    </a:p>
                  </a:txBody>
                  <a:tcPr/>
                </a:tc>
                <a:tc>
                  <a:txBody>
                    <a:bodyPr/>
                    <a:lstStyle/>
                    <a:p>
                      <a:r>
                        <a:rPr kumimoji="1" lang="ja-JP" altLang="en-US" sz="3600" b="1" dirty="0" err="1" smtClean="0">
                          <a:latin typeface="+mn-ea"/>
                          <a:ea typeface="+mn-ea"/>
                          <a:cs typeface="メイリオ" pitchFamily="50" charset="-128"/>
                        </a:rPr>
                        <a:t>。</a:t>
                      </a:r>
                      <a:endParaRPr kumimoji="1" lang="ja-JP" altLang="en-US" sz="3600" b="1" dirty="0">
                        <a:latin typeface="+mn-ea"/>
                        <a:ea typeface="+mn-ea"/>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しない</a:t>
                      </a:r>
                      <a:endParaRPr kumimoji="1" lang="ja-JP" altLang="en-US" sz="24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3"/>
                  </a:ext>
                </a:extLst>
              </a:tr>
              <a:tr h="519505">
                <a:tc>
                  <a:txBody>
                    <a:bodyPr/>
                    <a:lstStyle/>
                    <a:p>
                      <a:r>
                        <a:rPr kumimoji="1" lang="ja-JP" altLang="en-US" sz="2400" b="1" dirty="0" smtClean="0">
                          <a:latin typeface="メイリオ" pitchFamily="50" charset="-128"/>
                          <a:ea typeface="メイリオ" pitchFamily="50" charset="-128"/>
                          <a:cs typeface="メイリオ" pitchFamily="50" charset="-128"/>
                        </a:rPr>
                        <a:t>書籍</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3600" b="1" dirty="0" err="1" smtClean="0">
                          <a:latin typeface="+mn-ea"/>
                          <a:ea typeface="+mn-ea"/>
                          <a:cs typeface="メイリオ" pitchFamily="50" charset="-128"/>
                        </a:rPr>
                        <a:t>、</a:t>
                      </a:r>
                      <a:endParaRPr kumimoji="1" lang="ja-JP" altLang="en-US" sz="3600" b="1" dirty="0">
                        <a:latin typeface="+mn-ea"/>
                        <a:ea typeface="+mn-ea"/>
                        <a:cs typeface="メイリオ" pitchFamily="50" charset="-128"/>
                      </a:endParaRPr>
                    </a:p>
                  </a:txBody>
                  <a:tcPr/>
                </a:tc>
                <a:tc>
                  <a:txBody>
                    <a:bodyPr/>
                    <a:lstStyle/>
                    <a:p>
                      <a:r>
                        <a:rPr kumimoji="1" lang="ja-JP" altLang="en-US" sz="3600" b="1" dirty="0" err="1" smtClean="0">
                          <a:latin typeface="+mn-ea"/>
                          <a:ea typeface="+mn-ea"/>
                          <a:cs typeface="メイリオ" pitchFamily="50" charset="-128"/>
                        </a:rPr>
                        <a:t>。</a:t>
                      </a:r>
                      <a:endParaRPr kumimoji="1" lang="ja-JP" altLang="en-US" sz="3600" b="1" dirty="0">
                        <a:latin typeface="+mn-ea"/>
                        <a:ea typeface="+mn-ea"/>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決まりなし</a:t>
                      </a:r>
                      <a:endParaRPr kumimoji="1" lang="ja-JP" altLang="en-US" sz="24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4"/>
                  </a:ext>
                </a:extLst>
              </a:tr>
            </a:tbl>
          </a:graphicData>
        </a:graphic>
      </p:graphicFrame>
      <p:sp>
        <p:nvSpPr>
          <p:cNvPr id="7" name="テキスト ボックス 6"/>
          <p:cNvSpPr txBox="1"/>
          <p:nvPr/>
        </p:nvSpPr>
        <p:spPr>
          <a:xfrm>
            <a:off x="457200" y="5836024"/>
            <a:ext cx="8355172" cy="461665"/>
          </a:xfrm>
          <a:prstGeom prst="rect">
            <a:avLst/>
          </a:prstGeom>
          <a:noFill/>
        </p:spPr>
        <p:txBody>
          <a:bodyPr wrap="none" rtlCol="0">
            <a:spAutoFit/>
          </a:bodyPr>
          <a:lstStyle/>
          <a:p>
            <a:r>
              <a:rPr kumimoji="1" lang="ja-JP" altLang="en-US" sz="2400" dirty="0" smtClean="0"/>
              <a:t>一般文書は，企業分野を，技術部門は，学会か</a:t>
            </a:r>
            <a:r>
              <a:rPr kumimoji="1" lang="en-US" altLang="ja-JP" sz="2400" dirty="0" smtClean="0"/>
              <a:t>JIS</a:t>
            </a:r>
            <a:r>
              <a:rPr kumimoji="1" lang="ja-JP" altLang="en-US" sz="2400" dirty="0" smtClean="0"/>
              <a:t>規格を用いる</a:t>
            </a:r>
            <a:endParaRPr kumimoji="1" lang="ja-JP" altLang="en-US" sz="2400" dirty="0"/>
          </a:p>
        </p:txBody>
      </p:sp>
    </p:spTree>
    <p:extLst>
      <p:ext uri="{BB962C8B-B14F-4D97-AF65-F5344CB8AC3E}">
        <p14:creationId xmlns:p14="http://schemas.microsoft.com/office/powerpoint/2010/main" val="41739319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314336"/>
            <a:ext cx="8229600" cy="3998783"/>
          </a:xfrm>
        </p:spPr>
        <p:txBody>
          <a:bodyPr>
            <a:normAutofit/>
          </a:bodyPr>
          <a:lstStyle/>
          <a:p>
            <a:pPr marL="0" indent="0">
              <a:buNone/>
            </a:pPr>
            <a:r>
              <a:rPr lang="ja-JP" altLang="en-US" b="1" dirty="0">
                <a:solidFill>
                  <a:schemeClr val="tx1">
                    <a:lumMod val="95000"/>
                    <a:lumOff val="5000"/>
                  </a:schemeClr>
                </a:solidFill>
                <a:latin typeface="メイリオ"/>
                <a:ea typeface="メイリオ"/>
                <a:cs typeface="メイリオ"/>
              </a:rPr>
              <a:t>原</a:t>
            </a:r>
            <a:r>
              <a:rPr lang="ja-JP" altLang="en-US" b="1" dirty="0" smtClean="0">
                <a:solidFill>
                  <a:schemeClr val="tx1">
                    <a:lumMod val="95000"/>
                    <a:lumOff val="5000"/>
                  </a:schemeClr>
                </a:solidFill>
                <a:latin typeface="メイリオ"/>
                <a:ea typeface="メイリオ"/>
                <a:cs typeface="メイリオ"/>
              </a:rPr>
              <a:t>語の発音と日本語の両方が依存　</a:t>
            </a:r>
            <a:endParaRPr lang="en-US" altLang="ja-JP" sz="2400" b="1" dirty="0" smtClean="0">
              <a:solidFill>
                <a:schemeClr val="tx1">
                  <a:lumMod val="95000"/>
                  <a:lumOff val="5000"/>
                </a:schemeClr>
              </a:solidFill>
              <a:latin typeface="メイリオ"/>
              <a:ea typeface="メイリオ"/>
              <a:cs typeface="メイリオ"/>
            </a:endParaRPr>
          </a:p>
        </p:txBody>
      </p:sp>
      <p:sp>
        <p:nvSpPr>
          <p:cNvPr id="4" name="タイトル 3"/>
          <p:cNvSpPr>
            <a:spLocks noGrp="1"/>
          </p:cNvSpPr>
          <p:nvPr>
            <p:ph type="title"/>
          </p:nvPr>
        </p:nvSpPr>
        <p:spPr/>
        <p:txBody>
          <a:bodyPr/>
          <a:lstStyle/>
          <a:p>
            <a:r>
              <a:rPr kumimoji="1" lang="ja-JP" altLang="en-US" dirty="0" smtClean="0"/>
              <a:t>ドキュメントの決まり</a:t>
            </a:r>
            <a:endParaRPr kumimoji="1" lang="ja-JP" altLang="en-US" dirty="0"/>
          </a:p>
        </p:txBody>
      </p:sp>
      <p:graphicFrame>
        <p:nvGraphicFramePr>
          <p:cNvPr id="2" name="表 1"/>
          <p:cNvGraphicFramePr>
            <a:graphicFrameLocks noGrp="1"/>
          </p:cNvGraphicFramePr>
          <p:nvPr>
            <p:extLst>
              <p:ext uri="{D42A27DB-BD31-4B8C-83A1-F6EECF244321}">
                <p14:modId xmlns:p14="http://schemas.microsoft.com/office/powerpoint/2010/main" val="1039567214"/>
              </p:ext>
            </p:extLst>
          </p:nvPr>
        </p:nvGraphicFramePr>
        <p:xfrm>
          <a:off x="1434351" y="1945341"/>
          <a:ext cx="6096000" cy="1828800"/>
        </p:xfrm>
        <a:graphic>
          <a:graphicData uri="http://schemas.openxmlformats.org/drawingml/2006/table">
            <a:tbl>
              <a:tblPr firstRow="1" bandRow="1">
                <a:tableStyleId>{F5AB1C69-6EDB-4FF4-983F-18BD219EF322}</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19846">
                <a:tc>
                  <a:txBody>
                    <a:bodyPr/>
                    <a:lstStyle/>
                    <a:p>
                      <a:r>
                        <a:rPr kumimoji="1" lang="ja-JP" altLang="en-US" sz="2400" b="1" dirty="0" smtClean="0">
                          <a:latin typeface="メイリオ" pitchFamily="50" charset="-128"/>
                          <a:ea typeface="メイリオ" pitchFamily="50" charset="-128"/>
                          <a:cs typeface="メイリオ" pitchFamily="50" charset="-128"/>
                        </a:rPr>
                        <a:t>原語の発音</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日本語</a:t>
                      </a:r>
                      <a:endParaRPr kumimoji="1" lang="ja-JP" altLang="en-US" sz="24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0"/>
                  </a:ext>
                </a:extLst>
              </a:tr>
              <a:tr h="370840">
                <a:tc>
                  <a:txBody>
                    <a:bodyPr/>
                    <a:lstStyle/>
                    <a:p>
                      <a:r>
                        <a:rPr kumimoji="1" lang="ja-JP" altLang="en-US" sz="2400" b="1" dirty="0" smtClean="0">
                          <a:latin typeface="メイリオ" pitchFamily="50" charset="-128"/>
                          <a:ea typeface="メイリオ" pitchFamily="50" charset="-128"/>
                          <a:cs typeface="メイリオ" pitchFamily="50" charset="-128"/>
                        </a:rPr>
                        <a:t>テスト</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試験</a:t>
                      </a:r>
                      <a:endParaRPr kumimoji="1" lang="ja-JP" altLang="en-US" sz="24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1"/>
                  </a:ext>
                </a:extLst>
              </a:tr>
              <a:tr h="370840">
                <a:tc>
                  <a:txBody>
                    <a:bodyPr/>
                    <a:lstStyle/>
                    <a:p>
                      <a:r>
                        <a:rPr kumimoji="1" lang="ja-JP" altLang="en-US" sz="2400" b="1" dirty="0" smtClean="0">
                          <a:latin typeface="メイリオ" pitchFamily="50" charset="-128"/>
                          <a:ea typeface="メイリオ" pitchFamily="50" charset="-128"/>
                          <a:cs typeface="メイリオ" pitchFamily="50" charset="-128"/>
                        </a:rPr>
                        <a:t>パス</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合格</a:t>
                      </a:r>
                      <a:endParaRPr kumimoji="1" lang="ja-JP" altLang="en-US" sz="24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2"/>
                  </a:ext>
                </a:extLst>
              </a:tr>
              <a:tr h="370840">
                <a:tc>
                  <a:txBody>
                    <a:bodyPr/>
                    <a:lstStyle/>
                    <a:p>
                      <a:r>
                        <a:rPr kumimoji="1" lang="ja-JP" altLang="en-US" sz="2400" b="1" dirty="0" smtClean="0">
                          <a:latin typeface="メイリオ" pitchFamily="50" charset="-128"/>
                          <a:ea typeface="メイリオ" pitchFamily="50" charset="-128"/>
                          <a:cs typeface="メイリオ" pitchFamily="50" charset="-128"/>
                        </a:rPr>
                        <a:t>リリース</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資源</a:t>
                      </a:r>
                      <a:endParaRPr kumimoji="1" lang="ja-JP" altLang="en-US" sz="24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3"/>
                  </a:ext>
                </a:extLst>
              </a:tr>
            </a:tbl>
          </a:graphicData>
        </a:graphic>
      </p:graphicFrame>
      <p:sp>
        <p:nvSpPr>
          <p:cNvPr id="5" name="テキスト ボックス 4"/>
          <p:cNvSpPr txBox="1"/>
          <p:nvPr/>
        </p:nvSpPr>
        <p:spPr>
          <a:xfrm>
            <a:off x="457200" y="3792071"/>
            <a:ext cx="8643035" cy="584775"/>
          </a:xfrm>
          <a:prstGeom prst="rect">
            <a:avLst/>
          </a:prstGeom>
          <a:noFill/>
        </p:spPr>
        <p:txBody>
          <a:bodyPr wrap="square" rtlCol="0">
            <a:spAutoFit/>
          </a:bodyPr>
          <a:lstStyle/>
          <a:p>
            <a:r>
              <a:rPr kumimoji="1" lang="ja-JP" altLang="en-US" sz="3200" b="1" dirty="0" smtClean="0">
                <a:latin typeface="メイリオ" pitchFamily="50" charset="-128"/>
                <a:ea typeface="メイリオ" pitchFamily="50" charset="-128"/>
                <a:cs typeface="メイリオ" pitchFamily="50" charset="-128"/>
              </a:rPr>
              <a:t>平音と拗音の使い分け　</a:t>
            </a:r>
            <a:r>
              <a:rPr lang="ja-JP" altLang="en-US" sz="1400" b="1" dirty="0"/>
              <a:t>拗音（ようおん）　</a:t>
            </a:r>
            <a:r>
              <a:rPr lang="ja-JP" altLang="en-US" sz="1400" dirty="0"/>
              <a:t>小さい「ゃ」「ゅ」「ょ</a:t>
            </a:r>
            <a:r>
              <a:rPr lang="ja-JP" altLang="en-US" sz="1400" dirty="0" smtClean="0"/>
              <a:t>」）等の</a:t>
            </a:r>
            <a:r>
              <a:rPr lang="ja-JP" altLang="en-US" sz="1400" dirty="0"/>
              <a:t>つく</a:t>
            </a:r>
            <a:r>
              <a:rPr lang="ja-JP" altLang="en-US" sz="1400" dirty="0" smtClean="0"/>
              <a:t>単語</a:t>
            </a:r>
            <a:endParaRPr lang="ja-JP" altLang="en-US" sz="1400" dirty="0"/>
          </a:p>
        </p:txBody>
      </p:sp>
      <p:graphicFrame>
        <p:nvGraphicFramePr>
          <p:cNvPr id="8" name="表 7"/>
          <p:cNvGraphicFramePr>
            <a:graphicFrameLocks noGrp="1"/>
          </p:cNvGraphicFramePr>
          <p:nvPr>
            <p:extLst>
              <p:ext uri="{D42A27DB-BD31-4B8C-83A1-F6EECF244321}">
                <p14:modId xmlns:p14="http://schemas.microsoft.com/office/powerpoint/2010/main" val="1722231275"/>
              </p:ext>
            </p:extLst>
          </p:nvPr>
        </p:nvGraphicFramePr>
        <p:xfrm>
          <a:off x="1434351" y="4367872"/>
          <a:ext cx="6096000" cy="1828800"/>
        </p:xfrm>
        <a:graphic>
          <a:graphicData uri="http://schemas.openxmlformats.org/drawingml/2006/table">
            <a:tbl>
              <a:tblPr firstRow="1" bandRow="1">
                <a:tableStyleId>{F5AB1C69-6EDB-4FF4-983F-18BD219EF322}</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19846">
                <a:tc>
                  <a:txBody>
                    <a:bodyPr/>
                    <a:lstStyle/>
                    <a:p>
                      <a:r>
                        <a:rPr kumimoji="1" lang="ja-JP" altLang="en-US" sz="2400" b="1" dirty="0" smtClean="0">
                          <a:latin typeface="メイリオ" pitchFamily="50" charset="-128"/>
                          <a:ea typeface="メイリオ" pitchFamily="50" charset="-128"/>
                          <a:cs typeface="メイリオ" pitchFamily="50" charset="-128"/>
                        </a:rPr>
                        <a:t>平音として書く</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拗音として書く</a:t>
                      </a:r>
                      <a:endParaRPr kumimoji="1" lang="ja-JP" altLang="en-US" sz="24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0"/>
                  </a:ext>
                </a:extLst>
              </a:tr>
              <a:tr h="370840">
                <a:tc>
                  <a:txBody>
                    <a:bodyPr/>
                    <a:lstStyle/>
                    <a:p>
                      <a:r>
                        <a:rPr kumimoji="1" lang="ja-JP" altLang="en-US" sz="2400" b="1" dirty="0" smtClean="0">
                          <a:latin typeface="メイリオ" pitchFamily="50" charset="-128"/>
                          <a:ea typeface="メイリオ" pitchFamily="50" charset="-128"/>
                          <a:cs typeface="メイリオ" pitchFamily="50" charset="-128"/>
                        </a:rPr>
                        <a:t>ソフトウエア</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ソフトウ</a:t>
                      </a:r>
                      <a:r>
                        <a:rPr kumimoji="1" lang="ja-JP" altLang="en-US" sz="1800" b="1" dirty="0" smtClean="0">
                          <a:latin typeface="メイリオ" pitchFamily="50" charset="-128"/>
                          <a:ea typeface="メイリオ" pitchFamily="50" charset="-128"/>
                          <a:cs typeface="メイリオ" pitchFamily="50" charset="-128"/>
                        </a:rPr>
                        <a:t>ェ</a:t>
                      </a:r>
                      <a:r>
                        <a:rPr kumimoji="1" lang="ja-JP" altLang="en-US" sz="2400" b="1" dirty="0" smtClean="0">
                          <a:latin typeface="メイリオ" pitchFamily="50" charset="-128"/>
                          <a:ea typeface="メイリオ" pitchFamily="50" charset="-128"/>
                          <a:cs typeface="メイリオ" pitchFamily="50" charset="-128"/>
                        </a:rPr>
                        <a:t>ア</a:t>
                      </a:r>
                      <a:endParaRPr kumimoji="1" lang="ja-JP" altLang="en-US" sz="24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1"/>
                  </a:ext>
                </a:extLst>
              </a:tr>
              <a:tr h="370840">
                <a:tc>
                  <a:txBody>
                    <a:bodyPr/>
                    <a:lstStyle/>
                    <a:p>
                      <a:r>
                        <a:rPr kumimoji="1" lang="ja-JP" altLang="en-US" sz="2400" b="1" dirty="0" smtClean="0">
                          <a:latin typeface="メイリオ" pitchFamily="50" charset="-128"/>
                          <a:ea typeface="メイリオ" pitchFamily="50" charset="-128"/>
                          <a:cs typeface="メイリオ" pitchFamily="50" charset="-128"/>
                        </a:rPr>
                        <a:t>スリーウエイ</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スリーウ</a:t>
                      </a:r>
                      <a:r>
                        <a:rPr kumimoji="1" lang="ja-JP" altLang="en-US" sz="1800" b="1" dirty="0" smtClean="0">
                          <a:latin typeface="メイリオ" pitchFamily="50" charset="-128"/>
                          <a:ea typeface="メイリオ" pitchFamily="50" charset="-128"/>
                          <a:cs typeface="メイリオ" pitchFamily="50" charset="-128"/>
                        </a:rPr>
                        <a:t>ェ</a:t>
                      </a:r>
                      <a:r>
                        <a:rPr kumimoji="1" lang="ja-JP" altLang="en-US" sz="2400" b="1" dirty="0" smtClean="0">
                          <a:latin typeface="メイリオ" pitchFamily="50" charset="-128"/>
                          <a:ea typeface="メイリオ" pitchFamily="50" charset="-128"/>
                          <a:cs typeface="メイリオ" pitchFamily="50" charset="-128"/>
                        </a:rPr>
                        <a:t>イ</a:t>
                      </a:r>
                      <a:endParaRPr kumimoji="1" lang="ja-JP" altLang="en-US" sz="24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2"/>
                  </a:ext>
                </a:extLst>
              </a:tr>
              <a:tr h="370840">
                <a:tc>
                  <a:txBody>
                    <a:bodyPr/>
                    <a:lstStyle/>
                    <a:p>
                      <a:r>
                        <a:rPr kumimoji="1" lang="ja-JP" altLang="en-US" sz="2400" b="1" dirty="0" smtClean="0">
                          <a:latin typeface="メイリオ" pitchFamily="50" charset="-128"/>
                          <a:ea typeface="メイリオ" pitchFamily="50" charset="-128"/>
                          <a:cs typeface="メイリオ" pitchFamily="50" charset="-128"/>
                        </a:rPr>
                        <a:t>デジタル</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デ</a:t>
                      </a:r>
                      <a:r>
                        <a:rPr kumimoji="1" lang="ja-JP" altLang="en-US" sz="1800" b="1" dirty="0" smtClean="0">
                          <a:latin typeface="メイリオ" pitchFamily="50" charset="-128"/>
                          <a:ea typeface="メイリオ" pitchFamily="50" charset="-128"/>
                          <a:cs typeface="メイリオ" pitchFamily="50" charset="-128"/>
                        </a:rPr>
                        <a:t>ィ</a:t>
                      </a:r>
                      <a:r>
                        <a:rPr kumimoji="1" lang="ja-JP" altLang="en-US" sz="2400" b="1" dirty="0" smtClean="0">
                          <a:latin typeface="メイリオ" pitchFamily="50" charset="-128"/>
                          <a:ea typeface="メイリオ" pitchFamily="50" charset="-128"/>
                          <a:cs typeface="メイリオ" pitchFamily="50" charset="-128"/>
                        </a:rPr>
                        <a:t>ジタル</a:t>
                      </a:r>
                      <a:endParaRPr kumimoji="1" lang="ja-JP" altLang="en-US" sz="2400" b="1" dirty="0">
                        <a:latin typeface="メイリオ" pitchFamily="50" charset="-128"/>
                        <a:ea typeface="メイリオ" pitchFamily="50" charset="-128"/>
                        <a:cs typeface="メイリオ" pitchFamily="50" charset="-128"/>
                      </a:endParaRPr>
                    </a:p>
                  </a:txBody>
                  <a:tcPr/>
                </a:tc>
                <a:extLst>
                  <a:ext uri="{0D108BD9-81ED-4DB2-BD59-A6C34878D82A}">
                    <a16:rowId xmlns:a16="http://schemas.microsoft.com/office/drawing/2014/main" val="10003"/>
                  </a:ext>
                </a:extLst>
              </a:tr>
            </a:tbl>
          </a:graphicData>
        </a:graphic>
      </p:graphicFrame>
      <p:sp>
        <p:nvSpPr>
          <p:cNvPr id="9" name="テキスト ボックス 8"/>
          <p:cNvSpPr txBox="1"/>
          <p:nvPr/>
        </p:nvSpPr>
        <p:spPr>
          <a:xfrm>
            <a:off x="759490" y="6338116"/>
            <a:ext cx="8340745" cy="523220"/>
          </a:xfrm>
          <a:prstGeom prst="rect">
            <a:avLst/>
          </a:prstGeom>
          <a:noFill/>
        </p:spPr>
        <p:txBody>
          <a:bodyPr wrap="none" rtlCol="0">
            <a:spAutoFit/>
          </a:bodyPr>
          <a:lstStyle/>
          <a:p>
            <a:r>
              <a:rPr kumimoji="1" lang="ja-JP" altLang="en-US" sz="2000" b="1" dirty="0" smtClean="0">
                <a:latin typeface="メイリオ" pitchFamily="50" charset="-128"/>
                <a:ea typeface="メイリオ" pitchFamily="50" charset="-128"/>
                <a:cs typeface="メイリオ" pitchFamily="50" charset="-128"/>
              </a:rPr>
              <a:t>決まりはないので，プロジェクトを始める前に確認をして</a:t>
            </a:r>
            <a:r>
              <a:rPr kumimoji="1" lang="ja-JP" altLang="en-US" sz="2800" b="1" dirty="0" smtClean="0">
                <a:solidFill>
                  <a:srgbClr val="006C31"/>
                </a:solidFill>
                <a:latin typeface="メイリオ" pitchFamily="50" charset="-128"/>
                <a:ea typeface="メイリオ" pitchFamily="50" charset="-128"/>
                <a:cs typeface="メイリオ" pitchFamily="50" charset="-128"/>
              </a:rPr>
              <a:t>統一</a:t>
            </a:r>
            <a:r>
              <a:rPr kumimoji="1" lang="ja-JP" altLang="en-US" sz="2000" b="1" dirty="0" smtClean="0">
                <a:latin typeface="メイリオ" pitchFamily="50" charset="-128"/>
                <a:ea typeface="メイリオ" pitchFamily="50" charset="-128"/>
                <a:cs typeface="メイリオ" pitchFamily="50" charset="-128"/>
              </a:rPr>
              <a:t>する！</a:t>
            </a:r>
            <a:endParaRPr kumimoji="1" lang="ja-JP" altLang="en-US" sz="20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9544190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795686"/>
            <a:ext cx="8229600" cy="4506502"/>
          </a:xfrm>
        </p:spPr>
        <p:txBody>
          <a:bodyPr>
            <a:normAutofit fontScale="92500" lnSpcReduction="20000"/>
          </a:bodyPr>
          <a:lstStyle/>
          <a:p>
            <a:pPr marL="0" indent="0">
              <a:buNone/>
            </a:pPr>
            <a:r>
              <a:rPr lang="ja-JP" altLang="en-US" b="1" dirty="0" smtClean="0">
                <a:solidFill>
                  <a:schemeClr val="tx1">
                    <a:lumMod val="95000"/>
                    <a:lumOff val="5000"/>
                  </a:schemeClr>
                </a:solidFill>
                <a:latin typeface="メイリオ"/>
                <a:ea typeface="メイリオ"/>
                <a:cs typeface="メイリオ"/>
              </a:rPr>
              <a:t>ドキュメントの約束ごと</a:t>
            </a:r>
            <a:endParaRPr lang="en-US" altLang="ja-JP" b="1" dirty="0" smtClean="0">
              <a:solidFill>
                <a:schemeClr val="tx1">
                  <a:lumMod val="95000"/>
                  <a:lumOff val="5000"/>
                </a:schemeClr>
              </a:solidFill>
              <a:latin typeface="メイリオ"/>
              <a:ea typeface="メイリオ"/>
              <a:cs typeface="メイリオ"/>
            </a:endParaRPr>
          </a:p>
          <a:p>
            <a:pPr marL="0" indent="0">
              <a:buNone/>
            </a:pPr>
            <a:endParaRPr lang="en-US" altLang="ja-JP" b="1" dirty="0" smtClean="0">
              <a:solidFill>
                <a:schemeClr val="tx1">
                  <a:lumMod val="95000"/>
                  <a:lumOff val="5000"/>
                </a:schemeClr>
              </a:solidFill>
              <a:latin typeface="メイリオ"/>
              <a:ea typeface="メイリオ"/>
              <a:cs typeface="メイリオ"/>
            </a:endParaRPr>
          </a:p>
          <a:p>
            <a:pPr marL="0" indent="0">
              <a:buNone/>
            </a:pPr>
            <a:r>
              <a:rPr lang="ja-JP" altLang="en-US" b="1" dirty="0" smtClean="0">
                <a:solidFill>
                  <a:schemeClr val="tx1">
                    <a:lumMod val="95000"/>
                    <a:lumOff val="5000"/>
                  </a:schemeClr>
                </a:solidFill>
                <a:latin typeface="メイリオ"/>
                <a:ea typeface="メイリオ"/>
                <a:cs typeface="メイリオ"/>
              </a:rPr>
              <a:t>・</a:t>
            </a:r>
            <a:r>
              <a:rPr lang="en-US" altLang="ja-JP" sz="3900" b="1" dirty="0" smtClean="0">
                <a:solidFill>
                  <a:srgbClr val="006C31"/>
                </a:solidFill>
                <a:latin typeface="メイリオ"/>
                <a:ea typeface="メイリオ"/>
                <a:cs typeface="メイリオ"/>
              </a:rPr>
              <a:t>JIS</a:t>
            </a:r>
            <a:r>
              <a:rPr lang="ja-JP" altLang="en-US" sz="3900" b="1" dirty="0" smtClean="0">
                <a:solidFill>
                  <a:srgbClr val="006C31"/>
                </a:solidFill>
                <a:latin typeface="メイリオ"/>
                <a:ea typeface="メイリオ"/>
                <a:cs typeface="メイリオ"/>
              </a:rPr>
              <a:t>規格</a:t>
            </a:r>
            <a:r>
              <a:rPr lang="ja-JP" altLang="en-US" b="1" dirty="0" smtClean="0">
                <a:solidFill>
                  <a:schemeClr val="tx1">
                    <a:lumMod val="95000"/>
                    <a:lumOff val="5000"/>
                  </a:schemeClr>
                </a:solidFill>
                <a:latin typeface="メイリオ"/>
                <a:ea typeface="メイリオ"/>
                <a:cs typeface="メイリオ"/>
              </a:rPr>
              <a:t>で書く</a:t>
            </a:r>
            <a:endParaRPr lang="en-US" altLang="ja-JP" b="1" dirty="0" smtClean="0">
              <a:solidFill>
                <a:schemeClr val="tx1">
                  <a:lumMod val="95000"/>
                  <a:lumOff val="5000"/>
                </a:schemeClr>
              </a:solidFill>
              <a:latin typeface="メイリオ"/>
              <a:ea typeface="メイリオ"/>
              <a:cs typeface="メイリオ"/>
            </a:endParaRPr>
          </a:p>
          <a:p>
            <a:pPr marL="0" indent="0">
              <a:buNone/>
            </a:pPr>
            <a:r>
              <a:rPr lang="ja-JP" altLang="en-US" b="1" dirty="0" smtClean="0">
                <a:solidFill>
                  <a:schemeClr val="tx1">
                    <a:lumMod val="95000"/>
                    <a:lumOff val="5000"/>
                  </a:schemeClr>
                </a:solidFill>
                <a:latin typeface="メイリオ"/>
                <a:ea typeface="メイリオ"/>
                <a:cs typeface="メイリオ"/>
              </a:rPr>
              <a:t>・</a:t>
            </a:r>
            <a:r>
              <a:rPr lang="ja-JP" altLang="en-US" sz="3900" b="1" dirty="0" smtClean="0">
                <a:solidFill>
                  <a:srgbClr val="006C31"/>
                </a:solidFill>
                <a:latin typeface="メイリオ"/>
                <a:ea typeface="メイリオ"/>
                <a:cs typeface="メイリオ"/>
              </a:rPr>
              <a:t>音引きなし</a:t>
            </a:r>
            <a:r>
              <a:rPr lang="ja-JP" altLang="en-US" b="1" dirty="0" smtClean="0">
                <a:solidFill>
                  <a:schemeClr val="tx1">
                    <a:lumMod val="95000"/>
                    <a:lumOff val="5000"/>
                  </a:schemeClr>
                </a:solidFill>
                <a:latin typeface="メイリオ"/>
                <a:ea typeface="メイリオ"/>
                <a:cs typeface="メイリオ"/>
              </a:rPr>
              <a:t>で書く</a:t>
            </a:r>
            <a:endParaRPr lang="en-US" altLang="ja-JP" b="1" dirty="0" smtClean="0">
              <a:solidFill>
                <a:schemeClr val="tx1">
                  <a:lumMod val="95000"/>
                  <a:lumOff val="5000"/>
                </a:schemeClr>
              </a:solidFill>
              <a:latin typeface="メイリオ"/>
              <a:ea typeface="メイリオ"/>
              <a:cs typeface="メイリオ"/>
            </a:endParaRPr>
          </a:p>
          <a:p>
            <a:pPr marL="0" indent="0">
              <a:buNone/>
            </a:pPr>
            <a:r>
              <a:rPr lang="ja-JP" altLang="en-US" b="1" dirty="0" smtClean="0">
                <a:solidFill>
                  <a:schemeClr val="tx1">
                    <a:lumMod val="95000"/>
                    <a:lumOff val="5000"/>
                  </a:schemeClr>
                </a:solidFill>
                <a:latin typeface="メイリオ"/>
                <a:ea typeface="メイリオ"/>
                <a:cs typeface="メイリオ"/>
              </a:rPr>
              <a:t>・</a:t>
            </a:r>
            <a:r>
              <a:rPr lang="ja-JP" altLang="en-US" sz="3900" b="1" dirty="0" smtClean="0">
                <a:solidFill>
                  <a:srgbClr val="006C31"/>
                </a:solidFill>
                <a:latin typeface="メイリオ"/>
                <a:ea typeface="メイリオ"/>
                <a:cs typeface="メイリオ"/>
              </a:rPr>
              <a:t>言語の発音</a:t>
            </a:r>
            <a:r>
              <a:rPr lang="ja-JP" altLang="en-US" b="1" dirty="0" smtClean="0">
                <a:solidFill>
                  <a:schemeClr val="tx1">
                    <a:lumMod val="95000"/>
                    <a:lumOff val="5000"/>
                  </a:schemeClr>
                </a:solidFill>
                <a:latin typeface="メイリオ"/>
                <a:ea typeface="メイリオ"/>
                <a:cs typeface="メイリオ"/>
              </a:rPr>
              <a:t>で書く</a:t>
            </a:r>
            <a:endParaRPr lang="en-US" altLang="ja-JP" b="1" dirty="0" smtClean="0">
              <a:solidFill>
                <a:schemeClr val="tx1">
                  <a:lumMod val="95000"/>
                  <a:lumOff val="5000"/>
                </a:schemeClr>
              </a:solidFill>
              <a:latin typeface="メイリオ"/>
              <a:ea typeface="メイリオ"/>
              <a:cs typeface="メイリオ"/>
            </a:endParaRPr>
          </a:p>
          <a:p>
            <a:pPr marL="0" indent="0">
              <a:buNone/>
            </a:pPr>
            <a:r>
              <a:rPr lang="ja-JP" altLang="en-US" b="1" dirty="0" smtClean="0">
                <a:solidFill>
                  <a:schemeClr val="tx1">
                    <a:lumMod val="95000"/>
                    <a:lumOff val="5000"/>
                  </a:schemeClr>
                </a:solidFill>
                <a:latin typeface="メイリオ"/>
                <a:ea typeface="メイリオ"/>
                <a:cs typeface="メイリオ"/>
              </a:rPr>
              <a:t>・</a:t>
            </a:r>
            <a:r>
              <a:rPr lang="ja-JP" altLang="en-US" sz="3900" b="1" dirty="0" smtClean="0">
                <a:solidFill>
                  <a:srgbClr val="006C31"/>
                </a:solidFill>
                <a:latin typeface="メイリオ"/>
                <a:ea typeface="メイリオ"/>
                <a:cs typeface="メイリオ"/>
              </a:rPr>
              <a:t>拗音</a:t>
            </a:r>
            <a:r>
              <a:rPr lang="ja-JP" altLang="en-US" b="1" dirty="0" smtClean="0">
                <a:solidFill>
                  <a:schemeClr val="tx1">
                    <a:lumMod val="95000"/>
                    <a:lumOff val="5000"/>
                  </a:schemeClr>
                </a:solidFill>
                <a:latin typeface="メイリオ"/>
                <a:ea typeface="メイリオ"/>
                <a:cs typeface="メイリオ"/>
              </a:rPr>
              <a:t>を用いて書く</a:t>
            </a:r>
            <a:endParaRPr lang="en-US" altLang="ja-JP" b="1" dirty="0" smtClean="0">
              <a:solidFill>
                <a:schemeClr val="tx1">
                  <a:lumMod val="95000"/>
                  <a:lumOff val="5000"/>
                </a:schemeClr>
              </a:solidFill>
              <a:latin typeface="メイリオ"/>
              <a:ea typeface="メイリオ"/>
              <a:cs typeface="メイリオ"/>
            </a:endParaRPr>
          </a:p>
          <a:p>
            <a:pPr marL="0" indent="0">
              <a:buNone/>
            </a:pPr>
            <a:endParaRPr lang="en-US" altLang="ja-JP" b="1" dirty="0">
              <a:solidFill>
                <a:schemeClr val="tx1">
                  <a:lumMod val="95000"/>
                  <a:lumOff val="5000"/>
                </a:schemeClr>
              </a:solidFill>
              <a:latin typeface="メイリオ"/>
              <a:ea typeface="メイリオ"/>
              <a:cs typeface="メイリオ"/>
            </a:endParaRPr>
          </a:p>
          <a:p>
            <a:pPr marL="0" indent="0">
              <a:buNone/>
            </a:pPr>
            <a:r>
              <a:rPr lang="ja-JP" altLang="en-US" b="1" dirty="0" smtClean="0">
                <a:solidFill>
                  <a:schemeClr val="tx1">
                    <a:lumMod val="95000"/>
                    <a:lumOff val="5000"/>
                  </a:schemeClr>
                </a:solidFill>
                <a:latin typeface="メイリオ"/>
                <a:ea typeface="メイリオ"/>
                <a:cs typeface="メイリオ"/>
              </a:rPr>
              <a:t>これから皆さんは授業の中でドキュメントを作っていきます</a:t>
            </a:r>
            <a:endParaRPr lang="en-US" altLang="ja-JP" b="1" dirty="0">
              <a:solidFill>
                <a:schemeClr val="tx1">
                  <a:lumMod val="95000"/>
                  <a:lumOff val="5000"/>
                </a:schemeClr>
              </a:solidFill>
              <a:latin typeface="メイリオ"/>
              <a:ea typeface="メイリオ"/>
              <a:cs typeface="メイリオ"/>
            </a:endParaRPr>
          </a:p>
        </p:txBody>
      </p:sp>
      <p:sp>
        <p:nvSpPr>
          <p:cNvPr id="4" name="タイトル 3"/>
          <p:cNvSpPr>
            <a:spLocks noGrp="1"/>
          </p:cNvSpPr>
          <p:nvPr>
            <p:ph type="title"/>
          </p:nvPr>
        </p:nvSpPr>
        <p:spPr/>
        <p:txBody>
          <a:bodyPr/>
          <a:lstStyle/>
          <a:p>
            <a:r>
              <a:rPr kumimoji="1" lang="ja-JP" altLang="en-US" dirty="0" smtClean="0"/>
              <a:t>要件定義</a:t>
            </a:r>
            <a:endParaRPr kumimoji="1" lang="ja-JP" altLang="en-US" dirty="0"/>
          </a:p>
        </p:txBody>
      </p:sp>
    </p:spTree>
    <p:extLst>
      <p:ext uri="{BB962C8B-B14F-4D97-AF65-F5344CB8AC3E}">
        <p14:creationId xmlns:p14="http://schemas.microsoft.com/office/powerpoint/2010/main" val="1879404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メイリオ"/>
                <a:ea typeface="メイリオ"/>
                <a:cs typeface="メイリオ"/>
              </a:rPr>
              <a:t>プログラム開発にあたって</a:t>
            </a:r>
            <a:endParaRPr kumimoji="1" lang="ja-JP" altLang="en-US" b="1" dirty="0">
              <a:latin typeface="メイリオ"/>
              <a:ea typeface="メイリオ"/>
              <a:cs typeface="メイリオ"/>
            </a:endParaRPr>
          </a:p>
        </p:txBody>
      </p:sp>
      <p:sp>
        <p:nvSpPr>
          <p:cNvPr id="3" name="コンテンツ プレースホルダー 2"/>
          <p:cNvSpPr>
            <a:spLocks noGrp="1"/>
          </p:cNvSpPr>
          <p:nvPr>
            <p:ph idx="1"/>
          </p:nvPr>
        </p:nvSpPr>
        <p:spPr>
          <a:xfrm>
            <a:off x="457200" y="1600200"/>
            <a:ext cx="8229600" cy="4828970"/>
          </a:xfrm>
        </p:spPr>
        <p:txBody>
          <a:bodyPr>
            <a:normAutofit/>
          </a:bodyPr>
          <a:lstStyle/>
          <a:p>
            <a:pPr marL="0" indent="0">
              <a:buNone/>
            </a:pPr>
            <a:r>
              <a:rPr lang="ja-JP" altLang="en-US" sz="2400" dirty="0" smtClean="0">
                <a:solidFill>
                  <a:schemeClr val="tx1">
                    <a:lumMod val="95000"/>
                    <a:lumOff val="5000"/>
                  </a:schemeClr>
                </a:solidFill>
                <a:latin typeface="メイリオ"/>
                <a:ea typeface="メイリオ"/>
                <a:cs typeface="メイリオ"/>
              </a:rPr>
              <a:t>社会人になると，色々な人と一緒にプログラムを作成するようになります．（これを</a:t>
            </a:r>
            <a:r>
              <a:rPr lang="ja-JP" altLang="en-US" sz="2400" b="1" dirty="0" smtClean="0">
                <a:solidFill>
                  <a:srgbClr val="008000"/>
                </a:solidFill>
                <a:latin typeface="メイリオ"/>
                <a:ea typeface="メイリオ"/>
                <a:cs typeface="メイリオ"/>
              </a:rPr>
              <a:t>プロジェクト開発</a:t>
            </a:r>
            <a:r>
              <a:rPr lang="ja-JP" altLang="en-US" sz="2400" dirty="0" smtClean="0">
                <a:solidFill>
                  <a:schemeClr val="tx1">
                    <a:lumMod val="95000"/>
                    <a:lumOff val="5000"/>
                  </a:schemeClr>
                </a:solidFill>
                <a:latin typeface="メイリオ"/>
                <a:ea typeface="メイリオ"/>
                <a:cs typeface="メイリオ"/>
              </a:rPr>
              <a:t>といいます）</a:t>
            </a:r>
            <a:endParaRPr lang="en-US" altLang="ja-JP" sz="2400" dirty="0" smtClean="0">
              <a:solidFill>
                <a:schemeClr val="tx1">
                  <a:lumMod val="95000"/>
                  <a:lumOff val="5000"/>
                </a:schemeClr>
              </a:solidFill>
              <a:latin typeface="メイリオ"/>
              <a:ea typeface="メイリオ"/>
              <a:cs typeface="メイリオ"/>
            </a:endParaRPr>
          </a:p>
          <a:p>
            <a:pPr marL="0" indent="0">
              <a:buNone/>
            </a:pPr>
            <a:endParaRPr lang="en-US" altLang="ja-JP" sz="2400" dirty="0">
              <a:solidFill>
                <a:schemeClr val="tx1">
                  <a:lumMod val="95000"/>
                  <a:lumOff val="5000"/>
                </a:schemeClr>
              </a:solidFill>
              <a:latin typeface="メイリオ"/>
              <a:ea typeface="メイリオ"/>
              <a:cs typeface="メイリオ"/>
            </a:endParaRPr>
          </a:p>
          <a:p>
            <a:pPr marL="0" indent="0">
              <a:buNone/>
            </a:pPr>
            <a:r>
              <a:rPr lang="ja-JP" altLang="en-US" sz="2400" dirty="0" smtClean="0">
                <a:solidFill>
                  <a:schemeClr val="tx1">
                    <a:lumMod val="95000"/>
                    <a:lumOff val="5000"/>
                  </a:schemeClr>
                </a:solidFill>
                <a:latin typeface="メイリオ"/>
                <a:ea typeface="メイリオ"/>
                <a:cs typeface="メイリオ"/>
              </a:rPr>
              <a:t>プロジェクトでは，お客様が求める物を</a:t>
            </a:r>
            <a:endParaRPr lang="en-US" altLang="ja-JP" sz="2400" dirty="0" smtClean="0">
              <a:solidFill>
                <a:schemeClr val="tx1">
                  <a:lumMod val="95000"/>
                  <a:lumOff val="5000"/>
                </a:schemeClr>
              </a:solidFill>
              <a:latin typeface="メイリオ"/>
              <a:ea typeface="メイリオ"/>
              <a:cs typeface="メイリオ"/>
            </a:endParaRPr>
          </a:p>
          <a:p>
            <a:pPr marL="0" indent="0">
              <a:buNone/>
            </a:pPr>
            <a:endParaRPr lang="en-US" altLang="ja-JP" sz="2400" dirty="0">
              <a:solidFill>
                <a:schemeClr val="tx1">
                  <a:lumMod val="95000"/>
                  <a:lumOff val="5000"/>
                </a:schemeClr>
              </a:solidFill>
              <a:latin typeface="メイリオ"/>
              <a:ea typeface="メイリオ"/>
              <a:cs typeface="メイリオ"/>
            </a:endParaRPr>
          </a:p>
          <a:p>
            <a:pPr marL="800100" lvl="2" indent="0">
              <a:buNone/>
            </a:pPr>
            <a:r>
              <a:rPr lang="ja-JP" altLang="en-US" sz="3200" b="1" dirty="0" smtClean="0">
                <a:solidFill>
                  <a:srgbClr val="008000"/>
                </a:solidFill>
                <a:latin typeface="メイリオ"/>
                <a:ea typeface="メイリオ"/>
                <a:cs typeface="メイリオ"/>
              </a:rPr>
              <a:t>・早く</a:t>
            </a:r>
            <a:endParaRPr lang="en-US" altLang="ja-JP" sz="3200" b="1" dirty="0" smtClean="0">
              <a:solidFill>
                <a:srgbClr val="008000"/>
              </a:solidFill>
              <a:latin typeface="メイリオ"/>
              <a:ea typeface="メイリオ"/>
              <a:cs typeface="メイリオ"/>
            </a:endParaRPr>
          </a:p>
          <a:p>
            <a:pPr marL="800100" lvl="2" indent="0">
              <a:buNone/>
            </a:pPr>
            <a:r>
              <a:rPr lang="ja-JP" altLang="en-US" sz="3200" b="1" dirty="0" smtClean="0">
                <a:solidFill>
                  <a:srgbClr val="008000"/>
                </a:solidFill>
                <a:latin typeface="メイリオ"/>
                <a:ea typeface="メイリオ"/>
                <a:cs typeface="メイリオ"/>
              </a:rPr>
              <a:t>・安く</a:t>
            </a:r>
            <a:endParaRPr lang="en-US" altLang="ja-JP" sz="3200" b="1" dirty="0" smtClean="0">
              <a:solidFill>
                <a:srgbClr val="008000"/>
              </a:solidFill>
              <a:latin typeface="メイリオ"/>
              <a:ea typeface="メイリオ"/>
              <a:cs typeface="メイリオ"/>
            </a:endParaRPr>
          </a:p>
          <a:p>
            <a:pPr marL="800100" lvl="2" indent="0">
              <a:buNone/>
            </a:pPr>
            <a:r>
              <a:rPr lang="ja-JP" altLang="en-US" sz="3200" b="1" dirty="0" smtClean="0">
                <a:solidFill>
                  <a:srgbClr val="008000"/>
                </a:solidFill>
                <a:latin typeface="メイリオ"/>
                <a:ea typeface="メイリオ"/>
                <a:cs typeface="メイリオ"/>
              </a:rPr>
              <a:t>・高品質</a:t>
            </a:r>
            <a:endParaRPr lang="en-US" altLang="ja-JP" sz="3200" b="1" dirty="0" smtClean="0">
              <a:solidFill>
                <a:srgbClr val="008000"/>
              </a:solidFill>
              <a:latin typeface="メイリオ"/>
              <a:ea typeface="メイリオ"/>
              <a:cs typeface="メイリオ"/>
            </a:endParaRPr>
          </a:p>
          <a:p>
            <a:pPr marL="0" indent="0">
              <a:buNone/>
            </a:pPr>
            <a:endParaRPr lang="en-US" altLang="ja-JP" sz="2400" dirty="0">
              <a:solidFill>
                <a:schemeClr val="tx1">
                  <a:lumMod val="95000"/>
                  <a:lumOff val="5000"/>
                </a:schemeClr>
              </a:solidFill>
              <a:latin typeface="メイリオ"/>
              <a:ea typeface="メイリオ"/>
              <a:cs typeface="メイリオ"/>
            </a:endParaRPr>
          </a:p>
          <a:p>
            <a:pPr marL="0" indent="0">
              <a:buNone/>
            </a:pPr>
            <a:r>
              <a:rPr lang="ja-JP" altLang="en-US" sz="2400" dirty="0" smtClean="0">
                <a:solidFill>
                  <a:schemeClr val="tx1">
                    <a:lumMod val="95000"/>
                    <a:lumOff val="5000"/>
                  </a:schemeClr>
                </a:solidFill>
                <a:latin typeface="メイリオ"/>
                <a:ea typeface="メイリオ"/>
                <a:cs typeface="メイリオ"/>
              </a:rPr>
              <a:t>に作成することが求められます．</a:t>
            </a:r>
            <a:endParaRPr lang="en-US" altLang="ja-JP" sz="2400" dirty="0">
              <a:solidFill>
                <a:schemeClr val="tx1">
                  <a:lumMod val="95000"/>
                  <a:lumOff val="5000"/>
                </a:schemeClr>
              </a:solidFill>
              <a:latin typeface="メイリオ"/>
              <a:ea typeface="メイリオ"/>
              <a:cs typeface="メイリオ"/>
            </a:endParaRPr>
          </a:p>
        </p:txBody>
      </p:sp>
    </p:spTree>
    <p:extLst>
      <p:ext uri="{BB962C8B-B14F-4D97-AF65-F5344CB8AC3E}">
        <p14:creationId xmlns:p14="http://schemas.microsoft.com/office/powerpoint/2010/main" val="370887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06083" y="612759"/>
            <a:ext cx="5023368" cy="2946157"/>
          </a:xfrm>
        </p:spPr>
        <p:txBody>
          <a:bodyPr>
            <a:noAutofit/>
          </a:bodyPr>
          <a:lstStyle/>
          <a:p>
            <a:pPr marL="0" indent="0">
              <a:buNone/>
            </a:pPr>
            <a:endParaRPr lang="en-US" altLang="ja-JP" sz="4400" dirty="0">
              <a:solidFill>
                <a:schemeClr val="tx1">
                  <a:lumMod val="95000"/>
                  <a:lumOff val="5000"/>
                </a:schemeClr>
              </a:solidFill>
              <a:latin typeface="メイリオ"/>
              <a:ea typeface="メイリオ"/>
              <a:cs typeface="メイリオ"/>
            </a:endParaRPr>
          </a:p>
          <a:p>
            <a:pPr marL="800100" lvl="2" indent="0">
              <a:buNone/>
            </a:pPr>
            <a:r>
              <a:rPr lang="ja-JP" altLang="en-US" sz="5400" b="1" dirty="0">
                <a:solidFill>
                  <a:srgbClr val="008000"/>
                </a:solidFill>
                <a:latin typeface="メイリオ"/>
                <a:ea typeface="メイリオ"/>
                <a:cs typeface="メイリオ"/>
              </a:rPr>
              <a:t>・早く</a:t>
            </a:r>
            <a:endParaRPr lang="en-US" altLang="ja-JP" sz="5400" b="1" dirty="0">
              <a:solidFill>
                <a:srgbClr val="008000"/>
              </a:solidFill>
              <a:latin typeface="メイリオ"/>
              <a:ea typeface="メイリオ"/>
              <a:cs typeface="メイリオ"/>
            </a:endParaRPr>
          </a:p>
          <a:p>
            <a:pPr marL="800100" lvl="2" indent="0">
              <a:buNone/>
            </a:pPr>
            <a:r>
              <a:rPr lang="ja-JP" altLang="en-US" sz="5400" b="1" dirty="0">
                <a:solidFill>
                  <a:srgbClr val="008000"/>
                </a:solidFill>
                <a:latin typeface="メイリオ"/>
                <a:ea typeface="メイリオ"/>
                <a:cs typeface="メイリオ"/>
              </a:rPr>
              <a:t>・安く</a:t>
            </a:r>
            <a:endParaRPr lang="en-US" altLang="ja-JP" sz="5400" b="1" dirty="0">
              <a:solidFill>
                <a:srgbClr val="008000"/>
              </a:solidFill>
              <a:latin typeface="メイリオ"/>
              <a:ea typeface="メイリオ"/>
              <a:cs typeface="メイリオ"/>
            </a:endParaRPr>
          </a:p>
          <a:p>
            <a:pPr marL="800100" lvl="2" indent="0">
              <a:buNone/>
            </a:pPr>
            <a:r>
              <a:rPr lang="ja-JP" altLang="en-US" sz="5400" b="1" dirty="0">
                <a:solidFill>
                  <a:srgbClr val="008000"/>
                </a:solidFill>
                <a:latin typeface="メイリオ"/>
                <a:ea typeface="メイリオ"/>
                <a:cs typeface="メイリオ"/>
              </a:rPr>
              <a:t>・高品質</a:t>
            </a:r>
            <a:endParaRPr lang="en-US" altLang="ja-JP" sz="5400" b="1" dirty="0">
              <a:solidFill>
                <a:srgbClr val="008000"/>
              </a:solidFill>
              <a:latin typeface="メイリオ"/>
              <a:ea typeface="メイリオ"/>
              <a:cs typeface="メイリオ"/>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15" y="4572000"/>
            <a:ext cx="8686264" cy="3237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722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3247" y="1137849"/>
            <a:ext cx="5554629" cy="5219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8272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メイリオ"/>
                <a:ea typeface="メイリオ"/>
                <a:cs typeface="メイリオ"/>
              </a:rPr>
              <a:t>プログラム開発にあたって</a:t>
            </a:r>
            <a:endParaRPr kumimoji="1" lang="ja-JP" altLang="en-US" b="1" dirty="0">
              <a:latin typeface="メイリオ"/>
              <a:ea typeface="メイリオ"/>
              <a:cs typeface="メイリオ"/>
            </a:endParaRPr>
          </a:p>
        </p:txBody>
      </p:sp>
      <p:sp>
        <p:nvSpPr>
          <p:cNvPr id="3" name="コンテンツ プレースホルダー 2"/>
          <p:cNvSpPr>
            <a:spLocks noGrp="1"/>
          </p:cNvSpPr>
          <p:nvPr>
            <p:ph idx="1"/>
          </p:nvPr>
        </p:nvSpPr>
        <p:spPr>
          <a:xfrm>
            <a:off x="457200" y="1600200"/>
            <a:ext cx="8229600" cy="4828970"/>
          </a:xfrm>
        </p:spPr>
        <p:txBody>
          <a:bodyPr>
            <a:normAutofit/>
          </a:bodyPr>
          <a:lstStyle/>
          <a:p>
            <a:pPr marL="0" indent="0">
              <a:buNone/>
            </a:pPr>
            <a:r>
              <a:rPr lang="ja-JP" altLang="en-US" sz="2400" dirty="0" smtClean="0">
                <a:solidFill>
                  <a:schemeClr val="tx1">
                    <a:lumMod val="95000"/>
                    <a:lumOff val="5000"/>
                  </a:schemeClr>
                </a:solidFill>
                <a:latin typeface="メイリオ"/>
                <a:ea typeface="メイリオ"/>
                <a:cs typeface="メイリオ"/>
              </a:rPr>
              <a:t>社会人になると，色々な人と一緒にプログラムを作成するようになります．（これを</a:t>
            </a:r>
            <a:r>
              <a:rPr lang="ja-JP" altLang="en-US" sz="2400" b="1" dirty="0" smtClean="0">
                <a:solidFill>
                  <a:srgbClr val="008000"/>
                </a:solidFill>
                <a:latin typeface="メイリオ"/>
                <a:ea typeface="メイリオ"/>
                <a:cs typeface="メイリオ"/>
              </a:rPr>
              <a:t>プロジェクト開発</a:t>
            </a:r>
            <a:r>
              <a:rPr lang="ja-JP" altLang="en-US" sz="2400" dirty="0" smtClean="0">
                <a:solidFill>
                  <a:schemeClr val="tx1">
                    <a:lumMod val="95000"/>
                    <a:lumOff val="5000"/>
                  </a:schemeClr>
                </a:solidFill>
                <a:latin typeface="メイリオ"/>
                <a:ea typeface="メイリオ"/>
                <a:cs typeface="メイリオ"/>
              </a:rPr>
              <a:t>といいます）</a:t>
            </a:r>
            <a:endParaRPr lang="en-US" altLang="ja-JP" sz="2400" dirty="0" smtClean="0">
              <a:solidFill>
                <a:schemeClr val="tx1">
                  <a:lumMod val="95000"/>
                  <a:lumOff val="5000"/>
                </a:schemeClr>
              </a:solidFill>
              <a:latin typeface="メイリオ"/>
              <a:ea typeface="メイリオ"/>
              <a:cs typeface="メイリオ"/>
            </a:endParaRPr>
          </a:p>
          <a:p>
            <a:pPr marL="0" indent="0">
              <a:buNone/>
            </a:pPr>
            <a:endParaRPr lang="en-US" altLang="ja-JP" sz="2400" dirty="0">
              <a:solidFill>
                <a:schemeClr val="tx1">
                  <a:lumMod val="95000"/>
                  <a:lumOff val="5000"/>
                </a:schemeClr>
              </a:solidFill>
              <a:latin typeface="メイリオ"/>
              <a:ea typeface="メイリオ"/>
              <a:cs typeface="メイリオ"/>
            </a:endParaRPr>
          </a:p>
          <a:p>
            <a:pPr marL="0" indent="0">
              <a:buNone/>
            </a:pPr>
            <a:r>
              <a:rPr lang="ja-JP" altLang="en-US" sz="2400" dirty="0" smtClean="0">
                <a:solidFill>
                  <a:schemeClr val="tx1">
                    <a:lumMod val="95000"/>
                    <a:lumOff val="5000"/>
                  </a:schemeClr>
                </a:solidFill>
                <a:latin typeface="メイリオ"/>
                <a:ea typeface="メイリオ"/>
                <a:cs typeface="メイリオ"/>
              </a:rPr>
              <a:t>プロジェクトでは，お客様が求める物を</a:t>
            </a:r>
            <a:endParaRPr lang="en-US" altLang="ja-JP" sz="2400" dirty="0" smtClean="0">
              <a:solidFill>
                <a:schemeClr val="tx1">
                  <a:lumMod val="95000"/>
                  <a:lumOff val="5000"/>
                </a:schemeClr>
              </a:solidFill>
              <a:latin typeface="メイリオ"/>
              <a:ea typeface="メイリオ"/>
              <a:cs typeface="メイリオ"/>
            </a:endParaRPr>
          </a:p>
          <a:p>
            <a:pPr marL="0" indent="0">
              <a:buNone/>
            </a:pPr>
            <a:endParaRPr lang="en-US" altLang="ja-JP" sz="2400" dirty="0">
              <a:solidFill>
                <a:schemeClr val="tx1">
                  <a:lumMod val="95000"/>
                  <a:lumOff val="5000"/>
                </a:schemeClr>
              </a:solidFill>
              <a:latin typeface="メイリオ"/>
              <a:ea typeface="メイリオ"/>
              <a:cs typeface="メイリオ"/>
            </a:endParaRPr>
          </a:p>
          <a:p>
            <a:pPr marL="800100" lvl="2" indent="0">
              <a:buNone/>
            </a:pPr>
            <a:r>
              <a:rPr lang="ja-JP" altLang="en-US" sz="3200" b="1" dirty="0" smtClean="0">
                <a:solidFill>
                  <a:srgbClr val="008000"/>
                </a:solidFill>
                <a:latin typeface="メイリオ"/>
                <a:ea typeface="メイリオ"/>
                <a:cs typeface="メイリオ"/>
              </a:rPr>
              <a:t>・早く</a:t>
            </a:r>
            <a:endParaRPr lang="en-US" altLang="ja-JP" sz="3200" b="1" dirty="0" smtClean="0">
              <a:solidFill>
                <a:srgbClr val="008000"/>
              </a:solidFill>
              <a:latin typeface="メイリオ"/>
              <a:ea typeface="メイリオ"/>
              <a:cs typeface="メイリオ"/>
            </a:endParaRPr>
          </a:p>
          <a:p>
            <a:pPr marL="800100" lvl="2" indent="0">
              <a:buNone/>
            </a:pPr>
            <a:r>
              <a:rPr lang="ja-JP" altLang="en-US" sz="3200" b="1" dirty="0" smtClean="0">
                <a:solidFill>
                  <a:srgbClr val="008000"/>
                </a:solidFill>
                <a:latin typeface="メイリオ"/>
                <a:ea typeface="メイリオ"/>
                <a:cs typeface="メイリオ"/>
              </a:rPr>
              <a:t>・安く</a:t>
            </a:r>
            <a:endParaRPr lang="en-US" altLang="ja-JP" sz="3200" b="1" dirty="0" smtClean="0">
              <a:solidFill>
                <a:srgbClr val="008000"/>
              </a:solidFill>
              <a:latin typeface="メイリオ"/>
              <a:ea typeface="メイリオ"/>
              <a:cs typeface="メイリオ"/>
            </a:endParaRPr>
          </a:p>
          <a:p>
            <a:pPr marL="800100" lvl="2" indent="0">
              <a:buNone/>
            </a:pPr>
            <a:r>
              <a:rPr lang="ja-JP" altLang="en-US" sz="3200" b="1" dirty="0" smtClean="0">
                <a:solidFill>
                  <a:srgbClr val="008000"/>
                </a:solidFill>
                <a:latin typeface="メイリオ"/>
                <a:ea typeface="メイリオ"/>
                <a:cs typeface="メイリオ"/>
              </a:rPr>
              <a:t>・高品質</a:t>
            </a:r>
            <a:endParaRPr lang="en-US" altLang="ja-JP" sz="3200" b="1" dirty="0" smtClean="0">
              <a:solidFill>
                <a:srgbClr val="008000"/>
              </a:solidFill>
              <a:latin typeface="メイリオ"/>
              <a:ea typeface="メイリオ"/>
              <a:cs typeface="メイリオ"/>
            </a:endParaRPr>
          </a:p>
          <a:p>
            <a:pPr marL="0" indent="0">
              <a:buNone/>
            </a:pPr>
            <a:endParaRPr lang="en-US" altLang="ja-JP" sz="2400" dirty="0">
              <a:solidFill>
                <a:schemeClr val="tx1">
                  <a:lumMod val="95000"/>
                  <a:lumOff val="5000"/>
                </a:schemeClr>
              </a:solidFill>
              <a:latin typeface="メイリオ"/>
              <a:ea typeface="メイリオ"/>
              <a:cs typeface="メイリオ"/>
            </a:endParaRPr>
          </a:p>
          <a:p>
            <a:pPr marL="0" indent="0">
              <a:buNone/>
            </a:pPr>
            <a:r>
              <a:rPr lang="ja-JP" altLang="en-US" sz="2400" dirty="0" smtClean="0">
                <a:solidFill>
                  <a:schemeClr val="tx1">
                    <a:lumMod val="95000"/>
                    <a:lumOff val="5000"/>
                  </a:schemeClr>
                </a:solidFill>
                <a:latin typeface="メイリオ"/>
                <a:ea typeface="メイリオ"/>
                <a:cs typeface="メイリオ"/>
              </a:rPr>
              <a:t>に作成することが求められます．</a:t>
            </a:r>
            <a:endParaRPr lang="en-US" altLang="ja-JP" sz="2400" dirty="0">
              <a:solidFill>
                <a:schemeClr val="tx1">
                  <a:lumMod val="95000"/>
                  <a:lumOff val="5000"/>
                </a:schemeClr>
              </a:solidFill>
              <a:latin typeface="メイリオ"/>
              <a:ea typeface="メイリオ"/>
              <a:cs typeface="メイリオ"/>
            </a:endParaRPr>
          </a:p>
        </p:txBody>
      </p:sp>
      <p:sp>
        <p:nvSpPr>
          <p:cNvPr id="4" name="右中かっこ 3"/>
          <p:cNvSpPr/>
          <p:nvPr/>
        </p:nvSpPr>
        <p:spPr>
          <a:xfrm>
            <a:off x="3558988" y="3630705"/>
            <a:ext cx="1066800" cy="1873623"/>
          </a:xfrm>
          <a:prstGeom prst="rightBrace">
            <a:avLst/>
          </a:prstGeom>
          <a:ln>
            <a:solidFill>
              <a:srgbClr val="008E4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4278" y="3377089"/>
            <a:ext cx="2593449" cy="2436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rot="1921636">
            <a:off x="6678708" y="3339583"/>
            <a:ext cx="2347117" cy="369332"/>
          </a:xfrm>
          <a:prstGeom prst="rect">
            <a:avLst/>
          </a:prstGeom>
          <a:noFill/>
        </p:spPr>
        <p:txBody>
          <a:bodyPr wrap="none" rtlCol="0">
            <a:spAutoFit/>
          </a:bodyPr>
          <a:lstStyle/>
          <a:p>
            <a:r>
              <a:rPr kumimoji="1" lang="ja-JP" altLang="en-US" dirty="0" smtClean="0"/>
              <a:t>早い話がこんな感じ！</a:t>
            </a:r>
            <a:endParaRPr kumimoji="1" lang="ja-JP" altLang="en-US" dirty="0"/>
          </a:p>
        </p:txBody>
      </p:sp>
    </p:spTree>
    <p:extLst>
      <p:ext uri="{BB962C8B-B14F-4D97-AF65-F5344CB8AC3E}">
        <p14:creationId xmlns:p14="http://schemas.microsoft.com/office/powerpoint/2010/main" val="1187760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1564</TotalTime>
  <Words>1245</Words>
  <Application>Microsoft Office PowerPoint</Application>
  <PresentationFormat>画面に合わせる (4:3)</PresentationFormat>
  <Paragraphs>412</Paragraphs>
  <Slides>53</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53</vt:i4>
      </vt:variant>
    </vt:vector>
  </HeadingPairs>
  <TitlesOfParts>
    <vt:vector size="61" baseType="lpstr">
      <vt:lpstr>HGP創英ﾌﾟﾚｾﾞﾝｽEB</vt:lpstr>
      <vt:lpstr>ＭＳ Ｐゴシック</vt:lpstr>
      <vt:lpstr>Osaka</vt:lpstr>
      <vt:lpstr>メイリオ</vt:lpstr>
      <vt:lpstr>Arial</vt:lpstr>
      <vt:lpstr>Calibri</vt:lpstr>
      <vt:lpstr>Wingdings</vt:lpstr>
      <vt:lpstr>ホワイト</vt:lpstr>
      <vt:lpstr>プログラム設計（第1回）</vt:lpstr>
      <vt:lpstr>自己紹介</vt:lpstr>
      <vt:lpstr>自己紹介</vt:lpstr>
      <vt:lpstr>プログラミング遍歴</vt:lpstr>
      <vt:lpstr>システムエンジニア （オープン系）</vt:lpstr>
      <vt:lpstr>プログラム開発にあたって</vt:lpstr>
      <vt:lpstr>PowerPoint プレゼンテーション</vt:lpstr>
      <vt:lpstr>PowerPoint プレゼンテーション</vt:lpstr>
      <vt:lpstr>プログラム開発にあたって</vt:lpstr>
      <vt:lpstr>プログラム開発にあたって</vt:lpstr>
      <vt:lpstr>プログラム開発の現場</vt:lpstr>
      <vt:lpstr>プログラム開発の現場</vt:lpstr>
      <vt:lpstr>開発のポイント</vt:lpstr>
      <vt:lpstr>開発のポイント</vt:lpstr>
      <vt:lpstr>開発のポイント</vt:lpstr>
      <vt:lpstr>開発のポイント</vt:lpstr>
      <vt:lpstr>PowerPoint プレゼンテーション</vt:lpstr>
      <vt:lpstr>開発のポイント</vt:lpstr>
      <vt:lpstr>PowerPoint プレゼンテーション</vt:lpstr>
      <vt:lpstr>PowerPoint プレゼンテーション</vt:lpstr>
      <vt:lpstr>開発のポイント</vt:lpstr>
      <vt:lpstr>開発のポイント</vt:lpstr>
      <vt:lpstr>開発のポイント</vt:lpstr>
      <vt:lpstr>PowerPoint プレゼンテーション</vt:lpstr>
      <vt:lpstr>開発のポイント</vt:lpstr>
      <vt:lpstr>PowerPoint プレゼンテーション</vt:lpstr>
      <vt:lpstr>プログラム開発の流れ</vt:lpstr>
      <vt:lpstr>開発手法</vt:lpstr>
      <vt:lpstr>開発手法</vt:lpstr>
      <vt:lpstr>開発手法</vt:lpstr>
      <vt:lpstr>開発手法</vt:lpstr>
      <vt:lpstr>開発手法</vt:lpstr>
      <vt:lpstr>開発手法</vt:lpstr>
      <vt:lpstr>開発手法</vt:lpstr>
      <vt:lpstr>開発手法</vt:lpstr>
      <vt:lpstr>開発手法</vt:lpstr>
      <vt:lpstr>プログラム開発の約束</vt:lpstr>
      <vt:lpstr>開発のポイント</vt:lpstr>
      <vt:lpstr>開発のポイント</vt:lpstr>
      <vt:lpstr>プログラム開発の約束</vt:lpstr>
      <vt:lpstr>PowerPoint プレゼンテーション</vt:lpstr>
      <vt:lpstr>ドキュメントってなに？</vt:lpstr>
      <vt:lpstr>PowerPoint プレゼンテーション</vt:lpstr>
      <vt:lpstr>開発手法</vt:lpstr>
      <vt:lpstr>PowerPoint プレゼンテーション</vt:lpstr>
      <vt:lpstr>要件定義</vt:lpstr>
      <vt:lpstr>要件定義</vt:lpstr>
      <vt:lpstr>ドキュメントの決まり</vt:lpstr>
      <vt:lpstr>ドキュメントの決まり</vt:lpstr>
      <vt:lpstr>ドキュメントの決まり</vt:lpstr>
      <vt:lpstr>ドキュメントの決まり</vt:lpstr>
      <vt:lpstr>ドキュメントの決まり</vt:lpstr>
      <vt:lpstr>要件定義</vt:lpstr>
    </vt:vector>
  </TitlesOfParts>
  <Company>大阪市立大学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櫻井 健一</dc:creator>
  <cp:lastModifiedBy>梶田 純孝</cp:lastModifiedBy>
  <cp:revision>113</cp:revision>
  <cp:lastPrinted>2012-04-11T13:25:49Z</cp:lastPrinted>
  <dcterms:created xsi:type="dcterms:W3CDTF">2012-03-28T01:50:10Z</dcterms:created>
  <dcterms:modified xsi:type="dcterms:W3CDTF">2019-04-08T13:22:22Z</dcterms:modified>
</cp:coreProperties>
</file>