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98" r:id="rId3"/>
    <p:sldId id="301" r:id="rId4"/>
    <p:sldId id="300" r:id="rId5"/>
    <p:sldId id="319" r:id="rId6"/>
    <p:sldId id="299" r:id="rId7"/>
    <p:sldId id="304" r:id="rId8"/>
    <p:sldId id="303" r:id="rId9"/>
    <p:sldId id="302" r:id="rId10"/>
    <p:sldId id="305" r:id="rId11"/>
    <p:sldId id="306" r:id="rId12"/>
    <p:sldId id="307" r:id="rId13"/>
    <p:sldId id="314" r:id="rId14"/>
    <p:sldId id="315" r:id="rId15"/>
    <p:sldId id="311" r:id="rId16"/>
    <p:sldId id="316" r:id="rId17"/>
    <p:sldId id="317" r:id="rId18"/>
  </p:sldIdLst>
  <p:sldSz cx="9144000" cy="6858000" type="screen4x3"/>
  <p:notesSz cx="6769100" cy="9906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660"/>
  </p:normalViewPr>
  <p:slideViewPr>
    <p:cSldViewPr>
      <p:cViewPr varScale="1">
        <p:scale>
          <a:sx n="77" d="100"/>
          <a:sy n="77" d="100"/>
        </p:scale>
        <p:origin x="48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33277"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34258" y="0"/>
            <a:ext cx="2933277" cy="495300"/>
          </a:xfrm>
          <a:prstGeom prst="rect">
            <a:avLst/>
          </a:prstGeom>
        </p:spPr>
        <p:txBody>
          <a:bodyPr vert="horz" lIns="91440" tIns="45720" rIns="91440" bIns="45720" rtlCol="0"/>
          <a:lstStyle>
            <a:lvl1pPr algn="r">
              <a:defRPr sz="1200"/>
            </a:lvl1pPr>
          </a:lstStyle>
          <a:p>
            <a:fld id="{98CADED7-A4D8-4C3E-86FD-90A4929AFD67}" type="datetimeFigureOut">
              <a:rPr kumimoji="1" lang="ja-JP" altLang="en-US" smtClean="0"/>
              <a:t>2019/4/9</a:t>
            </a:fld>
            <a:endParaRPr kumimoji="1" lang="ja-JP" altLang="en-US"/>
          </a:p>
        </p:txBody>
      </p:sp>
      <p:sp>
        <p:nvSpPr>
          <p:cNvPr id="4" name="フッター プレースホルダー 3"/>
          <p:cNvSpPr>
            <a:spLocks noGrp="1"/>
          </p:cNvSpPr>
          <p:nvPr>
            <p:ph type="ftr" sz="quarter" idx="2"/>
          </p:nvPr>
        </p:nvSpPr>
        <p:spPr>
          <a:xfrm>
            <a:off x="1" y="9408981"/>
            <a:ext cx="2933277"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34258" y="9408981"/>
            <a:ext cx="2933277" cy="495300"/>
          </a:xfrm>
          <a:prstGeom prst="rect">
            <a:avLst/>
          </a:prstGeom>
        </p:spPr>
        <p:txBody>
          <a:bodyPr vert="horz" lIns="91440" tIns="45720" rIns="91440" bIns="45720" rtlCol="0" anchor="b"/>
          <a:lstStyle>
            <a:lvl1pPr algn="r">
              <a:defRPr sz="1200"/>
            </a:lvl1pPr>
          </a:lstStyle>
          <a:p>
            <a:fld id="{8BC8193E-99F7-4D44-B3F8-11F922EF88A0}" type="slidenum">
              <a:rPr kumimoji="1" lang="ja-JP" altLang="en-US" smtClean="0"/>
              <a:t>‹#›</a:t>
            </a:fld>
            <a:endParaRPr kumimoji="1" lang="ja-JP" altLang="en-US"/>
          </a:p>
        </p:txBody>
      </p:sp>
    </p:spTree>
    <p:extLst>
      <p:ext uri="{BB962C8B-B14F-4D97-AF65-F5344CB8AC3E}">
        <p14:creationId xmlns:p14="http://schemas.microsoft.com/office/powerpoint/2010/main" val="1870572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33700"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33813" y="0"/>
            <a:ext cx="2933700" cy="495300"/>
          </a:xfrm>
          <a:prstGeom prst="rect">
            <a:avLst/>
          </a:prstGeom>
        </p:spPr>
        <p:txBody>
          <a:bodyPr vert="horz" lIns="91440" tIns="45720" rIns="91440" bIns="45720" rtlCol="0"/>
          <a:lstStyle>
            <a:lvl1pPr algn="r">
              <a:defRPr sz="1200"/>
            </a:lvl1pPr>
          </a:lstStyle>
          <a:p>
            <a:fld id="{BB45089D-E16A-4C38-8BDD-38ECF35BC4BA}" type="datetimeFigureOut">
              <a:rPr kumimoji="1" lang="ja-JP" altLang="en-US" smtClean="0"/>
              <a:t>2019/4/9</a:t>
            </a:fld>
            <a:endParaRPr kumimoji="1" lang="ja-JP" altLang="en-US"/>
          </a:p>
        </p:txBody>
      </p:sp>
      <p:sp>
        <p:nvSpPr>
          <p:cNvPr id="4" name="スライド イメージ プレースホルダー 3"/>
          <p:cNvSpPr>
            <a:spLocks noGrp="1" noRot="1" noChangeAspect="1"/>
          </p:cNvSpPr>
          <p:nvPr>
            <p:ph type="sldImg" idx="2"/>
          </p:nvPr>
        </p:nvSpPr>
        <p:spPr>
          <a:xfrm>
            <a:off x="908050" y="742950"/>
            <a:ext cx="4953000" cy="37147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6275" y="4705350"/>
            <a:ext cx="5416550" cy="44577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09113"/>
            <a:ext cx="2933700"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33813" y="9409113"/>
            <a:ext cx="2933700" cy="495300"/>
          </a:xfrm>
          <a:prstGeom prst="rect">
            <a:avLst/>
          </a:prstGeom>
        </p:spPr>
        <p:txBody>
          <a:bodyPr vert="horz" lIns="91440" tIns="45720" rIns="91440" bIns="45720" rtlCol="0" anchor="b"/>
          <a:lstStyle>
            <a:lvl1pPr algn="r">
              <a:defRPr sz="1200"/>
            </a:lvl1pPr>
          </a:lstStyle>
          <a:p>
            <a:fld id="{E93AA48E-56F0-46AB-8026-C1D06C2C997F}" type="slidenum">
              <a:rPr kumimoji="1" lang="ja-JP" altLang="en-US" smtClean="0"/>
              <a:t>‹#›</a:t>
            </a:fld>
            <a:endParaRPr kumimoji="1" lang="ja-JP" altLang="en-US"/>
          </a:p>
        </p:txBody>
      </p:sp>
    </p:spTree>
    <p:extLst>
      <p:ext uri="{BB962C8B-B14F-4D97-AF65-F5344CB8AC3E}">
        <p14:creationId xmlns:p14="http://schemas.microsoft.com/office/powerpoint/2010/main" val="1590781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93AA48E-56F0-46AB-8026-C1D06C2C997F}" type="slidenum">
              <a:rPr kumimoji="1" lang="ja-JP" altLang="en-US" smtClean="0"/>
              <a:t>1</a:t>
            </a:fld>
            <a:endParaRPr kumimoji="1" lang="ja-JP" altLang="en-US"/>
          </a:p>
        </p:txBody>
      </p:sp>
    </p:spTree>
    <p:extLst>
      <p:ext uri="{BB962C8B-B14F-4D97-AF65-F5344CB8AC3E}">
        <p14:creationId xmlns:p14="http://schemas.microsoft.com/office/powerpoint/2010/main" val="2602552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93AA48E-56F0-46AB-8026-C1D06C2C997F}" type="slidenum">
              <a:rPr kumimoji="1" lang="ja-JP" altLang="en-US" smtClean="0"/>
              <a:t>3</a:t>
            </a:fld>
            <a:endParaRPr kumimoji="1" lang="ja-JP" altLang="en-US"/>
          </a:p>
        </p:txBody>
      </p:sp>
    </p:spTree>
    <p:extLst>
      <p:ext uri="{BB962C8B-B14F-4D97-AF65-F5344CB8AC3E}">
        <p14:creationId xmlns:p14="http://schemas.microsoft.com/office/powerpoint/2010/main" val="36299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2965144-BFFB-4279-952C-3E54AF3F4F3A}" type="datetimeFigureOut">
              <a:rPr kumimoji="1" lang="ja-JP" altLang="en-US" smtClean="0"/>
              <a:t>2019/4/9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9F3DB0-3FEF-4EEC-971D-906113AD0D94}" type="slidenum">
              <a:rPr kumimoji="1" lang="ja-JP" altLang="en-US" smtClean="0"/>
              <a:t>‹#›</a:t>
            </a:fld>
            <a:endParaRPr kumimoji="1" lang="ja-JP" altLang="en-US"/>
          </a:p>
        </p:txBody>
      </p:sp>
    </p:spTree>
    <p:extLst>
      <p:ext uri="{BB962C8B-B14F-4D97-AF65-F5344CB8AC3E}">
        <p14:creationId xmlns:p14="http://schemas.microsoft.com/office/powerpoint/2010/main" val="3191853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2965144-BFFB-4279-952C-3E54AF3F4F3A}" type="datetimeFigureOut">
              <a:rPr kumimoji="1" lang="ja-JP" altLang="en-US" smtClean="0"/>
              <a:t>2019/4/9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9F3DB0-3FEF-4EEC-971D-906113AD0D94}" type="slidenum">
              <a:rPr kumimoji="1" lang="ja-JP" altLang="en-US" smtClean="0"/>
              <a:t>‹#›</a:t>
            </a:fld>
            <a:endParaRPr kumimoji="1" lang="ja-JP" altLang="en-US"/>
          </a:p>
        </p:txBody>
      </p:sp>
    </p:spTree>
    <p:extLst>
      <p:ext uri="{BB962C8B-B14F-4D97-AF65-F5344CB8AC3E}">
        <p14:creationId xmlns:p14="http://schemas.microsoft.com/office/powerpoint/2010/main" val="2200174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2965144-BFFB-4279-952C-3E54AF3F4F3A}" type="datetimeFigureOut">
              <a:rPr kumimoji="1" lang="ja-JP" altLang="en-US" smtClean="0"/>
              <a:t>2019/4/9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9F3DB0-3FEF-4EEC-971D-906113AD0D94}" type="slidenum">
              <a:rPr kumimoji="1" lang="ja-JP" altLang="en-US" smtClean="0"/>
              <a:t>‹#›</a:t>
            </a:fld>
            <a:endParaRPr kumimoji="1" lang="ja-JP" altLang="en-US"/>
          </a:p>
        </p:txBody>
      </p:sp>
    </p:spTree>
    <p:extLst>
      <p:ext uri="{BB962C8B-B14F-4D97-AF65-F5344CB8AC3E}">
        <p14:creationId xmlns:p14="http://schemas.microsoft.com/office/powerpoint/2010/main" val="291435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2965144-BFFB-4279-952C-3E54AF3F4F3A}" type="datetimeFigureOut">
              <a:rPr kumimoji="1" lang="ja-JP" altLang="en-US" smtClean="0"/>
              <a:t>2019/4/9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9F3DB0-3FEF-4EEC-971D-906113AD0D94}" type="slidenum">
              <a:rPr kumimoji="1" lang="ja-JP" altLang="en-US" smtClean="0"/>
              <a:t>‹#›</a:t>
            </a:fld>
            <a:endParaRPr kumimoji="1" lang="ja-JP" altLang="en-US"/>
          </a:p>
        </p:txBody>
      </p:sp>
    </p:spTree>
    <p:extLst>
      <p:ext uri="{BB962C8B-B14F-4D97-AF65-F5344CB8AC3E}">
        <p14:creationId xmlns:p14="http://schemas.microsoft.com/office/powerpoint/2010/main" val="3271700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2965144-BFFB-4279-952C-3E54AF3F4F3A}" type="datetimeFigureOut">
              <a:rPr kumimoji="1" lang="ja-JP" altLang="en-US" smtClean="0"/>
              <a:t>2019/4/9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9F3DB0-3FEF-4EEC-971D-906113AD0D94}" type="slidenum">
              <a:rPr kumimoji="1" lang="ja-JP" altLang="en-US" smtClean="0"/>
              <a:t>‹#›</a:t>
            </a:fld>
            <a:endParaRPr kumimoji="1" lang="ja-JP" altLang="en-US"/>
          </a:p>
        </p:txBody>
      </p:sp>
    </p:spTree>
    <p:extLst>
      <p:ext uri="{BB962C8B-B14F-4D97-AF65-F5344CB8AC3E}">
        <p14:creationId xmlns:p14="http://schemas.microsoft.com/office/powerpoint/2010/main" val="3689221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2965144-BFFB-4279-952C-3E54AF3F4F3A}" type="datetimeFigureOut">
              <a:rPr kumimoji="1" lang="ja-JP" altLang="en-US" smtClean="0"/>
              <a:t>2019/4/9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79F3DB0-3FEF-4EEC-971D-906113AD0D94}" type="slidenum">
              <a:rPr kumimoji="1" lang="ja-JP" altLang="en-US" smtClean="0"/>
              <a:t>‹#›</a:t>
            </a:fld>
            <a:endParaRPr kumimoji="1" lang="ja-JP" altLang="en-US"/>
          </a:p>
        </p:txBody>
      </p:sp>
    </p:spTree>
    <p:extLst>
      <p:ext uri="{BB962C8B-B14F-4D97-AF65-F5344CB8AC3E}">
        <p14:creationId xmlns:p14="http://schemas.microsoft.com/office/powerpoint/2010/main" val="3340733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2965144-BFFB-4279-952C-3E54AF3F4F3A}" type="datetimeFigureOut">
              <a:rPr kumimoji="1" lang="ja-JP" altLang="en-US" smtClean="0"/>
              <a:t>2019/4/9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79F3DB0-3FEF-4EEC-971D-906113AD0D94}" type="slidenum">
              <a:rPr kumimoji="1" lang="ja-JP" altLang="en-US" smtClean="0"/>
              <a:t>‹#›</a:t>
            </a:fld>
            <a:endParaRPr kumimoji="1" lang="ja-JP" altLang="en-US"/>
          </a:p>
        </p:txBody>
      </p:sp>
    </p:spTree>
    <p:extLst>
      <p:ext uri="{BB962C8B-B14F-4D97-AF65-F5344CB8AC3E}">
        <p14:creationId xmlns:p14="http://schemas.microsoft.com/office/powerpoint/2010/main" val="253719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2965144-BFFB-4279-952C-3E54AF3F4F3A}" type="datetimeFigureOut">
              <a:rPr kumimoji="1" lang="ja-JP" altLang="en-US" smtClean="0"/>
              <a:t>2019/4/9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79F3DB0-3FEF-4EEC-971D-906113AD0D94}" type="slidenum">
              <a:rPr kumimoji="1" lang="ja-JP" altLang="en-US" smtClean="0"/>
              <a:t>‹#›</a:t>
            </a:fld>
            <a:endParaRPr kumimoji="1" lang="ja-JP" altLang="en-US"/>
          </a:p>
        </p:txBody>
      </p:sp>
    </p:spTree>
    <p:extLst>
      <p:ext uri="{BB962C8B-B14F-4D97-AF65-F5344CB8AC3E}">
        <p14:creationId xmlns:p14="http://schemas.microsoft.com/office/powerpoint/2010/main" val="1939482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2965144-BFFB-4279-952C-3E54AF3F4F3A}" type="datetimeFigureOut">
              <a:rPr kumimoji="1" lang="ja-JP" altLang="en-US" smtClean="0"/>
              <a:t>2019/4/9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79F3DB0-3FEF-4EEC-971D-906113AD0D94}" type="slidenum">
              <a:rPr kumimoji="1" lang="ja-JP" altLang="en-US" smtClean="0"/>
              <a:t>‹#›</a:t>
            </a:fld>
            <a:endParaRPr kumimoji="1" lang="ja-JP" altLang="en-US"/>
          </a:p>
        </p:txBody>
      </p:sp>
    </p:spTree>
    <p:extLst>
      <p:ext uri="{BB962C8B-B14F-4D97-AF65-F5344CB8AC3E}">
        <p14:creationId xmlns:p14="http://schemas.microsoft.com/office/powerpoint/2010/main" val="419860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2965144-BFFB-4279-952C-3E54AF3F4F3A}" type="datetimeFigureOut">
              <a:rPr kumimoji="1" lang="ja-JP" altLang="en-US" smtClean="0"/>
              <a:t>2019/4/9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79F3DB0-3FEF-4EEC-971D-906113AD0D94}" type="slidenum">
              <a:rPr kumimoji="1" lang="ja-JP" altLang="en-US" smtClean="0"/>
              <a:t>‹#›</a:t>
            </a:fld>
            <a:endParaRPr kumimoji="1" lang="ja-JP" altLang="en-US"/>
          </a:p>
        </p:txBody>
      </p:sp>
    </p:spTree>
    <p:extLst>
      <p:ext uri="{BB962C8B-B14F-4D97-AF65-F5344CB8AC3E}">
        <p14:creationId xmlns:p14="http://schemas.microsoft.com/office/powerpoint/2010/main" val="70227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2965144-BFFB-4279-952C-3E54AF3F4F3A}" type="datetimeFigureOut">
              <a:rPr kumimoji="1" lang="ja-JP" altLang="en-US" smtClean="0"/>
              <a:t>2019/4/9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79F3DB0-3FEF-4EEC-971D-906113AD0D94}" type="slidenum">
              <a:rPr kumimoji="1" lang="ja-JP" altLang="en-US" smtClean="0"/>
              <a:t>‹#›</a:t>
            </a:fld>
            <a:endParaRPr kumimoji="1" lang="ja-JP" altLang="en-US"/>
          </a:p>
        </p:txBody>
      </p:sp>
    </p:spTree>
    <p:extLst>
      <p:ext uri="{BB962C8B-B14F-4D97-AF65-F5344CB8AC3E}">
        <p14:creationId xmlns:p14="http://schemas.microsoft.com/office/powerpoint/2010/main" val="310388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65144-BFFB-4279-952C-3E54AF3F4F3A}" type="datetimeFigureOut">
              <a:rPr kumimoji="1" lang="ja-JP" altLang="en-US" smtClean="0"/>
              <a:t>2019/4/9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F3DB0-3FEF-4EEC-971D-906113AD0D94}" type="slidenum">
              <a:rPr kumimoji="1" lang="ja-JP" altLang="en-US" smtClean="0"/>
              <a:t>‹#›</a:t>
            </a:fld>
            <a:endParaRPr kumimoji="1" lang="ja-JP" altLang="en-US"/>
          </a:p>
        </p:txBody>
      </p:sp>
    </p:spTree>
    <p:extLst>
      <p:ext uri="{BB962C8B-B14F-4D97-AF65-F5344CB8AC3E}">
        <p14:creationId xmlns:p14="http://schemas.microsoft.com/office/powerpoint/2010/main" val="251771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4800" dirty="0" smtClean="0">
                <a:latin typeface="メイリオ" pitchFamily="50" charset="-128"/>
                <a:ea typeface="メイリオ" pitchFamily="50" charset="-128"/>
                <a:cs typeface="メイリオ" pitchFamily="50" charset="-128"/>
              </a:rPr>
              <a:t>プログラム設計</a:t>
            </a:r>
            <a:r>
              <a:rPr lang="en-US" altLang="ja-JP" sz="4800" dirty="0" smtClean="0">
                <a:latin typeface="メイリオ" pitchFamily="50" charset="-128"/>
                <a:ea typeface="メイリオ" pitchFamily="50" charset="-128"/>
                <a:cs typeface="メイリオ" pitchFamily="50" charset="-128"/>
              </a:rPr>
              <a:t/>
            </a:r>
            <a:br>
              <a:rPr lang="en-US" altLang="ja-JP" sz="4800" dirty="0" smtClean="0">
                <a:latin typeface="メイリオ" pitchFamily="50" charset="-128"/>
                <a:ea typeface="メイリオ" pitchFamily="50" charset="-128"/>
                <a:cs typeface="メイリオ" pitchFamily="50" charset="-128"/>
              </a:rPr>
            </a:br>
            <a:endParaRPr kumimoji="1" lang="ja-JP" altLang="en-US" sz="4800"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p:txBody>
          <a:bodyPr/>
          <a:lstStyle/>
          <a:p>
            <a:r>
              <a:rPr kumimoji="1" lang="ja-JP" altLang="en-US" dirty="0" smtClean="0">
                <a:latin typeface="メイリオ" pitchFamily="50" charset="-128"/>
                <a:ea typeface="メイリオ" pitchFamily="50" charset="-128"/>
                <a:cs typeface="メイリオ" pitchFamily="50" charset="-128"/>
              </a:rPr>
              <a:t>第</a:t>
            </a:r>
            <a:r>
              <a:rPr kumimoji="1" lang="en-US" altLang="ja-JP" dirty="0" smtClean="0">
                <a:latin typeface="メイリオ" pitchFamily="50" charset="-128"/>
                <a:ea typeface="メイリオ" pitchFamily="50" charset="-128"/>
                <a:cs typeface="メイリオ" pitchFamily="50" charset="-128"/>
              </a:rPr>
              <a:t>2</a:t>
            </a:r>
            <a:r>
              <a:rPr kumimoji="1" lang="ja-JP" altLang="en-US" dirty="0" smtClean="0">
                <a:latin typeface="メイリオ" pitchFamily="50" charset="-128"/>
                <a:ea typeface="メイリオ" pitchFamily="50" charset="-128"/>
                <a:cs typeface="メイリオ" pitchFamily="50" charset="-128"/>
              </a:rPr>
              <a:t>週目</a:t>
            </a:r>
            <a:endParaRPr kumimoji="1"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726128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txBox="1">
            <a:spLocks/>
          </p:cNvSpPr>
          <p:nvPr/>
        </p:nvSpPr>
        <p:spPr>
          <a:xfrm>
            <a:off x="442663" y="1052736"/>
            <a:ext cx="8229600" cy="5112568"/>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pPr>
            <a:r>
              <a:rPr lang="ja-JP" altLang="en-US" sz="4000" b="1" dirty="0">
                <a:latin typeface="メイリオ" pitchFamily="50" charset="-128"/>
                <a:ea typeface="メイリオ" pitchFamily="50" charset="-128"/>
                <a:cs typeface="メイリオ" pitchFamily="50" charset="-128"/>
              </a:rPr>
              <a:t>次</a:t>
            </a:r>
            <a:r>
              <a:rPr lang="ja-JP" altLang="en-US" sz="4000" b="1" dirty="0" smtClean="0">
                <a:latin typeface="メイリオ" pitchFamily="50" charset="-128"/>
                <a:ea typeface="メイリオ" pitchFamily="50" charset="-128"/>
                <a:cs typeface="メイリオ" pitchFamily="50" charset="-128"/>
              </a:rPr>
              <a:t>に</a:t>
            </a:r>
            <a:r>
              <a:rPr lang="ja-JP" altLang="en-US" sz="4000" b="1" dirty="0">
                <a:solidFill>
                  <a:srgbClr val="FF0000"/>
                </a:solidFill>
                <a:latin typeface="メイリオ" pitchFamily="50" charset="-128"/>
                <a:ea typeface="メイリオ" pitchFamily="50" charset="-128"/>
                <a:cs typeface="メイリオ" pitchFamily="50" charset="-128"/>
              </a:rPr>
              <a:t>「</a:t>
            </a:r>
            <a:r>
              <a:rPr lang="ja-JP" altLang="ja-JP" sz="4000" b="1" dirty="0" smtClean="0">
                <a:solidFill>
                  <a:srgbClr val="FF0000"/>
                </a:solidFill>
              </a:rPr>
              <a:t>要</a:t>
            </a:r>
            <a:r>
              <a:rPr lang="ja-JP" altLang="en-US" sz="4000" b="1" dirty="0" smtClean="0">
                <a:solidFill>
                  <a:srgbClr val="FF0000"/>
                </a:solidFill>
              </a:rPr>
              <a:t>求</a:t>
            </a:r>
            <a:r>
              <a:rPr lang="ja-JP" altLang="ja-JP" sz="4000" b="1" dirty="0" smtClean="0">
                <a:solidFill>
                  <a:srgbClr val="FF0000"/>
                </a:solidFill>
              </a:rPr>
              <a:t>定義書</a:t>
            </a:r>
            <a:r>
              <a:rPr lang="ja-JP" altLang="en-US" sz="4000" b="1" dirty="0" smtClean="0">
                <a:solidFill>
                  <a:srgbClr val="FF0000"/>
                </a:solidFill>
                <a:latin typeface="メイリオ" pitchFamily="50" charset="-128"/>
                <a:ea typeface="メイリオ" pitchFamily="50" charset="-128"/>
                <a:cs typeface="メイリオ" pitchFamily="50" charset="-128"/>
              </a:rPr>
              <a:t>」</a:t>
            </a:r>
            <a:r>
              <a:rPr lang="ja-JP" altLang="en-US" sz="4000" dirty="0" smtClean="0">
                <a:latin typeface="メイリオ" pitchFamily="50" charset="-128"/>
                <a:ea typeface="メイリオ" pitchFamily="50" charset="-128"/>
                <a:cs typeface="メイリオ" pitchFamily="50" charset="-128"/>
              </a:rPr>
              <a:t>の</a:t>
            </a:r>
            <a:endParaRPr lang="en-US" altLang="ja-JP" sz="4000" dirty="0" smtClean="0">
              <a:latin typeface="メイリオ" pitchFamily="50" charset="-128"/>
              <a:ea typeface="メイリオ" pitchFamily="50" charset="-128"/>
              <a:cs typeface="メイリオ" pitchFamily="50" charset="-128"/>
            </a:endParaRPr>
          </a:p>
          <a:p>
            <a:pPr marL="0" indent="0" algn="ctr">
              <a:buNone/>
            </a:pPr>
            <a:r>
              <a:rPr lang="ja-JP" altLang="ja-JP" sz="4000" dirty="0" smtClean="0"/>
              <a:t>【</a:t>
            </a:r>
            <a:r>
              <a:rPr lang="ja-JP" altLang="ja-JP" sz="4000" dirty="0"/>
              <a:t>機能】</a:t>
            </a:r>
          </a:p>
          <a:p>
            <a:pPr marL="0" indent="0" algn="ctr">
              <a:buNone/>
            </a:pPr>
            <a:r>
              <a:rPr lang="ja-JP" altLang="en-US" sz="4000" b="1" dirty="0" smtClean="0">
                <a:latin typeface="メイリオ" pitchFamily="50" charset="-128"/>
                <a:ea typeface="メイリオ" pitchFamily="50" charset="-128"/>
                <a:cs typeface="メイリオ" pitchFamily="50" charset="-128"/>
              </a:rPr>
              <a:t>を</a:t>
            </a:r>
            <a:r>
              <a:rPr lang="ja-JP" altLang="en-US" sz="4000" b="1" dirty="0" smtClean="0">
                <a:solidFill>
                  <a:srgbClr val="FF0000"/>
                </a:solidFill>
                <a:latin typeface="メイリオ" pitchFamily="50" charset="-128"/>
                <a:ea typeface="メイリオ" pitchFamily="50" charset="-128"/>
                <a:cs typeface="メイリオ" pitchFamily="50" charset="-128"/>
              </a:rPr>
              <a:t>機能欄</a:t>
            </a:r>
            <a:r>
              <a:rPr lang="ja-JP" altLang="en-US" sz="4000" b="1" dirty="0" smtClean="0">
                <a:latin typeface="メイリオ" pitchFamily="50" charset="-128"/>
                <a:ea typeface="メイリオ" pitchFamily="50" charset="-128"/>
                <a:cs typeface="メイリオ" pitchFamily="50" charset="-128"/>
              </a:rPr>
              <a:t>へ転記します。</a:t>
            </a:r>
            <a:endParaRPr lang="en-US" altLang="ja-JP" sz="4000" b="1" dirty="0" smtClean="0">
              <a:latin typeface="メイリオ" pitchFamily="50" charset="-128"/>
              <a:ea typeface="メイリオ" pitchFamily="50" charset="-128"/>
              <a:cs typeface="メイリオ" pitchFamily="50" charset="-128"/>
            </a:endParaRPr>
          </a:p>
          <a:p>
            <a:pPr marL="0" indent="0" algn="ctr">
              <a:buNone/>
            </a:pPr>
            <a:endParaRPr lang="en-US" altLang="ja-JP" sz="4000" b="1" dirty="0">
              <a:latin typeface="メイリオ" pitchFamily="50" charset="-128"/>
              <a:ea typeface="メイリオ" pitchFamily="50" charset="-128"/>
              <a:cs typeface="メイリオ" pitchFamily="50" charset="-128"/>
            </a:endParaRPr>
          </a:p>
          <a:p>
            <a:pPr marL="0" indent="0" algn="ctr">
              <a:buNone/>
            </a:pPr>
            <a:r>
              <a:rPr lang="ja-JP" altLang="en-US" sz="4000" b="1" dirty="0" smtClean="0">
                <a:latin typeface="メイリオ" pitchFamily="50" charset="-128"/>
                <a:ea typeface="メイリオ" pitchFamily="50" charset="-128"/>
                <a:cs typeface="メイリオ" pitchFamily="50" charset="-128"/>
              </a:rPr>
              <a:t>そして、</a:t>
            </a:r>
            <a:r>
              <a:rPr lang="ja-JP" altLang="en-US" sz="4000" b="1" dirty="0" smtClean="0">
                <a:solidFill>
                  <a:srgbClr val="FF0000"/>
                </a:solidFill>
                <a:latin typeface="メイリオ" pitchFamily="50" charset="-128"/>
                <a:ea typeface="メイリオ" pitchFamily="50" charset="-128"/>
                <a:cs typeface="メイリオ" pitchFamily="50" charset="-128"/>
              </a:rPr>
              <a:t>「要求</a:t>
            </a:r>
            <a:r>
              <a:rPr lang="ja-JP" altLang="ja-JP" sz="4000" b="1" dirty="0" smtClean="0">
                <a:solidFill>
                  <a:srgbClr val="FF0000"/>
                </a:solidFill>
              </a:rPr>
              <a:t>定義書</a:t>
            </a:r>
            <a:r>
              <a:rPr lang="ja-JP" altLang="en-US" sz="4000" b="1" dirty="0" smtClean="0">
                <a:solidFill>
                  <a:srgbClr val="FF0000"/>
                </a:solidFill>
                <a:latin typeface="メイリオ" pitchFamily="50" charset="-128"/>
                <a:ea typeface="メイリオ" pitchFamily="50" charset="-128"/>
                <a:cs typeface="メイリオ" pitchFamily="50" charset="-128"/>
              </a:rPr>
              <a:t>」</a:t>
            </a:r>
            <a:r>
              <a:rPr lang="ja-JP" altLang="en-US" sz="4000" dirty="0" smtClean="0">
                <a:latin typeface="メイリオ" pitchFamily="50" charset="-128"/>
                <a:ea typeface="メイリオ" pitchFamily="50" charset="-128"/>
                <a:cs typeface="メイリオ" pitchFamily="50" charset="-128"/>
              </a:rPr>
              <a:t>の</a:t>
            </a:r>
            <a:endParaRPr lang="en-US" altLang="ja-JP" sz="4000" dirty="0" smtClean="0">
              <a:latin typeface="メイリオ" pitchFamily="50" charset="-128"/>
              <a:ea typeface="メイリオ" pitchFamily="50" charset="-128"/>
              <a:cs typeface="メイリオ" pitchFamily="50" charset="-128"/>
            </a:endParaRPr>
          </a:p>
          <a:p>
            <a:pPr marL="0" indent="0" algn="ctr">
              <a:buNone/>
            </a:pPr>
            <a:r>
              <a:rPr lang="ja-JP" altLang="ja-JP" sz="4000" dirty="0"/>
              <a:t>【機能</a:t>
            </a:r>
            <a:r>
              <a:rPr lang="ja-JP" altLang="ja-JP" sz="4000" dirty="0" smtClean="0"/>
              <a:t>】</a:t>
            </a:r>
            <a:r>
              <a:rPr lang="ja-JP" altLang="en-US" sz="4000" dirty="0" smtClean="0"/>
              <a:t>および「</a:t>
            </a:r>
            <a:r>
              <a:rPr lang="ja-JP" altLang="en-US" sz="4000" b="1" dirty="0" smtClean="0">
                <a:solidFill>
                  <a:schemeClr val="tx2">
                    <a:lumMod val="60000"/>
                    <a:lumOff val="40000"/>
                  </a:schemeClr>
                </a:solidFill>
              </a:rPr>
              <a:t>該当する文章</a:t>
            </a:r>
            <a:r>
              <a:rPr lang="ja-JP" altLang="en-US" sz="4000" dirty="0" smtClean="0"/>
              <a:t>」</a:t>
            </a:r>
            <a:endParaRPr lang="en-US" altLang="ja-JP" sz="4000" b="1" dirty="0">
              <a:latin typeface="メイリオ" pitchFamily="50" charset="-128"/>
              <a:ea typeface="メイリオ" pitchFamily="50" charset="-128"/>
              <a:cs typeface="メイリオ" pitchFamily="50" charset="-128"/>
            </a:endParaRPr>
          </a:p>
          <a:p>
            <a:pPr marL="0" indent="0" algn="ctr">
              <a:buNone/>
            </a:pPr>
            <a:r>
              <a:rPr lang="ja-JP" altLang="en-US" sz="4000" b="1" dirty="0" smtClean="0">
                <a:latin typeface="メイリオ" pitchFamily="50" charset="-128"/>
                <a:ea typeface="メイリオ" pitchFamily="50" charset="-128"/>
                <a:cs typeface="メイリオ" pitchFamily="50" charset="-128"/>
              </a:rPr>
              <a:t>を転記済として消し込みます。</a:t>
            </a:r>
            <a:endParaRPr lang="en-US" altLang="ja-JP" sz="4000" b="1"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304887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245550"/>
            <a:ext cx="6040221" cy="2132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a:xfrm>
            <a:off x="2771800" y="5449776"/>
            <a:ext cx="4248472" cy="499504"/>
          </a:xfrm>
          <a:prstGeom prst="rect">
            <a:avLst/>
          </a:prstGeom>
          <a:solidFill>
            <a:schemeClr val="accent1">
              <a:alpha val="3100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107504" y="948147"/>
            <a:ext cx="8892480" cy="3128925"/>
            <a:chOff x="251520" y="908720"/>
            <a:chExt cx="9073883" cy="3128925"/>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08720"/>
              <a:ext cx="9073883" cy="31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正方形/長方形 11"/>
            <p:cNvSpPr/>
            <p:nvPr/>
          </p:nvSpPr>
          <p:spPr>
            <a:xfrm>
              <a:off x="4866640" y="1772816"/>
              <a:ext cx="4277360" cy="499504"/>
            </a:xfrm>
            <a:prstGeom prst="rect">
              <a:avLst/>
            </a:prstGeom>
            <a:solidFill>
              <a:schemeClr val="accent1">
                <a:alpha val="3100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曲折矢印 8"/>
          <p:cNvSpPr/>
          <p:nvPr/>
        </p:nvSpPr>
        <p:spPr>
          <a:xfrm rot="10800000">
            <a:off x="7164287" y="2420888"/>
            <a:ext cx="1080120" cy="352839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919388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187624" y="260648"/>
            <a:ext cx="2757486" cy="707886"/>
          </a:xfrm>
          <a:prstGeom prst="rect">
            <a:avLst/>
          </a:prstGeom>
        </p:spPr>
        <p:txBody>
          <a:bodyPr wrap="none">
            <a:spAutoFit/>
          </a:bodyPr>
          <a:lstStyle/>
          <a:p>
            <a:r>
              <a:rPr lang="ja-JP" altLang="en-US" sz="4000" b="1" dirty="0" smtClean="0">
                <a:solidFill>
                  <a:srgbClr val="FF0000"/>
                </a:solidFill>
              </a:rPr>
              <a:t>要求</a:t>
            </a:r>
            <a:r>
              <a:rPr lang="ja-JP" altLang="ja-JP" sz="4000" b="1" dirty="0" smtClean="0">
                <a:solidFill>
                  <a:srgbClr val="FF0000"/>
                </a:solidFill>
              </a:rPr>
              <a:t>定義書</a:t>
            </a:r>
            <a:endParaRPr lang="ja-JP" altLang="en-US" sz="4000" dirty="0">
              <a:solidFill>
                <a:srgbClr val="FF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311066"/>
            <a:ext cx="7313246" cy="2646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367" y="980728"/>
            <a:ext cx="6922977" cy="3160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直線コネクタ 3"/>
          <p:cNvCxnSpPr/>
          <p:nvPr/>
        </p:nvCxnSpPr>
        <p:spPr>
          <a:xfrm>
            <a:off x="755576" y="4221088"/>
            <a:ext cx="777686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37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txBox="1">
            <a:spLocks/>
          </p:cNvSpPr>
          <p:nvPr/>
        </p:nvSpPr>
        <p:spPr>
          <a:xfrm>
            <a:off x="442663" y="1052736"/>
            <a:ext cx="8229600" cy="5112568"/>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pPr>
            <a:r>
              <a:rPr lang="ja-JP" altLang="en-US" sz="4000" b="1" dirty="0">
                <a:latin typeface="メイリオ" pitchFamily="50" charset="-128"/>
                <a:ea typeface="メイリオ" pitchFamily="50" charset="-128"/>
                <a:cs typeface="メイリオ" pitchFamily="50" charset="-128"/>
              </a:rPr>
              <a:t>次</a:t>
            </a:r>
            <a:r>
              <a:rPr lang="ja-JP" altLang="en-US" sz="4000" b="1" dirty="0" smtClean="0">
                <a:latin typeface="メイリオ" pitchFamily="50" charset="-128"/>
                <a:ea typeface="メイリオ" pitchFamily="50" charset="-128"/>
                <a:cs typeface="メイリオ" pitchFamily="50" charset="-128"/>
              </a:rPr>
              <a:t>に</a:t>
            </a:r>
            <a:r>
              <a:rPr lang="ja-JP" altLang="en-US" sz="4000" b="1" dirty="0" smtClean="0">
                <a:solidFill>
                  <a:srgbClr val="FF0000"/>
                </a:solidFill>
                <a:latin typeface="メイリオ" pitchFamily="50" charset="-128"/>
                <a:ea typeface="メイリオ" pitchFamily="50" charset="-128"/>
                <a:cs typeface="メイリオ" pitchFamily="50" charset="-128"/>
              </a:rPr>
              <a:t>「要求</a:t>
            </a:r>
            <a:r>
              <a:rPr lang="ja-JP" altLang="ja-JP" sz="4000" b="1" dirty="0" smtClean="0">
                <a:solidFill>
                  <a:srgbClr val="FF0000"/>
                </a:solidFill>
              </a:rPr>
              <a:t>定義書</a:t>
            </a:r>
            <a:r>
              <a:rPr lang="ja-JP" altLang="en-US" sz="4000" b="1" dirty="0" smtClean="0">
                <a:solidFill>
                  <a:srgbClr val="FF0000"/>
                </a:solidFill>
                <a:latin typeface="メイリオ" pitchFamily="50" charset="-128"/>
                <a:ea typeface="メイリオ" pitchFamily="50" charset="-128"/>
                <a:cs typeface="メイリオ" pitchFamily="50" charset="-128"/>
              </a:rPr>
              <a:t>」</a:t>
            </a:r>
            <a:r>
              <a:rPr lang="ja-JP" altLang="en-US" sz="4000" dirty="0" smtClean="0">
                <a:latin typeface="メイリオ" pitchFamily="50" charset="-128"/>
                <a:ea typeface="メイリオ" pitchFamily="50" charset="-128"/>
                <a:cs typeface="メイリオ" pitchFamily="50" charset="-128"/>
              </a:rPr>
              <a:t>の</a:t>
            </a:r>
            <a:endParaRPr lang="en-US" altLang="ja-JP" sz="4000" dirty="0" smtClean="0">
              <a:latin typeface="メイリオ" pitchFamily="50" charset="-128"/>
              <a:ea typeface="メイリオ" pitchFamily="50" charset="-128"/>
              <a:cs typeface="メイリオ" pitchFamily="50" charset="-128"/>
            </a:endParaRPr>
          </a:p>
          <a:p>
            <a:pPr marL="0" indent="0" algn="ctr">
              <a:buNone/>
            </a:pPr>
            <a:r>
              <a:rPr lang="ja-JP" altLang="ja-JP" sz="4000" dirty="0" smtClean="0"/>
              <a:t>【</a:t>
            </a:r>
            <a:r>
              <a:rPr lang="ja-JP" altLang="ja-JP" sz="4000" dirty="0"/>
              <a:t>機能</a:t>
            </a:r>
            <a:r>
              <a:rPr lang="ja-JP" altLang="ja-JP" sz="4000" dirty="0" smtClean="0"/>
              <a:t>】</a:t>
            </a:r>
            <a:r>
              <a:rPr lang="ja-JP" altLang="en-US" sz="4000" dirty="0" smtClean="0"/>
              <a:t>の</a:t>
            </a:r>
            <a:r>
              <a:rPr lang="ja-JP" altLang="ja-JP" sz="4000" dirty="0"/>
              <a:t>＜システム化の範囲</a:t>
            </a:r>
            <a:r>
              <a:rPr lang="ja-JP" altLang="ja-JP" sz="4000" dirty="0" smtClean="0"/>
              <a:t>＞</a:t>
            </a:r>
            <a:r>
              <a:rPr lang="ja-JP" altLang="en-US" sz="4000" dirty="0" smtClean="0"/>
              <a:t>の</a:t>
            </a:r>
            <a:endParaRPr lang="ja-JP" altLang="ja-JP" sz="4000" dirty="0"/>
          </a:p>
          <a:p>
            <a:pPr marL="0" indent="0" algn="ctr">
              <a:buNone/>
            </a:pPr>
            <a:r>
              <a:rPr lang="en-US" altLang="ja-JP" sz="4000" b="1" dirty="0" err="1">
                <a:latin typeface="メイリオ" pitchFamily="50" charset="-128"/>
                <a:ea typeface="メイリオ" pitchFamily="50" charset="-128"/>
                <a:cs typeface="メイリオ" pitchFamily="50" charset="-128"/>
              </a:rPr>
              <a:t>ⅩⅩ</a:t>
            </a:r>
            <a:r>
              <a:rPr lang="ja-JP" altLang="en-US" sz="4000" dirty="0" smtClean="0"/>
              <a:t>管理</a:t>
            </a:r>
            <a:endParaRPr lang="ja-JP" altLang="ja-JP" sz="4000" dirty="0"/>
          </a:p>
          <a:p>
            <a:pPr marL="0" indent="0" algn="ctr">
              <a:buNone/>
            </a:pPr>
            <a:r>
              <a:rPr lang="ja-JP" altLang="en-US" sz="4000" b="1" dirty="0" smtClean="0">
                <a:latin typeface="メイリオ" pitchFamily="50" charset="-128"/>
                <a:ea typeface="メイリオ" pitchFamily="50" charset="-128"/>
                <a:cs typeface="メイリオ" pitchFamily="50" charset="-128"/>
              </a:rPr>
              <a:t>を </a:t>
            </a:r>
            <a:r>
              <a:rPr lang="ja-JP" altLang="en-US" sz="4000" b="1" dirty="0" smtClean="0">
                <a:solidFill>
                  <a:schemeClr val="tx2">
                    <a:lumMod val="75000"/>
                  </a:schemeClr>
                </a:solidFill>
                <a:latin typeface="メイリオ" pitchFamily="50" charset="-128"/>
                <a:ea typeface="メイリオ" pitchFamily="50" charset="-128"/>
                <a:cs typeface="メイリオ" pitchFamily="50" charset="-128"/>
              </a:rPr>
              <a:t>しくみ・条件欄 </a:t>
            </a:r>
            <a:r>
              <a:rPr lang="ja-JP" altLang="en-US" sz="4000" b="1" dirty="0" smtClean="0">
                <a:latin typeface="メイリオ" pitchFamily="50" charset="-128"/>
                <a:ea typeface="メイリオ" pitchFamily="50" charset="-128"/>
                <a:cs typeface="メイリオ" pitchFamily="50" charset="-128"/>
              </a:rPr>
              <a:t>へ</a:t>
            </a:r>
            <a:endParaRPr lang="en-US" altLang="ja-JP" sz="4000" b="1" dirty="0" smtClean="0">
              <a:latin typeface="メイリオ" pitchFamily="50" charset="-128"/>
              <a:ea typeface="メイリオ" pitchFamily="50" charset="-128"/>
              <a:cs typeface="メイリオ" pitchFamily="50" charset="-128"/>
            </a:endParaRPr>
          </a:p>
          <a:p>
            <a:pPr marL="0" indent="0" algn="ctr">
              <a:buNone/>
            </a:pPr>
            <a:r>
              <a:rPr lang="ja-JP" altLang="en-US" sz="4000" b="1" dirty="0" smtClean="0">
                <a:latin typeface="メイリオ" pitchFamily="50" charset="-128"/>
                <a:ea typeface="メイリオ" pitchFamily="50" charset="-128"/>
                <a:cs typeface="メイリオ" pitchFamily="50" charset="-128"/>
              </a:rPr>
              <a:t>「</a:t>
            </a:r>
            <a:r>
              <a:rPr lang="en-US" altLang="ja-JP" sz="4000" b="1" dirty="0" err="1" smtClean="0">
                <a:latin typeface="メイリオ" pitchFamily="50" charset="-128"/>
                <a:ea typeface="メイリオ" pitchFamily="50" charset="-128"/>
                <a:cs typeface="メイリオ" pitchFamily="50" charset="-128"/>
              </a:rPr>
              <a:t>ⅩⅩ</a:t>
            </a:r>
            <a:r>
              <a:rPr lang="ja-JP" altLang="en-US" sz="4000" b="1" dirty="0" smtClean="0">
                <a:solidFill>
                  <a:srgbClr val="0070C0"/>
                </a:solidFill>
                <a:latin typeface="メイリオ" pitchFamily="50" charset="-128"/>
                <a:ea typeface="メイリオ" pitchFamily="50" charset="-128"/>
                <a:cs typeface="メイリオ" pitchFamily="50" charset="-128"/>
              </a:rPr>
              <a:t>一覧を表示する。</a:t>
            </a:r>
            <a:r>
              <a:rPr lang="ja-JP" altLang="en-US" sz="4000" b="1" dirty="0" smtClean="0">
                <a:latin typeface="メイリオ" pitchFamily="50" charset="-128"/>
                <a:ea typeface="メイリオ" pitchFamily="50" charset="-128"/>
                <a:cs typeface="メイリオ" pitchFamily="50" charset="-128"/>
              </a:rPr>
              <a:t>」</a:t>
            </a:r>
            <a:endParaRPr lang="en-US" altLang="ja-JP" sz="4000" b="1" dirty="0" smtClean="0">
              <a:latin typeface="メイリオ" pitchFamily="50" charset="-128"/>
              <a:ea typeface="メイリオ" pitchFamily="50" charset="-128"/>
              <a:cs typeface="メイリオ" pitchFamily="50" charset="-128"/>
            </a:endParaRPr>
          </a:p>
          <a:p>
            <a:pPr marL="0" indent="0" algn="ctr">
              <a:buNone/>
            </a:pPr>
            <a:r>
              <a:rPr lang="ja-JP" altLang="en-US" sz="4000" b="1" dirty="0" smtClean="0">
                <a:latin typeface="メイリオ" pitchFamily="50" charset="-128"/>
                <a:ea typeface="メイリオ" pitchFamily="50" charset="-128"/>
                <a:cs typeface="メイリオ" pitchFamily="50" charset="-128"/>
              </a:rPr>
              <a:t>という文章にして記載します。</a:t>
            </a:r>
            <a:endParaRPr lang="en-US" altLang="ja-JP" sz="4000" b="1"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468528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txBox="1">
            <a:spLocks/>
          </p:cNvSpPr>
          <p:nvPr/>
        </p:nvSpPr>
        <p:spPr>
          <a:xfrm>
            <a:off x="442663" y="1556792"/>
            <a:ext cx="8229600" cy="936105"/>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Font typeface="Arial" pitchFamily="34" charset="0"/>
              <a:buNone/>
            </a:pPr>
            <a:endParaRPr lang="en-US" altLang="ja-JP" sz="4000" b="1" dirty="0" smtClean="0">
              <a:latin typeface="メイリオ" pitchFamily="50" charset="-128"/>
              <a:ea typeface="メイリオ" pitchFamily="50" charset="-128"/>
              <a:cs typeface="メイリオ" pitchFamily="50" charset="-128"/>
            </a:endParaRPr>
          </a:p>
        </p:txBody>
      </p:sp>
      <p:sp>
        <p:nvSpPr>
          <p:cNvPr id="2" name="コンテンツ プレースホルダー 1"/>
          <p:cNvSpPr>
            <a:spLocks noGrp="1"/>
          </p:cNvSpPr>
          <p:nvPr>
            <p:ph idx="1"/>
          </p:nvPr>
        </p:nvSpPr>
        <p:spPr>
          <a:xfrm>
            <a:off x="442663" y="404664"/>
            <a:ext cx="8229600" cy="4525963"/>
          </a:xfrm>
        </p:spPr>
        <p:txBody>
          <a:bodyPr>
            <a:normAutofit fontScale="85000" lnSpcReduction="20000"/>
          </a:bodyPr>
          <a:lstStyle/>
          <a:p>
            <a:pPr marL="0" indent="0">
              <a:buNone/>
            </a:pPr>
            <a:r>
              <a:rPr lang="ja-JP" altLang="ja-JP" dirty="0"/>
              <a:t>＜システム化の範囲＞</a:t>
            </a:r>
          </a:p>
          <a:p>
            <a:pPr marL="0" indent="0">
              <a:buNone/>
            </a:pPr>
            <a:r>
              <a:rPr lang="ja-JP" altLang="ja-JP" dirty="0"/>
              <a:t>　・入庫</a:t>
            </a:r>
            <a:r>
              <a:rPr lang="ja-JP" altLang="ja-JP" dirty="0" smtClean="0"/>
              <a:t>管理</a:t>
            </a:r>
            <a:r>
              <a:rPr lang="en-US" altLang="ja-JP" dirty="0"/>
              <a:t>	</a:t>
            </a:r>
            <a:r>
              <a:rPr lang="en-US" altLang="ja-JP" dirty="0" smtClean="0"/>
              <a:t>	</a:t>
            </a:r>
            <a:r>
              <a:rPr lang="ja-JP" altLang="ja-JP" dirty="0" smtClean="0"/>
              <a:t>発注</a:t>
            </a:r>
            <a:r>
              <a:rPr lang="ja-JP" altLang="ja-JP" dirty="0"/>
              <a:t>商品が入庫された際の管理</a:t>
            </a:r>
          </a:p>
          <a:p>
            <a:pPr marL="0" indent="0">
              <a:buNone/>
            </a:pPr>
            <a:r>
              <a:rPr lang="ja-JP" altLang="ja-JP" dirty="0"/>
              <a:t>　・会員管理</a:t>
            </a:r>
            <a:r>
              <a:rPr lang="en-US" altLang="ja-JP" dirty="0"/>
              <a:t>		</a:t>
            </a:r>
            <a:r>
              <a:rPr lang="ja-JP" altLang="ja-JP" dirty="0" smtClean="0"/>
              <a:t>お客</a:t>
            </a:r>
            <a:r>
              <a:rPr lang="ja-JP" altLang="ja-JP" dirty="0"/>
              <a:t>様管理</a:t>
            </a:r>
          </a:p>
          <a:p>
            <a:pPr marL="0" indent="0">
              <a:buNone/>
            </a:pPr>
            <a:r>
              <a:rPr lang="ja-JP" altLang="ja-JP" dirty="0"/>
              <a:t>　・注文管理</a:t>
            </a:r>
            <a:r>
              <a:rPr lang="en-US" altLang="ja-JP" dirty="0"/>
              <a:t>		</a:t>
            </a:r>
            <a:r>
              <a:rPr lang="ja-JP" altLang="ja-JP" dirty="0" smtClean="0"/>
              <a:t>お客</a:t>
            </a:r>
            <a:r>
              <a:rPr lang="ja-JP" altLang="ja-JP" dirty="0"/>
              <a:t>様からの注文を管理</a:t>
            </a:r>
          </a:p>
          <a:p>
            <a:pPr marL="0" indent="0">
              <a:buNone/>
            </a:pPr>
            <a:r>
              <a:rPr lang="ja-JP" altLang="ja-JP" dirty="0"/>
              <a:t>　・出庫</a:t>
            </a:r>
            <a:r>
              <a:rPr lang="ja-JP" altLang="ja-JP" dirty="0" smtClean="0"/>
              <a:t>管理</a:t>
            </a:r>
            <a:r>
              <a:rPr lang="en-US" altLang="ja-JP" dirty="0"/>
              <a:t>	</a:t>
            </a:r>
            <a:r>
              <a:rPr lang="en-US" altLang="ja-JP" dirty="0" smtClean="0"/>
              <a:t>	</a:t>
            </a:r>
            <a:r>
              <a:rPr lang="ja-JP" altLang="ja-JP" dirty="0" smtClean="0"/>
              <a:t>出庫先</a:t>
            </a:r>
            <a:r>
              <a:rPr lang="ja-JP" altLang="ja-JP" dirty="0"/>
              <a:t>への出庫状況の管理</a:t>
            </a:r>
          </a:p>
          <a:p>
            <a:pPr marL="0" indent="0">
              <a:buNone/>
            </a:pPr>
            <a:r>
              <a:rPr lang="ja-JP" altLang="ja-JP" dirty="0"/>
              <a:t>　・在庫</a:t>
            </a:r>
            <a:r>
              <a:rPr lang="ja-JP" altLang="ja-JP" dirty="0" smtClean="0"/>
              <a:t>管理</a:t>
            </a:r>
            <a:r>
              <a:rPr lang="en-US" altLang="ja-JP" dirty="0"/>
              <a:t>	</a:t>
            </a:r>
            <a:r>
              <a:rPr lang="en-US" altLang="ja-JP" dirty="0" smtClean="0"/>
              <a:t>	</a:t>
            </a:r>
            <a:r>
              <a:rPr lang="ja-JP" altLang="ja-JP" dirty="0" smtClean="0"/>
              <a:t>在庫</a:t>
            </a:r>
            <a:r>
              <a:rPr lang="ja-JP" altLang="ja-JP" dirty="0"/>
              <a:t>状況の管理</a:t>
            </a:r>
          </a:p>
          <a:p>
            <a:pPr marL="0" indent="0">
              <a:buNone/>
            </a:pPr>
            <a:r>
              <a:rPr lang="ja-JP" altLang="ja-JP" dirty="0"/>
              <a:t>　・商品</a:t>
            </a:r>
            <a:r>
              <a:rPr lang="ja-JP" altLang="ja-JP" dirty="0" smtClean="0"/>
              <a:t>管理</a:t>
            </a:r>
            <a:r>
              <a:rPr lang="en-US" altLang="ja-JP" dirty="0"/>
              <a:t>	</a:t>
            </a:r>
            <a:r>
              <a:rPr lang="en-US" altLang="ja-JP" dirty="0" smtClean="0"/>
              <a:t>	</a:t>
            </a:r>
            <a:r>
              <a:rPr lang="ja-JP" altLang="ja-JP" dirty="0" smtClean="0"/>
              <a:t>取り扱って</a:t>
            </a:r>
            <a:r>
              <a:rPr lang="ja-JP" altLang="ja-JP" dirty="0"/>
              <a:t>いる商品の情報を管理</a:t>
            </a:r>
          </a:p>
          <a:p>
            <a:pPr marL="0" indent="0">
              <a:buNone/>
            </a:pPr>
            <a:r>
              <a:rPr lang="ja-JP" altLang="ja-JP" dirty="0"/>
              <a:t>　・発注管理</a:t>
            </a:r>
            <a:r>
              <a:rPr lang="en-US" altLang="ja-JP" dirty="0"/>
              <a:t>		</a:t>
            </a:r>
            <a:r>
              <a:rPr lang="ja-JP" altLang="ja-JP" dirty="0" smtClean="0"/>
              <a:t>発注</a:t>
            </a:r>
            <a:r>
              <a:rPr lang="ja-JP" altLang="ja-JP" dirty="0"/>
              <a:t>商品を管理</a:t>
            </a:r>
          </a:p>
          <a:p>
            <a:pPr marL="0" indent="0">
              <a:buNone/>
            </a:pPr>
            <a:r>
              <a:rPr lang="ja-JP" altLang="ja-JP" dirty="0"/>
              <a:t>　・売上</a:t>
            </a:r>
            <a:r>
              <a:rPr lang="ja-JP" altLang="ja-JP" dirty="0" smtClean="0"/>
              <a:t>管理</a:t>
            </a:r>
            <a:r>
              <a:rPr lang="en-US" altLang="ja-JP" dirty="0"/>
              <a:t>	</a:t>
            </a:r>
            <a:r>
              <a:rPr lang="en-US" altLang="ja-JP" dirty="0" smtClean="0"/>
              <a:t>	</a:t>
            </a:r>
            <a:r>
              <a:rPr lang="ja-JP" altLang="ja-JP" dirty="0" smtClean="0"/>
              <a:t>出庫</a:t>
            </a:r>
            <a:r>
              <a:rPr lang="ja-JP" altLang="ja-JP" dirty="0"/>
              <a:t>時の金額から入庫時の金額</a:t>
            </a:r>
            <a:r>
              <a:rPr lang="ja-JP" altLang="ja-JP" dirty="0" smtClean="0"/>
              <a:t>を</a:t>
            </a:r>
            <a:endParaRPr lang="en-US" altLang="ja-JP" dirty="0" smtClean="0"/>
          </a:p>
          <a:p>
            <a:pPr marL="0" indent="0">
              <a:buNone/>
            </a:pPr>
            <a:r>
              <a:rPr lang="en-US" altLang="ja-JP" dirty="0"/>
              <a:t>	</a:t>
            </a:r>
            <a:r>
              <a:rPr lang="en-US" altLang="ja-JP" dirty="0" smtClean="0"/>
              <a:t>		</a:t>
            </a:r>
            <a:r>
              <a:rPr lang="ja-JP" altLang="ja-JP" dirty="0" smtClean="0"/>
              <a:t>引いた</a:t>
            </a:r>
            <a:r>
              <a:rPr lang="ja-JP" altLang="ja-JP" dirty="0"/>
              <a:t>売上を</a:t>
            </a:r>
            <a:r>
              <a:rPr lang="ja-JP" altLang="ja-JP" dirty="0" smtClean="0"/>
              <a:t>管理</a:t>
            </a:r>
          </a:p>
          <a:p>
            <a:pPr marL="0" indent="0">
              <a:buNone/>
            </a:pPr>
            <a:endParaRPr kumimoji="1" lang="ja-JP" altLang="en-US" dirty="0"/>
          </a:p>
        </p:txBody>
      </p:sp>
      <p:sp>
        <p:nvSpPr>
          <p:cNvPr id="4" name="角丸四角形 3"/>
          <p:cNvSpPr/>
          <p:nvPr/>
        </p:nvSpPr>
        <p:spPr>
          <a:xfrm>
            <a:off x="683568" y="764704"/>
            <a:ext cx="1800200" cy="3384376"/>
          </a:xfrm>
          <a:prstGeom prst="roundRect">
            <a:avLst/>
          </a:prstGeom>
          <a:solidFill>
            <a:schemeClr val="accent1">
              <a:alpha val="1300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曲折矢印 8"/>
          <p:cNvSpPr/>
          <p:nvPr/>
        </p:nvSpPr>
        <p:spPr>
          <a:xfrm rot="10800000" flipH="1">
            <a:off x="1403649" y="4279454"/>
            <a:ext cx="1449816" cy="16698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p:cNvSpPr/>
          <p:nvPr/>
        </p:nvSpPr>
        <p:spPr>
          <a:xfrm>
            <a:off x="575321" y="764704"/>
            <a:ext cx="2016694" cy="499504"/>
          </a:xfrm>
          <a:prstGeom prst="rect">
            <a:avLst/>
          </a:prstGeom>
          <a:solidFill>
            <a:schemeClr val="accent1">
              <a:alpha val="3100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9" y="1810958"/>
            <a:ext cx="6300192" cy="4570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9" y="840904"/>
            <a:ext cx="5760640" cy="970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7496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txBox="1">
            <a:spLocks/>
          </p:cNvSpPr>
          <p:nvPr/>
        </p:nvSpPr>
        <p:spPr>
          <a:xfrm>
            <a:off x="442663" y="288032"/>
            <a:ext cx="8229600" cy="6381328"/>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pPr>
            <a:r>
              <a:rPr lang="ja-JP" altLang="en-US" sz="4000" b="1" dirty="0">
                <a:latin typeface="メイリオ" pitchFamily="50" charset="-128"/>
                <a:ea typeface="メイリオ" pitchFamily="50" charset="-128"/>
                <a:cs typeface="メイリオ" pitchFamily="50" charset="-128"/>
              </a:rPr>
              <a:t>次</a:t>
            </a:r>
            <a:r>
              <a:rPr lang="ja-JP" altLang="en-US" sz="4000" b="1" dirty="0" smtClean="0">
                <a:latin typeface="メイリオ" pitchFamily="50" charset="-128"/>
                <a:ea typeface="メイリオ" pitchFamily="50" charset="-128"/>
                <a:cs typeface="メイリオ" pitchFamily="50" charset="-128"/>
              </a:rPr>
              <a:t>に</a:t>
            </a:r>
            <a:r>
              <a:rPr lang="ja-JP" altLang="en-US" sz="4000" b="1" dirty="0" smtClean="0">
                <a:solidFill>
                  <a:srgbClr val="FF0000"/>
                </a:solidFill>
                <a:latin typeface="メイリオ" pitchFamily="50" charset="-128"/>
                <a:ea typeface="メイリオ" pitchFamily="50" charset="-128"/>
                <a:cs typeface="メイリオ" pitchFamily="50" charset="-128"/>
              </a:rPr>
              <a:t>「要求</a:t>
            </a:r>
            <a:r>
              <a:rPr lang="ja-JP" altLang="ja-JP" sz="4000" b="1" dirty="0" smtClean="0">
                <a:solidFill>
                  <a:srgbClr val="FF0000"/>
                </a:solidFill>
              </a:rPr>
              <a:t>定義書</a:t>
            </a:r>
            <a:r>
              <a:rPr lang="ja-JP" altLang="en-US" sz="4000" b="1" dirty="0" smtClean="0">
                <a:solidFill>
                  <a:srgbClr val="FF0000"/>
                </a:solidFill>
                <a:latin typeface="メイリオ" pitchFamily="50" charset="-128"/>
                <a:ea typeface="メイリオ" pitchFamily="50" charset="-128"/>
                <a:cs typeface="メイリオ" pitchFamily="50" charset="-128"/>
              </a:rPr>
              <a:t>」</a:t>
            </a:r>
            <a:r>
              <a:rPr lang="ja-JP" altLang="en-US" sz="4000" dirty="0" smtClean="0">
                <a:latin typeface="メイリオ" pitchFamily="50" charset="-128"/>
                <a:ea typeface="メイリオ" pitchFamily="50" charset="-128"/>
                <a:cs typeface="メイリオ" pitchFamily="50" charset="-128"/>
              </a:rPr>
              <a:t>の</a:t>
            </a:r>
            <a:endParaRPr lang="en-US" altLang="ja-JP" sz="4000" dirty="0" smtClean="0">
              <a:latin typeface="メイリオ" pitchFamily="50" charset="-128"/>
              <a:ea typeface="メイリオ" pitchFamily="50" charset="-128"/>
              <a:cs typeface="メイリオ" pitchFamily="50" charset="-128"/>
            </a:endParaRPr>
          </a:p>
          <a:p>
            <a:pPr marL="0" indent="0" algn="ctr">
              <a:buNone/>
            </a:pPr>
            <a:r>
              <a:rPr lang="ja-JP" altLang="ja-JP" sz="4000" dirty="0" smtClean="0"/>
              <a:t>【</a:t>
            </a:r>
            <a:r>
              <a:rPr lang="ja-JP" altLang="en-US" sz="4000" dirty="0" smtClean="0"/>
              <a:t>概要・特徴</a:t>
            </a:r>
            <a:r>
              <a:rPr lang="ja-JP" altLang="ja-JP" sz="4000" dirty="0" smtClean="0"/>
              <a:t>】</a:t>
            </a:r>
            <a:r>
              <a:rPr lang="ja-JP" altLang="en-US" sz="4000" dirty="0" smtClean="0"/>
              <a:t>の</a:t>
            </a:r>
            <a:r>
              <a:rPr lang="ja-JP" altLang="ja-JP" sz="4000" dirty="0" smtClean="0"/>
              <a:t>＜</a:t>
            </a:r>
            <a:r>
              <a:rPr lang="ja-JP" altLang="en-US" sz="4000" dirty="0" smtClean="0"/>
              <a:t>詳細要求</a:t>
            </a:r>
            <a:r>
              <a:rPr lang="ja-JP" altLang="ja-JP" sz="4000" dirty="0" smtClean="0"/>
              <a:t>＞</a:t>
            </a:r>
            <a:r>
              <a:rPr lang="ja-JP" altLang="en-US" sz="4000" dirty="0" smtClean="0"/>
              <a:t>の中で</a:t>
            </a:r>
            <a:endParaRPr lang="en-US" altLang="ja-JP" sz="4000" dirty="0" smtClean="0"/>
          </a:p>
          <a:p>
            <a:pPr marL="0" indent="0" algn="ctr">
              <a:buNone/>
            </a:pPr>
            <a:r>
              <a:rPr lang="ja-JP" altLang="en-US" sz="4000" b="1" dirty="0" smtClean="0">
                <a:solidFill>
                  <a:srgbClr val="00B050"/>
                </a:solidFill>
              </a:rPr>
              <a:t>「・・・・する。」</a:t>
            </a:r>
            <a:endParaRPr lang="en-US" altLang="ja-JP" sz="4000" b="1" dirty="0" smtClean="0">
              <a:solidFill>
                <a:srgbClr val="00B050"/>
              </a:solidFill>
            </a:endParaRPr>
          </a:p>
          <a:p>
            <a:pPr marL="0" indent="0" algn="ctr">
              <a:buNone/>
            </a:pPr>
            <a:r>
              <a:rPr lang="ja-JP" altLang="en-US" sz="4000" dirty="0" smtClean="0"/>
              <a:t>にできる文章は</a:t>
            </a:r>
            <a:r>
              <a:rPr lang="ja-JP" altLang="en-US" sz="4000" b="1" dirty="0" smtClean="0">
                <a:latin typeface="メイリオ" pitchFamily="50" charset="-128"/>
                <a:ea typeface="メイリオ" pitchFamily="50" charset="-128"/>
                <a:cs typeface="メイリオ" pitchFamily="50" charset="-128"/>
                <a:sym typeface="Wingdings" panose="05000000000000000000" pitchFamily="2" charset="2"/>
              </a:rPr>
              <a:t></a:t>
            </a:r>
            <a:r>
              <a:rPr lang="ja-JP" altLang="en-US" sz="4000" b="1" dirty="0" smtClean="0">
                <a:solidFill>
                  <a:srgbClr val="FF0000"/>
                </a:solidFill>
                <a:latin typeface="メイリオ" pitchFamily="50" charset="-128"/>
                <a:ea typeface="メイリオ" pitchFamily="50" charset="-128"/>
                <a:cs typeface="メイリオ" pitchFamily="50" charset="-128"/>
              </a:rPr>
              <a:t>機能欄</a:t>
            </a:r>
            <a:r>
              <a:rPr lang="ja-JP" altLang="en-US" sz="4000" b="1" dirty="0" smtClean="0">
                <a:latin typeface="メイリオ" pitchFamily="50" charset="-128"/>
                <a:ea typeface="メイリオ" pitchFamily="50" charset="-128"/>
                <a:cs typeface="メイリオ" pitchFamily="50" charset="-128"/>
              </a:rPr>
              <a:t>へ</a:t>
            </a:r>
            <a:endParaRPr lang="en-US" altLang="ja-JP" sz="4000" b="1" dirty="0" smtClean="0">
              <a:latin typeface="メイリオ" pitchFamily="50" charset="-128"/>
              <a:ea typeface="メイリオ" pitchFamily="50" charset="-128"/>
              <a:cs typeface="メイリオ" pitchFamily="50" charset="-128"/>
            </a:endParaRPr>
          </a:p>
          <a:p>
            <a:pPr marL="0" indent="0" algn="ctr">
              <a:buNone/>
            </a:pPr>
            <a:r>
              <a:rPr lang="ja-JP" altLang="en-US" sz="4000" b="1" dirty="0" smtClean="0">
                <a:latin typeface="メイリオ" pitchFamily="50" charset="-128"/>
                <a:ea typeface="メイリオ" pitchFamily="50" charset="-128"/>
                <a:cs typeface="メイリオ" pitchFamily="50" charset="-128"/>
              </a:rPr>
              <a:t>転記します。</a:t>
            </a:r>
            <a:endParaRPr lang="en-US" altLang="ja-JP" sz="4000" b="1" dirty="0" smtClean="0">
              <a:latin typeface="メイリオ" pitchFamily="50" charset="-128"/>
              <a:ea typeface="メイリオ" pitchFamily="50" charset="-128"/>
              <a:cs typeface="メイリオ" pitchFamily="50" charset="-128"/>
            </a:endParaRPr>
          </a:p>
          <a:p>
            <a:pPr marL="0" indent="0" algn="ctr">
              <a:buNone/>
            </a:pPr>
            <a:r>
              <a:rPr lang="ja-JP" altLang="en-US" sz="4000" b="1" dirty="0" smtClean="0">
                <a:latin typeface="メイリオ" pitchFamily="50" charset="-128"/>
                <a:ea typeface="メイリオ" pitchFamily="50" charset="-128"/>
                <a:cs typeface="メイリオ" pitchFamily="50" charset="-128"/>
              </a:rPr>
              <a:t>そして、</a:t>
            </a:r>
            <a:endParaRPr lang="en-US" altLang="ja-JP" sz="4000" b="1" dirty="0" smtClean="0">
              <a:latin typeface="メイリオ" pitchFamily="50" charset="-128"/>
              <a:ea typeface="メイリオ" pitchFamily="50" charset="-128"/>
              <a:cs typeface="メイリオ" pitchFamily="50" charset="-128"/>
            </a:endParaRPr>
          </a:p>
          <a:p>
            <a:pPr marL="0" indent="0" algn="ctr">
              <a:buNone/>
            </a:pPr>
            <a:r>
              <a:rPr lang="ja-JP" altLang="en-US" sz="4000" b="1" dirty="0" smtClean="0">
                <a:solidFill>
                  <a:srgbClr val="FF0000"/>
                </a:solidFill>
                <a:latin typeface="メイリオ" pitchFamily="50" charset="-128"/>
                <a:ea typeface="メイリオ" pitchFamily="50" charset="-128"/>
                <a:cs typeface="メイリオ" pitchFamily="50" charset="-128"/>
              </a:rPr>
              <a:t>「要求</a:t>
            </a:r>
            <a:r>
              <a:rPr lang="ja-JP" altLang="ja-JP" sz="4000" b="1" dirty="0" smtClean="0">
                <a:solidFill>
                  <a:srgbClr val="FF0000"/>
                </a:solidFill>
              </a:rPr>
              <a:t>定義書</a:t>
            </a:r>
            <a:r>
              <a:rPr lang="ja-JP" altLang="en-US" sz="4000" b="1" dirty="0" smtClean="0">
                <a:solidFill>
                  <a:srgbClr val="FF0000"/>
                </a:solidFill>
                <a:latin typeface="メイリオ" pitchFamily="50" charset="-128"/>
                <a:ea typeface="メイリオ" pitchFamily="50" charset="-128"/>
                <a:cs typeface="メイリオ" pitchFamily="50" charset="-128"/>
              </a:rPr>
              <a:t>」</a:t>
            </a:r>
            <a:r>
              <a:rPr lang="ja-JP" altLang="en-US" sz="4000" dirty="0" smtClean="0">
                <a:latin typeface="メイリオ" pitchFamily="50" charset="-128"/>
                <a:ea typeface="メイリオ" pitchFamily="50" charset="-128"/>
                <a:cs typeface="メイリオ" pitchFamily="50" charset="-128"/>
              </a:rPr>
              <a:t>の</a:t>
            </a:r>
            <a:r>
              <a:rPr lang="ja-JP" altLang="en-US" sz="4000" dirty="0" smtClean="0"/>
              <a:t>「</a:t>
            </a:r>
            <a:r>
              <a:rPr lang="ja-JP" altLang="en-US" sz="4000" b="1" dirty="0" smtClean="0">
                <a:solidFill>
                  <a:schemeClr val="tx2">
                    <a:lumMod val="60000"/>
                    <a:lumOff val="40000"/>
                  </a:schemeClr>
                </a:solidFill>
              </a:rPr>
              <a:t>該当する文章</a:t>
            </a:r>
            <a:r>
              <a:rPr lang="ja-JP" altLang="en-US" sz="4000" dirty="0" smtClean="0"/>
              <a:t>」</a:t>
            </a:r>
            <a:endParaRPr lang="en-US" altLang="ja-JP" sz="4000" b="1" dirty="0">
              <a:latin typeface="メイリオ" pitchFamily="50" charset="-128"/>
              <a:ea typeface="メイリオ" pitchFamily="50" charset="-128"/>
              <a:cs typeface="メイリオ" pitchFamily="50" charset="-128"/>
            </a:endParaRPr>
          </a:p>
          <a:p>
            <a:pPr marL="0" indent="0" algn="ctr">
              <a:buNone/>
            </a:pPr>
            <a:r>
              <a:rPr lang="ja-JP" altLang="en-US" sz="4000" b="1" dirty="0" smtClean="0">
                <a:latin typeface="メイリオ" pitchFamily="50" charset="-128"/>
                <a:ea typeface="メイリオ" pitchFamily="50" charset="-128"/>
                <a:cs typeface="メイリオ" pitchFamily="50" charset="-128"/>
              </a:rPr>
              <a:t>を転記済として消し込みます。</a:t>
            </a:r>
            <a:endParaRPr lang="en-US" altLang="ja-JP" sz="4000" b="1"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76475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txBox="1">
            <a:spLocks/>
          </p:cNvSpPr>
          <p:nvPr/>
        </p:nvSpPr>
        <p:spPr>
          <a:xfrm>
            <a:off x="442663" y="288032"/>
            <a:ext cx="8229600" cy="6381328"/>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pPr>
            <a:r>
              <a:rPr lang="ja-JP" altLang="en-US" sz="4000" b="1" dirty="0">
                <a:latin typeface="メイリオ" pitchFamily="50" charset="-128"/>
                <a:ea typeface="メイリオ" pitchFamily="50" charset="-128"/>
                <a:cs typeface="メイリオ" pitchFamily="50" charset="-128"/>
              </a:rPr>
              <a:t>次</a:t>
            </a:r>
            <a:r>
              <a:rPr lang="ja-JP" altLang="en-US" sz="4000" b="1" dirty="0" smtClean="0">
                <a:latin typeface="メイリオ" pitchFamily="50" charset="-128"/>
                <a:ea typeface="メイリオ" pitchFamily="50" charset="-128"/>
                <a:cs typeface="メイリオ" pitchFamily="50" charset="-128"/>
              </a:rPr>
              <a:t>に</a:t>
            </a:r>
            <a:r>
              <a:rPr lang="ja-JP" altLang="en-US" sz="4000" b="1" dirty="0" smtClean="0">
                <a:solidFill>
                  <a:srgbClr val="FF0000"/>
                </a:solidFill>
                <a:latin typeface="メイリオ" pitchFamily="50" charset="-128"/>
                <a:ea typeface="メイリオ" pitchFamily="50" charset="-128"/>
                <a:cs typeface="メイリオ" pitchFamily="50" charset="-128"/>
              </a:rPr>
              <a:t>「要求</a:t>
            </a:r>
            <a:r>
              <a:rPr lang="ja-JP" altLang="ja-JP" sz="4000" b="1" dirty="0" smtClean="0">
                <a:solidFill>
                  <a:srgbClr val="FF0000"/>
                </a:solidFill>
              </a:rPr>
              <a:t>定義書</a:t>
            </a:r>
            <a:r>
              <a:rPr lang="ja-JP" altLang="en-US" sz="4000" b="1" dirty="0" smtClean="0">
                <a:solidFill>
                  <a:srgbClr val="FF0000"/>
                </a:solidFill>
                <a:latin typeface="メイリオ" pitchFamily="50" charset="-128"/>
                <a:ea typeface="メイリオ" pitchFamily="50" charset="-128"/>
                <a:cs typeface="メイリオ" pitchFamily="50" charset="-128"/>
              </a:rPr>
              <a:t>」</a:t>
            </a:r>
            <a:r>
              <a:rPr lang="ja-JP" altLang="en-US" sz="4000" dirty="0" smtClean="0">
                <a:latin typeface="メイリオ" pitchFamily="50" charset="-128"/>
                <a:ea typeface="メイリオ" pitchFamily="50" charset="-128"/>
                <a:cs typeface="メイリオ" pitchFamily="50" charset="-128"/>
              </a:rPr>
              <a:t>の</a:t>
            </a:r>
            <a:endParaRPr lang="en-US" altLang="ja-JP" sz="4000" dirty="0" smtClean="0">
              <a:latin typeface="メイリオ" pitchFamily="50" charset="-128"/>
              <a:ea typeface="メイリオ" pitchFamily="50" charset="-128"/>
              <a:cs typeface="メイリオ" pitchFamily="50" charset="-128"/>
            </a:endParaRPr>
          </a:p>
          <a:p>
            <a:pPr marL="0" indent="0" algn="ctr">
              <a:buNone/>
            </a:pPr>
            <a:r>
              <a:rPr lang="ja-JP" altLang="ja-JP" sz="4000" dirty="0" smtClean="0"/>
              <a:t>【</a:t>
            </a:r>
            <a:r>
              <a:rPr lang="ja-JP" altLang="en-US" sz="4000" dirty="0" smtClean="0"/>
              <a:t>概要・特徴</a:t>
            </a:r>
            <a:r>
              <a:rPr lang="ja-JP" altLang="ja-JP" sz="4000" dirty="0" smtClean="0"/>
              <a:t>】</a:t>
            </a:r>
            <a:r>
              <a:rPr lang="ja-JP" altLang="en-US" sz="4000" dirty="0" smtClean="0"/>
              <a:t>の</a:t>
            </a:r>
            <a:r>
              <a:rPr lang="ja-JP" altLang="ja-JP" sz="4000" dirty="0" smtClean="0"/>
              <a:t>＜</a:t>
            </a:r>
            <a:r>
              <a:rPr lang="ja-JP" altLang="en-US" sz="4000" dirty="0" smtClean="0"/>
              <a:t>詳細要求</a:t>
            </a:r>
            <a:r>
              <a:rPr lang="ja-JP" altLang="ja-JP" sz="4000" dirty="0" smtClean="0"/>
              <a:t>＞</a:t>
            </a:r>
            <a:r>
              <a:rPr lang="ja-JP" altLang="en-US" sz="4000" dirty="0" smtClean="0"/>
              <a:t>の中で</a:t>
            </a:r>
            <a:endParaRPr lang="en-US" altLang="ja-JP" sz="4000" b="1" dirty="0" smtClean="0">
              <a:latin typeface="メイリオ" pitchFamily="50" charset="-128"/>
              <a:ea typeface="メイリオ" pitchFamily="50" charset="-128"/>
              <a:cs typeface="メイリオ" pitchFamily="50" charset="-128"/>
            </a:endParaRPr>
          </a:p>
          <a:p>
            <a:pPr marL="0" indent="0" algn="ctr">
              <a:buNone/>
            </a:pPr>
            <a:r>
              <a:rPr lang="ja-JP" altLang="en-US" sz="4000" b="1" dirty="0">
                <a:solidFill>
                  <a:srgbClr val="00B050"/>
                </a:solidFill>
              </a:rPr>
              <a:t>「・・・・</a:t>
            </a:r>
            <a:r>
              <a:rPr lang="ja-JP" altLang="en-US" sz="4000" b="1" dirty="0" smtClean="0">
                <a:solidFill>
                  <a:srgbClr val="00B050"/>
                </a:solidFill>
              </a:rPr>
              <a:t>する必要がある。」</a:t>
            </a:r>
            <a:endParaRPr lang="en-US" altLang="ja-JP" sz="4000" b="1" dirty="0" smtClean="0">
              <a:solidFill>
                <a:srgbClr val="00B050"/>
              </a:solidFill>
            </a:endParaRPr>
          </a:p>
          <a:p>
            <a:pPr marL="0" indent="0" algn="ctr">
              <a:buNone/>
            </a:pPr>
            <a:r>
              <a:rPr lang="ja-JP" altLang="en-US" sz="4000" dirty="0" smtClean="0"/>
              <a:t>に</a:t>
            </a:r>
            <a:r>
              <a:rPr lang="ja-JP" altLang="en-US" sz="4000" dirty="0"/>
              <a:t>できる文章</a:t>
            </a:r>
            <a:r>
              <a:rPr lang="ja-JP" altLang="en-US" sz="4000" dirty="0" smtClean="0"/>
              <a:t>は</a:t>
            </a:r>
            <a:r>
              <a:rPr lang="ja-JP" altLang="en-US" sz="4000" b="1" dirty="0" smtClean="0">
                <a:latin typeface="メイリオ" pitchFamily="50" charset="-128"/>
                <a:ea typeface="メイリオ" pitchFamily="50" charset="-128"/>
                <a:cs typeface="メイリオ" pitchFamily="50" charset="-128"/>
                <a:sym typeface="Wingdings" panose="05000000000000000000" pitchFamily="2" charset="2"/>
              </a:rPr>
              <a:t></a:t>
            </a:r>
            <a:r>
              <a:rPr lang="ja-JP" altLang="en-US" sz="4000" b="1" dirty="0" smtClean="0">
                <a:solidFill>
                  <a:schemeClr val="tx2">
                    <a:lumMod val="75000"/>
                  </a:schemeClr>
                </a:solidFill>
                <a:latin typeface="メイリオ" pitchFamily="50" charset="-128"/>
                <a:ea typeface="メイリオ" pitchFamily="50" charset="-128"/>
                <a:cs typeface="メイリオ" pitchFamily="50" charset="-128"/>
              </a:rPr>
              <a:t>しくみ・条件欄</a:t>
            </a:r>
            <a:r>
              <a:rPr lang="ja-JP" altLang="en-US" sz="4000" b="1" dirty="0" smtClean="0">
                <a:latin typeface="メイリオ" pitchFamily="50" charset="-128"/>
                <a:ea typeface="メイリオ" pitchFamily="50" charset="-128"/>
                <a:cs typeface="メイリオ" pitchFamily="50" charset="-128"/>
              </a:rPr>
              <a:t>へ</a:t>
            </a:r>
            <a:endParaRPr lang="en-US" altLang="ja-JP" sz="4000" b="1" dirty="0" smtClean="0">
              <a:latin typeface="メイリオ" pitchFamily="50" charset="-128"/>
              <a:ea typeface="メイリオ" pitchFamily="50" charset="-128"/>
              <a:cs typeface="メイリオ" pitchFamily="50" charset="-128"/>
            </a:endParaRPr>
          </a:p>
          <a:p>
            <a:pPr marL="0" indent="0" algn="ctr">
              <a:buNone/>
            </a:pPr>
            <a:r>
              <a:rPr lang="ja-JP" altLang="en-US" sz="4000" b="1" dirty="0" smtClean="0">
                <a:latin typeface="メイリオ" pitchFamily="50" charset="-128"/>
                <a:ea typeface="メイリオ" pitchFamily="50" charset="-128"/>
                <a:cs typeface="メイリオ" pitchFamily="50" charset="-128"/>
              </a:rPr>
              <a:t>転記します。</a:t>
            </a:r>
            <a:endParaRPr lang="en-US" altLang="ja-JP" sz="4000" b="1" dirty="0" smtClean="0">
              <a:latin typeface="メイリオ" pitchFamily="50" charset="-128"/>
              <a:ea typeface="メイリオ" pitchFamily="50" charset="-128"/>
              <a:cs typeface="メイリオ" pitchFamily="50" charset="-128"/>
            </a:endParaRPr>
          </a:p>
          <a:p>
            <a:pPr marL="0" indent="0" algn="ctr">
              <a:buNone/>
            </a:pPr>
            <a:r>
              <a:rPr lang="ja-JP" altLang="en-US" sz="4000" b="1" dirty="0" smtClean="0">
                <a:latin typeface="メイリオ" pitchFamily="50" charset="-128"/>
                <a:ea typeface="メイリオ" pitchFamily="50" charset="-128"/>
                <a:cs typeface="メイリオ" pitchFamily="50" charset="-128"/>
              </a:rPr>
              <a:t>そして、</a:t>
            </a:r>
            <a:endParaRPr lang="en-US" altLang="ja-JP" sz="4000" b="1" dirty="0" smtClean="0">
              <a:latin typeface="メイリオ" pitchFamily="50" charset="-128"/>
              <a:ea typeface="メイリオ" pitchFamily="50" charset="-128"/>
              <a:cs typeface="メイリオ" pitchFamily="50" charset="-128"/>
            </a:endParaRPr>
          </a:p>
          <a:p>
            <a:pPr marL="0" indent="0" algn="ctr">
              <a:buNone/>
            </a:pPr>
            <a:r>
              <a:rPr lang="ja-JP" altLang="en-US" sz="4000" b="1" dirty="0" smtClean="0">
                <a:solidFill>
                  <a:srgbClr val="FF0000"/>
                </a:solidFill>
                <a:latin typeface="メイリオ" pitchFamily="50" charset="-128"/>
                <a:ea typeface="メイリオ" pitchFamily="50" charset="-128"/>
                <a:cs typeface="メイリオ" pitchFamily="50" charset="-128"/>
              </a:rPr>
              <a:t>「要求</a:t>
            </a:r>
            <a:r>
              <a:rPr lang="ja-JP" altLang="ja-JP" sz="4000" b="1" dirty="0" smtClean="0">
                <a:solidFill>
                  <a:srgbClr val="FF0000"/>
                </a:solidFill>
              </a:rPr>
              <a:t>定義書</a:t>
            </a:r>
            <a:r>
              <a:rPr lang="ja-JP" altLang="en-US" sz="4000" b="1" dirty="0" smtClean="0">
                <a:solidFill>
                  <a:srgbClr val="FF0000"/>
                </a:solidFill>
                <a:latin typeface="メイリオ" pitchFamily="50" charset="-128"/>
                <a:ea typeface="メイリオ" pitchFamily="50" charset="-128"/>
                <a:cs typeface="メイリオ" pitchFamily="50" charset="-128"/>
              </a:rPr>
              <a:t>」</a:t>
            </a:r>
            <a:r>
              <a:rPr lang="ja-JP" altLang="en-US" sz="4000" dirty="0" smtClean="0">
                <a:latin typeface="メイリオ" pitchFamily="50" charset="-128"/>
                <a:ea typeface="メイリオ" pitchFamily="50" charset="-128"/>
                <a:cs typeface="メイリオ" pitchFamily="50" charset="-128"/>
              </a:rPr>
              <a:t>の</a:t>
            </a:r>
            <a:r>
              <a:rPr lang="ja-JP" altLang="en-US" sz="4000" dirty="0" smtClean="0"/>
              <a:t>「</a:t>
            </a:r>
            <a:r>
              <a:rPr lang="ja-JP" altLang="en-US" sz="4000" b="1" dirty="0" smtClean="0">
                <a:solidFill>
                  <a:schemeClr val="tx2">
                    <a:lumMod val="60000"/>
                    <a:lumOff val="40000"/>
                  </a:schemeClr>
                </a:solidFill>
              </a:rPr>
              <a:t>該当する文章</a:t>
            </a:r>
            <a:r>
              <a:rPr lang="ja-JP" altLang="en-US" sz="4000" dirty="0" smtClean="0"/>
              <a:t>」</a:t>
            </a:r>
            <a:endParaRPr lang="en-US" altLang="ja-JP" sz="4000" b="1" dirty="0">
              <a:latin typeface="メイリオ" pitchFamily="50" charset="-128"/>
              <a:ea typeface="メイリオ" pitchFamily="50" charset="-128"/>
              <a:cs typeface="メイリオ" pitchFamily="50" charset="-128"/>
            </a:endParaRPr>
          </a:p>
          <a:p>
            <a:pPr marL="0" indent="0" algn="ctr">
              <a:buNone/>
            </a:pPr>
            <a:r>
              <a:rPr lang="ja-JP" altLang="en-US" sz="4000" b="1" dirty="0" smtClean="0">
                <a:latin typeface="メイリオ" pitchFamily="50" charset="-128"/>
                <a:ea typeface="メイリオ" pitchFamily="50" charset="-128"/>
                <a:cs typeface="メイリオ" pitchFamily="50" charset="-128"/>
              </a:rPr>
              <a:t>を転記済として消し込みます。</a:t>
            </a:r>
            <a:endParaRPr lang="en-US" altLang="ja-JP" sz="4000" b="1"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9054977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txBox="1">
            <a:spLocks/>
          </p:cNvSpPr>
          <p:nvPr/>
        </p:nvSpPr>
        <p:spPr>
          <a:xfrm>
            <a:off x="442663" y="288032"/>
            <a:ext cx="8229600" cy="6381328"/>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pPr>
            <a:r>
              <a:rPr lang="ja-JP" altLang="en-US" sz="4000" b="1" dirty="0">
                <a:latin typeface="メイリオ" pitchFamily="50" charset="-128"/>
                <a:ea typeface="メイリオ" pitchFamily="50" charset="-128"/>
                <a:cs typeface="メイリオ" pitchFamily="50" charset="-128"/>
              </a:rPr>
              <a:t>最後</a:t>
            </a:r>
            <a:r>
              <a:rPr lang="ja-JP" altLang="en-US" sz="4000" b="1" dirty="0" smtClean="0">
                <a:latin typeface="メイリオ" pitchFamily="50" charset="-128"/>
                <a:ea typeface="メイリオ" pitchFamily="50" charset="-128"/>
                <a:cs typeface="メイリオ" pitchFamily="50" charset="-128"/>
              </a:rPr>
              <a:t>に</a:t>
            </a:r>
            <a:r>
              <a:rPr lang="ja-JP" altLang="en-US" sz="4000" b="1" dirty="0" smtClean="0">
                <a:solidFill>
                  <a:srgbClr val="00B050"/>
                </a:solidFill>
                <a:latin typeface="メイリオ" pitchFamily="50" charset="-128"/>
                <a:ea typeface="メイリオ" pitchFamily="50" charset="-128"/>
                <a:cs typeface="メイリオ" pitchFamily="50" charset="-128"/>
              </a:rPr>
              <a:t>「現状分析調査表」</a:t>
            </a:r>
            <a:r>
              <a:rPr lang="ja-JP" altLang="en-US" sz="4000" dirty="0" smtClean="0">
                <a:latin typeface="メイリオ" pitchFamily="50" charset="-128"/>
                <a:ea typeface="メイリオ" pitchFamily="50" charset="-128"/>
                <a:cs typeface="メイリオ" pitchFamily="50" charset="-128"/>
              </a:rPr>
              <a:t>の</a:t>
            </a:r>
            <a:endParaRPr lang="en-US" altLang="ja-JP" sz="4000" dirty="0" smtClean="0">
              <a:latin typeface="メイリオ" pitchFamily="50" charset="-128"/>
              <a:ea typeface="メイリオ" pitchFamily="50" charset="-128"/>
              <a:cs typeface="メイリオ" pitchFamily="50" charset="-128"/>
            </a:endParaRPr>
          </a:p>
          <a:p>
            <a:pPr marL="0" indent="0" algn="ctr">
              <a:buNone/>
            </a:pPr>
            <a:r>
              <a:rPr lang="ja-JP" altLang="en-US" sz="4000" b="1" dirty="0" smtClean="0">
                <a:solidFill>
                  <a:schemeClr val="tx2">
                    <a:lumMod val="75000"/>
                  </a:schemeClr>
                </a:solidFill>
                <a:latin typeface="メイリオ" pitchFamily="50" charset="-128"/>
                <a:ea typeface="メイリオ" pitchFamily="50" charset="-128"/>
                <a:cs typeface="メイリオ" pitchFamily="50" charset="-128"/>
              </a:rPr>
              <a:t>しくみ条件欄</a:t>
            </a:r>
            <a:r>
              <a:rPr lang="ja-JP" altLang="en-US" sz="4000" b="1" dirty="0" smtClean="0">
                <a:latin typeface="メイリオ" pitchFamily="50" charset="-128"/>
                <a:ea typeface="メイリオ" pitchFamily="50" charset="-128"/>
                <a:cs typeface="メイリオ" pitchFamily="50" charset="-128"/>
              </a:rPr>
              <a:t>へ</a:t>
            </a:r>
            <a:endParaRPr lang="en-US" altLang="ja-JP" sz="4000" b="1" dirty="0" smtClean="0">
              <a:latin typeface="メイリオ" pitchFamily="50" charset="-128"/>
              <a:ea typeface="メイリオ" pitchFamily="50" charset="-128"/>
              <a:cs typeface="メイリオ" pitchFamily="50" charset="-128"/>
            </a:endParaRPr>
          </a:p>
          <a:p>
            <a:pPr marL="0" indent="0" algn="ctr">
              <a:buNone/>
            </a:pPr>
            <a:r>
              <a:rPr lang="ja-JP" altLang="en-US" sz="4000" b="1" dirty="0" smtClean="0">
                <a:latin typeface="メイリオ" pitchFamily="50" charset="-128"/>
                <a:ea typeface="メイリオ" pitchFamily="50" charset="-128"/>
                <a:cs typeface="メイリオ" pitchFamily="50" charset="-128"/>
              </a:rPr>
              <a:t>機能欄に記載された事を実現する為に必要と思われる仕組みや条件を想像たくましく作文して下さい。</a:t>
            </a:r>
            <a:endParaRPr lang="en-US" altLang="ja-JP" sz="4000" b="1" dirty="0" smtClean="0">
              <a:latin typeface="メイリオ" pitchFamily="50" charset="-128"/>
              <a:ea typeface="メイリオ" pitchFamily="50" charset="-128"/>
              <a:cs typeface="メイリオ" pitchFamily="50" charset="-128"/>
            </a:endParaRPr>
          </a:p>
          <a:p>
            <a:pPr marL="0" indent="0" algn="ctr">
              <a:buNone/>
            </a:pPr>
            <a:endParaRPr lang="en-US" altLang="ja-JP" sz="1400" b="1" dirty="0" smtClean="0">
              <a:latin typeface="メイリオ" pitchFamily="50" charset="-128"/>
              <a:ea typeface="メイリオ" pitchFamily="50" charset="-128"/>
              <a:cs typeface="メイリオ" pitchFamily="50" charset="-128"/>
            </a:endParaRPr>
          </a:p>
          <a:p>
            <a:pPr marL="0" indent="0" algn="ctr">
              <a:buNone/>
            </a:pPr>
            <a:r>
              <a:rPr lang="ja-JP" altLang="en-US" sz="4000" b="1" dirty="0">
                <a:latin typeface="メイリオ" pitchFamily="50" charset="-128"/>
                <a:ea typeface="メイリオ" pitchFamily="50" charset="-128"/>
                <a:cs typeface="メイリオ" pitchFamily="50" charset="-128"/>
              </a:rPr>
              <a:t>⇒</a:t>
            </a:r>
            <a:r>
              <a:rPr lang="ja-JP" altLang="en-US" sz="4000" b="1" dirty="0" smtClean="0">
                <a:latin typeface="メイリオ" pitchFamily="50" charset="-128"/>
                <a:ea typeface="メイリオ" pitchFamily="50" charset="-128"/>
                <a:cs typeface="メイリオ" pitchFamily="50" charset="-128"/>
              </a:rPr>
              <a:t>ここはあなたの</a:t>
            </a:r>
            <a:r>
              <a:rPr lang="ja-JP" altLang="en-US" sz="60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00"/>
                </a:solidFill>
                <a:effectLst>
                  <a:outerShdw blurRad="41275" dist="12700" dir="12000000" algn="tl" rotWithShape="0">
                    <a:srgbClr val="000000">
                      <a:alpha val="40000"/>
                    </a:srgbClr>
                  </a:outerShdw>
                </a:effectLst>
                <a:latin typeface="メイリオ" pitchFamily="50" charset="-128"/>
                <a:ea typeface="メイリオ" pitchFamily="50" charset="-128"/>
                <a:cs typeface="メイリオ" pitchFamily="50" charset="-128"/>
              </a:rPr>
              <a:t>センス</a:t>
            </a:r>
            <a:r>
              <a:rPr lang="ja-JP" altLang="en-US" sz="4000" b="1" dirty="0" smtClean="0">
                <a:latin typeface="メイリオ" pitchFamily="50" charset="-128"/>
                <a:ea typeface="メイリオ" pitchFamily="50" charset="-128"/>
                <a:cs typeface="メイリオ" pitchFamily="50" charset="-128"/>
              </a:rPr>
              <a:t>です！</a:t>
            </a:r>
            <a:endParaRPr lang="en-US" altLang="ja-JP" sz="4000" b="1"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020711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0" y="1600200"/>
            <a:ext cx="9144000" cy="4525963"/>
          </a:xfrm>
        </p:spPr>
        <p:txBody>
          <a:bodyPr anchor="ctr">
            <a:normAutofit/>
          </a:bodyPr>
          <a:lstStyle/>
          <a:p>
            <a:pPr marL="0" indent="0" algn="ctr">
              <a:buNone/>
            </a:pPr>
            <a:r>
              <a:rPr lang="ja-JP" altLang="en-US" sz="4000" b="1" dirty="0">
                <a:latin typeface="メイリオ" pitchFamily="50" charset="-128"/>
                <a:ea typeface="メイリオ" pitchFamily="50" charset="-128"/>
                <a:cs typeface="メイリオ" pitchFamily="50" charset="-128"/>
              </a:rPr>
              <a:t>前回</a:t>
            </a:r>
            <a:r>
              <a:rPr lang="ja-JP" altLang="en-US" sz="4000" b="1" dirty="0" smtClean="0">
                <a:latin typeface="メイリオ" pitchFamily="50" charset="-128"/>
                <a:ea typeface="メイリオ" pitchFamily="50" charset="-128"/>
                <a:cs typeface="メイリオ" pitchFamily="50" charset="-128"/>
              </a:rPr>
              <a:t>、</a:t>
            </a:r>
            <a:r>
              <a:rPr lang="ja-JP" altLang="en-US" sz="4000" b="1" dirty="0">
                <a:latin typeface="メイリオ" pitchFamily="50" charset="-128"/>
                <a:ea typeface="メイリオ" pitchFamily="50" charset="-128"/>
                <a:cs typeface="メイリオ" pitchFamily="50" charset="-128"/>
              </a:rPr>
              <a:t>皆さんは・・・</a:t>
            </a:r>
          </a:p>
          <a:p>
            <a:pPr marL="0" indent="0" algn="ctr">
              <a:buNone/>
            </a:pPr>
            <a:endParaRPr lang="en-US" altLang="ja-JP" sz="4000" b="1" dirty="0" smtClean="0">
              <a:latin typeface="メイリオ" pitchFamily="50" charset="-128"/>
              <a:ea typeface="メイリオ" pitchFamily="50" charset="-128"/>
              <a:cs typeface="メイリオ" pitchFamily="50" charset="-128"/>
            </a:endParaRPr>
          </a:p>
          <a:p>
            <a:pPr marL="0" indent="0" algn="ctr">
              <a:buNone/>
            </a:pPr>
            <a:r>
              <a:rPr lang="ja-JP" altLang="en-US" sz="4000" b="1" dirty="0" smtClean="0">
                <a:latin typeface="メイリオ" pitchFamily="50" charset="-128"/>
                <a:ea typeface="メイリオ" pitchFamily="50" charset="-128"/>
                <a:cs typeface="メイリオ" pitchFamily="50" charset="-128"/>
              </a:rPr>
              <a:t>いきなり、初めて</a:t>
            </a:r>
            <a:r>
              <a:rPr lang="ja-JP" altLang="en-US" sz="4000" b="1" dirty="0">
                <a:latin typeface="メイリオ" pitchFamily="50" charset="-128"/>
                <a:ea typeface="メイリオ" pitchFamily="50" charset="-128"/>
                <a:cs typeface="メイリオ" pitchFamily="50" charset="-128"/>
              </a:rPr>
              <a:t>の作業</a:t>
            </a:r>
            <a:r>
              <a:rPr lang="ja-JP" altLang="en-US" sz="4000" b="1" dirty="0" smtClean="0">
                <a:latin typeface="メイリオ" pitchFamily="50" charset="-128"/>
                <a:ea typeface="メイリオ" pitchFamily="50" charset="-128"/>
                <a:cs typeface="メイリオ" pitchFamily="50" charset="-128"/>
              </a:rPr>
              <a:t>で</a:t>
            </a:r>
            <a:endParaRPr kumimoji="1" lang="en-US" altLang="ja-JP" sz="4000" b="1" dirty="0" smtClean="0">
              <a:latin typeface="メイリオ" pitchFamily="50" charset="-128"/>
              <a:ea typeface="メイリオ" pitchFamily="50" charset="-128"/>
              <a:cs typeface="メイリオ" pitchFamily="50" charset="-128"/>
            </a:endParaRPr>
          </a:p>
          <a:p>
            <a:pPr marL="0" indent="0" algn="ctr">
              <a:buNone/>
            </a:pPr>
            <a:r>
              <a:rPr lang="ja-JP" altLang="en-US" sz="5400" b="1" dirty="0" smtClean="0">
                <a:solidFill>
                  <a:srgbClr val="00B050"/>
                </a:solidFill>
                <a:latin typeface="メイリオ" pitchFamily="50" charset="-128"/>
                <a:ea typeface="メイリオ" pitchFamily="50" charset="-128"/>
                <a:cs typeface="メイリオ" pitchFamily="50" charset="-128"/>
              </a:rPr>
              <a:t>「</a:t>
            </a:r>
            <a:r>
              <a:rPr lang="zh-TW" altLang="en-US" sz="5400" b="1" dirty="0">
                <a:solidFill>
                  <a:srgbClr val="00B050"/>
                </a:solidFill>
                <a:latin typeface="メイリオ" pitchFamily="50" charset="-128"/>
                <a:ea typeface="メイリオ" pitchFamily="50" charset="-128"/>
                <a:cs typeface="メイリオ" pitchFamily="50" charset="-128"/>
              </a:rPr>
              <a:t>現状分析</a:t>
            </a:r>
            <a:r>
              <a:rPr lang="zh-TW" altLang="en-US" sz="5400" b="1" dirty="0" smtClean="0">
                <a:solidFill>
                  <a:srgbClr val="00B050"/>
                </a:solidFill>
                <a:latin typeface="メイリオ" pitchFamily="50" charset="-128"/>
                <a:ea typeface="メイリオ" pitchFamily="50" charset="-128"/>
                <a:cs typeface="メイリオ" pitchFamily="50" charset="-128"/>
              </a:rPr>
              <a:t>調査表</a:t>
            </a:r>
            <a:r>
              <a:rPr lang="ja-JP" altLang="en-US" sz="5400" b="1" dirty="0" smtClean="0">
                <a:solidFill>
                  <a:srgbClr val="00B050"/>
                </a:solidFill>
                <a:latin typeface="メイリオ" pitchFamily="50" charset="-128"/>
                <a:ea typeface="メイリオ" pitchFamily="50" charset="-128"/>
                <a:cs typeface="メイリオ" pitchFamily="50" charset="-128"/>
              </a:rPr>
              <a:t>」</a:t>
            </a:r>
            <a:endParaRPr lang="en-US" altLang="ja-JP" sz="5400" b="1" dirty="0" smtClean="0">
              <a:solidFill>
                <a:srgbClr val="00B050"/>
              </a:solidFill>
              <a:latin typeface="メイリオ" pitchFamily="50" charset="-128"/>
              <a:ea typeface="メイリオ" pitchFamily="50" charset="-128"/>
              <a:cs typeface="メイリオ" pitchFamily="50" charset="-128"/>
            </a:endParaRPr>
          </a:p>
          <a:p>
            <a:pPr marL="0" indent="0" algn="ctr">
              <a:buNone/>
            </a:pPr>
            <a:r>
              <a:rPr kumimoji="1" lang="ja-JP" altLang="en-US" sz="4000" b="1" dirty="0" smtClean="0">
                <a:latin typeface="メイリオ" pitchFamily="50" charset="-128"/>
                <a:ea typeface="メイリオ" pitchFamily="50" charset="-128"/>
                <a:cs typeface="メイリオ" pitchFamily="50" charset="-128"/>
              </a:rPr>
              <a:t>を書けと言われて</a:t>
            </a:r>
            <a:r>
              <a:rPr lang="ja-JP" altLang="en-US" sz="4000" b="1" dirty="0">
                <a:latin typeface="メイリオ" pitchFamily="50" charset="-128"/>
                <a:ea typeface="メイリオ" pitchFamily="50" charset="-128"/>
                <a:cs typeface="メイリオ" pitchFamily="50" charset="-128"/>
              </a:rPr>
              <a:t>・・・・</a:t>
            </a:r>
            <a:endParaRPr kumimoji="1" lang="en-US" altLang="ja-JP" sz="4000" b="1" dirty="0">
              <a:latin typeface="メイリオ" pitchFamily="50" charset="-128"/>
              <a:ea typeface="メイリオ" pitchFamily="50" charset="-128"/>
              <a:cs typeface="メイリオ" pitchFamily="50" charset="-128"/>
            </a:endParaRPr>
          </a:p>
        </p:txBody>
      </p:sp>
      <p:sp>
        <p:nvSpPr>
          <p:cNvPr id="4" name="タイトル 3"/>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425643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42663" y="2636912"/>
            <a:ext cx="8229600" cy="3340967"/>
          </a:xfrm>
        </p:spPr>
        <p:txBody>
          <a:bodyPr anchor="ctr">
            <a:normAutofit/>
          </a:bodyPr>
          <a:lstStyle/>
          <a:p>
            <a:pPr marL="0" indent="0" algn="ctr">
              <a:buNone/>
            </a:pPr>
            <a:r>
              <a:rPr kumimoji="1" lang="ja-JP" altLang="en-US" sz="4000" b="1" dirty="0" smtClean="0">
                <a:latin typeface="メイリオ" pitchFamily="50" charset="-128"/>
                <a:ea typeface="メイリオ" pitchFamily="50" charset="-128"/>
                <a:cs typeface="メイリオ" pitchFamily="50" charset="-128"/>
              </a:rPr>
              <a:t>まず、手元に</a:t>
            </a:r>
            <a:endParaRPr kumimoji="1" lang="en-US" altLang="ja-JP" sz="4000" b="1" dirty="0" smtClean="0">
              <a:latin typeface="メイリオ" pitchFamily="50" charset="-128"/>
              <a:ea typeface="メイリオ" pitchFamily="50" charset="-128"/>
              <a:cs typeface="メイリオ" pitchFamily="50" charset="-128"/>
            </a:endParaRPr>
          </a:p>
          <a:p>
            <a:pPr marL="0" indent="0" algn="ctr">
              <a:buNone/>
            </a:pPr>
            <a:r>
              <a:rPr kumimoji="1" lang="ja-JP" altLang="en-US" sz="5400" b="1" dirty="0" smtClean="0">
                <a:solidFill>
                  <a:srgbClr val="FF0000"/>
                </a:solidFill>
                <a:latin typeface="メイリオ" pitchFamily="50" charset="-128"/>
                <a:ea typeface="メイリオ" pitchFamily="50" charset="-128"/>
                <a:cs typeface="メイリオ" pitchFamily="50" charset="-128"/>
              </a:rPr>
              <a:t>「</a:t>
            </a:r>
            <a:r>
              <a:rPr lang="ja-JP" altLang="ja-JP" sz="5400" b="1" dirty="0" smtClean="0">
                <a:solidFill>
                  <a:srgbClr val="FF0000"/>
                </a:solidFill>
              </a:rPr>
              <a:t>要</a:t>
            </a:r>
            <a:r>
              <a:rPr lang="ja-JP" altLang="en-US" sz="5400" b="1" dirty="0" smtClean="0">
                <a:solidFill>
                  <a:srgbClr val="FF0000"/>
                </a:solidFill>
              </a:rPr>
              <a:t>求</a:t>
            </a:r>
            <a:r>
              <a:rPr lang="ja-JP" altLang="ja-JP" sz="5400" b="1" dirty="0" smtClean="0">
                <a:solidFill>
                  <a:srgbClr val="FF0000"/>
                </a:solidFill>
              </a:rPr>
              <a:t>定義書</a:t>
            </a:r>
            <a:r>
              <a:rPr kumimoji="1" lang="ja-JP" altLang="en-US" sz="5400" b="1" dirty="0" smtClean="0">
                <a:solidFill>
                  <a:srgbClr val="FF0000"/>
                </a:solidFill>
                <a:latin typeface="メイリオ" pitchFamily="50" charset="-128"/>
                <a:ea typeface="メイリオ" pitchFamily="50" charset="-128"/>
                <a:cs typeface="メイリオ" pitchFamily="50" charset="-128"/>
              </a:rPr>
              <a:t>」</a:t>
            </a:r>
            <a:endParaRPr kumimoji="1" lang="en-US" altLang="ja-JP" sz="5400" b="1" dirty="0" smtClean="0">
              <a:solidFill>
                <a:srgbClr val="FF0000"/>
              </a:solidFill>
              <a:latin typeface="メイリオ" pitchFamily="50" charset="-128"/>
              <a:ea typeface="メイリオ" pitchFamily="50" charset="-128"/>
              <a:cs typeface="メイリオ" pitchFamily="50" charset="-128"/>
            </a:endParaRPr>
          </a:p>
          <a:p>
            <a:pPr marL="0" indent="0" algn="ctr">
              <a:buNone/>
            </a:pPr>
            <a:r>
              <a:rPr kumimoji="1" lang="ja-JP" altLang="en-US" sz="4000" b="1" dirty="0" smtClean="0">
                <a:latin typeface="メイリオ" pitchFamily="50" charset="-128"/>
                <a:ea typeface="メイリオ" pitchFamily="50" charset="-128"/>
                <a:cs typeface="メイリオ" pitchFamily="50" charset="-128"/>
              </a:rPr>
              <a:t>を準備ください。</a:t>
            </a:r>
            <a:endParaRPr kumimoji="1" lang="ja-JP" altLang="en-US" sz="4000" b="1" dirty="0">
              <a:latin typeface="メイリオ" pitchFamily="50" charset="-128"/>
              <a:ea typeface="メイリオ" pitchFamily="50" charset="-128"/>
              <a:cs typeface="メイリオ" pitchFamily="50" charset="-128"/>
            </a:endParaRPr>
          </a:p>
        </p:txBody>
      </p:sp>
      <p:sp>
        <p:nvSpPr>
          <p:cNvPr id="5" name="コンテンツ プレースホルダー 2"/>
          <p:cNvSpPr txBox="1">
            <a:spLocks/>
          </p:cNvSpPr>
          <p:nvPr/>
        </p:nvSpPr>
        <p:spPr>
          <a:xfrm>
            <a:off x="442663" y="1556792"/>
            <a:ext cx="8229600" cy="936105"/>
          </a:xfrm>
          <a:prstGeom prst="rect">
            <a:avLst/>
          </a:prstGeom>
        </p:spPr>
        <p:txBody>
          <a:bodyPr vert="horz" lIns="91440" tIns="45720" rIns="91440" bIns="45720" rtlCol="0" anchor="ctr">
            <a:normAutofit fontScale="85000" lnSpcReduction="20000"/>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Font typeface="Arial" pitchFamily="34" charset="0"/>
              <a:buNone/>
            </a:pPr>
            <a:r>
              <a:rPr lang="ja-JP" altLang="en-US" sz="4000" b="1" dirty="0">
                <a:latin typeface="メイリオ" pitchFamily="50" charset="-128"/>
                <a:ea typeface="メイリオ" pitchFamily="50" charset="-128"/>
                <a:cs typeface="メイリオ" pitchFamily="50" charset="-128"/>
              </a:rPr>
              <a:t>それで</a:t>
            </a:r>
            <a:r>
              <a:rPr lang="ja-JP" altLang="en-US" sz="4000" b="1" dirty="0" smtClean="0">
                <a:latin typeface="メイリオ" pitchFamily="50" charset="-128"/>
                <a:ea typeface="メイリオ" pitchFamily="50" charset="-128"/>
                <a:cs typeface="メイリオ" pitchFamily="50" charset="-128"/>
              </a:rPr>
              <a:t>は、具体的にどのように書けば良いのか見ていきましょう！</a:t>
            </a:r>
            <a:endParaRPr lang="en-US" altLang="ja-JP" sz="4000" b="1"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45447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404664"/>
            <a:ext cx="8208912" cy="1128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2674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42663" y="2636912"/>
            <a:ext cx="8229600" cy="3340967"/>
          </a:xfrm>
        </p:spPr>
        <p:txBody>
          <a:bodyPr anchor="ctr">
            <a:normAutofit/>
          </a:bodyPr>
          <a:lstStyle/>
          <a:p>
            <a:pPr marL="0" indent="0" algn="ctr">
              <a:buNone/>
            </a:pPr>
            <a:r>
              <a:rPr kumimoji="1" lang="ja-JP" altLang="en-US" sz="4000" b="1" dirty="0" smtClean="0">
                <a:latin typeface="メイリオ" pitchFamily="50" charset="-128"/>
                <a:ea typeface="メイリオ" pitchFamily="50" charset="-128"/>
                <a:cs typeface="メイリオ" pitchFamily="50" charset="-128"/>
              </a:rPr>
              <a:t>そして、手元に</a:t>
            </a:r>
            <a:endParaRPr kumimoji="1" lang="en-US" altLang="ja-JP" sz="4000" b="1" dirty="0" smtClean="0">
              <a:latin typeface="メイリオ" pitchFamily="50" charset="-128"/>
              <a:ea typeface="メイリオ" pitchFamily="50" charset="-128"/>
              <a:cs typeface="メイリオ" pitchFamily="50" charset="-128"/>
            </a:endParaRPr>
          </a:p>
          <a:p>
            <a:pPr marL="0" indent="0" algn="ctr">
              <a:buNone/>
            </a:pPr>
            <a:r>
              <a:rPr kumimoji="1" lang="ja-JP" altLang="en-US" sz="5400" b="1" dirty="0" smtClean="0">
                <a:solidFill>
                  <a:srgbClr val="FF0000"/>
                </a:solidFill>
                <a:latin typeface="メイリオ" pitchFamily="50" charset="-128"/>
                <a:ea typeface="メイリオ" pitchFamily="50" charset="-128"/>
                <a:cs typeface="メイリオ" pitchFamily="50" charset="-128"/>
              </a:rPr>
              <a:t>「現状分析調査表」</a:t>
            </a:r>
            <a:endParaRPr kumimoji="1" lang="en-US" altLang="ja-JP" sz="5400" b="1" dirty="0" smtClean="0">
              <a:solidFill>
                <a:srgbClr val="FF0000"/>
              </a:solidFill>
              <a:latin typeface="メイリオ" pitchFamily="50" charset="-128"/>
              <a:ea typeface="メイリオ" pitchFamily="50" charset="-128"/>
              <a:cs typeface="メイリオ" pitchFamily="50" charset="-128"/>
            </a:endParaRPr>
          </a:p>
          <a:p>
            <a:pPr marL="0" indent="0" algn="ctr">
              <a:buNone/>
            </a:pPr>
            <a:r>
              <a:rPr kumimoji="1" lang="ja-JP" altLang="en-US" sz="4000" b="1" dirty="0" smtClean="0">
                <a:latin typeface="メイリオ" pitchFamily="50" charset="-128"/>
                <a:ea typeface="メイリオ" pitchFamily="50" charset="-128"/>
                <a:cs typeface="メイリオ" pitchFamily="50" charset="-128"/>
              </a:rPr>
              <a:t>を準備ください。</a:t>
            </a:r>
            <a:endParaRPr kumimoji="1" lang="ja-JP" altLang="en-US" sz="40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23429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332656"/>
            <a:ext cx="6638751" cy="874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角丸四角形吹き出し 11"/>
          <p:cNvSpPr/>
          <p:nvPr/>
        </p:nvSpPr>
        <p:spPr>
          <a:xfrm>
            <a:off x="1714957" y="3068960"/>
            <a:ext cx="2664296" cy="3240360"/>
          </a:xfrm>
          <a:prstGeom prst="wedgeRoundRectCallout">
            <a:avLst>
              <a:gd name="adj1" fmla="val -15362"/>
              <a:gd name="adj2" fmla="val -80856"/>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t>ここに書くのは</a:t>
            </a:r>
            <a:endParaRPr kumimoji="1" lang="en-US" altLang="ja-JP" sz="2800" b="1" dirty="0" smtClean="0"/>
          </a:p>
          <a:p>
            <a:pPr algn="ctr"/>
            <a:endParaRPr lang="en-US" altLang="ja-JP" sz="2800" b="1" dirty="0"/>
          </a:p>
          <a:p>
            <a:pPr algn="ctr"/>
            <a:r>
              <a:rPr kumimoji="1" lang="ja-JP" altLang="en-US" sz="4000" b="1" dirty="0" smtClean="0">
                <a:solidFill>
                  <a:srgbClr val="FF0000"/>
                </a:solidFill>
              </a:rPr>
              <a:t>機能</a:t>
            </a:r>
            <a:endParaRPr kumimoji="1" lang="en-US" altLang="ja-JP" sz="4000" b="1" dirty="0" smtClean="0">
              <a:solidFill>
                <a:srgbClr val="FF0000"/>
              </a:solidFill>
            </a:endParaRPr>
          </a:p>
          <a:p>
            <a:pPr algn="ctr"/>
            <a:endParaRPr lang="en-US" altLang="ja-JP" sz="2800" b="1" dirty="0"/>
          </a:p>
          <a:p>
            <a:pPr algn="ctr"/>
            <a:r>
              <a:rPr kumimoji="1" lang="ja-JP" altLang="en-US" sz="2800" b="1" dirty="0" smtClean="0"/>
              <a:t>「</a:t>
            </a:r>
            <a:r>
              <a:rPr kumimoji="1" lang="ja-JP" altLang="en-US" sz="2800" b="1" dirty="0" smtClean="0">
                <a:solidFill>
                  <a:srgbClr val="00B050"/>
                </a:solidFill>
              </a:rPr>
              <a:t>・・・する。</a:t>
            </a:r>
            <a:r>
              <a:rPr kumimoji="1" lang="ja-JP" altLang="en-US" sz="2800" b="1" dirty="0" smtClean="0"/>
              <a:t>」で終わる文章</a:t>
            </a:r>
            <a:endParaRPr kumimoji="1" lang="ja-JP" altLang="en-US" sz="2800" b="1" dirty="0"/>
          </a:p>
        </p:txBody>
      </p:sp>
      <p:sp>
        <p:nvSpPr>
          <p:cNvPr id="14" name="角丸四角形吹き出し 13"/>
          <p:cNvSpPr/>
          <p:nvPr/>
        </p:nvSpPr>
        <p:spPr>
          <a:xfrm>
            <a:off x="4788024" y="3083657"/>
            <a:ext cx="3672408" cy="3240360"/>
          </a:xfrm>
          <a:prstGeom prst="wedgeRoundRectCallout">
            <a:avLst>
              <a:gd name="adj1" fmla="val -22940"/>
              <a:gd name="adj2" fmla="val -65724"/>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t>ここに書くのは</a:t>
            </a:r>
            <a:endParaRPr kumimoji="1" lang="en-US" altLang="ja-JP" sz="2800" b="1" dirty="0" smtClean="0"/>
          </a:p>
          <a:p>
            <a:pPr algn="ctr"/>
            <a:endParaRPr lang="en-US" altLang="ja-JP" sz="2800" b="1" dirty="0"/>
          </a:p>
          <a:p>
            <a:pPr algn="ctr"/>
            <a:r>
              <a:rPr lang="ja-JP" altLang="en-US" sz="4000" b="1" dirty="0" smtClean="0">
                <a:solidFill>
                  <a:schemeClr val="tx2">
                    <a:lumMod val="75000"/>
                  </a:schemeClr>
                </a:solidFill>
              </a:rPr>
              <a:t>しくみ・条件</a:t>
            </a:r>
            <a:endParaRPr kumimoji="1" lang="en-US" altLang="ja-JP" sz="4000" b="1" dirty="0" smtClean="0">
              <a:solidFill>
                <a:schemeClr val="tx2">
                  <a:lumMod val="75000"/>
                </a:schemeClr>
              </a:solidFill>
            </a:endParaRPr>
          </a:p>
          <a:p>
            <a:pPr algn="ctr"/>
            <a:endParaRPr lang="en-US" altLang="ja-JP" sz="2800" b="1" dirty="0"/>
          </a:p>
          <a:p>
            <a:pPr algn="ctr"/>
            <a:r>
              <a:rPr kumimoji="1" lang="ja-JP" altLang="en-US" sz="2800" b="1" dirty="0" smtClean="0"/>
              <a:t>「</a:t>
            </a:r>
            <a:r>
              <a:rPr kumimoji="1" lang="ja-JP" altLang="en-US" sz="2800" b="1" dirty="0" smtClean="0">
                <a:solidFill>
                  <a:srgbClr val="00B050"/>
                </a:solidFill>
              </a:rPr>
              <a:t>・・・する必要がある。</a:t>
            </a:r>
            <a:r>
              <a:rPr kumimoji="1" lang="ja-JP" altLang="en-US" sz="2800" b="1" dirty="0" smtClean="0"/>
              <a:t>」で終わる文章</a:t>
            </a:r>
            <a:endParaRPr kumimoji="1" lang="ja-JP" altLang="en-US" sz="2800" b="1" dirty="0"/>
          </a:p>
        </p:txBody>
      </p:sp>
    </p:spTree>
    <p:extLst>
      <p:ext uri="{BB962C8B-B14F-4D97-AF65-F5344CB8AC3E}">
        <p14:creationId xmlns:p14="http://schemas.microsoft.com/office/powerpoint/2010/main" val="1703498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txBox="1">
            <a:spLocks/>
          </p:cNvSpPr>
          <p:nvPr/>
        </p:nvSpPr>
        <p:spPr>
          <a:xfrm>
            <a:off x="442663" y="1052736"/>
            <a:ext cx="8229600" cy="5112568"/>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pPr>
            <a:r>
              <a:rPr lang="ja-JP" altLang="en-US" sz="4000" b="1" dirty="0" smtClean="0">
                <a:latin typeface="メイリオ" pitchFamily="50" charset="-128"/>
                <a:ea typeface="メイリオ" pitchFamily="50" charset="-128"/>
                <a:cs typeface="メイリオ" pitchFamily="50" charset="-128"/>
              </a:rPr>
              <a:t>最初に</a:t>
            </a:r>
            <a:r>
              <a:rPr lang="ja-JP" altLang="en-US" sz="4000" b="1" dirty="0">
                <a:solidFill>
                  <a:srgbClr val="FF0000"/>
                </a:solidFill>
                <a:latin typeface="メイリオ" pitchFamily="50" charset="-128"/>
                <a:ea typeface="メイリオ" pitchFamily="50" charset="-128"/>
                <a:cs typeface="メイリオ" pitchFamily="50" charset="-128"/>
              </a:rPr>
              <a:t>「</a:t>
            </a:r>
            <a:r>
              <a:rPr lang="ja-JP" altLang="ja-JP" sz="4000" b="1" dirty="0">
                <a:solidFill>
                  <a:srgbClr val="FF0000"/>
                </a:solidFill>
              </a:rPr>
              <a:t>要求定義書</a:t>
            </a:r>
            <a:r>
              <a:rPr lang="ja-JP" altLang="en-US" sz="4000" b="1" dirty="0" smtClean="0">
                <a:solidFill>
                  <a:srgbClr val="FF0000"/>
                </a:solidFill>
                <a:latin typeface="メイリオ" pitchFamily="50" charset="-128"/>
                <a:ea typeface="メイリオ" pitchFamily="50" charset="-128"/>
                <a:cs typeface="メイリオ" pitchFamily="50" charset="-128"/>
              </a:rPr>
              <a:t>」</a:t>
            </a:r>
            <a:r>
              <a:rPr lang="ja-JP" altLang="en-US" sz="3600" dirty="0" smtClean="0"/>
              <a:t>の</a:t>
            </a:r>
            <a:endParaRPr lang="en-US" altLang="ja-JP" sz="3600" dirty="0" smtClean="0"/>
          </a:p>
          <a:p>
            <a:pPr marL="0" indent="0" algn="ctr">
              <a:buNone/>
            </a:pPr>
            <a:r>
              <a:rPr lang="ja-JP" altLang="ja-JP" sz="3600" dirty="0" smtClean="0"/>
              <a:t>＜</a:t>
            </a:r>
            <a:r>
              <a:rPr lang="ja-JP" altLang="ja-JP" sz="3600" dirty="0"/>
              <a:t>システム化の範囲＞</a:t>
            </a:r>
          </a:p>
          <a:p>
            <a:pPr marL="0" indent="0" algn="ctr">
              <a:buNone/>
            </a:pPr>
            <a:r>
              <a:rPr lang="ja-JP" altLang="en-US" sz="4000" b="1" dirty="0" smtClean="0">
                <a:latin typeface="メイリオ" pitchFamily="50" charset="-128"/>
                <a:ea typeface="メイリオ" pitchFamily="50" charset="-128"/>
                <a:cs typeface="メイリオ" pitchFamily="50" charset="-128"/>
              </a:rPr>
              <a:t>を機能欄へ転記します。</a:t>
            </a:r>
            <a:endParaRPr lang="en-US" altLang="ja-JP" sz="4000" b="1" dirty="0" smtClean="0">
              <a:latin typeface="メイリオ" pitchFamily="50" charset="-128"/>
              <a:ea typeface="メイリオ" pitchFamily="50" charset="-128"/>
              <a:cs typeface="メイリオ" pitchFamily="50" charset="-128"/>
            </a:endParaRPr>
          </a:p>
          <a:p>
            <a:pPr marL="0" indent="0" algn="ctr">
              <a:buNone/>
            </a:pPr>
            <a:endParaRPr lang="en-US" altLang="ja-JP" sz="4000" b="1" dirty="0">
              <a:latin typeface="メイリオ" pitchFamily="50" charset="-128"/>
              <a:ea typeface="メイリオ" pitchFamily="50" charset="-128"/>
              <a:cs typeface="メイリオ" pitchFamily="50" charset="-128"/>
            </a:endParaRPr>
          </a:p>
          <a:p>
            <a:pPr marL="0" indent="0" algn="ctr">
              <a:buNone/>
            </a:pPr>
            <a:r>
              <a:rPr lang="ja-JP" altLang="en-US" sz="4000" b="1" dirty="0" smtClean="0">
                <a:latin typeface="メイリオ" pitchFamily="50" charset="-128"/>
                <a:ea typeface="メイリオ" pitchFamily="50" charset="-128"/>
                <a:cs typeface="メイリオ" pitchFamily="50" charset="-128"/>
              </a:rPr>
              <a:t>そして、</a:t>
            </a:r>
            <a:r>
              <a:rPr lang="ja-JP" altLang="en-US" sz="4000" b="1" dirty="0">
                <a:solidFill>
                  <a:srgbClr val="FF0000"/>
                </a:solidFill>
                <a:latin typeface="メイリオ" pitchFamily="50" charset="-128"/>
                <a:ea typeface="メイリオ" pitchFamily="50" charset="-128"/>
                <a:cs typeface="メイリオ" pitchFamily="50" charset="-128"/>
              </a:rPr>
              <a:t>「</a:t>
            </a:r>
            <a:r>
              <a:rPr lang="ja-JP" altLang="ja-JP" sz="4000" b="1" dirty="0">
                <a:solidFill>
                  <a:srgbClr val="FF0000"/>
                </a:solidFill>
              </a:rPr>
              <a:t>要求定義書</a:t>
            </a:r>
            <a:r>
              <a:rPr lang="ja-JP" altLang="en-US" sz="4000" b="1" dirty="0" smtClean="0">
                <a:solidFill>
                  <a:srgbClr val="FF0000"/>
                </a:solidFill>
                <a:latin typeface="メイリオ" pitchFamily="50" charset="-128"/>
                <a:ea typeface="メイリオ" pitchFamily="50" charset="-128"/>
                <a:cs typeface="メイリオ" pitchFamily="50" charset="-128"/>
              </a:rPr>
              <a:t>」</a:t>
            </a:r>
            <a:r>
              <a:rPr lang="ja-JP" altLang="en-US" sz="4000" dirty="0" smtClean="0"/>
              <a:t>の</a:t>
            </a:r>
            <a:endParaRPr lang="en-US" altLang="ja-JP" sz="4000" dirty="0" smtClean="0"/>
          </a:p>
          <a:p>
            <a:pPr marL="0" indent="0" algn="ctr">
              <a:buNone/>
            </a:pPr>
            <a:r>
              <a:rPr lang="ja-JP" altLang="ja-JP" sz="4000" dirty="0" smtClean="0"/>
              <a:t>＜</a:t>
            </a:r>
            <a:r>
              <a:rPr lang="ja-JP" altLang="ja-JP" sz="4000" dirty="0"/>
              <a:t>システム化の範囲</a:t>
            </a:r>
            <a:r>
              <a:rPr lang="ja-JP" altLang="ja-JP" sz="4000" dirty="0" smtClean="0"/>
              <a:t>＞</a:t>
            </a:r>
            <a:endParaRPr lang="en-US" altLang="ja-JP" sz="4000" b="1" dirty="0">
              <a:latin typeface="メイリオ" pitchFamily="50" charset="-128"/>
              <a:ea typeface="メイリオ" pitchFamily="50" charset="-128"/>
              <a:cs typeface="メイリオ" pitchFamily="50" charset="-128"/>
            </a:endParaRPr>
          </a:p>
          <a:p>
            <a:pPr marL="0" indent="0" algn="ctr">
              <a:buNone/>
            </a:pPr>
            <a:r>
              <a:rPr lang="ja-JP" altLang="en-US" sz="4000" b="1" dirty="0" smtClean="0">
                <a:latin typeface="メイリオ" pitchFamily="50" charset="-128"/>
                <a:ea typeface="メイリオ" pitchFamily="50" charset="-128"/>
                <a:cs typeface="メイリオ" pitchFamily="50" charset="-128"/>
              </a:rPr>
              <a:t>を転記済として消し込みます。</a:t>
            </a:r>
            <a:endParaRPr lang="en-US" altLang="ja-JP" sz="4000" b="1"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940138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txBox="1">
            <a:spLocks/>
          </p:cNvSpPr>
          <p:nvPr/>
        </p:nvSpPr>
        <p:spPr>
          <a:xfrm>
            <a:off x="442663" y="1556792"/>
            <a:ext cx="8229600" cy="936105"/>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Font typeface="Arial" pitchFamily="34" charset="0"/>
              <a:buNone/>
            </a:pPr>
            <a:endParaRPr lang="en-US" altLang="ja-JP" sz="4000" b="1" dirty="0" smtClean="0">
              <a:latin typeface="メイリオ" pitchFamily="50" charset="-128"/>
              <a:ea typeface="メイリオ" pitchFamily="50" charset="-128"/>
              <a:cs typeface="メイリオ" pitchFamily="50" charset="-128"/>
            </a:endParaRPr>
          </a:p>
        </p:txBody>
      </p:sp>
      <p:sp>
        <p:nvSpPr>
          <p:cNvPr id="2" name="コンテンツ プレースホルダー 1"/>
          <p:cNvSpPr>
            <a:spLocks noGrp="1"/>
          </p:cNvSpPr>
          <p:nvPr>
            <p:ph idx="1"/>
          </p:nvPr>
        </p:nvSpPr>
        <p:spPr>
          <a:xfrm>
            <a:off x="442663" y="404664"/>
            <a:ext cx="8229600" cy="4525963"/>
          </a:xfrm>
        </p:spPr>
        <p:txBody>
          <a:bodyPr>
            <a:normAutofit fontScale="85000" lnSpcReduction="20000"/>
          </a:bodyPr>
          <a:lstStyle/>
          <a:p>
            <a:pPr marL="0" indent="0">
              <a:buNone/>
            </a:pPr>
            <a:r>
              <a:rPr lang="ja-JP" altLang="ja-JP" dirty="0"/>
              <a:t>＜システム化の範囲＞</a:t>
            </a:r>
          </a:p>
          <a:p>
            <a:pPr marL="0" indent="0">
              <a:buNone/>
            </a:pPr>
            <a:r>
              <a:rPr lang="ja-JP" altLang="ja-JP" dirty="0"/>
              <a:t>　・入庫</a:t>
            </a:r>
            <a:r>
              <a:rPr lang="ja-JP" altLang="ja-JP" dirty="0" smtClean="0"/>
              <a:t>管理</a:t>
            </a:r>
            <a:r>
              <a:rPr lang="en-US" altLang="ja-JP" dirty="0"/>
              <a:t>	</a:t>
            </a:r>
            <a:r>
              <a:rPr lang="en-US" altLang="ja-JP" dirty="0" smtClean="0"/>
              <a:t>	</a:t>
            </a:r>
            <a:r>
              <a:rPr lang="ja-JP" altLang="ja-JP" dirty="0" smtClean="0"/>
              <a:t>発注</a:t>
            </a:r>
            <a:r>
              <a:rPr lang="ja-JP" altLang="ja-JP" dirty="0"/>
              <a:t>商品が入庫された際の管理</a:t>
            </a:r>
          </a:p>
          <a:p>
            <a:pPr marL="0" indent="0">
              <a:buNone/>
            </a:pPr>
            <a:r>
              <a:rPr lang="ja-JP" altLang="ja-JP" dirty="0"/>
              <a:t>　・会員管理</a:t>
            </a:r>
            <a:r>
              <a:rPr lang="en-US" altLang="ja-JP" dirty="0"/>
              <a:t>		</a:t>
            </a:r>
            <a:r>
              <a:rPr lang="ja-JP" altLang="ja-JP" dirty="0" smtClean="0"/>
              <a:t>お客</a:t>
            </a:r>
            <a:r>
              <a:rPr lang="ja-JP" altLang="ja-JP" dirty="0"/>
              <a:t>様管理</a:t>
            </a:r>
          </a:p>
          <a:p>
            <a:pPr marL="0" indent="0">
              <a:buNone/>
            </a:pPr>
            <a:r>
              <a:rPr lang="ja-JP" altLang="ja-JP" dirty="0"/>
              <a:t>　・注文管理</a:t>
            </a:r>
            <a:r>
              <a:rPr lang="en-US" altLang="ja-JP" dirty="0"/>
              <a:t>		</a:t>
            </a:r>
            <a:r>
              <a:rPr lang="ja-JP" altLang="ja-JP" dirty="0" smtClean="0"/>
              <a:t>お客</a:t>
            </a:r>
            <a:r>
              <a:rPr lang="ja-JP" altLang="ja-JP" dirty="0"/>
              <a:t>様からの注文を管理</a:t>
            </a:r>
          </a:p>
          <a:p>
            <a:pPr marL="0" indent="0">
              <a:buNone/>
            </a:pPr>
            <a:r>
              <a:rPr lang="ja-JP" altLang="ja-JP" dirty="0"/>
              <a:t>　・出庫</a:t>
            </a:r>
            <a:r>
              <a:rPr lang="ja-JP" altLang="ja-JP" dirty="0" smtClean="0"/>
              <a:t>管理</a:t>
            </a:r>
            <a:r>
              <a:rPr lang="en-US" altLang="ja-JP" dirty="0"/>
              <a:t>	</a:t>
            </a:r>
            <a:r>
              <a:rPr lang="en-US" altLang="ja-JP" dirty="0" smtClean="0"/>
              <a:t>	</a:t>
            </a:r>
            <a:r>
              <a:rPr lang="ja-JP" altLang="ja-JP" dirty="0" smtClean="0"/>
              <a:t>出庫先</a:t>
            </a:r>
            <a:r>
              <a:rPr lang="ja-JP" altLang="ja-JP" dirty="0"/>
              <a:t>への出庫状況の管理</a:t>
            </a:r>
          </a:p>
          <a:p>
            <a:pPr marL="0" indent="0">
              <a:buNone/>
            </a:pPr>
            <a:r>
              <a:rPr lang="ja-JP" altLang="ja-JP" dirty="0"/>
              <a:t>　・在庫</a:t>
            </a:r>
            <a:r>
              <a:rPr lang="ja-JP" altLang="ja-JP" dirty="0" smtClean="0"/>
              <a:t>管理</a:t>
            </a:r>
            <a:r>
              <a:rPr lang="en-US" altLang="ja-JP" dirty="0"/>
              <a:t>	</a:t>
            </a:r>
            <a:r>
              <a:rPr lang="en-US" altLang="ja-JP" dirty="0" smtClean="0"/>
              <a:t>	</a:t>
            </a:r>
            <a:r>
              <a:rPr lang="ja-JP" altLang="ja-JP" dirty="0" smtClean="0"/>
              <a:t>在庫</a:t>
            </a:r>
            <a:r>
              <a:rPr lang="ja-JP" altLang="ja-JP" dirty="0"/>
              <a:t>状況の管理</a:t>
            </a:r>
          </a:p>
          <a:p>
            <a:pPr marL="0" indent="0">
              <a:buNone/>
            </a:pPr>
            <a:r>
              <a:rPr lang="ja-JP" altLang="ja-JP" dirty="0"/>
              <a:t>　・商品</a:t>
            </a:r>
            <a:r>
              <a:rPr lang="ja-JP" altLang="ja-JP" dirty="0" smtClean="0"/>
              <a:t>管理</a:t>
            </a:r>
            <a:r>
              <a:rPr lang="en-US" altLang="ja-JP" dirty="0"/>
              <a:t>	</a:t>
            </a:r>
            <a:r>
              <a:rPr lang="en-US" altLang="ja-JP" dirty="0" smtClean="0"/>
              <a:t>	</a:t>
            </a:r>
            <a:r>
              <a:rPr lang="ja-JP" altLang="ja-JP" dirty="0" smtClean="0"/>
              <a:t>取り扱って</a:t>
            </a:r>
            <a:r>
              <a:rPr lang="ja-JP" altLang="ja-JP" dirty="0"/>
              <a:t>いる商品の情報を管理</a:t>
            </a:r>
          </a:p>
          <a:p>
            <a:pPr marL="0" indent="0">
              <a:buNone/>
            </a:pPr>
            <a:r>
              <a:rPr lang="ja-JP" altLang="ja-JP" dirty="0"/>
              <a:t>　・発注管理</a:t>
            </a:r>
            <a:r>
              <a:rPr lang="en-US" altLang="ja-JP" dirty="0"/>
              <a:t>		</a:t>
            </a:r>
            <a:r>
              <a:rPr lang="ja-JP" altLang="ja-JP" dirty="0" smtClean="0"/>
              <a:t>発注</a:t>
            </a:r>
            <a:r>
              <a:rPr lang="ja-JP" altLang="ja-JP" dirty="0"/>
              <a:t>商品を管理</a:t>
            </a:r>
          </a:p>
          <a:p>
            <a:pPr marL="0" indent="0">
              <a:buNone/>
            </a:pPr>
            <a:r>
              <a:rPr lang="ja-JP" altLang="ja-JP" dirty="0"/>
              <a:t>　・売上</a:t>
            </a:r>
            <a:r>
              <a:rPr lang="ja-JP" altLang="ja-JP" dirty="0" smtClean="0"/>
              <a:t>管理</a:t>
            </a:r>
            <a:r>
              <a:rPr lang="en-US" altLang="ja-JP" dirty="0"/>
              <a:t>	</a:t>
            </a:r>
            <a:r>
              <a:rPr lang="en-US" altLang="ja-JP" dirty="0" smtClean="0"/>
              <a:t>	</a:t>
            </a:r>
            <a:r>
              <a:rPr lang="ja-JP" altLang="ja-JP" dirty="0" smtClean="0"/>
              <a:t>出庫</a:t>
            </a:r>
            <a:r>
              <a:rPr lang="ja-JP" altLang="ja-JP" dirty="0"/>
              <a:t>時の金額から入庫時の金額</a:t>
            </a:r>
            <a:r>
              <a:rPr lang="ja-JP" altLang="ja-JP" dirty="0" smtClean="0"/>
              <a:t>を</a:t>
            </a:r>
            <a:endParaRPr lang="en-US" altLang="ja-JP" dirty="0" smtClean="0"/>
          </a:p>
          <a:p>
            <a:pPr marL="0" indent="0">
              <a:buNone/>
            </a:pPr>
            <a:r>
              <a:rPr lang="en-US" altLang="ja-JP" dirty="0"/>
              <a:t>	</a:t>
            </a:r>
            <a:r>
              <a:rPr lang="en-US" altLang="ja-JP" dirty="0" smtClean="0"/>
              <a:t>		</a:t>
            </a:r>
            <a:r>
              <a:rPr lang="ja-JP" altLang="ja-JP" dirty="0" smtClean="0"/>
              <a:t>引いた</a:t>
            </a:r>
            <a:r>
              <a:rPr lang="ja-JP" altLang="ja-JP" dirty="0"/>
              <a:t>売上を</a:t>
            </a:r>
            <a:r>
              <a:rPr lang="ja-JP" altLang="ja-JP" dirty="0" smtClean="0"/>
              <a:t>管理</a:t>
            </a:r>
          </a:p>
          <a:p>
            <a:pPr marL="0" indent="0">
              <a:buNone/>
            </a:pPr>
            <a:endParaRPr kumimoji="1" lang="ja-JP" altLang="en-US" dirty="0"/>
          </a:p>
        </p:txBody>
      </p:sp>
      <p:sp>
        <p:nvSpPr>
          <p:cNvPr id="4" name="角丸四角形 3"/>
          <p:cNvSpPr/>
          <p:nvPr/>
        </p:nvSpPr>
        <p:spPr>
          <a:xfrm>
            <a:off x="683568" y="764704"/>
            <a:ext cx="1800200" cy="3384376"/>
          </a:xfrm>
          <a:prstGeom prst="roundRect">
            <a:avLst/>
          </a:prstGeom>
          <a:solidFill>
            <a:schemeClr val="accent1">
              <a:alpha val="1300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2483768" y="4437112"/>
            <a:ext cx="6040221" cy="2132856"/>
            <a:chOff x="3347864" y="4725144"/>
            <a:chExt cx="5176125" cy="1844824"/>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4725144"/>
              <a:ext cx="5176125" cy="1844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a:xfrm>
              <a:off x="3779912" y="5517232"/>
              <a:ext cx="1728192" cy="432048"/>
            </a:xfrm>
            <a:prstGeom prst="rect">
              <a:avLst/>
            </a:prstGeom>
            <a:solidFill>
              <a:schemeClr val="accent1">
                <a:alpha val="3100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曲折矢印 8"/>
          <p:cNvSpPr/>
          <p:nvPr/>
        </p:nvSpPr>
        <p:spPr>
          <a:xfrm rot="10800000" flipH="1">
            <a:off x="1403649" y="4279454"/>
            <a:ext cx="1449816" cy="16698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p:cNvSpPr/>
          <p:nvPr/>
        </p:nvSpPr>
        <p:spPr>
          <a:xfrm>
            <a:off x="575321" y="764704"/>
            <a:ext cx="2016694" cy="499504"/>
          </a:xfrm>
          <a:prstGeom prst="rect">
            <a:avLst/>
          </a:prstGeom>
          <a:solidFill>
            <a:schemeClr val="accent1">
              <a:alpha val="3100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53389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623392"/>
            <a:ext cx="4927534" cy="4615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正方形/長方形 1"/>
          <p:cNvSpPr/>
          <p:nvPr/>
        </p:nvSpPr>
        <p:spPr>
          <a:xfrm>
            <a:off x="1187624" y="692696"/>
            <a:ext cx="2757486" cy="707886"/>
          </a:xfrm>
          <a:prstGeom prst="rect">
            <a:avLst/>
          </a:prstGeom>
        </p:spPr>
        <p:txBody>
          <a:bodyPr wrap="none">
            <a:spAutoFit/>
          </a:bodyPr>
          <a:lstStyle/>
          <a:p>
            <a:r>
              <a:rPr lang="ja-JP" altLang="ja-JP" sz="4000" b="1" dirty="0" smtClean="0">
                <a:solidFill>
                  <a:srgbClr val="FF0000"/>
                </a:solidFill>
              </a:rPr>
              <a:t>要</a:t>
            </a:r>
            <a:r>
              <a:rPr lang="ja-JP" altLang="en-US" sz="4000" b="1" dirty="0" smtClean="0">
                <a:solidFill>
                  <a:srgbClr val="FF0000"/>
                </a:solidFill>
              </a:rPr>
              <a:t>求</a:t>
            </a:r>
            <a:r>
              <a:rPr lang="ja-JP" altLang="ja-JP" sz="4000" b="1" dirty="0" smtClean="0">
                <a:solidFill>
                  <a:srgbClr val="FF0000"/>
                </a:solidFill>
              </a:rPr>
              <a:t>定義書</a:t>
            </a:r>
            <a:endParaRPr lang="ja-JP" altLang="en-US" sz="4000" dirty="0">
              <a:solidFill>
                <a:srgbClr val="FF0000"/>
              </a:solidFill>
            </a:endParaRPr>
          </a:p>
        </p:txBody>
      </p:sp>
    </p:spTree>
    <p:extLst>
      <p:ext uri="{BB962C8B-B14F-4D97-AF65-F5344CB8AC3E}">
        <p14:creationId xmlns:p14="http://schemas.microsoft.com/office/powerpoint/2010/main" val="2634081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1234</TotalTime>
  <Words>397</Words>
  <Application>Microsoft Office PowerPoint</Application>
  <PresentationFormat>画面に合わせる (4:3)</PresentationFormat>
  <Paragraphs>89</Paragraphs>
  <Slides>17</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ＭＳ Ｐゴシック</vt:lpstr>
      <vt:lpstr>メイリオ</vt:lpstr>
      <vt:lpstr>Arial</vt:lpstr>
      <vt:lpstr>Calibri</vt:lpstr>
      <vt:lpstr>Wingdings</vt:lpstr>
      <vt:lpstr>Office ​​テーマ</vt:lpstr>
      <vt:lpstr>プログラム設計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システム設計 </dc:title>
  <dc:creator>櫻井 健一</dc:creator>
  <cp:lastModifiedBy>梶田 純孝</cp:lastModifiedBy>
  <cp:revision>51</cp:revision>
  <cp:lastPrinted>2015-05-15T00:36:22Z</cp:lastPrinted>
  <dcterms:created xsi:type="dcterms:W3CDTF">2012-05-09T04:53:05Z</dcterms:created>
  <dcterms:modified xsi:type="dcterms:W3CDTF">2019-04-09T14:18:59Z</dcterms:modified>
</cp:coreProperties>
</file>