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266268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58110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268755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83810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390549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104085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341463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154278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319642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277371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AEEB76E-08CA-4F9D-AD1D-DD0FB5565077}" type="datetimeFigureOut">
              <a:rPr kumimoji="1" lang="ja-JP" altLang="en-US" smtClean="0"/>
              <a:t>2017/7/3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251849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EB76E-08CA-4F9D-AD1D-DD0FB5565077}" type="datetimeFigureOut">
              <a:rPr kumimoji="1" lang="ja-JP" altLang="en-US" smtClean="0"/>
              <a:t>2017/7/3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FBE68-03E5-40E5-9577-4A388D1C7807}" type="slidenum">
              <a:rPr kumimoji="1" lang="ja-JP" altLang="en-US" smtClean="0"/>
              <a:t>‹#›</a:t>
            </a:fld>
            <a:endParaRPr kumimoji="1" lang="ja-JP" altLang="en-US"/>
          </a:p>
        </p:txBody>
      </p:sp>
    </p:spTree>
    <p:extLst>
      <p:ext uri="{BB962C8B-B14F-4D97-AF65-F5344CB8AC3E}">
        <p14:creationId xmlns:p14="http://schemas.microsoft.com/office/powerpoint/2010/main" val="1265309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44624"/>
            <a:ext cx="7772400" cy="936104"/>
          </a:xfrm>
        </p:spPr>
        <p:txBody>
          <a:bodyPr>
            <a:noAutofit/>
          </a:bodyPr>
          <a:lstStyle/>
          <a:p>
            <a:r>
              <a:rPr lang="ja-JP" altLang="en-US" sz="4800" b="1" dirty="0">
                <a:solidFill>
                  <a:srgbClr val="0070C0"/>
                </a:solidFill>
              </a:rPr>
              <a:t>テスト設計と</a:t>
            </a:r>
            <a:r>
              <a:rPr lang="ja-JP" altLang="en-US" sz="4800" b="1" dirty="0" smtClean="0">
                <a:solidFill>
                  <a:srgbClr val="0070C0"/>
                </a:solidFill>
              </a:rPr>
              <a:t>は？</a:t>
            </a:r>
            <a:endParaRPr kumimoji="1" lang="ja-JP" altLang="en-US" sz="4800" dirty="0">
              <a:solidFill>
                <a:srgbClr val="0070C0"/>
              </a:solidFill>
            </a:endParaRPr>
          </a:p>
        </p:txBody>
      </p:sp>
      <p:sp>
        <p:nvSpPr>
          <p:cNvPr id="3" name="サブタイトル 2"/>
          <p:cNvSpPr>
            <a:spLocks noGrp="1"/>
          </p:cNvSpPr>
          <p:nvPr>
            <p:ph type="subTitle" idx="1"/>
          </p:nvPr>
        </p:nvSpPr>
        <p:spPr>
          <a:xfrm>
            <a:off x="386608" y="836712"/>
            <a:ext cx="8494023" cy="864096"/>
          </a:xfrm>
        </p:spPr>
        <p:txBody>
          <a:bodyPr>
            <a:noAutofit/>
          </a:bodyPr>
          <a:lstStyle/>
          <a:p>
            <a:pPr algn="l"/>
            <a:r>
              <a:rPr lang="ja-JP" altLang="en-US" sz="4000" dirty="0">
                <a:solidFill>
                  <a:schemeClr val="tx1"/>
                </a:solidFill>
                <a:latin typeface="+mj-ea"/>
                <a:ea typeface="+mj-ea"/>
              </a:rPr>
              <a:t>テストを「設計する」と</a:t>
            </a:r>
            <a:r>
              <a:rPr lang="ja-JP" altLang="en-US" sz="4000" dirty="0" smtClean="0">
                <a:solidFill>
                  <a:schemeClr val="tx1"/>
                </a:solidFill>
                <a:latin typeface="+mj-ea"/>
                <a:ea typeface="+mj-ea"/>
              </a:rPr>
              <a:t>はどう</a:t>
            </a:r>
            <a:r>
              <a:rPr lang="ja-JP" altLang="en-US" sz="4000" dirty="0">
                <a:solidFill>
                  <a:schemeClr val="tx1"/>
                </a:solidFill>
                <a:latin typeface="+mj-ea"/>
                <a:ea typeface="+mj-ea"/>
              </a:rPr>
              <a:t>いう</a:t>
            </a:r>
            <a:r>
              <a:rPr lang="ja-JP" altLang="en-US" sz="4000" dirty="0" smtClean="0">
                <a:solidFill>
                  <a:schemeClr val="tx1"/>
                </a:solidFill>
                <a:latin typeface="+mj-ea"/>
                <a:ea typeface="+mj-ea"/>
              </a:rPr>
              <a:t>こと？</a:t>
            </a:r>
            <a:endParaRPr kumimoji="1" lang="ja-JP" altLang="en-US" sz="4000" dirty="0">
              <a:solidFill>
                <a:schemeClr val="tx1"/>
              </a:solidFill>
              <a:latin typeface="+mj-ea"/>
              <a:ea typeface="+mj-ea"/>
            </a:endParaRPr>
          </a:p>
        </p:txBody>
      </p:sp>
      <p:sp>
        <p:nvSpPr>
          <p:cNvPr id="4" name="サブタイトル 2"/>
          <p:cNvSpPr txBox="1">
            <a:spLocks/>
          </p:cNvSpPr>
          <p:nvPr/>
        </p:nvSpPr>
        <p:spPr>
          <a:xfrm>
            <a:off x="298051" y="1484784"/>
            <a:ext cx="8547104" cy="52565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2800" dirty="0">
                <a:solidFill>
                  <a:schemeClr val="tx1"/>
                </a:solidFill>
                <a:latin typeface="+mj-ea"/>
              </a:rPr>
              <a:t>できたプログラムを動かしてみて結果を確認することだけがテストではありません</a:t>
            </a:r>
            <a:r>
              <a:rPr lang="ja-JP" altLang="en-US" sz="2800" dirty="0" smtClean="0">
                <a:solidFill>
                  <a:schemeClr val="tx1"/>
                </a:solidFill>
                <a:latin typeface="+mj-ea"/>
              </a:rPr>
              <a:t>。</a:t>
            </a:r>
            <a:endParaRPr lang="en-US" altLang="ja-JP" sz="2800" dirty="0" smtClean="0">
              <a:solidFill>
                <a:schemeClr val="tx1"/>
              </a:solidFill>
              <a:latin typeface="+mj-ea"/>
            </a:endParaRPr>
          </a:p>
          <a:p>
            <a:pPr algn="l"/>
            <a:r>
              <a:rPr lang="ja-JP" altLang="en-US" sz="2800" dirty="0" smtClean="0">
                <a:solidFill>
                  <a:schemeClr val="tx1"/>
                </a:solidFill>
                <a:latin typeface="+mj-ea"/>
              </a:rPr>
              <a:t>それ</a:t>
            </a:r>
            <a:r>
              <a:rPr lang="ja-JP" altLang="en-US" sz="2800" dirty="0">
                <a:solidFill>
                  <a:schemeClr val="tx1"/>
                </a:solidFill>
                <a:latin typeface="+mj-ea"/>
              </a:rPr>
              <a:t>はほんの一部分であって、事前準備や報告までを含んだ一連の</a:t>
            </a:r>
            <a:r>
              <a:rPr lang="en-US" altLang="ja-JP" sz="2800" dirty="0">
                <a:solidFill>
                  <a:schemeClr val="tx1"/>
                </a:solidFill>
                <a:latin typeface="+mj-ea"/>
              </a:rPr>
              <a:t>『</a:t>
            </a:r>
            <a:r>
              <a:rPr lang="ja-JP" altLang="en-US" sz="2800" dirty="0">
                <a:solidFill>
                  <a:schemeClr val="tx1"/>
                </a:solidFill>
                <a:latin typeface="+mj-ea"/>
              </a:rPr>
              <a:t>プロセス</a:t>
            </a:r>
            <a:r>
              <a:rPr lang="en-US" altLang="ja-JP" sz="2800" dirty="0">
                <a:solidFill>
                  <a:schemeClr val="tx1"/>
                </a:solidFill>
                <a:latin typeface="+mj-ea"/>
              </a:rPr>
              <a:t>』</a:t>
            </a:r>
            <a:r>
              <a:rPr lang="ja-JP" altLang="en-US" sz="2800" dirty="0">
                <a:solidFill>
                  <a:schemeClr val="tx1"/>
                </a:solidFill>
                <a:latin typeface="+mj-ea"/>
              </a:rPr>
              <a:t>になっています</a:t>
            </a:r>
            <a:r>
              <a:rPr lang="ja-JP" altLang="en-US" sz="2800" dirty="0" smtClean="0">
                <a:solidFill>
                  <a:schemeClr val="tx1"/>
                </a:solidFill>
                <a:latin typeface="+mj-ea"/>
              </a:rPr>
              <a:t>。</a:t>
            </a:r>
            <a:endParaRPr lang="en-US" altLang="ja-JP" sz="2800" dirty="0" smtClean="0">
              <a:solidFill>
                <a:schemeClr val="tx1"/>
              </a:solidFill>
              <a:latin typeface="+mj-ea"/>
            </a:endParaRPr>
          </a:p>
          <a:p>
            <a:pPr algn="l"/>
            <a:r>
              <a:rPr lang="ja-JP" altLang="en-US" sz="2800" dirty="0" smtClean="0">
                <a:solidFill>
                  <a:srgbClr val="FF0000"/>
                </a:solidFill>
                <a:latin typeface="+mj-ea"/>
              </a:rPr>
              <a:t>テスト</a:t>
            </a:r>
            <a:r>
              <a:rPr lang="ja-JP" altLang="en-US" sz="2800" dirty="0">
                <a:solidFill>
                  <a:srgbClr val="FF0000"/>
                </a:solidFill>
                <a:latin typeface="+mj-ea"/>
              </a:rPr>
              <a:t>設計とはその事前準備の一環に他なりません。</a:t>
            </a:r>
            <a:r>
              <a:rPr lang="ja-JP" altLang="en-US" sz="2800" dirty="0">
                <a:solidFill>
                  <a:schemeClr val="tx1"/>
                </a:solidFill>
                <a:latin typeface="+mj-ea"/>
              </a:rPr>
              <a:t/>
            </a:r>
            <a:br>
              <a:rPr lang="ja-JP" altLang="en-US" sz="2800" dirty="0">
                <a:solidFill>
                  <a:schemeClr val="tx1"/>
                </a:solidFill>
                <a:latin typeface="+mj-ea"/>
              </a:rPr>
            </a:br>
            <a:r>
              <a:rPr lang="ja-JP" altLang="en-US" sz="2800" dirty="0">
                <a:solidFill>
                  <a:schemeClr val="tx1"/>
                </a:solidFill>
                <a:latin typeface="+mj-ea"/>
              </a:rPr>
              <a:t>また、テストとはただやみくもに動かしてみることではなく、要求事項や設計諸元を満たすかどうかを「客観的に検証」することです</a:t>
            </a:r>
            <a:r>
              <a:rPr lang="ja-JP" altLang="en-US" sz="2800" dirty="0" smtClean="0">
                <a:solidFill>
                  <a:schemeClr val="tx1"/>
                </a:solidFill>
                <a:latin typeface="+mj-ea"/>
              </a:rPr>
              <a:t>。</a:t>
            </a:r>
            <a:endParaRPr lang="en-US" altLang="ja-JP" sz="2800" dirty="0" smtClean="0">
              <a:solidFill>
                <a:schemeClr val="tx1"/>
              </a:solidFill>
              <a:latin typeface="+mj-ea"/>
            </a:endParaRPr>
          </a:p>
          <a:p>
            <a:pPr algn="l"/>
            <a:r>
              <a:rPr lang="ja-JP" altLang="en-US" sz="2800" dirty="0" smtClean="0">
                <a:solidFill>
                  <a:schemeClr val="tx1"/>
                </a:solidFill>
                <a:latin typeface="+mj-ea"/>
              </a:rPr>
              <a:t>その</a:t>
            </a:r>
            <a:r>
              <a:rPr lang="ja-JP" altLang="en-US" sz="2800" dirty="0">
                <a:solidFill>
                  <a:schemeClr val="tx1"/>
                </a:solidFill>
                <a:latin typeface="+mj-ea"/>
              </a:rPr>
              <a:t>ために「何をどのように確認すべきか」「結果はどうあるべきか」をあらかじめ定めておく必要があります。まさにそれこそがテストを「設計する」ということなのです</a:t>
            </a:r>
            <a:endParaRPr lang="ja-JP" altLang="en-US" sz="2800" dirty="0">
              <a:solidFill>
                <a:schemeClr val="tx1"/>
              </a:solidFill>
              <a:latin typeface="+mj-ea"/>
            </a:endParaRPr>
          </a:p>
        </p:txBody>
      </p:sp>
    </p:spTree>
    <p:extLst>
      <p:ext uri="{BB962C8B-B14F-4D97-AF65-F5344CB8AC3E}">
        <p14:creationId xmlns:p14="http://schemas.microsoft.com/office/powerpoint/2010/main" val="17910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88640"/>
            <a:ext cx="7772400" cy="936104"/>
          </a:xfrm>
        </p:spPr>
        <p:txBody>
          <a:bodyPr>
            <a:normAutofit/>
          </a:bodyPr>
          <a:lstStyle/>
          <a:p>
            <a:pPr fontAlgn="base"/>
            <a:r>
              <a:rPr lang="ja-JP" altLang="en-US" b="1" dirty="0"/>
              <a:t>テスト設計は何の</a:t>
            </a:r>
            <a:r>
              <a:rPr lang="ja-JP" altLang="en-US" b="1" dirty="0" smtClean="0"/>
              <a:t>ため？</a:t>
            </a:r>
            <a:endParaRPr lang="ja-JP" altLang="en-US" b="1" dirty="0"/>
          </a:p>
        </p:txBody>
      </p:sp>
      <p:sp>
        <p:nvSpPr>
          <p:cNvPr id="3" name="サブタイトル 2"/>
          <p:cNvSpPr>
            <a:spLocks noGrp="1"/>
          </p:cNvSpPr>
          <p:nvPr>
            <p:ph type="subTitle" idx="1"/>
          </p:nvPr>
        </p:nvSpPr>
        <p:spPr>
          <a:xfrm>
            <a:off x="179512" y="1052736"/>
            <a:ext cx="8712968" cy="5616624"/>
          </a:xfrm>
        </p:spPr>
        <p:txBody>
          <a:bodyPr>
            <a:noAutofit/>
          </a:bodyPr>
          <a:lstStyle/>
          <a:p>
            <a:pPr algn="l"/>
            <a:r>
              <a:rPr lang="ja-JP" altLang="en-US" sz="2800" dirty="0" smtClean="0">
                <a:solidFill>
                  <a:schemeClr val="tx1"/>
                </a:solidFill>
                <a:latin typeface="+mj-ea"/>
                <a:ea typeface="+mj-ea"/>
              </a:rPr>
              <a:t>テスト設計は何のために行うのでしょうか。テストを実行する人がわかってさえいればそれでいいように思えますが、決してそうではありません。</a:t>
            </a:r>
          </a:p>
          <a:p>
            <a:pPr marL="457200" indent="-457200" algn="l">
              <a:buFont typeface="Wingdings" panose="05000000000000000000" pitchFamily="2" charset="2"/>
              <a:buChar char="l"/>
            </a:pPr>
            <a:r>
              <a:rPr lang="ja-JP" altLang="en-US" sz="2800" dirty="0" smtClean="0">
                <a:solidFill>
                  <a:schemeClr val="tx1"/>
                </a:solidFill>
                <a:latin typeface="+mj-ea"/>
                <a:ea typeface="+mj-ea"/>
              </a:rPr>
              <a:t>誰がやっても迷わずに同じことができるように</a:t>
            </a:r>
          </a:p>
          <a:p>
            <a:pPr marL="457200" indent="-457200" algn="l">
              <a:buFont typeface="Wingdings" panose="05000000000000000000" pitchFamily="2" charset="2"/>
              <a:buChar char="l"/>
            </a:pPr>
            <a:r>
              <a:rPr lang="ja-JP" altLang="en-US" sz="2800" dirty="0" smtClean="0">
                <a:solidFill>
                  <a:schemeClr val="tx1"/>
                </a:solidFill>
                <a:latin typeface="+mj-ea"/>
                <a:ea typeface="+mj-ea"/>
              </a:rPr>
              <a:t>誰がやっても同じ結果が得られるように</a:t>
            </a:r>
          </a:p>
          <a:p>
            <a:pPr marL="457200" indent="-457200" algn="l">
              <a:buFont typeface="Wingdings" panose="05000000000000000000" pitchFamily="2" charset="2"/>
              <a:buChar char="l"/>
            </a:pPr>
            <a:r>
              <a:rPr lang="ja-JP" altLang="en-US" sz="2800" dirty="0" smtClean="0">
                <a:solidFill>
                  <a:schemeClr val="tx1"/>
                </a:solidFill>
                <a:latin typeface="+mj-ea"/>
                <a:ea typeface="+mj-ea"/>
              </a:rPr>
              <a:t>結果が</a:t>
            </a:r>
            <a:r>
              <a:rPr lang="en-US" altLang="ja-JP" sz="2800" dirty="0" smtClean="0">
                <a:solidFill>
                  <a:schemeClr val="tx1"/>
                </a:solidFill>
                <a:latin typeface="+mj-ea"/>
                <a:ea typeface="+mj-ea"/>
              </a:rPr>
              <a:t>OK</a:t>
            </a:r>
            <a:r>
              <a:rPr lang="ja-JP" altLang="en-US" sz="2800" dirty="0" err="1" smtClean="0">
                <a:solidFill>
                  <a:schemeClr val="tx1"/>
                </a:solidFill>
                <a:latin typeface="+mj-ea"/>
                <a:ea typeface="+mj-ea"/>
              </a:rPr>
              <a:t>なのか</a:t>
            </a:r>
            <a:r>
              <a:rPr lang="ja-JP" altLang="en-US" sz="2800" dirty="0" smtClean="0">
                <a:solidFill>
                  <a:schemeClr val="tx1"/>
                </a:solidFill>
                <a:latin typeface="+mj-ea"/>
                <a:ea typeface="+mj-ea"/>
              </a:rPr>
              <a:t>バグがあるのか誰でも同じ基準で判断できるように</a:t>
            </a:r>
          </a:p>
          <a:p>
            <a:pPr marL="457200" indent="-457200" algn="l">
              <a:buFont typeface="Wingdings" panose="05000000000000000000" pitchFamily="2" charset="2"/>
              <a:buChar char="l"/>
            </a:pPr>
            <a:r>
              <a:rPr lang="ja-JP" altLang="en-US" sz="2800" dirty="0" smtClean="0">
                <a:solidFill>
                  <a:schemeClr val="tx1"/>
                </a:solidFill>
                <a:latin typeface="+mj-ea"/>
                <a:ea typeface="+mj-ea"/>
              </a:rPr>
              <a:t>何に対してどんなテストをして、それがどんな結果だったのか（どこにバグがあったのか）後からわかるように</a:t>
            </a:r>
          </a:p>
          <a:p>
            <a:pPr algn="l"/>
            <a:r>
              <a:rPr lang="ja-JP" altLang="en-US" sz="2800" dirty="0" smtClean="0">
                <a:solidFill>
                  <a:schemeClr val="tx1"/>
                </a:solidFill>
                <a:latin typeface="+mj-ea"/>
                <a:ea typeface="+mj-ea"/>
              </a:rPr>
              <a:t>つまり</a:t>
            </a:r>
            <a:r>
              <a:rPr lang="en-US" altLang="ja-JP" sz="2800" dirty="0" smtClean="0">
                <a:solidFill>
                  <a:schemeClr val="tx1"/>
                </a:solidFill>
                <a:latin typeface="+mj-ea"/>
                <a:ea typeface="+mj-ea"/>
              </a:rPr>
              <a:t>『</a:t>
            </a:r>
            <a:r>
              <a:rPr lang="ja-JP" altLang="en-US" sz="2800" dirty="0" smtClean="0">
                <a:solidFill>
                  <a:schemeClr val="tx1"/>
                </a:solidFill>
                <a:latin typeface="+mj-ea"/>
                <a:ea typeface="+mj-ea"/>
              </a:rPr>
              <a:t>第三者が再現できるように</a:t>
            </a:r>
            <a:r>
              <a:rPr lang="en-US" altLang="ja-JP" sz="2800" dirty="0" smtClean="0">
                <a:solidFill>
                  <a:schemeClr val="tx1"/>
                </a:solidFill>
                <a:latin typeface="+mj-ea"/>
                <a:ea typeface="+mj-ea"/>
              </a:rPr>
              <a:t>』『</a:t>
            </a:r>
            <a:r>
              <a:rPr lang="ja-JP" altLang="en-US" sz="2800" dirty="0" smtClean="0">
                <a:solidFill>
                  <a:schemeClr val="tx1"/>
                </a:solidFill>
                <a:latin typeface="+mj-ea"/>
                <a:ea typeface="+mj-ea"/>
              </a:rPr>
              <a:t>第三者が客観的に判断できるように</a:t>
            </a:r>
            <a:r>
              <a:rPr lang="en-US" altLang="ja-JP" sz="2800" dirty="0" smtClean="0">
                <a:solidFill>
                  <a:schemeClr val="tx1"/>
                </a:solidFill>
                <a:latin typeface="+mj-ea"/>
                <a:ea typeface="+mj-ea"/>
              </a:rPr>
              <a:t>』</a:t>
            </a:r>
            <a:r>
              <a:rPr lang="ja-JP" altLang="en-US" sz="2800" dirty="0" smtClean="0">
                <a:solidFill>
                  <a:schemeClr val="tx1"/>
                </a:solidFill>
                <a:latin typeface="+mj-ea"/>
                <a:ea typeface="+mj-ea"/>
              </a:rPr>
              <a:t>ということなのです。</a:t>
            </a:r>
            <a:br>
              <a:rPr lang="ja-JP" altLang="en-US" sz="2800" dirty="0" smtClean="0">
                <a:solidFill>
                  <a:schemeClr val="tx1"/>
                </a:solidFill>
                <a:latin typeface="+mj-ea"/>
                <a:ea typeface="+mj-ea"/>
              </a:rPr>
            </a:br>
            <a:endParaRPr kumimoji="1" lang="ja-JP" altLang="en-US" sz="2800" dirty="0">
              <a:solidFill>
                <a:schemeClr val="tx1"/>
              </a:solidFill>
              <a:latin typeface="+mj-ea"/>
              <a:ea typeface="+mj-ea"/>
            </a:endParaRPr>
          </a:p>
        </p:txBody>
      </p:sp>
    </p:spTree>
    <p:extLst>
      <p:ext uri="{BB962C8B-B14F-4D97-AF65-F5344CB8AC3E}">
        <p14:creationId xmlns:p14="http://schemas.microsoft.com/office/powerpoint/2010/main" val="1326302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88640"/>
            <a:ext cx="7772400" cy="936104"/>
          </a:xfrm>
        </p:spPr>
        <p:txBody>
          <a:bodyPr>
            <a:normAutofit/>
          </a:bodyPr>
          <a:lstStyle/>
          <a:p>
            <a:pPr fontAlgn="base"/>
            <a:r>
              <a:rPr lang="ja-JP" altLang="en-US" b="1" dirty="0"/>
              <a:t>テスト設計は何をすればよい？</a:t>
            </a:r>
          </a:p>
        </p:txBody>
      </p:sp>
      <p:sp>
        <p:nvSpPr>
          <p:cNvPr id="3" name="サブタイトル 2"/>
          <p:cNvSpPr>
            <a:spLocks noGrp="1"/>
          </p:cNvSpPr>
          <p:nvPr>
            <p:ph type="subTitle" idx="1"/>
          </p:nvPr>
        </p:nvSpPr>
        <p:spPr>
          <a:xfrm>
            <a:off x="179512" y="1052736"/>
            <a:ext cx="8856984" cy="5616624"/>
          </a:xfrm>
        </p:spPr>
        <p:txBody>
          <a:bodyPr>
            <a:noAutofit/>
          </a:bodyPr>
          <a:lstStyle/>
          <a:p>
            <a:pPr algn="l"/>
            <a:r>
              <a:rPr lang="en-US" altLang="ja-JP" sz="2800" dirty="0" smtClean="0">
                <a:solidFill>
                  <a:schemeClr val="tx1"/>
                </a:solidFill>
              </a:rPr>
              <a:t>『</a:t>
            </a:r>
            <a:r>
              <a:rPr lang="ja-JP" altLang="en-US" sz="2800" dirty="0" smtClean="0">
                <a:solidFill>
                  <a:schemeClr val="tx1"/>
                </a:solidFill>
              </a:rPr>
              <a:t>テスト仕様書</a:t>
            </a:r>
            <a:r>
              <a:rPr lang="en-US" altLang="ja-JP" sz="2800" dirty="0" smtClean="0">
                <a:solidFill>
                  <a:schemeClr val="tx1"/>
                </a:solidFill>
              </a:rPr>
              <a:t>』</a:t>
            </a:r>
            <a:r>
              <a:rPr lang="ja-JP" altLang="en-US" sz="2800" dirty="0" smtClean="0">
                <a:solidFill>
                  <a:schemeClr val="tx1"/>
                </a:solidFill>
              </a:rPr>
              <a:t>を作るには何をもとにして、どのような手順を踏めばよいのか？</a:t>
            </a:r>
            <a:endParaRPr lang="en-US" altLang="ja-JP" sz="2800" dirty="0" smtClean="0">
              <a:solidFill>
                <a:schemeClr val="tx1"/>
              </a:solidFill>
            </a:endParaRPr>
          </a:p>
          <a:p>
            <a:pPr marL="457200" indent="-457200" algn="l">
              <a:buFont typeface="Wingdings" panose="05000000000000000000" pitchFamily="2" charset="2"/>
              <a:buChar char="l"/>
            </a:pPr>
            <a:r>
              <a:rPr lang="ja-JP" altLang="en-US" sz="2800" dirty="0" smtClean="0">
                <a:solidFill>
                  <a:schemeClr val="tx1"/>
                </a:solidFill>
              </a:rPr>
              <a:t>ソフトウェア</a:t>
            </a:r>
            <a:r>
              <a:rPr lang="ja-JP" altLang="en-US" sz="2800" dirty="0">
                <a:solidFill>
                  <a:schemeClr val="tx1"/>
                </a:solidFill>
              </a:rPr>
              <a:t>はユーザーニーズを実現するための</a:t>
            </a:r>
            <a:r>
              <a:rPr lang="en-US" altLang="ja-JP" sz="2800" dirty="0">
                <a:solidFill>
                  <a:schemeClr val="tx1"/>
                </a:solidFill>
              </a:rPr>
              <a:t>『</a:t>
            </a:r>
            <a:r>
              <a:rPr lang="ja-JP" altLang="en-US" sz="2800" dirty="0">
                <a:solidFill>
                  <a:schemeClr val="tx1"/>
                </a:solidFill>
              </a:rPr>
              <a:t>機能</a:t>
            </a:r>
            <a:r>
              <a:rPr lang="en-US" altLang="ja-JP" sz="2800" dirty="0">
                <a:solidFill>
                  <a:schemeClr val="tx1"/>
                </a:solidFill>
              </a:rPr>
              <a:t>』</a:t>
            </a:r>
            <a:r>
              <a:rPr lang="ja-JP" altLang="en-US" sz="2800" dirty="0">
                <a:solidFill>
                  <a:schemeClr val="tx1"/>
                </a:solidFill>
              </a:rPr>
              <a:t>の集合体であり、機能の内容は設計書に記述されて</a:t>
            </a:r>
            <a:r>
              <a:rPr lang="ja-JP" altLang="en-US" sz="2800" dirty="0" smtClean="0">
                <a:solidFill>
                  <a:schemeClr val="tx1"/>
                </a:solidFill>
              </a:rPr>
              <a:t>いる</a:t>
            </a:r>
            <a:endParaRPr lang="en-US" altLang="ja-JP" sz="2800" dirty="0">
              <a:solidFill>
                <a:schemeClr val="tx1"/>
              </a:solidFill>
            </a:endParaRPr>
          </a:p>
          <a:p>
            <a:pPr marL="457200" indent="-457200" algn="l">
              <a:buFont typeface="Wingdings" panose="05000000000000000000" pitchFamily="2" charset="2"/>
              <a:buChar char="l"/>
            </a:pPr>
            <a:r>
              <a:rPr lang="ja-JP" altLang="en-US" sz="2800" dirty="0" smtClean="0">
                <a:solidFill>
                  <a:schemeClr val="tx1"/>
                </a:solidFill>
              </a:rPr>
              <a:t>ブラックボックス的</a:t>
            </a:r>
            <a:r>
              <a:rPr lang="ja-JP" altLang="en-US" sz="2800" dirty="0">
                <a:solidFill>
                  <a:schemeClr val="tx1"/>
                </a:solidFill>
              </a:rPr>
              <a:t>な見方をするならば、全てのソフトウェア機能は</a:t>
            </a:r>
            <a:r>
              <a:rPr lang="en-US" altLang="ja-JP" sz="2800" dirty="0">
                <a:solidFill>
                  <a:schemeClr val="tx1"/>
                </a:solidFill>
              </a:rPr>
              <a:t>【</a:t>
            </a:r>
            <a:r>
              <a:rPr lang="ja-JP" altLang="en-US" sz="2800" dirty="0">
                <a:solidFill>
                  <a:schemeClr val="tx1"/>
                </a:solidFill>
              </a:rPr>
              <a:t>入力条件</a:t>
            </a:r>
            <a:r>
              <a:rPr lang="en-US" altLang="ja-JP" sz="2800" dirty="0">
                <a:solidFill>
                  <a:schemeClr val="tx1"/>
                </a:solidFill>
              </a:rPr>
              <a:t>】→【</a:t>
            </a:r>
            <a:r>
              <a:rPr lang="ja-JP" altLang="en-US" sz="2800" dirty="0">
                <a:solidFill>
                  <a:schemeClr val="tx1"/>
                </a:solidFill>
              </a:rPr>
              <a:t>処理</a:t>
            </a:r>
            <a:r>
              <a:rPr lang="en-US" altLang="ja-JP" sz="2800" dirty="0">
                <a:solidFill>
                  <a:schemeClr val="tx1"/>
                </a:solidFill>
              </a:rPr>
              <a:t>】→【</a:t>
            </a:r>
            <a:r>
              <a:rPr lang="ja-JP" altLang="en-US" sz="2800" dirty="0">
                <a:solidFill>
                  <a:schemeClr val="tx1"/>
                </a:solidFill>
              </a:rPr>
              <a:t>出力結果</a:t>
            </a:r>
            <a:r>
              <a:rPr lang="en-US" altLang="ja-JP" sz="2800" dirty="0">
                <a:solidFill>
                  <a:schemeClr val="tx1"/>
                </a:solidFill>
              </a:rPr>
              <a:t>】</a:t>
            </a:r>
            <a:r>
              <a:rPr lang="ja-JP" altLang="en-US" sz="2800" dirty="0">
                <a:solidFill>
                  <a:schemeClr val="tx1"/>
                </a:solidFill>
              </a:rPr>
              <a:t>というモデルで説明</a:t>
            </a:r>
            <a:r>
              <a:rPr lang="ja-JP" altLang="en-US" sz="2800" dirty="0" smtClean="0">
                <a:solidFill>
                  <a:schemeClr val="tx1"/>
                </a:solidFill>
              </a:rPr>
              <a:t>できる</a:t>
            </a:r>
            <a:endParaRPr lang="en-US" altLang="ja-JP" sz="2800" dirty="0">
              <a:solidFill>
                <a:schemeClr val="tx1"/>
              </a:solidFill>
            </a:endParaRPr>
          </a:p>
          <a:p>
            <a:pPr marL="457200" indent="-457200" algn="l">
              <a:buFont typeface="Wingdings" panose="05000000000000000000" pitchFamily="2" charset="2"/>
              <a:buChar char="l"/>
            </a:pPr>
            <a:r>
              <a:rPr lang="en-US" altLang="ja-JP" sz="2800" dirty="0" smtClean="0">
                <a:solidFill>
                  <a:schemeClr val="tx1"/>
                </a:solidFill>
              </a:rPr>
              <a:t>【</a:t>
            </a:r>
            <a:r>
              <a:rPr lang="ja-JP" altLang="en-US" sz="2800" dirty="0">
                <a:solidFill>
                  <a:schemeClr val="tx1"/>
                </a:solidFill>
              </a:rPr>
              <a:t>処理</a:t>
            </a:r>
            <a:r>
              <a:rPr lang="en-US" altLang="ja-JP" sz="2800" dirty="0">
                <a:solidFill>
                  <a:schemeClr val="tx1"/>
                </a:solidFill>
              </a:rPr>
              <a:t>】</a:t>
            </a:r>
            <a:r>
              <a:rPr lang="ja-JP" altLang="en-US" sz="2800" dirty="0">
                <a:solidFill>
                  <a:schemeClr val="tx1"/>
                </a:solidFill>
              </a:rPr>
              <a:t>の正しさは</a:t>
            </a:r>
            <a:r>
              <a:rPr lang="en-US" altLang="ja-JP" sz="2800" dirty="0">
                <a:solidFill>
                  <a:schemeClr val="tx1"/>
                </a:solidFill>
              </a:rPr>
              <a:t>【</a:t>
            </a:r>
            <a:r>
              <a:rPr lang="ja-JP" altLang="en-US" sz="2800" dirty="0">
                <a:solidFill>
                  <a:schemeClr val="tx1"/>
                </a:solidFill>
              </a:rPr>
              <a:t>入力条件</a:t>
            </a:r>
            <a:r>
              <a:rPr lang="en-US" altLang="ja-JP" sz="2800" dirty="0">
                <a:solidFill>
                  <a:schemeClr val="tx1"/>
                </a:solidFill>
              </a:rPr>
              <a:t>】</a:t>
            </a:r>
            <a:r>
              <a:rPr lang="ja-JP" altLang="en-US" sz="2800" dirty="0">
                <a:solidFill>
                  <a:schemeClr val="tx1"/>
                </a:solidFill>
              </a:rPr>
              <a:t>に対する</a:t>
            </a:r>
            <a:r>
              <a:rPr lang="en-US" altLang="ja-JP" sz="2800" dirty="0">
                <a:solidFill>
                  <a:schemeClr val="tx1"/>
                </a:solidFill>
              </a:rPr>
              <a:t>【</a:t>
            </a:r>
            <a:r>
              <a:rPr lang="ja-JP" altLang="en-US" sz="2800" dirty="0">
                <a:solidFill>
                  <a:schemeClr val="tx1"/>
                </a:solidFill>
              </a:rPr>
              <a:t>出力結果</a:t>
            </a:r>
            <a:r>
              <a:rPr lang="en-US" altLang="ja-JP" sz="2800" dirty="0">
                <a:solidFill>
                  <a:schemeClr val="tx1"/>
                </a:solidFill>
              </a:rPr>
              <a:t>】</a:t>
            </a:r>
            <a:r>
              <a:rPr lang="ja-JP" altLang="en-US" sz="2800" dirty="0">
                <a:solidFill>
                  <a:schemeClr val="tx1"/>
                </a:solidFill>
              </a:rPr>
              <a:t>が正しいことで確認</a:t>
            </a:r>
            <a:r>
              <a:rPr lang="ja-JP" altLang="en-US" sz="2800" dirty="0" smtClean="0">
                <a:solidFill>
                  <a:schemeClr val="tx1"/>
                </a:solidFill>
              </a:rPr>
              <a:t>できる</a:t>
            </a:r>
            <a:endParaRPr lang="en-US" altLang="ja-JP" sz="2800" dirty="0">
              <a:solidFill>
                <a:schemeClr val="tx1"/>
              </a:solidFill>
            </a:endParaRPr>
          </a:p>
          <a:p>
            <a:pPr marL="457200" indent="-457200" algn="l">
              <a:buFont typeface="Wingdings" panose="05000000000000000000" pitchFamily="2" charset="2"/>
              <a:buChar char="l"/>
            </a:pPr>
            <a:r>
              <a:rPr lang="en-US" altLang="ja-JP" sz="2800" dirty="0" smtClean="0">
                <a:solidFill>
                  <a:schemeClr val="tx1"/>
                </a:solidFill>
              </a:rPr>
              <a:t>【</a:t>
            </a:r>
            <a:r>
              <a:rPr lang="ja-JP" altLang="en-US" sz="2800" dirty="0">
                <a:solidFill>
                  <a:schemeClr val="tx1"/>
                </a:solidFill>
              </a:rPr>
              <a:t>出力結果</a:t>
            </a:r>
            <a:r>
              <a:rPr lang="en-US" altLang="ja-JP" sz="2800" dirty="0">
                <a:solidFill>
                  <a:schemeClr val="tx1"/>
                </a:solidFill>
              </a:rPr>
              <a:t>】</a:t>
            </a:r>
            <a:r>
              <a:rPr lang="ja-JP" altLang="en-US" sz="2800" dirty="0">
                <a:solidFill>
                  <a:schemeClr val="tx1"/>
                </a:solidFill>
              </a:rPr>
              <a:t>はそれぞれ性質・特徴を持ち、評価するための視点がある</a:t>
            </a:r>
            <a:endParaRPr kumimoji="1" lang="ja-JP" altLang="en-US" sz="2800" dirty="0">
              <a:solidFill>
                <a:schemeClr val="tx1"/>
              </a:solidFill>
              <a:latin typeface="+mj-ea"/>
              <a:ea typeface="+mj-ea"/>
            </a:endParaRPr>
          </a:p>
        </p:txBody>
      </p:sp>
    </p:spTree>
    <p:extLst>
      <p:ext uri="{BB962C8B-B14F-4D97-AF65-F5344CB8AC3E}">
        <p14:creationId xmlns:p14="http://schemas.microsoft.com/office/powerpoint/2010/main" val="1823110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88640"/>
            <a:ext cx="7772400" cy="936104"/>
          </a:xfrm>
        </p:spPr>
        <p:txBody>
          <a:bodyPr>
            <a:normAutofit/>
          </a:bodyPr>
          <a:lstStyle/>
          <a:p>
            <a:pPr fontAlgn="base"/>
            <a:r>
              <a:rPr lang="ja-JP" altLang="en-US" b="1" dirty="0"/>
              <a:t>テスト設計は何をすればよい？</a:t>
            </a:r>
          </a:p>
        </p:txBody>
      </p:sp>
      <p:sp>
        <p:nvSpPr>
          <p:cNvPr id="3" name="サブタイトル 2"/>
          <p:cNvSpPr>
            <a:spLocks noGrp="1"/>
          </p:cNvSpPr>
          <p:nvPr>
            <p:ph type="subTitle" idx="1"/>
          </p:nvPr>
        </p:nvSpPr>
        <p:spPr>
          <a:xfrm>
            <a:off x="179512" y="1052736"/>
            <a:ext cx="8856984" cy="2304256"/>
          </a:xfrm>
        </p:spPr>
        <p:txBody>
          <a:bodyPr>
            <a:noAutofit/>
          </a:bodyPr>
          <a:lstStyle/>
          <a:p>
            <a:pPr algn="l"/>
            <a:r>
              <a:rPr lang="ja-JP" altLang="en-US" sz="2800" dirty="0">
                <a:solidFill>
                  <a:schemeClr val="tx1"/>
                </a:solidFill>
              </a:rPr>
              <a:t>つまりテスト設計をするということは</a:t>
            </a:r>
            <a:r>
              <a:rPr lang="en-US" altLang="ja-JP" sz="2800" dirty="0">
                <a:solidFill>
                  <a:srgbClr val="FF0000"/>
                </a:solidFill>
              </a:rPr>
              <a:t>『</a:t>
            </a:r>
            <a:r>
              <a:rPr lang="ja-JP" altLang="en-US" sz="2800" dirty="0">
                <a:solidFill>
                  <a:srgbClr val="FF0000"/>
                </a:solidFill>
              </a:rPr>
              <a:t>機能</a:t>
            </a:r>
            <a:r>
              <a:rPr lang="en-US" altLang="ja-JP" sz="2800" dirty="0">
                <a:solidFill>
                  <a:srgbClr val="FF0000"/>
                </a:solidFill>
              </a:rPr>
              <a:t>』</a:t>
            </a:r>
            <a:r>
              <a:rPr lang="ja-JP" altLang="en-US" sz="2800" dirty="0">
                <a:solidFill>
                  <a:schemeClr val="tx1"/>
                </a:solidFill>
              </a:rPr>
              <a:t>（何ができるか、どう振舞うか）と</a:t>
            </a:r>
            <a:r>
              <a:rPr lang="en-US" altLang="ja-JP" sz="2800" dirty="0">
                <a:solidFill>
                  <a:srgbClr val="FF0000"/>
                </a:solidFill>
              </a:rPr>
              <a:t>『</a:t>
            </a:r>
            <a:r>
              <a:rPr lang="ja-JP" altLang="en-US" sz="2800" dirty="0">
                <a:solidFill>
                  <a:srgbClr val="FF0000"/>
                </a:solidFill>
              </a:rPr>
              <a:t>観点</a:t>
            </a:r>
            <a:r>
              <a:rPr lang="en-US" altLang="ja-JP" sz="2800" dirty="0">
                <a:solidFill>
                  <a:srgbClr val="FF0000"/>
                </a:solidFill>
              </a:rPr>
              <a:t>』</a:t>
            </a:r>
            <a:r>
              <a:rPr lang="ja-JP" altLang="en-US" sz="2800" dirty="0">
                <a:solidFill>
                  <a:schemeClr val="tx1"/>
                </a:solidFill>
              </a:rPr>
              <a:t>（切り口、着眼点、発想）の</a:t>
            </a:r>
            <a:r>
              <a:rPr lang="en-US" altLang="ja-JP" sz="2800" dirty="0">
                <a:solidFill>
                  <a:schemeClr val="tx1"/>
                </a:solidFill>
              </a:rPr>
              <a:t>『</a:t>
            </a:r>
            <a:r>
              <a:rPr lang="ja-JP" altLang="en-US" sz="2800" dirty="0">
                <a:solidFill>
                  <a:schemeClr val="tx1"/>
                </a:solidFill>
              </a:rPr>
              <a:t>組み合わせ</a:t>
            </a:r>
            <a:r>
              <a:rPr lang="en-US" altLang="ja-JP" sz="2800" dirty="0">
                <a:solidFill>
                  <a:schemeClr val="tx1"/>
                </a:solidFill>
              </a:rPr>
              <a:t>』</a:t>
            </a:r>
            <a:r>
              <a:rPr lang="ja-JP" altLang="en-US" sz="2800" dirty="0">
                <a:solidFill>
                  <a:schemeClr val="tx1"/>
                </a:solidFill>
              </a:rPr>
              <a:t>をすることであるということが</a:t>
            </a:r>
            <a:r>
              <a:rPr lang="ja-JP" altLang="en-US" sz="2800" dirty="0" smtClean="0">
                <a:solidFill>
                  <a:schemeClr val="tx1"/>
                </a:solidFill>
              </a:rPr>
              <a:t>できます。</a:t>
            </a:r>
            <a:br>
              <a:rPr lang="ja-JP" altLang="en-US" sz="2800" dirty="0" smtClean="0">
                <a:solidFill>
                  <a:schemeClr val="tx1"/>
                </a:solidFill>
              </a:rPr>
            </a:br>
            <a:r>
              <a:rPr lang="ja-JP" altLang="en-US" sz="2800" dirty="0">
                <a:solidFill>
                  <a:schemeClr val="tx1"/>
                </a:solidFill>
              </a:rPr>
              <a:t>言葉だけではわかりにくいと思いますので、個人登録画面を例として</a:t>
            </a:r>
            <a:r>
              <a:rPr lang="en-US" altLang="ja-JP" sz="2800" dirty="0">
                <a:solidFill>
                  <a:schemeClr val="tx1"/>
                </a:solidFill>
              </a:rPr>
              <a:t>『</a:t>
            </a:r>
            <a:r>
              <a:rPr lang="ja-JP" altLang="en-US" sz="2800" dirty="0">
                <a:solidFill>
                  <a:schemeClr val="tx1"/>
                </a:solidFill>
              </a:rPr>
              <a:t>機能</a:t>
            </a:r>
            <a:r>
              <a:rPr lang="en-US" altLang="ja-JP" sz="2800" dirty="0">
                <a:solidFill>
                  <a:schemeClr val="tx1"/>
                </a:solidFill>
              </a:rPr>
              <a:t>』</a:t>
            </a:r>
            <a:r>
              <a:rPr lang="ja-JP" altLang="en-US" sz="2800" dirty="0">
                <a:solidFill>
                  <a:schemeClr val="tx1"/>
                </a:solidFill>
              </a:rPr>
              <a:t>と</a:t>
            </a:r>
            <a:r>
              <a:rPr lang="en-US" altLang="ja-JP" sz="2800" dirty="0">
                <a:solidFill>
                  <a:schemeClr val="tx1"/>
                </a:solidFill>
              </a:rPr>
              <a:t>『</a:t>
            </a:r>
            <a:r>
              <a:rPr lang="ja-JP" altLang="en-US" sz="2800" dirty="0">
                <a:solidFill>
                  <a:schemeClr val="tx1"/>
                </a:solidFill>
              </a:rPr>
              <a:t>観点</a:t>
            </a:r>
            <a:r>
              <a:rPr lang="en-US" altLang="ja-JP" sz="2800" dirty="0">
                <a:solidFill>
                  <a:schemeClr val="tx1"/>
                </a:solidFill>
              </a:rPr>
              <a:t>』</a:t>
            </a:r>
            <a:r>
              <a:rPr lang="ja-JP" altLang="en-US" sz="2800" dirty="0">
                <a:solidFill>
                  <a:schemeClr val="tx1"/>
                </a:solidFill>
              </a:rPr>
              <a:t>の関係を図</a:t>
            </a:r>
            <a:r>
              <a:rPr lang="en-US" altLang="ja-JP" sz="2800" dirty="0">
                <a:solidFill>
                  <a:schemeClr val="tx1"/>
                </a:solidFill>
              </a:rPr>
              <a:t>-1</a:t>
            </a:r>
            <a:r>
              <a:rPr lang="ja-JP" altLang="en-US" sz="2800" dirty="0">
                <a:solidFill>
                  <a:schemeClr val="tx1"/>
                </a:solidFill>
              </a:rPr>
              <a:t>に</a:t>
            </a:r>
            <a:r>
              <a:rPr lang="ja-JP" altLang="en-US" sz="2800" dirty="0" smtClean="0">
                <a:solidFill>
                  <a:schemeClr val="tx1"/>
                </a:solidFill>
              </a:rPr>
              <a:t>表</a:t>
            </a:r>
            <a:r>
              <a:rPr lang="ja-JP" altLang="en-US" sz="2800" dirty="0">
                <a:solidFill>
                  <a:schemeClr val="tx1"/>
                </a:solidFill>
              </a:rPr>
              <a:t>しました</a:t>
            </a:r>
            <a:r>
              <a:rPr lang="ja-JP" altLang="en-US" sz="2800" dirty="0" smtClean="0">
                <a:solidFill>
                  <a:schemeClr val="tx1"/>
                </a:solidFill>
              </a:rPr>
              <a:t>。</a:t>
            </a:r>
            <a:endParaRPr kumimoji="1" lang="ja-JP" altLang="en-US" sz="2800" dirty="0">
              <a:solidFill>
                <a:schemeClr val="tx1"/>
              </a:solidFill>
              <a:latin typeface="+mj-ea"/>
              <a:ea typeface="+mj-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29000"/>
            <a:ext cx="5976664" cy="330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455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88640"/>
            <a:ext cx="7772400" cy="936104"/>
          </a:xfrm>
        </p:spPr>
        <p:txBody>
          <a:bodyPr>
            <a:normAutofit/>
          </a:bodyPr>
          <a:lstStyle/>
          <a:p>
            <a:pPr fontAlgn="base"/>
            <a:r>
              <a:rPr lang="ja-JP" altLang="en-US" b="1" dirty="0"/>
              <a:t>テスト設計は何をすればよい？</a:t>
            </a:r>
          </a:p>
        </p:txBody>
      </p:sp>
      <p:sp>
        <p:nvSpPr>
          <p:cNvPr id="3" name="サブタイトル 2"/>
          <p:cNvSpPr>
            <a:spLocks noGrp="1"/>
          </p:cNvSpPr>
          <p:nvPr>
            <p:ph type="subTitle" idx="1"/>
          </p:nvPr>
        </p:nvSpPr>
        <p:spPr>
          <a:xfrm>
            <a:off x="179512" y="1052736"/>
            <a:ext cx="8856984" cy="2304256"/>
          </a:xfrm>
        </p:spPr>
        <p:txBody>
          <a:bodyPr>
            <a:noAutofit/>
          </a:bodyPr>
          <a:lstStyle/>
          <a:p>
            <a:pPr algn="l"/>
            <a:r>
              <a:rPr lang="ja-JP" altLang="en-US" sz="2800" dirty="0">
                <a:solidFill>
                  <a:schemeClr val="tx1"/>
                </a:solidFill>
              </a:rPr>
              <a:t>テスト設計の</a:t>
            </a:r>
            <a:r>
              <a:rPr lang="ja-JP" altLang="en-US" sz="2800" dirty="0" smtClean="0">
                <a:solidFill>
                  <a:schemeClr val="tx1"/>
                </a:solidFill>
              </a:rPr>
              <a:t>手順</a:t>
            </a:r>
            <a:endParaRPr lang="en-US" altLang="ja-JP" sz="2800" dirty="0" smtClean="0">
              <a:solidFill>
                <a:schemeClr val="tx1"/>
              </a:solidFill>
            </a:endParaRPr>
          </a:p>
          <a:p>
            <a:pPr algn="l"/>
            <a:r>
              <a:rPr lang="ja-JP" altLang="en-US" sz="2800" u="sng" dirty="0" smtClean="0">
                <a:solidFill>
                  <a:schemeClr val="tx1"/>
                </a:solidFill>
              </a:rPr>
              <a:t>①</a:t>
            </a:r>
            <a:r>
              <a:rPr lang="ja-JP" altLang="en-US" sz="2800" u="sng" dirty="0">
                <a:solidFill>
                  <a:schemeClr val="tx1"/>
                </a:solidFill>
              </a:rPr>
              <a:t>テスト条件（確認項目）の</a:t>
            </a:r>
            <a:r>
              <a:rPr lang="ja-JP" altLang="en-US" sz="2800" u="sng" dirty="0" smtClean="0">
                <a:solidFill>
                  <a:schemeClr val="tx1"/>
                </a:solidFill>
              </a:rPr>
              <a:t>識別</a:t>
            </a:r>
            <a:r>
              <a:rPr lang="ja-JP" altLang="en-US" sz="2800" dirty="0" smtClean="0">
                <a:solidFill>
                  <a:schemeClr val="tx1"/>
                </a:solidFill>
              </a:rPr>
              <a:t>図</a:t>
            </a:r>
            <a:r>
              <a:rPr lang="en-US" altLang="ja-JP" sz="2800" dirty="0">
                <a:solidFill>
                  <a:schemeClr val="tx1"/>
                </a:solidFill>
              </a:rPr>
              <a:t>-2</a:t>
            </a:r>
            <a:r>
              <a:rPr lang="ja-JP" altLang="en-US" sz="2800" dirty="0">
                <a:solidFill>
                  <a:schemeClr val="tx1"/>
                </a:solidFill>
              </a:rPr>
              <a:t>参照）</a:t>
            </a:r>
            <a:endParaRPr kumimoji="1" lang="ja-JP" altLang="en-US" sz="2800" dirty="0">
              <a:solidFill>
                <a:schemeClr val="tx1"/>
              </a:solidFill>
              <a:latin typeface="+mj-ea"/>
              <a:ea typeface="+mj-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483" y="2080247"/>
            <a:ext cx="5984776" cy="4622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サブタイトル 2"/>
          <p:cNvSpPr txBox="1">
            <a:spLocks/>
          </p:cNvSpPr>
          <p:nvPr/>
        </p:nvSpPr>
        <p:spPr>
          <a:xfrm>
            <a:off x="395536" y="1916832"/>
            <a:ext cx="2592288" cy="478561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2800" dirty="0" smtClean="0">
                <a:solidFill>
                  <a:schemeClr val="tx1"/>
                </a:solidFill>
              </a:rPr>
              <a:t>確認すべき機能や動作を設計書から抽出し、その機能や動作の確認に必要な観点を設定します。</a:t>
            </a:r>
            <a:br>
              <a:rPr lang="ja-JP" altLang="en-US" sz="2800" dirty="0" smtClean="0">
                <a:solidFill>
                  <a:schemeClr val="tx1"/>
                </a:solidFill>
              </a:rPr>
            </a:br>
            <a:r>
              <a:rPr lang="ja-JP" altLang="en-US" sz="2800" dirty="0" smtClean="0">
                <a:solidFill>
                  <a:schemeClr val="tx1"/>
                </a:solidFill>
              </a:rPr>
              <a:t>成果物として「テスト条件一覧」を作成します。（図</a:t>
            </a:r>
            <a:r>
              <a:rPr lang="en-US" altLang="ja-JP" sz="2800" dirty="0" smtClean="0">
                <a:solidFill>
                  <a:schemeClr val="tx1"/>
                </a:solidFill>
              </a:rPr>
              <a:t>-2</a:t>
            </a:r>
            <a:r>
              <a:rPr lang="ja-JP" altLang="en-US" sz="2800" dirty="0" smtClean="0">
                <a:solidFill>
                  <a:schemeClr val="tx1"/>
                </a:solidFill>
              </a:rPr>
              <a:t>参照）</a:t>
            </a:r>
            <a:endParaRPr lang="ja-JP" altLang="en-US" sz="2800" dirty="0">
              <a:solidFill>
                <a:schemeClr val="tx1"/>
              </a:solidFill>
              <a:latin typeface="+mj-ea"/>
              <a:ea typeface="+mj-ea"/>
            </a:endParaRPr>
          </a:p>
        </p:txBody>
      </p:sp>
    </p:spTree>
    <p:extLst>
      <p:ext uri="{BB962C8B-B14F-4D97-AF65-F5344CB8AC3E}">
        <p14:creationId xmlns:p14="http://schemas.microsoft.com/office/powerpoint/2010/main" val="190979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88640"/>
            <a:ext cx="7772400" cy="936104"/>
          </a:xfrm>
        </p:spPr>
        <p:txBody>
          <a:bodyPr>
            <a:normAutofit/>
          </a:bodyPr>
          <a:lstStyle/>
          <a:p>
            <a:pPr fontAlgn="base"/>
            <a:r>
              <a:rPr lang="ja-JP" altLang="en-US" b="1" dirty="0"/>
              <a:t>テスト設計は何をすればよい？</a:t>
            </a:r>
          </a:p>
        </p:txBody>
      </p:sp>
      <p:sp>
        <p:nvSpPr>
          <p:cNvPr id="3" name="サブタイトル 2"/>
          <p:cNvSpPr>
            <a:spLocks noGrp="1"/>
          </p:cNvSpPr>
          <p:nvPr>
            <p:ph type="subTitle" idx="1"/>
          </p:nvPr>
        </p:nvSpPr>
        <p:spPr>
          <a:xfrm>
            <a:off x="179512" y="1052736"/>
            <a:ext cx="8856984" cy="648072"/>
          </a:xfrm>
        </p:spPr>
        <p:txBody>
          <a:bodyPr>
            <a:noAutofit/>
          </a:bodyPr>
          <a:lstStyle/>
          <a:p>
            <a:pPr algn="l"/>
            <a:r>
              <a:rPr lang="ja-JP" altLang="en-US" sz="2800" u="sng" dirty="0" smtClean="0">
                <a:solidFill>
                  <a:schemeClr val="tx1"/>
                </a:solidFill>
              </a:rPr>
              <a:t>②</a:t>
            </a:r>
            <a:r>
              <a:rPr lang="ja-JP" altLang="en-US" sz="2800" u="sng" dirty="0">
                <a:solidFill>
                  <a:schemeClr val="tx1"/>
                </a:solidFill>
              </a:rPr>
              <a:t>条件分岐とパターンの</a:t>
            </a:r>
            <a:r>
              <a:rPr lang="ja-JP" altLang="en-US" sz="2800" u="sng" dirty="0" smtClean="0">
                <a:solidFill>
                  <a:schemeClr val="tx1"/>
                </a:solidFill>
              </a:rPr>
              <a:t>洗い出し</a:t>
            </a:r>
            <a:r>
              <a:rPr lang="ja-JP" altLang="en-US" sz="2800" dirty="0" smtClean="0">
                <a:solidFill>
                  <a:schemeClr val="tx1"/>
                </a:solidFill>
              </a:rPr>
              <a:t>作成</a:t>
            </a:r>
            <a:endParaRPr kumimoji="1" lang="ja-JP" altLang="en-US" sz="2800" dirty="0">
              <a:solidFill>
                <a:schemeClr val="tx1"/>
              </a:solidFill>
              <a:latin typeface="+mj-ea"/>
              <a:ea typeface="+mj-ea"/>
            </a:endParaRPr>
          </a:p>
        </p:txBody>
      </p:sp>
      <p:sp>
        <p:nvSpPr>
          <p:cNvPr id="6" name="サブタイトル 2"/>
          <p:cNvSpPr txBox="1">
            <a:spLocks/>
          </p:cNvSpPr>
          <p:nvPr/>
        </p:nvSpPr>
        <p:spPr>
          <a:xfrm>
            <a:off x="395536" y="1523709"/>
            <a:ext cx="2592288" cy="478561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2800" dirty="0" smtClean="0">
                <a:solidFill>
                  <a:schemeClr val="tx1"/>
                </a:solidFill>
              </a:rPr>
              <a:t>条件を左右する要因＝「因子」と各因子に設定する段階（取りうる値）＝「水準」を識別し、因子と水準の組み合わせパターンを作ります。</a:t>
            </a:r>
            <a:br>
              <a:rPr lang="ja-JP" altLang="en-US" sz="2800" dirty="0" smtClean="0">
                <a:solidFill>
                  <a:schemeClr val="tx1"/>
                </a:solidFill>
              </a:rPr>
            </a:br>
            <a:r>
              <a:rPr lang="ja-JP" altLang="en-US" sz="2800" dirty="0" smtClean="0">
                <a:solidFill>
                  <a:schemeClr val="tx1"/>
                </a:solidFill>
              </a:rPr>
              <a:t>成果物として「デシジョンテーブル」を作成</a:t>
            </a:r>
            <a:endParaRPr lang="ja-JP" altLang="en-US" sz="2800" dirty="0">
              <a:solidFill>
                <a:schemeClr val="tx1"/>
              </a:solidFill>
              <a:latin typeface="+mj-ea"/>
              <a:ea typeface="+mj-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660004"/>
            <a:ext cx="5792865" cy="5009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242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494</Words>
  <Application>Microsoft Office PowerPoint</Application>
  <PresentationFormat>画面に合わせる (4:3)</PresentationFormat>
  <Paragraphs>28</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テスト設計とは？</vt:lpstr>
      <vt:lpstr>テスト設計は何のため？</vt:lpstr>
      <vt:lpstr>テスト設計は何をすればよい？</vt:lpstr>
      <vt:lpstr>テスト設計は何をすればよい？</vt:lpstr>
      <vt:lpstr>テスト設計は何をすればよい？</vt:lpstr>
      <vt:lpstr>テスト設計は何をすればよい？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テスト設計とは？</dc:title>
  <dc:creator>岩田 正綱</dc:creator>
  <cp:lastModifiedBy>岩田 正綱</cp:lastModifiedBy>
  <cp:revision>2</cp:revision>
  <dcterms:created xsi:type="dcterms:W3CDTF">2017-07-03T09:02:11Z</dcterms:created>
  <dcterms:modified xsi:type="dcterms:W3CDTF">2017-07-03T09:19:18Z</dcterms:modified>
</cp:coreProperties>
</file>