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1" d="100"/>
          <a:sy n="51" d="100"/>
        </p:scale>
        <p:origin x="-336"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88539A44-F6B1-40B5-94FA-0D1C7B321D32}" type="datetimeFigureOut">
              <a:rPr kumimoji="1" lang="ja-JP" altLang="en-US" smtClean="0"/>
              <a:t>2017/7/18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0EBC8B7-A477-4373-A754-0151660A3D77}" type="slidenum">
              <a:rPr kumimoji="1" lang="ja-JP" altLang="en-US" smtClean="0"/>
              <a:t>‹#›</a:t>
            </a:fld>
            <a:endParaRPr kumimoji="1" lang="ja-JP" altLang="en-US"/>
          </a:p>
        </p:txBody>
      </p:sp>
    </p:spTree>
    <p:extLst>
      <p:ext uri="{BB962C8B-B14F-4D97-AF65-F5344CB8AC3E}">
        <p14:creationId xmlns:p14="http://schemas.microsoft.com/office/powerpoint/2010/main" val="1910489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8539A44-F6B1-40B5-94FA-0D1C7B321D32}" type="datetimeFigureOut">
              <a:rPr kumimoji="1" lang="ja-JP" altLang="en-US" smtClean="0"/>
              <a:t>2017/7/18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0EBC8B7-A477-4373-A754-0151660A3D77}" type="slidenum">
              <a:rPr kumimoji="1" lang="ja-JP" altLang="en-US" smtClean="0"/>
              <a:t>‹#›</a:t>
            </a:fld>
            <a:endParaRPr kumimoji="1" lang="ja-JP" altLang="en-US"/>
          </a:p>
        </p:txBody>
      </p:sp>
    </p:spTree>
    <p:extLst>
      <p:ext uri="{BB962C8B-B14F-4D97-AF65-F5344CB8AC3E}">
        <p14:creationId xmlns:p14="http://schemas.microsoft.com/office/powerpoint/2010/main" val="812997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8539A44-F6B1-40B5-94FA-0D1C7B321D32}" type="datetimeFigureOut">
              <a:rPr kumimoji="1" lang="ja-JP" altLang="en-US" smtClean="0"/>
              <a:t>2017/7/18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0EBC8B7-A477-4373-A754-0151660A3D77}" type="slidenum">
              <a:rPr kumimoji="1" lang="ja-JP" altLang="en-US" smtClean="0"/>
              <a:t>‹#›</a:t>
            </a:fld>
            <a:endParaRPr kumimoji="1" lang="ja-JP" altLang="en-US"/>
          </a:p>
        </p:txBody>
      </p:sp>
    </p:spTree>
    <p:extLst>
      <p:ext uri="{BB962C8B-B14F-4D97-AF65-F5344CB8AC3E}">
        <p14:creationId xmlns:p14="http://schemas.microsoft.com/office/powerpoint/2010/main" val="3689301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8539A44-F6B1-40B5-94FA-0D1C7B321D32}" type="datetimeFigureOut">
              <a:rPr kumimoji="1" lang="ja-JP" altLang="en-US" smtClean="0"/>
              <a:t>2017/7/18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0EBC8B7-A477-4373-A754-0151660A3D77}" type="slidenum">
              <a:rPr kumimoji="1" lang="ja-JP" altLang="en-US" smtClean="0"/>
              <a:t>‹#›</a:t>
            </a:fld>
            <a:endParaRPr kumimoji="1" lang="ja-JP" altLang="en-US"/>
          </a:p>
        </p:txBody>
      </p:sp>
    </p:spTree>
    <p:extLst>
      <p:ext uri="{BB962C8B-B14F-4D97-AF65-F5344CB8AC3E}">
        <p14:creationId xmlns:p14="http://schemas.microsoft.com/office/powerpoint/2010/main" val="2858137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88539A44-F6B1-40B5-94FA-0D1C7B321D32}" type="datetimeFigureOut">
              <a:rPr kumimoji="1" lang="ja-JP" altLang="en-US" smtClean="0"/>
              <a:t>2017/7/18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0EBC8B7-A477-4373-A754-0151660A3D77}" type="slidenum">
              <a:rPr kumimoji="1" lang="ja-JP" altLang="en-US" smtClean="0"/>
              <a:t>‹#›</a:t>
            </a:fld>
            <a:endParaRPr kumimoji="1" lang="ja-JP" altLang="en-US"/>
          </a:p>
        </p:txBody>
      </p:sp>
    </p:spTree>
    <p:extLst>
      <p:ext uri="{BB962C8B-B14F-4D97-AF65-F5344CB8AC3E}">
        <p14:creationId xmlns:p14="http://schemas.microsoft.com/office/powerpoint/2010/main" val="3463049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88539A44-F6B1-40B5-94FA-0D1C7B321D32}" type="datetimeFigureOut">
              <a:rPr kumimoji="1" lang="ja-JP" altLang="en-US" smtClean="0"/>
              <a:t>2017/7/18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0EBC8B7-A477-4373-A754-0151660A3D77}" type="slidenum">
              <a:rPr kumimoji="1" lang="ja-JP" altLang="en-US" smtClean="0"/>
              <a:t>‹#›</a:t>
            </a:fld>
            <a:endParaRPr kumimoji="1" lang="ja-JP" altLang="en-US"/>
          </a:p>
        </p:txBody>
      </p:sp>
    </p:spTree>
    <p:extLst>
      <p:ext uri="{BB962C8B-B14F-4D97-AF65-F5344CB8AC3E}">
        <p14:creationId xmlns:p14="http://schemas.microsoft.com/office/powerpoint/2010/main" val="1050258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88539A44-F6B1-40B5-94FA-0D1C7B321D32}" type="datetimeFigureOut">
              <a:rPr kumimoji="1" lang="ja-JP" altLang="en-US" smtClean="0"/>
              <a:t>2017/7/18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0EBC8B7-A477-4373-A754-0151660A3D77}" type="slidenum">
              <a:rPr kumimoji="1" lang="ja-JP" altLang="en-US" smtClean="0"/>
              <a:t>‹#›</a:t>
            </a:fld>
            <a:endParaRPr kumimoji="1" lang="ja-JP" altLang="en-US"/>
          </a:p>
        </p:txBody>
      </p:sp>
    </p:spTree>
    <p:extLst>
      <p:ext uri="{BB962C8B-B14F-4D97-AF65-F5344CB8AC3E}">
        <p14:creationId xmlns:p14="http://schemas.microsoft.com/office/powerpoint/2010/main" val="2233149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88539A44-F6B1-40B5-94FA-0D1C7B321D32}" type="datetimeFigureOut">
              <a:rPr kumimoji="1" lang="ja-JP" altLang="en-US" smtClean="0"/>
              <a:t>2017/7/18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0EBC8B7-A477-4373-A754-0151660A3D77}" type="slidenum">
              <a:rPr kumimoji="1" lang="ja-JP" altLang="en-US" smtClean="0"/>
              <a:t>‹#›</a:t>
            </a:fld>
            <a:endParaRPr kumimoji="1" lang="ja-JP" altLang="en-US"/>
          </a:p>
        </p:txBody>
      </p:sp>
    </p:spTree>
    <p:extLst>
      <p:ext uri="{BB962C8B-B14F-4D97-AF65-F5344CB8AC3E}">
        <p14:creationId xmlns:p14="http://schemas.microsoft.com/office/powerpoint/2010/main" val="1799169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8539A44-F6B1-40B5-94FA-0D1C7B321D32}" type="datetimeFigureOut">
              <a:rPr kumimoji="1" lang="ja-JP" altLang="en-US" smtClean="0"/>
              <a:t>2017/7/18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0EBC8B7-A477-4373-A754-0151660A3D77}" type="slidenum">
              <a:rPr kumimoji="1" lang="ja-JP" altLang="en-US" smtClean="0"/>
              <a:t>‹#›</a:t>
            </a:fld>
            <a:endParaRPr kumimoji="1" lang="ja-JP" altLang="en-US"/>
          </a:p>
        </p:txBody>
      </p:sp>
    </p:spTree>
    <p:extLst>
      <p:ext uri="{BB962C8B-B14F-4D97-AF65-F5344CB8AC3E}">
        <p14:creationId xmlns:p14="http://schemas.microsoft.com/office/powerpoint/2010/main" val="1724522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8539A44-F6B1-40B5-94FA-0D1C7B321D32}" type="datetimeFigureOut">
              <a:rPr kumimoji="1" lang="ja-JP" altLang="en-US" smtClean="0"/>
              <a:t>2017/7/18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0EBC8B7-A477-4373-A754-0151660A3D77}" type="slidenum">
              <a:rPr kumimoji="1" lang="ja-JP" altLang="en-US" smtClean="0"/>
              <a:t>‹#›</a:t>
            </a:fld>
            <a:endParaRPr kumimoji="1" lang="ja-JP" altLang="en-US"/>
          </a:p>
        </p:txBody>
      </p:sp>
    </p:spTree>
    <p:extLst>
      <p:ext uri="{BB962C8B-B14F-4D97-AF65-F5344CB8AC3E}">
        <p14:creationId xmlns:p14="http://schemas.microsoft.com/office/powerpoint/2010/main" val="1812427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8539A44-F6B1-40B5-94FA-0D1C7B321D32}" type="datetimeFigureOut">
              <a:rPr kumimoji="1" lang="ja-JP" altLang="en-US" smtClean="0"/>
              <a:t>2017/7/18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0EBC8B7-A477-4373-A754-0151660A3D77}" type="slidenum">
              <a:rPr kumimoji="1" lang="ja-JP" altLang="en-US" smtClean="0"/>
              <a:t>‹#›</a:t>
            </a:fld>
            <a:endParaRPr kumimoji="1" lang="ja-JP" altLang="en-US"/>
          </a:p>
        </p:txBody>
      </p:sp>
    </p:spTree>
    <p:extLst>
      <p:ext uri="{BB962C8B-B14F-4D97-AF65-F5344CB8AC3E}">
        <p14:creationId xmlns:p14="http://schemas.microsoft.com/office/powerpoint/2010/main" val="3454078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539A44-F6B1-40B5-94FA-0D1C7B321D32}" type="datetimeFigureOut">
              <a:rPr kumimoji="1" lang="ja-JP" altLang="en-US" smtClean="0"/>
              <a:t>2017/7/18</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EBC8B7-A477-4373-A754-0151660A3D77}" type="slidenum">
              <a:rPr kumimoji="1" lang="ja-JP" altLang="en-US" smtClean="0"/>
              <a:t>‹#›</a:t>
            </a:fld>
            <a:endParaRPr kumimoji="1" lang="ja-JP" altLang="en-US"/>
          </a:p>
        </p:txBody>
      </p:sp>
    </p:spTree>
    <p:extLst>
      <p:ext uri="{BB962C8B-B14F-4D97-AF65-F5344CB8AC3E}">
        <p14:creationId xmlns:p14="http://schemas.microsoft.com/office/powerpoint/2010/main" val="1601502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3568" y="260648"/>
            <a:ext cx="7772400" cy="938535"/>
          </a:xfrm>
        </p:spPr>
        <p:txBody>
          <a:bodyPr>
            <a:normAutofit/>
          </a:bodyPr>
          <a:lstStyle/>
          <a:p>
            <a:r>
              <a:rPr lang="ja-JP" altLang="ja-JP"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情報システムの品質の</a:t>
            </a:r>
            <a:r>
              <a:rPr lang="ja-JP" altLang="ja-JP"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作りこみ</a:t>
            </a:r>
            <a:endParaRPr kumimoji="1" lang="ja-JP" altLang="en-US"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endParaRPr>
          </a:p>
        </p:txBody>
      </p:sp>
      <p:sp>
        <p:nvSpPr>
          <p:cNvPr id="3" name="サブタイトル 2"/>
          <p:cNvSpPr>
            <a:spLocks noGrp="1"/>
          </p:cNvSpPr>
          <p:nvPr>
            <p:ph type="subTitle" idx="1"/>
          </p:nvPr>
        </p:nvSpPr>
        <p:spPr>
          <a:xfrm>
            <a:off x="35496" y="1268760"/>
            <a:ext cx="9145016" cy="5400600"/>
          </a:xfrm>
        </p:spPr>
        <p:txBody>
          <a:bodyPr>
            <a:normAutofit fontScale="25000" lnSpcReduction="20000"/>
          </a:bodyPr>
          <a:lstStyle/>
          <a:p>
            <a:pPr algn="l"/>
            <a:r>
              <a:rPr lang="ja-JP" altLang="en-US" sz="9600" dirty="0">
                <a:solidFill>
                  <a:schemeClr val="tx1"/>
                </a:solidFill>
              </a:rPr>
              <a:t>情報システムはハードウェアとソフトウェアから構成されています</a:t>
            </a:r>
            <a:r>
              <a:rPr lang="ja-JP" altLang="en-US" sz="9600" dirty="0" smtClean="0">
                <a:solidFill>
                  <a:schemeClr val="tx1"/>
                </a:solidFill>
              </a:rPr>
              <a:t>。</a:t>
            </a:r>
            <a:endParaRPr lang="en-US" altLang="ja-JP" sz="9600" dirty="0" smtClean="0">
              <a:solidFill>
                <a:schemeClr val="tx1"/>
              </a:solidFill>
            </a:endParaRPr>
          </a:p>
          <a:p>
            <a:pPr algn="l"/>
            <a:r>
              <a:rPr lang="ja-JP" altLang="en-US" sz="9600" dirty="0" smtClean="0">
                <a:solidFill>
                  <a:schemeClr val="tx1"/>
                </a:solidFill>
              </a:rPr>
              <a:t>この</a:t>
            </a:r>
            <a:r>
              <a:rPr lang="ja-JP" altLang="en-US" sz="9600" dirty="0">
                <a:solidFill>
                  <a:schemeClr val="tx1"/>
                </a:solidFill>
              </a:rPr>
              <a:t>うち、ソフトウェアの品質は情報システムの品質に多大な影響を与えます。しかし、ソフトウェアは目に見えないものであるため、その品質をどのように測定し評価するかは非常に難しい問題です</a:t>
            </a:r>
            <a:r>
              <a:rPr lang="ja-JP" altLang="en-US" sz="9600" dirty="0" smtClean="0">
                <a:solidFill>
                  <a:schemeClr val="tx1"/>
                </a:solidFill>
              </a:rPr>
              <a:t>。</a:t>
            </a:r>
            <a:endParaRPr lang="en-US" altLang="ja-JP" sz="9600" dirty="0" smtClean="0">
              <a:solidFill>
                <a:schemeClr val="tx1"/>
              </a:solidFill>
            </a:endParaRPr>
          </a:p>
          <a:p>
            <a:pPr algn="l"/>
            <a:r>
              <a:rPr lang="ja-JP" altLang="en-US" sz="9600" dirty="0" smtClean="0">
                <a:solidFill>
                  <a:schemeClr val="tx1"/>
                </a:solidFill>
              </a:rPr>
              <a:t>そこ</a:t>
            </a:r>
            <a:r>
              <a:rPr lang="ja-JP" altLang="en-US" sz="9600" dirty="0">
                <a:solidFill>
                  <a:schemeClr val="tx1"/>
                </a:solidFill>
              </a:rPr>
              <a:t>で、ソフトウェアの品質に対して標準的な考え方として</a:t>
            </a:r>
            <a:r>
              <a:rPr lang="ja-JP" altLang="en-US" sz="9600" dirty="0" smtClean="0">
                <a:solidFill>
                  <a:schemeClr val="tx1"/>
                </a:solidFill>
              </a:rPr>
              <a:t>、</a:t>
            </a:r>
            <a:endParaRPr lang="en-US" altLang="ja-JP" sz="9600" dirty="0" smtClean="0">
              <a:solidFill>
                <a:schemeClr val="tx1"/>
              </a:solidFill>
            </a:endParaRPr>
          </a:p>
          <a:p>
            <a:pPr algn="l"/>
            <a:r>
              <a:rPr lang="en-US" altLang="ja-JP" sz="9600" dirty="0" smtClean="0">
                <a:solidFill>
                  <a:schemeClr val="tx1"/>
                </a:solidFill>
              </a:rPr>
              <a:t>1991</a:t>
            </a:r>
            <a:r>
              <a:rPr lang="ja-JP" altLang="en-US" sz="9600" dirty="0">
                <a:solidFill>
                  <a:schemeClr val="tx1"/>
                </a:solidFill>
              </a:rPr>
              <a:t>年に</a:t>
            </a:r>
            <a:r>
              <a:rPr lang="en-US" altLang="ja-JP" sz="9600" dirty="0">
                <a:solidFill>
                  <a:schemeClr val="tx1"/>
                </a:solidFill>
              </a:rPr>
              <a:t>『ISO/IEC9126(JISX0129)</a:t>
            </a:r>
            <a:r>
              <a:rPr lang="ja-JP" altLang="en-US" sz="9600" dirty="0">
                <a:solidFill>
                  <a:schemeClr val="tx1"/>
                </a:solidFill>
              </a:rPr>
              <a:t>ソフトウェア品質特性</a:t>
            </a:r>
            <a:r>
              <a:rPr lang="en-US" altLang="ja-JP" sz="9600" dirty="0">
                <a:solidFill>
                  <a:schemeClr val="tx1"/>
                </a:solidFill>
              </a:rPr>
              <a:t>』</a:t>
            </a:r>
            <a:r>
              <a:rPr lang="ja-JP" altLang="en-US" sz="9600" dirty="0">
                <a:solidFill>
                  <a:schemeClr val="tx1"/>
                </a:solidFill>
              </a:rPr>
              <a:t>という規格が策定されました</a:t>
            </a:r>
            <a:r>
              <a:rPr lang="ja-JP" altLang="en-US" sz="9600" dirty="0" smtClean="0">
                <a:solidFill>
                  <a:schemeClr val="tx1"/>
                </a:solidFill>
              </a:rPr>
              <a:t>。</a:t>
            </a:r>
            <a:endParaRPr lang="en-US" altLang="ja-JP" sz="9600" dirty="0" smtClean="0">
              <a:solidFill>
                <a:schemeClr val="tx1"/>
              </a:solidFill>
            </a:endParaRPr>
          </a:p>
          <a:p>
            <a:pPr algn="l"/>
            <a:endParaRPr lang="ja-JP" altLang="en-US" sz="9600" dirty="0">
              <a:solidFill>
                <a:schemeClr val="tx1"/>
              </a:solidFill>
            </a:endParaRPr>
          </a:p>
          <a:p>
            <a:pPr algn="l"/>
            <a:r>
              <a:rPr lang="en-US" altLang="ja-JP" sz="9600" dirty="0">
                <a:solidFill>
                  <a:schemeClr val="tx1"/>
                </a:solidFill>
              </a:rPr>
              <a:t>1</a:t>
            </a:r>
            <a:r>
              <a:rPr lang="ja-JP" altLang="en-US" sz="9600" dirty="0" err="1">
                <a:solidFill>
                  <a:schemeClr val="tx1"/>
                </a:solidFill>
              </a:rPr>
              <a:t>．</a:t>
            </a:r>
            <a:r>
              <a:rPr lang="ja-JP" altLang="en-US" sz="9600" dirty="0">
                <a:solidFill>
                  <a:schemeClr val="tx1"/>
                </a:solidFill>
              </a:rPr>
              <a:t>機能性 ： 情報システム構築の目的から求められる必要な機能に</a:t>
            </a:r>
            <a:r>
              <a:rPr lang="ja-JP" altLang="en-US" sz="9600" dirty="0" smtClean="0">
                <a:solidFill>
                  <a:schemeClr val="tx1"/>
                </a:solidFill>
              </a:rPr>
              <a:t>対</a:t>
            </a:r>
            <a:r>
              <a:rPr lang="en-US" altLang="ja-JP" sz="9600" dirty="0" smtClean="0">
                <a:solidFill>
                  <a:schemeClr val="tx1"/>
                </a:solidFill>
              </a:rPr>
              <a:t>	</a:t>
            </a:r>
            <a:r>
              <a:rPr lang="ja-JP" altLang="en-US" sz="9600" dirty="0" smtClean="0">
                <a:solidFill>
                  <a:schemeClr val="tx1"/>
                </a:solidFill>
              </a:rPr>
              <a:t>　　　する</a:t>
            </a:r>
            <a:r>
              <a:rPr lang="ja-JP" altLang="en-US" sz="9600" dirty="0">
                <a:solidFill>
                  <a:schemeClr val="tx1"/>
                </a:solidFill>
              </a:rPr>
              <a:t>実装の度合い</a:t>
            </a:r>
          </a:p>
          <a:p>
            <a:pPr algn="l"/>
            <a:r>
              <a:rPr lang="en-US" altLang="ja-JP" sz="9600" dirty="0">
                <a:solidFill>
                  <a:schemeClr val="tx1"/>
                </a:solidFill>
              </a:rPr>
              <a:t>2</a:t>
            </a:r>
            <a:r>
              <a:rPr lang="ja-JP" altLang="en-US" sz="9600" dirty="0" err="1">
                <a:solidFill>
                  <a:schemeClr val="tx1"/>
                </a:solidFill>
              </a:rPr>
              <a:t>．</a:t>
            </a:r>
            <a:r>
              <a:rPr lang="ja-JP" altLang="en-US" sz="9600" dirty="0">
                <a:solidFill>
                  <a:schemeClr val="tx1"/>
                </a:solidFill>
              </a:rPr>
              <a:t>信頼性 ： 構築した機能が正常動作し続ける度合い</a:t>
            </a:r>
          </a:p>
          <a:p>
            <a:pPr algn="l"/>
            <a:r>
              <a:rPr lang="en-US" altLang="ja-JP" sz="9600" dirty="0">
                <a:solidFill>
                  <a:schemeClr val="tx1"/>
                </a:solidFill>
              </a:rPr>
              <a:t>3</a:t>
            </a:r>
            <a:r>
              <a:rPr lang="ja-JP" altLang="en-US" sz="9600" dirty="0" err="1">
                <a:solidFill>
                  <a:schemeClr val="tx1"/>
                </a:solidFill>
              </a:rPr>
              <a:t>．</a:t>
            </a:r>
            <a:r>
              <a:rPr lang="ja-JP" altLang="en-US" sz="9600" dirty="0">
                <a:solidFill>
                  <a:schemeClr val="tx1"/>
                </a:solidFill>
              </a:rPr>
              <a:t>使用性 ： 構築した情報システムの</a:t>
            </a:r>
            <a:r>
              <a:rPr lang="ja-JP" altLang="en-US" sz="9600" dirty="0" smtClean="0">
                <a:solidFill>
                  <a:schemeClr val="tx1"/>
                </a:solidFill>
              </a:rPr>
              <a:t>分かり易さ、使い易さの</a:t>
            </a:r>
            <a:r>
              <a:rPr lang="ja-JP" altLang="en-US" sz="9600" dirty="0">
                <a:solidFill>
                  <a:schemeClr val="tx1"/>
                </a:solidFill>
              </a:rPr>
              <a:t>度合い</a:t>
            </a:r>
          </a:p>
          <a:p>
            <a:pPr algn="l"/>
            <a:r>
              <a:rPr lang="en-US" altLang="ja-JP" sz="9600" dirty="0">
                <a:solidFill>
                  <a:schemeClr val="tx1"/>
                </a:solidFill>
              </a:rPr>
              <a:t>4</a:t>
            </a:r>
            <a:r>
              <a:rPr lang="ja-JP" altLang="en-US" sz="9600" dirty="0" err="1">
                <a:solidFill>
                  <a:schemeClr val="tx1"/>
                </a:solidFill>
              </a:rPr>
              <a:t>．</a:t>
            </a:r>
            <a:r>
              <a:rPr lang="ja-JP" altLang="en-US" sz="9600" dirty="0">
                <a:solidFill>
                  <a:schemeClr val="tx1"/>
                </a:solidFill>
              </a:rPr>
              <a:t>効率性 ： </a:t>
            </a:r>
            <a:r>
              <a:rPr lang="ja-JP" altLang="en-US" sz="9600" dirty="0" smtClean="0">
                <a:solidFill>
                  <a:schemeClr val="tx1"/>
                </a:solidFill>
              </a:rPr>
              <a:t>業務目的達成の為の情報システム等の</a:t>
            </a:r>
            <a:r>
              <a:rPr lang="ja-JP" altLang="en-US" sz="9600" dirty="0">
                <a:solidFill>
                  <a:schemeClr val="tx1"/>
                </a:solidFill>
              </a:rPr>
              <a:t>資源の度合い</a:t>
            </a:r>
          </a:p>
          <a:p>
            <a:pPr algn="l"/>
            <a:r>
              <a:rPr lang="en-US" altLang="ja-JP" sz="9600" dirty="0">
                <a:solidFill>
                  <a:schemeClr val="tx1"/>
                </a:solidFill>
              </a:rPr>
              <a:t>5</a:t>
            </a:r>
            <a:r>
              <a:rPr lang="ja-JP" altLang="en-US" sz="9600" dirty="0" err="1">
                <a:solidFill>
                  <a:schemeClr val="tx1"/>
                </a:solidFill>
              </a:rPr>
              <a:t>．</a:t>
            </a:r>
            <a:r>
              <a:rPr lang="ja-JP" altLang="en-US" sz="9600" dirty="0">
                <a:solidFill>
                  <a:schemeClr val="tx1"/>
                </a:solidFill>
              </a:rPr>
              <a:t>保守性 ： 構築した情報システムの保守作業に必要な資源の度合い</a:t>
            </a:r>
          </a:p>
          <a:p>
            <a:pPr algn="l"/>
            <a:r>
              <a:rPr lang="en-US" altLang="ja-JP" sz="9600" dirty="0">
                <a:solidFill>
                  <a:schemeClr val="tx1"/>
                </a:solidFill>
              </a:rPr>
              <a:t>6</a:t>
            </a:r>
            <a:r>
              <a:rPr lang="ja-JP" altLang="en-US" sz="9600" dirty="0" err="1">
                <a:solidFill>
                  <a:schemeClr val="tx1"/>
                </a:solidFill>
              </a:rPr>
              <a:t>．</a:t>
            </a:r>
            <a:r>
              <a:rPr lang="ja-JP" altLang="en-US" sz="9600" dirty="0">
                <a:solidFill>
                  <a:schemeClr val="tx1"/>
                </a:solidFill>
              </a:rPr>
              <a:t>移植性 ： 構築した情報システムを別環境へ移す場合に必要な</a:t>
            </a:r>
            <a:r>
              <a:rPr lang="ja-JP" altLang="en-US" sz="9600" dirty="0" smtClean="0">
                <a:solidFill>
                  <a:schemeClr val="tx1"/>
                </a:solidFill>
              </a:rPr>
              <a:t>資源   </a:t>
            </a:r>
            <a:endParaRPr lang="en-US" altLang="ja-JP" sz="9600" dirty="0" smtClean="0">
              <a:solidFill>
                <a:schemeClr val="tx1"/>
              </a:solidFill>
            </a:endParaRPr>
          </a:p>
          <a:p>
            <a:pPr algn="l"/>
            <a:r>
              <a:rPr lang="en-US" altLang="ja-JP" sz="9600" dirty="0">
                <a:solidFill>
                  <a:schemeClr val="tx1"/>
                </a:solidFill>
              </a:rPr>
              <a:t>	</a:t>
            </a:r>
            <a:r>
              <a:rPr lang="ja-JP" altLang="en-US" sz="9600" dirty="0">
                <a:solidFill>
                  <a:schemeClr val="tx1"/>
                </a:solidFill>
              </a:rPr>
              <a:t>　</a:t>
            </a:r>
            <a:r>
              <a:rPr lang="ja-JP" altLang="en-US" sz="9600" dirty="0" smtClean="0">
                <a:solidFill>
                  <a:schemeClr val="tx1"/>
                </a:solidFill>
              </a:rPr>
              <a:t>　　の</a:t>
            </a:r>
            <a:r>
              <a:rPr lang="ja-JP" altLang="en-US" sz="9600" dirty="0">
                <a:solidFill>
                  <a:schemeClr val="tx1"/>
                </a:solidFill>
              </a:rPr>
              <a:t>度合い</a:t>
            </a:r>
          </a:p>
          <a:p>
            <a:pPr algn="l"/>
            <a:endParaRPr kumimoji="1" lang="ja-JP" altLang="en-US" dirty="0"/>
          </a:p>
        </p:txBody>
      </p:sp>
    </p:spTree>
    <p:extLst>
      <p:ext uri="{BB962C8B-B14F-4D97-AF65-F5344CB8AC3E}">
        <p14:creationId xmlns:p14="http://schemas.microsoft.com/office/powerpoint/2010/main" val="373373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3568" y="260648"/>
            <a:ext cx="7772400" cy="938535"/>
          </a:xfrm>
        </p:spPr>
        <p:txBody>
          <a:bodyPr>
            <a:normAutofit/>
          </a:bodyPr>
          <a:lstStyle/>
          <a:p>
            <a:r>
              <a:rPr lang="ja-JP" altLang="ja-JP"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情報システムの品質の</a:t>
            </a:r>
            <a:r>
              <a:rPr lang="ja-JP" altLang="ja-JP"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作りこみ</a:t>
            </a:r>
            <a:endParaRPr kumimoji="1" lang="ja-JP" altLang="en-US"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endParaRPr>
          </a:p>
        </p:txBody>
      </p:sp>
      <p:sp>
        <p:nvSpPr>
          <p:cNvPr id="3" name="サブタイトル 2"/>
          <p:cNvSpPr>
            <a:spLocks noGrp="1"/>
          </p:cNvSpPr>
          <p:nvPr>
            <p:ph type="subTitle" idx="1"/>
          </p:nvPr>
        </p:nvSpPr>
        <p:spPr>
          <a:xfrm>
            <a:off x="35496" y="1268760"/>
            <a:ext cx="9145016" cy="5400600"/>
          </a:xfrm>
        </p:spPr>
        <p:txBody>
          <a:bodyPr>
            <a:normAutofit fontScale="25000" lnSpcReduction="20000"/>
          </a:bodyPr>
          <a:lstStyle/>
          <a:p>
            <a:pPr algn="l"/>
            <a:r>
              <a:rPr lang="ja-JP" altLang="en-US" sz="12800" dirty="0" smtClean="0">
                <a:solidFill>
                  <a:schemeClr val="tx1"/>
                </a:solidFill>
              </a:rPr>
              <a:t>この</a:t>
            </a:r>
            <a:r>
              <a:rPr lang="en-US" altLang="ja-JP" sz="12800" dirty="0" smtClean="0">
                <a:solidFill>
                  <a:schemeClr val="tx1"/>
                </a:solidFill>
              </a:rPr>
              <a:t>6</a:t>
            </a:r>
            <a:r>
              <a:rPr lang="ja-JP" altLang="en-US" sz="12800" dirty="0" err="1" smtClean="0">
                <a:solidFill>
                  <a:schemeClr val="tx1"/>
                </a:solidFill>
              </a:rPr>
              <a:t>つの</a:t>
            </a:r>
            <a:r>
              <a:rPr lang="ja-JP" altLang="en-US" sz="12800" dirty="0" smtClean="0">
                <a:solidFill>
                  <a:schemeClr val="tx1"/>
                </a:solidFill>
              </a:rPr>
              <a:t>特性を備えた高品質のソフトウェアを作成するためには、大きく</a:t>
            </a:r>
            <a:r>
              <a:rPr lang="en-US" altLang="ja-JP" sz="12800" dirty="0" smtClean="0">
                <a:solidFill>
                  <a:schemeClr val="tx1"/>
                </a:solidFill>
              </a:rPr>
              <a:t>2</a:t>
            </a:r>
            <a:r>
              <a:rPr lang="ja-JP" altLang="en-US" sz="12800" dirty="0" err="1" smtClean="0">
                <a:solidFill>
                  <a:schemeClr val="tx1"/>
                </a:solidFill>
              </a:rPr>
              <a:t>つの</a:t>
            </a:r>
            <a:r>
              <a:rPr lang="ja-JP" altLang="en-US" sz="12800" dirty="0" smtClean="0">
                <a:solidFill>
                  <a:schemeClr val="tx1"/>
                </a:solidFill>
              </a:rPr>
              <a:t>観点があります。</a:t>
            </a:r>
            <a:endParaRPr lang="en-US" altLang="ja-JP" sz="12800" dirty="0" smtClean="0">
              <a:solidFill>
                <a:schemeClr val="tx1"/>
              </a:solidFill>
            </a:endParaRPr>
          </a:p>
          <a:p>
            <a:pPr algn="l"/>
            <a:endParaRPr lang="ja-JP" altLang="en-US" sz="9600" dirty="0" smtClean="0">
              <a:solidFill>
                <a:schemeClr val="tx1"/>
              </a:solidFill>
            </a:endParaRPr>
          </a:p>
          <a:p>
            <a:pPr algn="l" defTabSz="360000"/>
            <a:r>
              <a:rPr lang="en-US" altLang="ja-JP" sz="9600" dirty="0" smtClean="0">
                <a:solidFill>
                  <a:srgbClr val="0070C0"/>
                </a:solidFill>
              </a:rPr>
              <a:t>		『</a:t>
            </a:r>
            <a:r>
              <a:rPr lang="ja-JP" altLang="en-US" sz="9600" dirty="0" smtClean="0">
                <a:solidFill>
                  <a:srgbClr val="0070C0"/>
                </a:solidFill>
              </a:rPr>
              <a:t>如何に情報システムの目的に合致した設計を行なうか</a:t>
            </a:r>
            <a:r>
              <a:rPr lang="en-US" altLang="ja-JP" sz="9600" dirty="0" smtClean="0">
                <a:solidFill>
                  <a:srgbClr val="0070C0"/>
                </a:solidFill>
              </a:rPr>
              <a:t>』</a:t>
            </a:r>
            <a:endParaRPr lang="en-US" altLang="ja-JP" sz="9600" dirty="0">
              <a:solidFill>
                <a:schemeClr val="tx1"/>
              </a:solidFill>
            </a:endParaRPr>
          </a:p>
          <a:p>
            <a:pPr algn="l" defTabSz="360000"/>
            <a:r>
              <a:rPr lang="en-US" altLang="ja-JP" sz="9600" dirty="0" smtClean="0">
                <a:solidFill>
                  <a:srgbClr val="0070C0"/>
                </a:solidFill>
              </a:rPr>
              <a:t>		『</a:t>
            </a:r>
            <a:r>
              <a:rPr lang="ja-JP" altLang="en-US" sz="9600" dirty="0" smtClean="0">
                <a:solidFill>
                  <a:srgbClr val="0070C0"/>
                </a:solidFill>
              </a:rPr>
              <a:t>如何に設計どおりの情報システムを構築するか</a:t>
            </a:r>
            <a:r>
              <a:rPr lang="en-US" altLang="ja-JP" sz="9600" dirty="0" smtClean="0">
                <a:solidFill>
                  <a:srgbClr val="0070C0"/>
                </a:solidFill>
              </a:rPr>
              <a:t>』</a:t>
            </a:r>
            <a:endParaRPr lang="ja-JP" altLang="en-US" sz="9600" dirty="0" smtClean="0">
              <a:solidFill>
                <a:schemeClr val="tx1"/>
              </a:solidFill>
            </a:endParaRPr>
          </a:p>
          <a:p>
            <a:pPr algn="l"/>
            <a:endParaRPr lang="ja-JP" altLang="en-US" sz="9600" dirty="0" smtClean="0">
              <a:solidFill>
                <a:schemeClr val="tx1"/>
              </a:solidFill>
            </a:endParaRPr>
          </a:p>
          <a:p>
            <a:pPr algn="l"/>
            <a:r>
              <a:rPr lang="ja-JP" altLang="en-US" sz="9600" dirty="0" smtClean="0">
                <a:solidFill>
                  <a:schemeClr val="tx1"/>
                </a:solidFill>
              </a:rPr>
              <a:t>このうち、</a:t>
            </a:r>
            <a:r>
              <a:rPr lang="en-US" altLang="ja-JP" sz="9600" dirty="0" smtClean="0">
                <a:solidFill>
                  <a:schemeClr val="tx1"/>
                </a:solidFill>
              </a:rPr>
              <a:t>2</a:t>
            </a:r>
            <a:r>
              <a:rPr lang="ja-JP" altLang="en-US" sz="9600" dirty="0" smtClean="0">
                <a:solidFill>
                  <a:schemeClr val="tx1"/>
                </a:solidFill>
              </a:rPr>
              <a:t>つ目の製造の観点における最も良い品質とは、</a:t>
            </a:r>
            <a:endParaRPr lang="en-US" altLang="ja-JP" sz="9600" dirty="0" smtClean="0">
              <a:solidFill>
                <a:schemeClr val="tx1"/>
              </a:solidFill>
            </a:endParaRPr>
          </a:p>
          <a:p>
            <a:pPr algn="l"/>
            <a:r>
              <a:rPr lang="ja-JP" altLang="en-US" sz="9600" b="1" dirty="0" smtClean="0">
                <a:solidFill>
                  <a:srgbClr val="FF0000"/>
                </a:solidFill>
              </a:rPr>
              <a:t>設計どおりの製造ができること</a:t>
            </a:r>
            <a:r>
              <a:rPr lang="ja-JP" altLang="en-US" sz="9600" dirty="0" smtClean="0">
                <a:solidFill>
                  <a:schemeClr val="tx1"/>
                </a:solidFill>
              </a:rPr>
              <a:t>（設計段階で作り込んだ品質を確保すること）となります。この事は、製造では</a:t>
            </a:r>
            <a:r>
              <a:rPr lang="en-US" altLang="ja-JP" sz="9600" dirty="0" smtClean="0">
                <a:solidFill>
                  <a:schemeClr val="tx1"/>
                </a:solidFill>
              </a:rPr>
              <a:t>『</a:t>
            </a:r>
            <a:r>
              <a:rPr lang="ja-JP" altLang="en-US" sz="9600" dirty="0" smtClean="0">
                <a:solidFill>
                  <a:schemeClr val="tx1"/>
                </a:solidFill>
              </a:rPr>
              <a:t>設計を超える品質を確保できない</a:t>
            </a:r>
            <a:r>
              <a:rPr lang="en-US" altLang="ja-JP" sz="9600" dirty="0" smtClean="0">
                <a:solidFill>
                  <a:schemeClr val="tx1"/>
                </a:solidFill>
              </a:rPr>
              <a:t>』</a:t>
            </a:r>
            <a:r>
              <a:rPr lang="ja-JP" altLang="en-US" sz="9600" dirty="0" smtClean="0">
                <a:solidFill>
                  <a:schemeClr val="tx1"/>
                </a:solidFill>
              </a:rPr>
              <a:t>という意味になります。つまり、高品質なソフトウェアを作成するためには、設計段階において品質を確保することが重要となります。</a:t>
            </a:r>
            <a:endParaRPr lang="en-US" altLang="ja-JP" sz="9600" dirty="0" smtClean="0">
              <a:solidFill>
                <a:schemeClr val="tx1"/>
              </a:solidFill>
            </a:endParaRPr>
          </a:p>
          <a:p>
            <a:pPr algn="l"/>
            <a:r>
              <a:rPr lang="ja-JP" altLang="en-US" sz="9600" dirty="0" smtClean="0">
                <a:solidFill>
                  <a:schemeClr val="tx1"/>
                </a:solidFill>
              </a:rPr>
              <a:t>システム開発において、</a:t>
            </a:r>
            <a:endParaRPr lang="en-US" altLang="ja-JP" sz="9600" dirty="0" smtClean="0">
              <a:solidFill>
                <a:schemeClr val="tx1"/>
              </a:solidFill>
            </a:endParaRPr>
          </a:p>
          <a:p>
            <a:pPr algn="l"/>
            <a:r>
              <a:rPr lang="en-US" altLang="ja-JP" sz="9600" dirty="0" smtClean="0">
                <a:solidFill>
                  <a:schemeClr val="tx1"/>
                </a:solidFill>
              </a:rPr>
              <a:t>	</a:t>
            </a:r>
            <a:r>
              <a:rPr lang="ja-JP" altLang="en-US" sz="9600" dirty="0" smtClean="0">
                <a:solidFill>
                  <a:schemeClr val="tx1"/>
                </a:solidFill>
              </a:rPr>
              <a:t>設計段階は</a:t>
            </a:r>
            <a:r>
              <a:rPr lang="en-US" altLang="ja-JP" sz="9600"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a:t>
            </a:r>
            <a:r>
              <a:rPr lang="ja-JP" altLang="en-US" sz="9600"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システムの品質を作りこむ過程</a:t>
            </a:r>
            <a:r>
              <a:rPr lang="en-US" altLang="ja-JP" sz="9600"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a:t>
            </a:r>
            <a:r>
              <a:rPr lang="ja-JP" altLang="en-US" sz="9600" dirty="0" err="1" smtClean="0">
                <a:solidFill>
                  <a:schemeClr val="tx1"/>
                </a:solidFill>
              </a:rPr>
              <a:t>、</a:t>
            </a:r>
            <a:endParaRPr lang="en-US" altLang="ja-JP" sz="9600" dirty="0" smtClean="0">
              <a:solidFill>
                <a:schemeClr val="tx1"/>
              </a:solidFill>
            </a:endParaRPr>
          </a:p>
          <a:p>
            <a:pPr algn="l"/>
            <a:r>
              <a:rPr lang="en-US" altLang="ja-JP" sz="9600" dirty="0" smtClean="0">
                <a:solidFill>
                  <a:schemeClr val="tx1"/>
                </a:solidFill>
              </a:rPr>
              <a:t>	</a:t>
            </a:r>
            <a:r>
              <a:rPr lang="ja-JP" altLang="en-US" sz="9600" dirty="0" smtClean="0">
                <a:solidFill>
                  <a:schemeClr val="tx1"/>
                </a:solidFill>
              </a:rPr>
              <a:t>製造</a:t>
            </a:r>
            <a:r>
              <a:rPr lang="en-US" altLang="ja-JP" sz="9600" dirty="0" smtClean="0">
                <a:solidFill>
                  <a:schemeClr val="tx1"/>
                </a:solidFill>
              </a:rPr>
              <a:t>/</a:t>
            </a:r>
            <a:r>
              <a:rPr lang="ja-JP" altLang="en-US" sz="9600" dirty="0" smtClean="0">
                <a:solidFill>
                  <a:schemeClr val="tx1"/>
                </a:solidFill>
              </a:rPr>
              <a:t>試験段階は</a:t>
            </a:r>
            <a:r>
              <a:rPr lang="en-US" altLang="ja-JP" sz="9600" dirty="0" smtClean="0">
                <a:solidFill>
                  <a:schemeClr val="tx1"/>
                </a:solidFill>
              </a:rPr>
              <a:t>『</a:t>
            </a:r>
            <a:r>
              <a:rPr lang="ja-JP" altLang="en-US" sz="9600" dirty="0" smtClean="0">
                <a:solidFill>
                  <a:schemeClr val="tx1"/>
                </a:solidFill>
              </a:rPr>
              <a:t>作りこんだ品質を劣化させない過程</a:t>
            </a:r>
            <a:r>
              <a:rPr lang="en-US" altLang="ja-JP" sz="9600" dirty="0" smtClean="0">
                <a:solidFill>
                  <a:schemeClr val="tx1"/>
                </a:solidFill>
              </a:rPr>
              <a:t>』</a:t>
            </a:r>
          </a:p>
          <a:p>
            <a:pPr algn="l"/>
            <a:r>
              <a:rPr lang="ja-JP" altLang="en-US" sz="9600" dirty="0" smtClean="0">
                <a:solidFill>
                  <a:schemeClr val="tx1"/>
                </a:solidFill>
              </a:rPr>
              <a:t>と言えます。</a:t>
            </a:r>
          </a:p>
        </p:txBody>
      </p:sp>
    </p:spTree>
    <p:extLst>
      <p:ext uri="{BB962C8B-B14F-4D97-AF65-F5344CB8AC3E}">
        <p14:creationId xmlns:p14="http://schemas.microsoft.com/office/powerpoint/2010/main" val="3221730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3568" y="260648"/>
            <a:ext cx="7772400" cy="938535"/>
          </a:xfrm>
        </p:spPr>
        <p:txBody>
          <a:bodyPr>
            <a:normAutofit/>
          </a:bodyPr>
          <a:lstStyle/>
          <a:p>
            <a:r>
              <a:rPr lang="ja-JP" altLang="ja-JP"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情報システムの品質の</a:t>
            </a:r>
            <a:r>
              <a:rPr lang="ja-JP" altLang="ja-JP"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作りこみ</a:t>
            </a:r>
            <a:endParaRPr kumimoji="1" lang="ja-JP" altLang="en-US"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endParaRPr>
          </a:p>
        </p:txBody>
      </p:sp>
      <p:sp>
        <p:nvSpPr>
          <p:cNvPr id="3" name="サブタイトル 2"/>
          <p:cNvSpPr>
            <a:spLocks noGrp="1"/>
          </p:cNvSpPr>
          <p:nvPr>
            <p:ph type="subTitle" idx="1"/>
          </p:nvPr>
        </p:nvSpPr>
        <p:spPr>
          <a:xfrm>
            <a:off x="35496" y="1268760"/>
            <a:ext cx="9145016" cy="5400600"/>
          </a:xfrm>
        </p:spPr>
        <p:txBody>
          <a:bodyPr>
            <a:normAutofit/>
          </a:bodyPr>
          <a:lstStyle/>
          <a:p>
            <a:pPr algn="l"/>
            <a:r>
              <a:rPr lang="ja-JP" altLang="en-US" sz="2400" dirty="0" smtClean="0">
                <a:solidFill>
                  <a:schemeClr val="tx1"/>
                </a:solidFill>
              </a:rPr>
              <a:t>この点を踏まえ、ソフトウェアの品質を確保した情報システムを構築するためには、テスト工程でのテスト項目やバグを管理するだけではなく、要件定義や設計段階において設計書が情報システムの目的にどのぐらい合致しているかを管理することが重要となります。そのためには、情報システムの発注者、利用者、運用を行なう担当者など全ての関係者を交えた</a:t>
            </a:r>
            <a:r>
              <a:rPr lang="ja-JP" altLang="en-US" sz="2400" dirty="0" smtClean="0">
                <a:solidFill>
                  <a:srgbClr val="FF0000"/>
                </a:solidFill>
              </a:rPr>
              <a:t>設計書のレビューを行なうことが肝要</a:t>
            </a:r>
            <a:r>
              <a:rPr lang="ja-JP" altLang="en-US" sz="2400" dirty="0" smtClean="0">
                <a:solidFill>
                  <a:schemeClr val="tx1"/>
                </a:solidFill>
              </a:rPr>
              <a:t>となります。</a:t>
            </a:r>
            <a:endParaRPr lang="en-US" altLang="ja-JP" sz="2400" dirty="0" smtClean="0">
              <a:solidFill>
                <a:schemeClr val="tx1"/>
              </a:solidFill>
            </a:endParaRPr>
          </a:p>
          <a:p>
            <a:pPr algn="l"/>
            <a:r>
              <a:rPr lang="ja-JP" altLang="en-US" sz="2400" dirty="0" smtClean="0">
                <a:solidFill>
                  <a:schemeClr val="tx1"/>
                </a:solidFill>
              </a:rPr>
              <a:t>設計書をレビューする場合、具体的なシステムではなく紙上で要求仕様を確認することとなり、このため、往々にして設計書の確認漏れや抜けが発生します。そこで、設計書をレビューする際は、入力仕様に対して、具体的な入力値・入力操作を想定し、それらの入力や操作を行った場合、どのように情報システムが動作するかを出力仕様で確認を行うと、確認漏れや抜けが防止する事ができます。</a:t>
            </a:r>
            <a:endParaRPr lang="en-US" altLang="ja-JP" sz="2400" dirty="0" smtClean="0">
              <a:solidFill>
                <a:schemeClr val="tx1"/>
              </a:solidFill>
            </a:endParaRPr>
          </a:p>
          <a:p>
            <a:pPr algn="l"/>
            <a:r>
              <a:rPr lang="ja-JP" altLang="en-US" sz="2400" dirty="0" smtClean="0">
                <a:solidFill>
                  <a:schemeClr val="tx1"/>
                </a:solidFill>
              </a:rPr>
              <a:t>このように、</a:t>
            </a:r>
            <a:r>
              <a:rPr lang="ja-JP" altLang="en-US" sz="2400" dirty="0" smtClean="0">
                <a:solidFill>
                  <a:srgbClr val="0070C0"/>
                </a:solidFill>
              </a:rPr>
              <a:t>設計書のレビューを工夫することで、システムの品質を作りこむ事が出来るようになります。</a:t>
            </a:r>
          </a:p>
        </p:txBody>
      </p:sp>
    </p:spTree>
    <p:extLst>
      <p:ext uri="{BB962C8B-B14F-4D97-AF65-F5344CB8AC3E}">
        <p14:creationId xmlns:p14="http://schemas.microsoft.com/office/powerpoint/2010/main" val="20429565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TotalTime>
  <Words>372</Words>
  <Application>Microsoft Office PowerPoint</Application>
  <PresentationFormat>画面に合わせる (4:3)</PresentationFormat>
  <Paragraphs>29</Paragraphs>
  <Slides>3</Slides>
  <Notes>0</Notes>
  <HiddenSlides>0</HiddenSlides>
  <MMClips>0</MMClips>
  <ScaleCrop>false</ScaleCrop>
  <HeadingPairs>
    <vt:vector size="4" baseType="variant">
      <vt:variant>
        <vt:lpstr>テーマ</vt:lpstr>
      </vt:variant>
      <vt:variant>
        <vt:i4>1</vt:i4>
      </vt:variant>
      <vt:variant>
        <vt:lpstr>スライド タイトル</vt:lpstr>
      </vt:variant>
      <vt:variant>
        <vt:i4>3</vt:i4>
      </vt:variant>
    </vt:vector>
  </HeadingPairs>
  <TitlesOfParts>
    <vt:vector size="4" baseType="lpstr">
      <vt:lpstr>Office ​​テーマ</vt:lpstr>
      <vt:lpstr>情報システムの品質の作りこみ</vt:lpstr>
      <vt:lpstr>情報システムの品質の作りこみ</vt:lpstr>
      <vt:lpstr>情報システムの品質の作りこみ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情報システムの品質の作りこみ</dc:title>
  <dc:creator>岩田 正綱</dc:creator>
  <cp:lastModifiedBy>岩田 正綱</cp:lastModifiedBy>
  <cp:revision>8</cp:revision>
  <dcterms:created xsi:type="dcterms:W3CDTF">2017-07-05T23:51:29Z</dcterms:created>
  <dcterms:modified xsi:type="dcterms:W3CDTF">2017-07-18T01:16:22Z</dcterms:modified>
</cp:coreProperties>
</file>